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64" r:id="rId6"/>
    <p:sldId id="265" r:id="rId7"/>
    <p:sldId id="266" r:id="rId8"/>
    <p:sldId id="267" r:id="rId9"/>
    <p:sldId id="270" r:id="rId10"/>
    <p:sldId id="268" r:id="rId11"/>
    <p:sldId id="272" r:id="rId12"/>
    <p:sldId id="273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5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3F6A0E5-971D-4FA5-8474-36A86F6B856D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862929A7-9CFB-42C7-B197-798CFF68799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3F6A0E5-971D-4FA5-8474-36A86F6B856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2929A7-9CFB-42C7-B197-798CFF68799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3F6A0E5-971D-4FA5-8474-36A86F6B856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2929A7-9CFB-42C7-B197-798CFF68799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3F6A0E5-971D-4FA5-8474-36A86F6B856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2929A7-9CFB-42C7-B197-798CFF68799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3F6A0E5-971D-4FA5-8474-36A86F6B856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2929A7-9CFB-42C7-B197-798CFF68799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3F6A0E5-971D-4FA5-8474-36A86F6B856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2929A7-9CFB-42C7-B197-798CFF68799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3F6A0E5-971D-4FA5-8474-36A86F6B856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2929A7-9CFB-42C7-B197-798CFF68799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3F6A0E5-971D-4FA5-8474-36A86F6B856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2929A7-9CFB-42C7-B197-798CFF68799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3F6A0E5-971D-4FA5-8474-36A86F6B856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2929A7-9CFB-42C7-B197-798CFF68799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3F6A0E5-971D-4FA5-8474-36A86F6B856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2929A7-9CFB-42C7-B197-798CFF68799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3F6A0E5-971D-4FA5-8474-36A86F6B856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2929A7-9CFB-42C7-B197-798CFF68799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3F6A0E5-971D-4FA5-8474-36A86F6B856D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862929A7-9CFB-42C7-B197-798CFF68799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8661010" cy="2085072"/>
          </a:xfrm>
        </p:spPr>
        <p:txBody>
          <a:bodyPr/>
          <a:lstStyle/>
          <a:p>
            <a:r>
              <a:rPr lang="en-US" sz="5400" dirty="0"/>
              <a:t>Operators in c programing</a:t>
            </a: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Operators Precedence in 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1765300"/>
          </a:xfrm>
        </p:spPr>
        <p:txBody>
          <a:bodyPr/>
          <a:p>
            <a:pPr marL="0" indent="0">
              <a:buNone/>
            </a:pPr>
            <a:r>
              <a:rPr lang="en-US" sz="2400"/>
              <a:t>Operator precedence determines the grouping of terms in an expression and decides how an expression is evaluated. Certain operators have higher precedence than others; for example, the multiplication operator has a higher precedence than the addition operator.</a:t>
            </a:r>
            <a:endParaRPr lang="en-US" sz="2400"/>
          </a:p>
        </p:txBody>
      </p:sp>
      <p:graphicFrame>
        <p:nvGraphicFramePr>
          <p:cNvPr id="7" name="Table 6"/>
          <p:cNvGraphicFramePr/>
          <p:nvPr/>
        </p:nvGraphicFramePr>
        <p:xfrm>
          <a:off x="916305" y="2801620"/>
          <a:ext cx="5041900" cy="264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2685"/>
                <a:gridCol w="2609215"/>
              </a:tblGrid>
              <a:tr h="39624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latin typeface="+mj-lt"/>
                          <a:cs typeface="+mj-lt"/>
                          <a:sym typeface="+mn-ea"/>
                        </a:rPr>
                        <a:t>Left to right</a:t>
                      </a:r>
                      <a:endParaRPr lang="en-US" sz="2000" b="1">
                        <a:latin typeface="+mj-lt"/>
                        <a:cs typeface="+mj-lt"/>
                        <a:sym typeface="+mn-ea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5219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/>
                        <a:t>Postfix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ym typeface="+mn-ea"/>
                        </a:rPr>
                        <a:t>() [] -&gt; . ++ - -</a:t>
                      </a:r>
                      <a:endParaRPr lang="en-US" sz="2000">
                        <a:sym typeface="+mn-ea"/>
                      </a:endParaRPr>
                    </a:p>
                  </a:txBody>
                  <a:tcPr/>
                </a:tc>
              </a:tr>
              <a:tr h="5219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dirty="0">
                          <a:sym typeface="+mn-ea"/>
                        </a:rPr>
                        <a:t>Arithmetic </a:t>
                      </a:r>
                      <a:endParaRPr lang="en-US" sz="2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/>
                        <a:t>+ -* / %</a:t>
                      </a:r>
                      <a:endParaRPr lang="en-US" sz="2000"/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ym typeface="+mn-ea"/>
                        </a:rPr>
                        <a:t>Relational </a:t>
                      </a:r>
                      <a:endParaRPr lang="en-US" sz="2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/>
                        <a:t>== != &gt; &lt; &gt;= &lt;=</a:t>
                      </a:r>
                      <a:endParaRPr lang="en-US" sz="2000"/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0"/>
                        <a:t>Logical</a:t>
                      </a:r>
                      <a:endParaRPr lang="en-US" sz="2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/>
                        <a:t>&amp;&amp; ||</a:t>
                      </a:r>
                      <a:endParaRPr lang="en-US" sz="2000"/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0"/>
                        <a:t>Bitwise</a:t>
                      </a:r>
                      <a:endParaRPr lang="en-US" sz="2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/>
                        <a:t>&amp;   |   ^  &gt;&gt;  &lt;&lt;</a:t>
                      </a:r>
                      <a:endParaRPr lang="en-US" sz="2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/>
          <p:nvPr/>
        </p:nvGraphicFramePr>
        <p:xfrm>
          <a:off x="6194425" y="2801620"/>
          <a:ext cx="5041900" cy="201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265"/>
                <a:gridCol w="2667635"/>
              </a:tblGrid>
              <a:tr h="39624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latin typeface="+mj-lt"/>
                          <a:cs typeface="+mj-lt"/>
                          <a:sym typeface="+mn-ea"/>
                        </a:rPr>
                        <a:t>Right to left</a:t>
                      </a:r>
                      <a:endParaRPr lang="en-US" sz="2000" b="1">
                        <a:latin typeface="+mj-lt"/>
                        <a:cs typeface="+mj-lt"/>
                        <a:sym typeface="+mn-ea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701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/>
                        <a:t>Unary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ym typeface="+mn-ea"/>
                        </a:rPr>
                        <a:t>+ - ! ~ ++ - - (type)* &amp; sizeof</a:t>
                      </a:r>
                      <a:endParaRPr lang="en-US" sz="2000">
                        <a:sym typeface="+mn-ea"/>
                      </a:endParaRPr>
                    </a:p>
                  </a:txBody>
                  <a:tcPr/>
                </a:tc>
              </a:tr>
              <a:tr h="5219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dirty="0">
                          <a:sym typeface="+mn-ea"/>
                        </a:rPr>
                        <a:t>Assignment</a:t>
                      </a:r>
                      <a:endParaRPr lang="en-US" sz="20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/>
                        <a:t>= += -= *= /= %=&gt;&gt;= &lt;&lt;= &amp;= ^= |=</a:t>
                      </a:r>
                      <a:endParaRPr lang="en-US" sz="2000"/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ym typeface="+mn-ea"/>
                        </a:rPr>
                        <a:t>Conditional</a:t>
                      </a:r>
                      <a:endParaRPr lang="en-US" sz="2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/>
                        <a:t>?:</a:t>
                      </a:r>
                      <a:endParaRPr lang="en-US" sz="2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8" indent="457200">
              <a:buNone/>
            </a:pPr>
            <a:r>
              <a:rPr lang="en-US" sz="3200" dirty="0">
                <a:sym typeface="+mn-ea"/>
              </a:rPr>
              <a:t>In this PPT on Operators in C, we have illustrated almost all the Operators in C </a:t>
            </a:r>
            <a:endParaRPr lang="en-US" dirty="0">
              <a:sym typeface="+mn-ea"/>
            </a:endParaRPr>
          </a:p>
          <a:p>
            <a:pPr lvl="1"/>
            <a:r>
              <a:rPr lang="en-US" dirty="0">
                <a:sym typeface="+mn-ea"/>
              </a:rPr>
              <a:t>Arithmetic operators </a:t>
            </a:r>
            <a:r>
              <a:rPr lang="en-US"/>
              <a:t>performs all the operations on numerical values</a:t>
            </a:r>
            <a:endParaRPr lang="en-US"/>
          </a:p>
          <a:p>
            <a:pPr lvl="1"/>
            <a:r>
              <a:rPr lang="en-US"/>
              <a:t>Relational , logical operators are used in decision making and loops.</a:t>
            </a:r>
            <a:endParaRPr lang="en-US"/>
          </a:p>
          <a:p>
            <a:pPr lvl="1"/>
            <a:r>
              <a:rPr lang="en-US"/>
              <a:t>Operand can also be expressions. The value of the expressions will be used in the operations.</a:t>
            </a:r>
            <a:endParaRPr lang="en-US"/>
          </a:p>
          <a:p>
            <a:pPr lvl="1"/>
            <a:r>
              <a:rPr lang="en-US"/>
              <a:t>For that we will use </a:t>
            </a:r>
            <a:r>
              <a:rPr lang="en-US">
                <a:sym typeface="+mn-ea"/>
              </a:rPr>
              <a:t>Precedence.</a:t>
            </a:r>
            <a:endParaRPr lang="en-US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Thankyou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8255" y="721360"/>
            <a:ext cx="9462770" cy="53409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19395"/>
          </a:xfrm>
        </p:spPr>
        <p:txBody>
          <a:bodyPr/>
          <a:lstStyle/>
          <a:p>
            <a:r>
              <a:rPr lang="en-US" b="1" dirty="0"/>
              <a:t>Operator: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9270"/>
            <a:ext cx="10515600" cy="1895770"/>
          </a:xfrm>
        </p:spPr>
        <p:txBody>
          <a:bodyPr/>
          <a:lstStyle/>
          <a:p>
            <a:r>
              <a:rPr lang="en-US" dirty="0"/>
              <a:t>The symbols which are used to perform logical and mathematical operations in a C program are called C operators</a:t>
            </a:r>
            <a:endParaRPr lang="en-US" dirty="0"/>
          </a:p>
          <a:p>
            <a:r>
              <a:rPr lang="en-US" dirty="0"/>
              <a:t>These C operators join individual constants and variables to form expressions</a:t>
            </a:r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623348" y="3428696"/>
            <a:ext cx="10715847" cy="719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Types of Operators:</a:t>
            </a:r>
            <a:endParaRPr lang="en-US" b="1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838200" y="4226291"/>
            <a:ext cx="3514947" cy="18957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Arithmetic operators</a:t>
            </a:r>
            <a:endParaRPr lang="en-US" dirty="0"/>
          </a:p>
          <a:p>
            <a:r>
              <a:rPr lang="en-US" dirty="0"/>
              <a:t>Relational operators</a:t>
            </a:r>
            <a:endParaRPr lang="en-US" dirty="0"/>
          </a:p>
          <a:p>
            <a:r>
              <a:rPr lang="en-US" dirty="0"/>
              <a:t>Logical operators</a:t>
            </a:r>
            <a:endParaRPr lang="en-US" dirty="0"/>
          </a:p>
          <a:p>
            <a:r>
              <a:rPr lang="en-US" dirty="0">
                <a:sym typeface="+mn-ea"/>
              </a:rPr>
              <a:t>Bitwise operators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5205184" y="4147551"/>
            <a:ext cx="4432004" cy="18957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ym typeface="+mn-ea"/>
              </a:rPr>
              <a:t>Assignment operators</a:t>
            </a:r>
            <a:endParaRPr lang="en-US" sz="2600" dirty="0"/>
          </a:p>
          <a:p>
            <a:r>
              <a:rPr lang="en-US" sz="2600" dirty="0"/>
              <a:t>Conditional( operators)</a:t>
            </a:r>
            <a:endParaRPr lang="en-US" sz="2600" dirty="0"/>
          </a:p>
          <a:p>
            <a:r>
              <a:rPr lang="en-US" sz="2600" dirty="0"/>
              <a:t>Increment /decrement operators</a:t>
            </a:r>
            <a:endParaRPr lang="en-US" sz="2600" dirty="0"/>
          </a:p>
          <a:p>
            <a:r>
              <a:rPr lang="en-US" sz="2600" dirty="0"/>
              <a:t>Special  operators</a:t>
            </a:r>
            <a:endParaRPr lang="en-US" sz="2600" dirty="0"/>
          </a:p>
          <a:p>
            <a:endParaRPr lang="en-US" sz="2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Arithmetic Opeartors</a:t>
            </a:r>
            <a:endParaRPr lang="en-US" b="1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838200" y="1066800"/>
          <a:ext cx="10515600" cy="4768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690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3200" b="1">
                          <a:latin typeface="+mj-lt"/>
                          <a:cs typeface="+mj-lt"/>
                        </a:rPr>
                        <a:t>Operator</a:t>
                      </a:r>
                      <a:endParaRPr lang="en-US" sz="3200" b="1">
                        <a:latin typeface="+mj-lt"/>
                        <a:cs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3200" b="1">
                          <a:latin typeface="+mj-lt"/>
                          <a:cs typeface="+mj-lt"/>
                          <a:sym typeface="+mn-ea"/>
                        </a:rPr>
                        <a:t>Description</a:t>
                      </a:r>
                      <a:endParaRPr lang="en-US" sz="3200" b="1">
                        <a:latin typeface="+mj-lt"/>
                        <a:cs typeface="+mj-lt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3200" b="1">
                          <a:latin typeface="+mj-lt"/>
                          <a:cs typeface="+mj-lt"/>
                          <a:sym typeface="+mn-ea"/>
                        </a:rPr>
                        <a:t>usage</a:t>
                      </a:r>
                      <a:endParaRPr lang="en-US" sz="3200" b="1">
                        <a:latin typeface="+mj-lt"/>
                        <a:cs typeface="+mj-lt"/>
                        <a:sym typeface="+mn-ea"/>
                      </a:endParaRPr>
                    </a:p>
                  </a:txBody>
                  <a:tcPr/>
                </a:tc>
              </a:tr>
              <a:tr h="690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0"/>
                        <a:t>+</a:t>
                      </a:r>
                      <a:r>
                        <a:rPr lang="en-US" sz="2400"/>
                        <a:t>(Addition)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Adds two operands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add = a+b;</a:t>
                      </a:r>
                      <a:endParaRPr lang="en-US" sz="2400"/>
                    </a:p>
                  </a:txBody>
                  <a:tcPr/>
                </a:tc>
              </a:tr>
              <a:tr h="690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-(Subtraction)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Subtracts second operand from the first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sub = a-b;</a:t>
                      </a:r>
                      <a:endParaRPr lang="en-US" sz="2400"/>
                    </a:p>
                  </a:txBody>
                  <a:tcPr/>
                </a:tc>
              </a:tr>
              <a:tr h="690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*(Multiplication)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Multiplies both operands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mul = a*b;</a:t>
                      </a:r>
                      <a:endParaRPr lang="en-US" sz="2400"/>
                    </a:p>
                  </a:txBody>
                  <a:tcPr/>
                </a:tc>
              </a:tr>
              <a:tr h="8667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/(Division)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Divides numerator by de-numerator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div = a/b;</a:t>
                      </a:r>
                      <a:endParaRPr lang="en-US" sz="2400"/>
                    </a:p>
                  </a:txBody>
                  <a:tcPr/>
                </a:tc>
              </a:tr>
              <a:tr h="690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%(Modulus)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/>
                        <a:t>Modulus Operator and remainder of after an</a:t>
                      </a:r>
                      <a:endParaRPr lang="en-US" sz="2000"/>
                    </a:p>
                    <a:p>
                      <a:pPr algn="ctr">
                        <a:buNone/>
                      </a:pPr>
                      <a:r>
                        <a:rPr lang="en-US" sz="2000" b="1"/>
                        <a:t>integer</a:t>
                      </a:r>
                      <a:r>
                        <a:rPr lang="en-US" sz="2000"/>
                        <a:t> division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mod = a%b;</a:t>
                      </a:r>
                      <a:endParaRPr lang="en-US" sz="2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r>
              <a:rPr lang="en-US"/>
              <a:t>Relational Operators</a:t>
            </a:r>
            <a:r>
              <a:rPr lang="en-US" sz="2400"/>
              <a:t>(returns boolean value</a:t>
            </a:r>
            <a:r>
              <a:rPr lang="en-US" sz="2000"/>
              <a:t>(0 - false / 1 - true)</a:t>
            </a:r>
            <a:r>
              <a:rPr lang="en-US" sz="2400"/>
              <a:t>)</a:t>
            </a:r>
            <a:endParaRPr lang="en-US" sz="2400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838200" y="921385"/>
          <a:ext cx="10515600" cy="557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825"/>
                <a:gridCol w="5489575"/>
                <a:gridCol w="3505200"/>
              </a:tblGrid>
              <a:tr h="3663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Operator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Description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+mj-lt"/>
                          <a:cs typeface="+mj-lt"/>
                          <a:sym typeface="+mn-ea"/>
                        </a:rPr>
                        <a:t>usage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==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Checks if the values of two operands are equal or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not, if yes then condition becomes true.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a==b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!=(is not equal to)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Checks if the values of two operands are equal or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not, if values are not equal then condition becomes true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a!=b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&gt;(is greater than)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Checks if the value of left operand is greater than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the value of right operand, if yes then condition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becomes true.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a&gt;b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&lt;(is less than)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Checks if the value of left operand is less than the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value of right operand, if yes then condition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becomes true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a&lt;b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&gt;=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Checks if the value of left operand is greater than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or equal to the value of right operand, if yes then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condition becomes true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a&gt;=b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&lt;=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Checks if the value of left operand is less than or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equal to the value of right operand, if yes then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condition becomes true.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a&lt;=b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Logical operators</a:t>
            </a:r>
            <a:r>
              <a:rPr lang="en-US" sz="2800"/>
              <a:t>(returns boolean value)</a:t>
            </a:r>
            <a:r>
              <a:rPr lang="en-US"/>
              <a:t> : 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986790" y="1225550"/>
          <a:ext cx="9883775" cy="4142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460"/>
                <a:gridCol w="6356350"/>
                <a:gridCol w="2259965"/>
              </a:tblGrid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Operator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Description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+mj-lt"/>
                          <a:cs typeface="+mj-lt"/>
                          <a:sym typeface="+mn-ea"/>
                        </a:rPr>
                        <a:t>usage</a:t>
                      </a:r>
                      <a:endParaRPr lang="en-US"/>
                    </a:p>
                  </a:txBody>
                  <a:tcPr/>
                </a:tc>
              </a:tr>
              <a:tr h="1029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&amp;&amp;(</a:t>
                      </a:r>
                      <a:r>
                        <a:rPr lang="en-US" sz="1800">
                          <a:sym typeface="+mn-ea"/>
                        </a:rPr>
                        <a:t>Logical AND operator)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If both the operands are non-zero, then the</a:t>
                      </a:r>
                      <a:endParaRPr lang="en-US"/>
                    </a:p>
                    <a:p>
                      <a:pPr algn="l">
                        <a:buNone/>
                      </a:pPr>
                      <a:r>
                        <a:rPr lang="en-US"/>
                        <a:t>condition becomes true.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(A &amp;&amp; B)</a:t>
                      </a:r>
                      <a:endParaRPr lang="en-US"/>
                    </a:p>
                  </a:txBody>
                  <a:tcPr/>
                </a:tc>
              </a:tr>
              <a:tr h="1029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||(</a:t>
                      </a:r>
                      <a:r>
                        <a:rPr lang="en-US" sz="1800">
                          <a:sym typeface="+mn-ea"/>
                        </a:rPr>
                        <a:t>Logical OR Operator)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If any of the two operands is non-zero, then the</a:t>
                      </a:r>
                      <a:endParaRPr lang="en-US"/>
                    </a:p>
                    <a:p>
                      <a:pPr algn="l">
                        <a:buNone/>
                      </a:pPr>
                      <a:r>
                        <a:rPr lang="en-US"/>
                        <a:t>condition becomes true.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(A || B) </a:t>
                      </a:r>
                      <a:endParaRPr lang="en-US"/>
                    </a:p>
                  </a:txBody>
                  <a:tcPr/>
                </a:tc>
              </a:tr>
              <a:tr h="1470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!(</a:t>
                      </a:r>
                      <a:r>
                        <a:rPr lang="en-US" sz="1800">
                          <a:sym typeface="+mn-ea"/>
                        </a:rPr>
                        <a:t>Logical NOT Operator)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It is used to reverse the logical state of its</a:t>
                      </a:r>
                      <a:endParaRPr lang="en-US"/>
                    </a:p>
                    <a:p>
                      <a:pPr algn="l">
                        <a:buNone/>
                      </a:pPr>
                      <a:r>
                        <a:rPr lang="en-US"/>
                        <a:t>operand. If a condition is true, then Logical NOT operator will make it false.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!(A &amp;&amp; B)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Bitwise operators:</a:t>
            </a:r>
            <a:endParaRPr 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609600" y="1174750"/>
          <a:ext cx="1097280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275"/>
                <a:gridCol w="6356350"/>
                <a:gridCol w="279717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Operator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Description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+mj-lt"/>
                          <a:cs typeface="+mj-lt"/>
                          <a:sym typeface="+mn-ea"/>
                        </a:rPr>
                        <a:t>usage</a:t>
                      </a:r>
                      <a:endParaRPr lang="en-US" b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&amp;(</a:t>
                      </a:r>
                      <a:r>
                        <a:rPr lang="en-US" sz="1800">
                          <a:sym typeface="+mn-ea"/>
                        </a:rPr>
                        <a:t>Binary AND Operator</a:t>
                      </a:r>
                      <a:r>
                        <a:rPr lang="en-US" sz="1800">
                          <a:sym typeface="+mn-ea"/>
                        </a:rPr>
                        <a:t>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It copies a bit to the result if it exists in both the operands.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(A &amp; B)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|(</a:t>
                      </a:r>
                      <a:r>
                        <a:rPr lang="en-US" sz="1800">
                          <a:sym typeface="+mn-ea"/>
                        </a:rPr>
                        <a:t>Binary </a:t>
                      </a:r>
                      <a:r>
                        <a:rPr lang="en-US" sz="1800">
                          <a:sym typeface="+mn-ea"/>
                        </a:rPr>
                        <a:t>OR Operator)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It copies a bit if and only if it exists in either operand.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(A | B) 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^(</a:t>
                      </a:r>
                      <a:r>
                        <a:rPr lang="en-US" sz="1800">
                          <a:sym typeface="+mn-ea"/>
                        </a:rPr>
                        <a:t>Binary XOR Operator</a:t>
                      </a:r>
                      <a:r>
                        <a:rPr lang="en-US" sz="1800">
                          <a:sym typeface="+mn-ea"/>
                        </a:rPr>
                        <a:t>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It copies the bit only if it is set in one operand but not both.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(A ^ B)</a:t>
                      </a:r>
                      <a:endParaRPr 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~</a:t>
                      </a:r>
                      <a:endParaRPr lang="en-US"/>
                    </a:p>
                    <a:p>
                      <a:pPr algn="ctr">
                        <a:buNone/>
                      </a:pPr>
                      <a:r>
                        <a:rPr lang="en-US"/>
                        <a:t>(Binary One's Complement)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It is unary and has the effect of 'flipping' bits.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(~A )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&lt;&lt;(Binary Left Shift Operator)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The value of the left operands is moved left by the number of bits specified by the right operand.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 &lt;&lt; 2 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&gt;&gt;(Binary Right Shift Operator)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The value of the left operands is moved right by the number of bits specified by the right operand.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 &gt;&gt; 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 </a:t>
            </a:r>
            <a:r>
              <a:rPr lang="en-US" dirty="0">
                <a:sym typeface="+mn-ea"/>
              </a:rPr>
              <a:t>Assignment </a:t>
            </a:r>
            <a:r>
              <a:rPr lang="en-US">
                <a:sym typeface="+mn-ea"/>
              </a:rPr>
              <a:t>operators:</a:t>
            </a:r>
            <a:endParaRPr 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609600" y="990600"/>
          <a:ext cx="10972800" cy="586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130"/>
                <a:gridCol w="5865495"/>
                <a:gridCol w="279717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Operator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Description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+mj-lt"/>
                          <a:cs typeface="+mj-lt"/>
                          <a:sym typeface="+mn-ea"/>
                        </a:rPr>
                        <a:t>usage</a:t>
                      </a:r>
                      <a:endParaRPr 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=(</a:t>
                      </a:r>
                      <a:r>
                        <a:rPr lang="en-US" sz="1800">
                          <a:sym typeface="+mn-ea"/>
                        </a:rPr>
                        <a:t>Simple assignment operator)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Assigns values from right</a:t>
                      </a:r>
                      <a:endParaRPr lang="en-US"/>
                    </a:p>
                    <a:p>
                      <a:pPr algn="l">
                        <a:buNone/>
                      </a:pPr>
                      <a:r>
                        <a:rPr lang="en-US"/>
                        <a:t>side operands to left side operand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a=b+c;</a:t>
                      </a:r>
                      <a:endParaRPr lang="en-US"/>
                    </a:p>
                  </a:txBody>
                  <a:tcPr/>
                </a:tc>
              </a:tr>
              <a:tr h="807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+=(</a:t>
                      </a:r>
                      <a:r>
                        <a:rPr lang="en-US" sz="1800">
                          <a:sym typeface="+mn-ea"/>
                        </a:rPr>
                        <a:t>Add AND assignment operator)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It adds the right operand</a:t>
                      </a:r>
                      <a:endParaRPr lang="en-US"/>
                    </a:p>
                    <a:p>
                      <a:pPr algn="l">
                        <a:buNone/>
                      </a:pPr>
                      <a:r>
                        <a:rPr lang="en-US"/>
                        <a:t>to the left operand and assign the result to the left</a:t>
                      </a:r>
                      <a:endParaRPr lang="en-US"/>
                    </a:p>
                    <a:p>
                      <a:pPr algn="l">
                        <a:buNone/>
                      </a:pPr>
                      <a:r>
                        <a:rPr lang="en-US"/>
                        <a:t>operand.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b+=a; (b=b+a)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-=(</a:t>
                      </a:r>
                      <a:r>
                        <a:rPr lang="en-US" sz="1800">
                          <a:sym typeface="+mn-ea"/>
                        </a:rPr>
                        <a:t>Subtract AND assignment operator)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It subtracts the right</a:t>
                      </a:r>
                      <a:endParaRPr lang="en-US"/>
                    </a:p>
                    <a:p>
                      <a:pPr algn="l">
                        <a:buNone/>
                      </a:pPr>
                      <a:r>
                        <a:rPr lang="en-US"/>
                        <a:t>operand from the left operand and assigns the result to</a:t>
                      </a:r>
                      <a:endParaRPr lang="en-US"/>
                    </a:p>
                    <a:p>
                      <a:pPr algn="l">
                        <a:buNone/>
                      </a:pPr>
                      <a:r>
                        <a:rPr lang="en-US"/>
                        <a:t>the left operand.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b-=a; (b=b-a)</a:t>
                      </a:r>
                      <a:endParaRPr 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*= (</a:t>
                      </a:r>
                      <a:r>
                        <a:rPr lang="en-US" sz="1800">
                          <a:sym typeface="+mn-ea"/>
                        </a:rPr>
                        <a:t>Multiply AND assignment operator)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It multiplies the right</a:t>
                      </a:r>
                      <a:endParaRPr lang="en-US"/>
                    </a:p>
                    <a:p>
                      <a:pPr algn="l">
                        <a:buNone/>
                      </a:pPr>
                      <a:r>
                        <a:rPr lang="en-US"/>
                        <a:t>operand with the left operand and assigns the result to</a:t>
                      </a:r>
                      <a:endParaRPr lang="en-US"/>
                    </a:p>
                    <a:p>
                      <a:pPr algn="l">
                        <a:buNone/>
                      </a:pPr>
                      <a:r>
                        <a:rPr lang="en-US"/>
                        <a:t>the left operand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b*=a; (b=b*a)</a:t>
                      </a:r>
                      <a:endParaRPr lang="en-US"/>
                    </a:p>
                  </a:txBody>
                  <a:tcPr/>
                </a:tc>
              </a:tr>
              <a:tr h="9137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/=(</a:t>
                      </a:r>
                      <a:r>
                        <a:rPr lang="en-US" sz="1800">
                          <a:sym typeface="+mn-ea"/>
                        </a:rPr>
                        <a:t>Divide AND assignment operator)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It divides the left</a:t>
                      </a:r>
                      <a:endParaRPr lang="en-US"/>
                    </a:p>
                    <a:p>
                      <a:pPr algn="l">
                        <a:buNone/>
                      </a:pPr>
                      <a:r>
                        <a:rPr lang="en-US"/>
                        <a:t>operand with the right operand and assigns the result to</a:t>
                      </a:r>
                      <a:endParaRPr lang="en-US"/>
                    </a:p>
                    <a:p>
                      <a:pPr algn="l">
                        <a:buNone/>
                      </a:pPr>
                      <a:r>
                        <a:rPr lang="en-US"/>
                        <a:t>the left operand.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b/=a; (b=b/a)</a:t>
                      </a:r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%=(</a:t>
                      </a:r>
                      <a:r>
                        <a:rPr lang="en-US" sz="1800">
                          <a:sym typeface="+mn-ea"/>
                        </a:rPr>
                        <a:t>Modulus AND assignment operator)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It takes modulus</a:t>
                      </a:r>
                      <a:endParaRPr lang="en-US"/>
                    </a:p>
                    <a:p>
                      <a:pPr algn="l">
                        <a:buNone/>
                      </a:pPr>
                      <a:r>
                        <a:rPr lang="en-US"/>
                        <a:t>using two operands and assigns the result to the left</a:t>
                      </a:r>
                      <a:endParaRPr lang="en-US"/>
                    </a:p>
                    <a:p>
                      <a:pPr algn="l">
                        <a:buNone/>
                      </a:pPr>
                      <a:r>
                        <a:rPr lang="en-US"/>
                        <a:t>operand.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b%=a; (b=b%a)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188085"/>
          </a:xfrm>
        </p:spPr>
        <p:txBody>
          <a:bodyPr/>
          <a:p>
            <a:r>
              <a:rPr lang="en-US"/>
              <a:t>Special operators </a:t>
            </a:r>
            <a:endParaRPr lang="en-US"/>
          </a:p>
        </p:txBody>
      </p:sp>
      <p:graphicFrame>
        <p:nvGraphicFramePr>
          <p:cNvPr id="7" name="Table 6"/>
          <p:cNvGraphicFramePr/>
          <p:nvPr/>
        </p:nvGraphicFramePr>
        <p:xfrm>
          <a:off x="804545" y="1767840"/>
          <a:ext cx="10777855" cy="4266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940"/>
                <a:gridCol w="5201285"/>
                <a:gridCol w="3643630"/>
              </a:tblGrid>
              <a:tr h="579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3200" b="1">
                          <a:latin typeface="+mj-lt"/>
                          <a:cs typeface="+mj-lt"/>
                        </a:rPr>
                        <a:t>Operator</a:t>
                      </a:r>
                      <a:endParaRPr lang="en-US" sz="3200" b="1">
                        <a:latin typeface="+mj-lt"/>
                        <a:cs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3200" b="1">
                          <a:latin typeface="+mj-lt"/>
                          <a:cs typeface="+mj-lt"/>
                          <a:sym typeface="+mn-ea"/>
                        </a:rPr>
                        <a:t>Description</a:t>
                      </a:r>
                      <a:endParaRPr lang="en-US" sz="3200" b="1">
                        <a:latin typeface="+mj-lt"/>
                        <a:cs typeface="+mj-lt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3200" b="1">
                          <a:latin typeface="+mj-lt"/>
                          <a:cs typeface="+mj-lt"/>
                          <a:sym typeface="+mn-ea"/>
                        </a:rPr>
                        <a:t>usage</a:t>
                      </a:r>
                      <a:endParaRPr lang="en-US" sz="3200" b="1">
                        <a:latin typeface="+mj-lt"/>
                        <a:cs typeface="+mj-lt"/>
                        <a:sym typeface="+mn-ea"/>
                      </a:endParaRPr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&amp;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ym typeface="+mn-ea"/>
                        </a:rPr>
                        <a:t>This is used to get the address of the variable.</a:t>
                      </a:r>
                      <a:endParaRPr lang="en-US" sz="2400"/>
                    </a:p>
                    <a:p>
                      <a:pPr algn="ctr">
                        <a:buNone/>
                      </a:pP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ym typeface="+mn-ea"/>
                        </a:rPr>
                        <a:t>&amp;a will give address of a</a:t>
                      </a:r>
                      <a:endParaRPr lang="en-US" sz="2400"/>
                    </a:p>
                  </a:txBody>
                  <a:tcPr/>
                </a:tc>
              </a:tr>
              <a:tr h="1035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ym typeface="+mn-ea"/>
                        </a:rPr>
                        <a:t>* 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ym typeface="+mn-ea"/>
                        </a:rPr>
                        <a:t>This is used as pointer to a variable.</a:t>
                      </a:r>
                      <a:endParaRPr lang="en-US" sz="2400"/>
                    </a:p>
                    <a:p>
                      <a:pPr algn="ctr">
                        <a:buNone/>
                      </a:pPr>
                      <a:endParaRPr lang="en-US" sz="2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ym typeface="+mn-ea"/>
                        </a:rPr>
                        <a:t>* a  where, * is pointer to the variable a.</a:t>
                      </a:r>
                      <a:endParaRPr lang="en-US" sz="2400"/>
                    </a:p>
                    <a:p>
                      <a:pPr algn="ctr">
                        <a:buNone/>
                      </a:pPr>
                      <a:endParaRPr lang="en-US" sz="2400"/>
                    </a:p>
                  </a:txBody>
                  <a:tcPr/>
                </a:tc>
              </a:tr>
              <a:tr h="13100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ym typeface="+mn-ea"/>
                        </a:rPr>
                        <a:t>Sizeof ()</a:t>
                      </a:r>
                      <a:endParaRPr lang="en-US" sz="2400"/>
                    </a:p>
                    <a:p>
                      <a:pPr algn="ctr">
                        <a:buNone/>
                      </a:pP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ym typeface="+mn-ea"/>
                        </a:rPr>
                        <a:t>This gives the size of the variable.</a:t>
                      </a:r>
                      <a:endParaRPr lang="en-US" sz="2400"/>
                    </a:p>
                    <a:p>
                      <a:pPr algn="ctr">
                        <a:buNone/>
                      </a:pPr>
                      <a:endParaRPr lang="en-US" sz="2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ym typeface="+mn-ea"/>
                        </a:rPr>
                        <a:t>size of (char) willgive us 1.</a:t>
                      </a:r>
                      <a:endParaRPr lang="en-US" sz="2400"/>
                    </a:p>
                    <a:p>
                      <a:pPr algn="ctr">
                        <a:buNone/>
                      </a:pPr>
                      <a:endParaRPr lang="en-US" sz="2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49960"/>
          </a:xfrm>
        </p:spPr>
        <p:txBody>
          <a:bodyPr/>
          <a:p>
            <a:r>
              <a:rPr lang="en-US"/>
              <a:t>Other operators</a:t>
            </a:r>
            <a:endParaRPr lang="en-US"/>
          </a:p>
        </p:txBody>
      </p:sp>
      <p:graphicFrame>
        <p:nvGraphicFramePr>
          <p:cNvPr id="7" name="Table 6"/>
          <p:cNvGraphicFramePr/>
          <p:nvPr/>
        </p:nvGraphicFramePr>
        <p:xfrm>
          <a:off x="609600" y="731520"/>
          <a:ext cx="10777855" cy="6259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940"/>
                <a:gridCol w="5593080"/>
                <a:gridCol w="3251835"/>
              </a:tblGrid>
              <a:tr h="579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3200" b="1">
                          <a:latin typeface="+mj-lt"/>
                          <a:cs typeface="+mj-lt"/>
                        </a:rPr>
                        <a:t>Operator</a:t>
                      </a:r>
                      <a:endParaRPr lang="en-US" sz="3200" b="1">
                        <a:latin typeface="+mj-lt"/>
                        <a:cs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3200" b="1">
                          <a:latin typeface="+mj-lt"/>
                          <a:cs typeface="+mj-lt"/>
                          <a:sym typeface="+mn-ea"/>
                        </a:rPr>
                        <a:t>Description</a:t>
                      </a:r>
                      <a:endParaRPr lang="en-US" sz="3200" b="1">
                        <a:latin typeface="+mj-lt"/>
                        <a:cs typeface="+mj-lt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3200" b="1">
                          <a:latin typeface="+mj-lt"/>
                          <a:cs typeface="+mj-lt"/>
                          <a:sym typeface="+mn-ea"/>
                        </a:rPr>
                        <a:t>usage</a:t>
                      </a:r>
                      <a:endParaRPr lang="en-US" sz="3200" b="1">
                        <a:latin typeface="+mj-lt"/>
                        <a:cs typeface="+mj-lt"/>
                        <a:sym typeface="+mn-ea"/>
                      </a:endParaRPr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Conditional(? : )Ternary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It return one value if condition is true and returns another value is condition is false.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a == b ? 2 : 0 </a:t>
                      </a:r>
                      <a:endParaRPr lang="en-US" sz="2400"/>
                    </a:p>
                  </a:txBody>
                  <a:tcPr/>
                </a:tc>
              </a:tr>
              <a:tr h="15544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ym typeface="+mn-ea"/>
                        </a:rPr>
                        <a:t>Increment/</a:t>
                      </a:r>
                      <a:endParaRPr lang="en-US" sz="24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sz="2400">
                          <a:sym typeface="+mn-ea"/>
                        </a:rPr>
                        <a:t>decrement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0"/>
                        <a:t>These operators are used to either increase or decrease the value of the variable by one.</a:t>
                      </a:r>
                      <a:endParaRPr lang="en-US" sz="2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Increment operator :  </a:t>
                      </a:r>
                      <a:endParaRPr lang="en-US" sz="2400"/>
                    </a:p>
                    <a:p>
                      <a:pPr algn="ctr">
                        <a:buNone/>
                      </a:pPr>
                      <a:r>
                        <a:rPr lang="en-US" sz="2400"/>
                        <a:t>++ i ;    i ++ ;</a:t>
                      </a:r>
                      <a:endParaRPr lang="en-US" sz="2400"/>
                    </a:p>
                    <a:p>
                      <a:pPr algn="ctr">
                        <a:buNone/>
                      </a:pPr>
                      <a:r>
                        <a:rPr lang="en-US" sz="2400"/>
                        <a:t>Decrement operator :  </a:t>
                      </a:r>
                      <a:endParaRPr lang="en-US" sz="2400"/>
                    </a:p>
                    <a:p>
                      <a:pPr algn="ctr">
                        <a:buNone/>
                      </a:pPr>
                      <a:r>
                        <a:rPr lang="en-US" sz="2400"/>
                        <a:t>– – i ;   i – – </a:t>
                      </a:r>
                      <a:endParaRPr lang="en-US" sz="2400"/>
                    </a:p>
                  </a:txBody>
                  <a:tcPr/>
                </a:tc>
              </a:tr>
              <a:tr h="13823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Cast Operator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0"/>
                        <a:t>It is a special operator that forces one data type to be converted into another.</a:t>
                      </a:r>
                      <a:endParaRPr lang="en-US" sz="2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[ (type) expression ]</a:t>
                      </a:r>
                      <a:endParaRPr lang="en-US" sz="2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5103</Words>
  <Application>WPS Presentation</Application>
  <PresentationFormat>Widescreen</PresentationFormat>
  <Paragraphs>360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SimSun</vt:lpstr>
      <vt:lpstr>Wingdings</vt:lpstr>
      <vt:lpstr>Microsoft YaHei</vt:lpstr>
      <vt:lpstr>Arial Unicode MS</vt:lpstr>
      <vt:lpstr>Calibri</vt:lpstr>
      <vt:lpstr>Gear Drives</vt:lpstr>
      <vt:lpstr>Operators in c programing </vt:lpstr>
      <vt:lpstr>Operator:</vt:lpstr>
      <vt:lpstr>Arithmetic Opeartors</vt:lpstr>
      <vt:lpstr>Relational Operators(returns boolean value(0 - false / 1 - true))</vt:lpstr>
      <vt:lpstr>Logical operators(returns boolean value) : </vt:lpstr>
      <vt:lpstr>Bitwise operators:</vt:lpstr>
      <vt:lpstr> Assignment operators:</vt:lpstr>
      <vt:lpstr>Special operators </vt:lpstr>
      <vt:lpstr>Other operators</vt:lpstr>
      <vt:lpstr>Operators Precedence in C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in c programing </dc:title>
  <dc:creator>kondurusurya03@gmail.com</dc:creator>
  <cp:lastModifiedBy>STUDENT</cp:lastModifiedBy>
  <cp:revision>23</cp:revision>
  <dcterms:created xsi:type="dcterms:W3CDTF">2023-10-09T08:29:00Z</dcterms:created>
  <dcterms:modified xsi:type="dcterms:W3CDTF">2023-10-13T05:00:37Z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4C8D9C3F40EB40F69E34C51D9200C830_12</vt:lpwstr>
  </property>
  <property fmtid="{D5CDD505-2E9C-101B-9397-08002B2CF9AE}" pid="3" name="KSOProductBuildVer">
    <vt:lpwstr>1033-12.2.0.13266</vt:lpwstr>
  </property>
</Properties>
</file>