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3" r:id="rId2"/>
    <p:sldId id="258" r:id="rId3"/>
    <p:sldId id="267" r:id="rId4"/>
    <p:sldId id="260" r:id="rId5"/>
    <p:sldId id="268" r:id="rId6"/>
    <p:sldId id="259" r:id="rId7"/>
    <p:sldId id="266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Prakash" userId="a24a99762467b92d" providerId="LiveId" clId="{5E51A12B-ABE1-444F-B0A1-B489AD66B742}"/>
    <pc:docChg chg="modSld sldOrd">
      <pc:chgData name="Varun Prakash" userId="a24a99762467b92d" providerId="LiveId" clId="{5E51A12B-ABE1-444F-B0A1-B489AD66B742}" dt="2025-04-07T03:46:19.049" v="1"/>
      <pc:docMkLst>
        <pc:docMk/>
      </pc:docMkLst>
      <pc:sldChg chg="ord">
        <pc:chgData name="Varun Prakash" userId="a24a99762467b92d" providerId="LiveId" clId="{5E51A12B-ABE1-444F-B0A1-B489AD66B742}" dt="2025-04-07T03:46:19.049" v="1"/>
        <pc:sldMkLst>
          <pc:docMk/>
          <pc:sldMk cId="1994543666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126124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126124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1261244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1261244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1261244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1261244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1261244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1261244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36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" name="Object 390">
            <a:extLst>
              <a:ext uri="{FF2B5EF4-FFF2-40B4-BE49-F238E27FC236}">
                <a16:creationId xmlns:a16="http://schemas.microsoft.com/office/drawing/2014/main" id="{2E316844-AAC9-5A17-3A82-626D77C67AC1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6621753"/>
              </p:ext>
            </p:extLst>
          </p:nvPr>
        </p:nvGraphicFramePr>
        <p:xfrm>
          <a:off x="0" y="4514850"/>
          <a:ext cx="91440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3" imgW="9570600" imgH="657720" progId="">
                  <p:embed/>
                </p:oleObj>
              </mc:Choice>
              <mc:Fallback>
                <p:oleObj name="CorelDRAW" r:id="rId13" imgW="9570600" imgH="657720" progId="">
                  <p:embed/>
                  <p:pic>
                    <p:nvPicPr>
                      <p:cNvPr id="2" name="Object 390">
                        <a:extLst>
                          <a:ext uri="{FF2B5EF4-FFF2-40B4-BE49-F238E27FC236}">
                            <a16:creationId xmlns:a16="http://schemas.microsoft.com/office/drawing/2014/main" id="{2E316844-AAC9-5A17-3A82-626D77C67A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14850"/>
                        <a:ext cx="91440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-117193" y="805"/>
            <a:ext cx="9488318" cy="961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br>
              <a:rPr lang="en-US" sz="30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  <a:t>SAP HACKFEST 2025</a:t>
            </a:r>
            <a:br>
              <a:rPr lang="en-US" sz="3000" b="1" dirty="0">
                <a:solidFill>
                  <a:schemeClr val="accent1">
                    <a:lumMod val="50000"/>
                  </a:schemeClr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lang="en-IN" sz="1800" b="1" dirty="0">
                <a:solidFill>
                  <a:srgbClr val="39302A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 National Level Hackathon - Regional Round  </a:t>
            </a:r>
            <a:r>
              <a:rPr lang="en-US" sz="1800" b="1" kern="1400" dirty="0">
                <a:solidFill>
                  <a:srgbClr val="034CAD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7</a:t>
            </a:r>
            <a:r>
              <a:rPr lang="en-US" sz="1800" b="1" kern="1400" baseline="30000" dirty="0">
                <a:solidFill>
                  <a:srgbClr val="034CAD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th</a:t>
            </a:r>
            <a:r>
              <a:rPr lang="en-US" sz="1800" b="1" kern="1400" dirty="0">
                <a:solidFill>
                  <a:srgbClr val="034CAD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April, 2025 </a:t>
            </a:r>
            <a:br>
              <a:rPr lang="en-IN" sz="1800" kern="1400" dirty="0">
                <a:solidFill>
                  <a:srgbClr val="21212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sz="3000" b="1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83117" y="975531"/>
            <a:ext cx="8887697" cy="3652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214313" indent="-214313" algn="just">
              <a:spcBef>
                <a:spcPts val="4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Problem Statement Title: GlassBox AI – A Fairness Detector for Filtering Models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4313" indent="-214313" algn="just">
              <a:spcBef>
                <a:spcPts val="4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Theme: Ethics in AI Models for Businesses - Ensuring Responsible Innovation</a:t>
            </a:r>
            <a:endParaRPr sz="1700" b="1" dirty="0">
              <a:solidFill>
                <a:schemeClr val="dk1"/>
              </a:solidFill>
            </a:endParaRPr>
          </a:p>
          <a:p>
            <a:pPr marL="214313" indent="-214313" algn="just">
              <a:spcBef>
                <a:spcPts val="4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Team Name: V</a:t>
            </a:r>
          </a:p>
          <a:p>
            <a:pPr marL="214313" indent="-214313" algn="just">
              <a:spcBef>
                <a:spcPts val="45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College Name: Sri Sivasubramaniya Nadar College of Engineering</a:t>
            </a:r>
          </a:p>
          <a:p>
            <a:pPr marL="285750" indent="-285750" algn="just">
              <a:spcBef>
                <a:spcPts val="45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dk1"/>
                </a:solidFill>
              </a:rPr>
              <a:t>Team Members Details</a:t>
            </a:r>
          </a:p>
          <a:p>
            <a:pPr algn="just"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n-US" sz="1700" b="1" dirty="0">
                <a:solidFill>
                  <a:schemeClr val="dk1"/>
                </a:solidFill>
              </a:rPr>
              <a:t>	Vijay K (3122235001157) </a:t>
            </a:r>
          </a:p>
          <a:p>
            <a:pPr algn="just"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n-US" sz="1700" b="1" dirty="0">
                <a:solidFill>
                  <a:schemeClr val="dk1"/>
                </a:solidFill>
              </a:rPr>
              <a:t>	Bysani Vishal (3122235001161) </a:t>
            </a:r>
          </a:p>
          <a:p>
            <a:pPr algn="just"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n-US" sz="1700" b="1" dirty="0">
                <a:solidFill>
                  <a:schemeClr val="dk1"/>
                </a:solidFill>
              </a:rPr>
              <a:t>	Varsha M (3122235001153) </a:t>
            </a:r>
          </a:p>
          <a:p>
            <a:pPr algn="just"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n-US" sz="1700" b="1" dirty="0">
                <a:solidFill>
                  <a:schemeClr val="dk1"/>
                </a:solidFill>
              </a:rPr>
              <a:t>	Varun P (3122235001154) </a:t>
            </a:r>
          </a:p>
          <a:p>
            <a:pPr algn="just">
              <a:spcBef>
                <a:spcPts val="450"/>
              </a:spcBef>
              <a:buClr>
                <a:schemeClr val="dk1"/>
              </a:buClr>
              <a:buSzPts val="2400"/>
            </a:pPr>
            <a:r>
              <a:rPr lang="en-US" sz="1700" b="1" dirty="0">
                <a:solidFill>
                  <a:schemeClr val="dk1"/>
                </a:solidFill>
              </a:rPr>
              <a:t>	Vishal S (3122235001163)</a:t>
            </a:r>
          </a:p>
          <a:p>
            <a:pPr algn="just">
              <a:spcBef>
                <a:spcPts val="450"/>
              </a:spcBef>
              <a:buClr>
                <a:schemeClr val="dk1"/>
              </a:buClr>
              <a:buSzPts val="2400"/>
            </a:pPr>
            <a:endParaRPr lang="en-US" sz="1700" b="1" dirty="0">
              <a:solidFill>
                <a:schemeClr val="dk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B3659-9F6E-6D2F-12E0-85257693B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1984"/>
            <a:ext cx="744132" cy="840711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 with low confidence">
            <a:extLst>
              <a:ext uri="{FF2B5EF4-FFF2-40B4-BE49-F238E27FC236}">
                <a16:creationId xmlns:a16="http://schemas.microsoft.com/office/drawing/2014/main" id="{4283A356-FD40-5171-116A-0333AD7D56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69" y="4394835"/>
            <a:ext cx="1470025" cy="74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995427" y="999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59661" y="582692"/>
            <a:ext cx="8520600" cy="3461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The Challenge :</a:t>
            </a:r>
          </a:p>
          <a:p>
            <a:pPr>
              <a:buFont typeface="+mj-lt"/>
              <a:buAutoNum type="arabicPeriod"/>
            </a:pPr>
            <a:endParaRPr lang="en-US" sz="1300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300" b="1" dirty="0">
                <a:solidFill>
                  <a:schemeClr val="tx1"/>
                </a:solidFill>
              </a:rPr>
              <a:t>Opaque AI Systems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AI models used in hiring, lending, healthcare, and insurance often operate as black boxes. Users receive decisions without insight into the underlying reasoning.</a:t>
            </a:r>
          </a:p>
          <a:p>
            <a:pPr>
              <a:buFont typeface="+mj-lt"/>
              <a:buAutoNum type="arabicPeriod"/>
            </a:pPr>
            <a:r>
              <a:rPr lang="en-US" sz="1300" b="1" dirty="0">
                <a:solidFill>
                  <a:schemeClr val="tx1"/>
                </a:solidFill>
              </a:rPr>
              <a:t>Hidden Biases in Data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Biases in training data (gender, race, socioeconomic background, etc.) skew model behavior. These patterns are often subtle, making them hard to detect and leading to unfair outcomes.</a:t>
            </a:r>
          </a:p>
          <a:p>
            <a:pPr>
              <a:buFont typeface="+mj-lt"/>
              <a:buAutoNum type="arabicPeriod"/>
            </a:pPr>
            <a:r>
              <a:rPr lang="en-US" sz="1300" b="1" dirty="0">
                <a:solidFill>
                  <a:schemeClr val="tx1"/>
                </a:solidFill>
              </a:rPr>
              <a:t>Lack of Certification or Audit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There's no standardized way to verify whether AI systems are fair. Users and regulators can't trace why a decision was made or whether it met fairness benchmarks.</a:t>
            </a:r>
          </a:p>
          <a:p>
            <a:pPr>
              <a:buFont typeface="+mj-lt"/>
              <a:buAutoNum type="arabicPeriod"/>
            </a:pPr>
            <a:r>
              <a:rPr lang="en-US" sz="1300" b="1" dirty="0">
                <a:solidFill>
                  <a:schemeClr val="tx1"/>
                </a:solidFill>
              </a:rPr>
              <a:t>Absence of Feedback Loop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Most systems don’t adapt based on rejected user feedback, whistleblower reports, or fairness audits, allowing biased behavior to persist unchecked.</a:t>
            </a:r>
          </a:p>
          <a:p>
            <a:pPr>
              <a:buNone/>
            </a:pPr>
            <a:r>
              <a:rPr lang="en-US" sz="1500" b="1" dirty="0">
                <a:solidFill>
                  <a:schemeClr val="tx1"/>
                </a:solidFill>
              </a:rPr>
              <a:t>Relevance :</a:t>
            </a:r>
          </a:p>
          <a:p>
            <a:r>
              <a:rPr lang="en-US" sz="1300" dirty="0">
                <a:solidFill>
                  <a:schemeClr val="tx1"/>
                </a:solidFill>
              </a:rPr>
              <a:t>This project directly aligns with "Ethics in AI for Business" by advocating transparent AI usage, promoting fairness certifications, and giving users the right to understand and challenge AI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DB3-2B6E-294E-C46F-4CF37846D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– the dark side of AI model-training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B8977-0211-FEEE-050D-9D8685DA4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2023 the ABC (Australian Broadcasting Corporation) covered the story of a Dalit woman  - Seema Gautam, who applied for a government-backed microloan after completing vocational training, faced humiliation and unjust rejection of her loan application. </a:t>
            </a:r>
          </a:p>
          <a:p>
            <a:r>
              <a:rPr lang="en-GB" dirty="0"/>
              <a:t>Upon analysing the microloan-lending decisions of 43 branches of a major </a:t>
            </a:r>
            <a:r>
              <a:rPr lang="en-GB" dirty="0" err="1"/>
              <a:t>bank,it</a:t>
            </a:r>
            <a:r>
              <a:rPr lang="en-GB" dirty="0"/>
              <a:t> was found that 66 per cent of rejected applications were from Dalit women.</a:t>
            </a:r>
          </a:p>
          <a:p>
            <a:r>
              <a:rPr lang="en-GB" dirty="0"/>
              <a:t>This sheds light on the human bias and AI-based screening tools’ failure to provide equal opportunity—in this case, due to societal prejudices.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5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2264569" y="1925"/>
            <a:ext cx="10004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 ? </a:t>
            </a:r>
            <a:r>
              <a:rPr lang="en-US" sz="2800" b="1" dirty="0" err="1">
                <a:solidFill>
                  <a:schemeClr val="tx1"/>
                </a:solidFill>
              </a:rPr>
              <a:t>GlassBox</a:t>
            </a:r>
            <a:r>
              <a:rPr lang="en-US" sz="2800" b="1" dirty="0">
                <a:solidFill>
                  <a:schemeClr val="tx1"/>
                </a:solidFill>
              </a:rPr>
              <a:t> 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0240" y="466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</a:rPr>
              <a:t>    			          a Fairness Auditing &amp; Certification Platform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Step 1: Companies Submit Their AI Models</a:t>
            </a:r>
            <a:endParaRPr lang="en-US" sz="10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Upload models into a secure sandbox for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business model has their own category – this ensures that each business has their own tailored evaluation scheme.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 model evaluation is securely logged using SAP Blockchain or BTP ledger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Models are tested across diverse datasets for fairness and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Step 2: User Evaluation &amp; Explanation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They receive the model's decision + a transparent, explainable reasoning.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Step 3: Fairness Threshold Enforcement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Models must maintain a fairness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it falls below a set threshold, certification is revoked until retrained.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Step 4: Reinforcement &amp; Unlearning</a:t>
            </a:r>
            <a:endParaRPr lang="en-US" sz="1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Fair decisions are reinforced; biased ones are flagged.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Whistleblower reports and rejected case reviews are anonymized and used to improve future audits.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F226-EC89-6035-7411-2A94D0AC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SAP Frameworks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35E91-E6AF-0DC4-3C58-0C83B4B32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SAP Integration</a:t>
            </a:r>
            <a:r>
              <a:rPr lang="en-IN" dirty="0"/>
              <a:t>: SAP BTP, SAP Integration Suite</a:t>
            </a:r>
          </a:p>
          <a:p>
            <a:endParaRPr lang="en-IN" dirty="0"/>
          </a:p>
          <a:p>
            <a:r>
              <a:rPr lang="en-IN" b="1" dirty="0"/>
              <a:t>Real-time Bias Alerts</a:t>
            </a:r>
            <a:r>
              <a:rPr lang="en-IN" dirty="0"/>
              <a:t>: SAP Event Mesh, SAP AI Core, Data Intelligence Cloud</a:t>
            </a:r>
          </a:p>
          <a:p>
            <a:endParaRPr lang="en-IN" dirty="0"/>
          </a:p>
          <a:p>
            <a:r>
              <a:rPr lang="en-GB" b="1" dirty="0"/>
              <a:t>Timeline-Based Inference Logs</a:t>
            </a:r>
            <a:r>
              <a:rPr lang="en-GB" dirty="0"/>
              <a:t>: SAP AI Core, HANA Cloud, Audit Logging</a:t>
            </a:r>
          </a:p>
          <a:p>
            <a:endParaRPr lang="en-GB" dirty="0"/>
          </a:p>
          <a:p>
            <a:r>
              <a:rPr lang="en-GB" b="1" dirty="0"/>
              <a:t>Compliance Dashboard</a:t>
            </a:r>
            <a:r>
              <a:rPr lang="en-GB" dirty="0"/>
              <a:t>: SAP Analytics Cloud, SAP Fiori</a:t>
            </a:r>
          </a:p>
          <a:p>
            <a:endParaRPr lang="en-GB" dirty="0"/>
          </a:p>
          <a:p>
            <a:r>
              <a:rPr lang="en-GB" b="1" dirty="0"/>
              <a:t>Drift &amp; Bias Addressing </a:t>
            </a:r>
            <a:r>
              <a:rPr lang="en-GB" dirty="0"/>
              <a:t>: Data Intelligence Cloud, AI Core</a:t>
            </a:r>
          </a:p>
          <a:p>
            <a:endParaRPr lang="en-GB" dirty="0"/>
          </a:p>
          <a:p>
            <a:r>
              <a:rPr lang="en-GB" b="1" dirty="0"/>
              <a:t>Model Version Backtracking</a:t>
            </a:r>
            <a:r>
              <a:rPr lang="en-GB" dirty="0"/>
              <a:t>: SAP AI Core, AI Launchpad, HANA/Object Store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94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478647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Existing Work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620256-043E-0D12-F429-E543AA5A0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43469"/>
              </p:ext>
            </p:extLst>
          </p:nvPr>
        </p:nvGraphicFramePr>
        <p:xfrm>
          <a:off x="521970" y="680138"/>
          <a:ext cx="8100060" cy="3663261"/>
        </p:xfrm>
        <a:graphic>
          <a:graphicData uri="http://schemas.openxmlformats.org/drawingml/2006/table">
            <a:tbl>
              <a:tblPr/>
              <a:tblGrid>
                <a:gridCol w="2673864">
                  <a:extLst>
                    <a:ext uri="{9D8B030D-6E8A-4147-A177-3AD203B41FA5}">
                      <a16:colId xmlns:a16="http://schemas.microsoft.com/office/drawing/2014/main" val="4164558250"/>
                    </a:ext>
                  </a:extLst>
                </a:gridCol>
                <a:gridCol w="2726176">
                  <a:extLst>
                    <a:ext uri="{9D8B030D-6E8A-4147-A177-3AD203B41FA5}">
                      <a16:colId xmlns:a16="http://schemas.microsoft.com/office/drawing/2014/main" val="2340426770"/>
                    </a:ext>
                  </a:extLst>
                </a:gridCol>
                <a:gridCol w="2700020">
                  <a:extLst>
                    <a:ext uri="{9D8B030D-6E8A-4147-A177-3AD203B41FA5}">
                      <a16:colId xmlns:a16="http://schemas.microsoft.com/office/drawing/2014/main" val="1358792410"/>
                    </a:ext>
                  </a:extLst>
                </a:gridCol>
              </a:tblGrid>
              <a:tr h="416907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j-lt"/>
                        </a:rPr>
                        <a:t>Feature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+mj-lt"/>
                        </a:rPr>
                        <a:t>Our SAP-Based Solution</a:t>
                      </a:r>
                      <a:endParaRPr lang="en-IN" sz="14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+mj-lt"/>
                        </a:rPr>
                        <a:t>Other Solutions</a:t>
                      </a:r>
                      <a:endParaRPr lang="en-IN" sz="14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53205"/>
                  </a:ext>
                </a:extLst>
              </a:tr>
              <a:tr h="416907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j-lt"/>
                        </a:rPr>
                        <a:t>SAP Integration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Deep (BTP, HANA, Fiori)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Limited or 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60115"/>
                  </a:ext>
                </a:extLst>
              </a:tr>
              <a:tr h="416907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j-lt"/>
                        </a:rPr>
                        <a:t>Real-time Bias Alerts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Mostly offline or periodic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892448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j-lt"/>
                        </a:rPr>
                        <a:t>Timeline-based Inference Logs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Yes (with SHAP/LIME, metadata)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Basic logs or batch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953944"/>
                  </a:ext>
                </a:extLst>
              </a:tr>
              <a:tr h="708742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j-lt"/>
                        </a:rPr>
                        <a:t>Compliance Dashboard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Interactive + alert-driven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+mj-lt"/>
                        </a:rPr>
                        <a:t>Static reports or external frameworks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64788"/>
                  </a:ext>
                </a:extLst>
              </a:tr>
              <a:tr h="416907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+mj-lt"/>
                        </a:rPr>
                        <a:t>Drift + Bias Together</a:t>
                      </a:r>
                      <a:endParaRPr lang="en-IN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Combined monitoring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Often separated or missing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092482"/>
                  </a:ext>
                </a:extLst>
              </a:tr>
              <a:tr h="578149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+mj-lt"/>
                        </a:rPr>
                        <a:t>Model Version Backtracking</a:t>
                      </a:r>
                      <a:endParaRPr lang="en-IN" sz="140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+mj-lt"/>
                        </a:rPr>
                        <a:t>Full rollback, fully traceable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+mj-lt"/>
                        </a:rPr>
                        <a:t>Limited or not versioned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6926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AAE0-BE2B-67C3-394C-4E4F4348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Limitations in Existing Work:</a:t>
            </a:r>
            <a:br>
              <a:rPr lang="en-US" sz="2800" b="1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00F5-EB23-C8EA-03CE-32C68450D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 standardized, public-facing audit or certification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 support for whistleblower feedback or real-time user document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Limited post-deployment transparency and fairness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Focused on developer tools rather than business accountability or regulation compliance.</a:t>
            </a:r>
          </a:p>
          <a:p>
            <a:endParaRPr lang="en-IN" dirty="0"/>
          </a:p>
        </p:txBody>
      </p:sp>
      <p:sp>
        <p:nvSpPr>
          <p:cNvPr id="4" name="Google Shape;73;p16">
            <a:extLst>
              <a:ext uri="{FF2B5EF4-FFF2-40B4-BE49-F238E27FC236}">
                <a16:creationId xmlns:a16="http://schemas.microsoft.com/office/drawing/2014/main" id="{9CF83E97-BFCA-1AFA-8DDA-2703EF1CC4C3}"/>
              </a:ext>
            </a:extLst>
          </p:cNvPr>
          <p:cNvSpPr txBox="1">
            <a:spLocks/>
          </p:cNvSpPr>
          <p:nvPr/>
        </p:nvSpPr>
        <p:spPr>
          <a:xfrm>
            <a:off x="311700" y="191761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7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382218" y="2071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Innovation, Feasibility and Potential impact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Innovation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Combines fairness audit + real-time user testing + blockchain logging.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Introduces whistleblower-integrated retraining for the first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Feasibility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Leverages SAP tools for seamless enterprise compatibility.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SAP CAP and HANA enable scalable and high-performance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Real-World Impact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Enhances trust in AI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Reduces legal &amp; regulatory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Increases user confidence and ethical accountability in business processes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29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51F3C-A41E-499E-CD38-A150DDF7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793" y="974055"/>
            <a:ext cx="8520600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1500" dirty="0"/>
              <a:t>.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Subscription-based AI audits &amp; certifications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within SAP ecosystem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Compliance-ready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(EU AI Act, US AI Bill of Rights)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B2B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Enterprises ensure responsible AI use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B2C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Users can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challenge unfair AI outcomes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Fairness Leaderboard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Ranks certified models by industry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Data Partnerships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Share anonymized audit data to support inclusive standards</a:t>
            </a: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Expansion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towards more business categories -  Education, Criminal Justice, E – Commerce…the possibilities are endless!</a:t>
            </a:r>
            <a:endParaRPr lang="en-IN" sz="1500" dirty="0"/>
          </a:p>
        </p:txBody>
      </p:sp>
      <p:sp>
        <p:nvSpPr>
          <p:cNvPr id="4" name="Google Shape;84;p18">
            <a:extLst>
              <a:ext uri="{FF2B5EF4-FFF2-40B4-BE49-F238E27FC236}">
                <a16:creationId xmlns:a16="http://schemas.microsoft.com/office/drawing/2014/main" id="{B33689CE-B32B-2CA5-FBCC-624D5BC5F3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984" y="2048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Value – Business Viability &amp; Future Scope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161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875</Words>
  <Application>Microsoft Office PowerPoint</Application>
  <PresentationFormat>On-screen Show (16:9)</PresentationFormat>
  <Paragraphs>99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Garamond</vt:lpstr>
      <vt:lpstr>Times New Roman</vt:lpstr>
      <vt:lpstr>Simple Light</vt:lpstr>
      <vt:lpstr>CorelDRAW</vt:lpstr>
      <vt:lpstr> SAP HACKFEST 2025 A National Level Hackathon - Regional Round  7th April, 2025  </vt:lpstr>
      <vt:lpstr>Problem Statement</vt:lpstr>
      <vt:lpstr>CASE STUDY – the dark side of AI model-training</vt:lpstr>
      <vt:lpstr>The Solution ? GlassBox AI </vt:lpstr>
      <vt:lpstr>Leveraging SAP Frameworks </vt:lpstr>
      <vt:lpstr>Existing Work</vt:lpstr>
      <vt:lpstr>Limitations in Existing Work: </vt:lpstr>
      <vt:lpstr>Innovation, Feasibility and Potential impact</vt:lpstr>
      <vt:lpstr>Added Value – Business Viability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VISHAL</dc:creator>
  <cp:lastModifiedBy>Varun Prakash</cp:lastModifiedBy>
  <cp:revision>17</cp:revision>
  <dcterms:modified xsi:type="dcterms:W3CDTF">2025-04-07T03:46:29Z</dcterms:modified>
</cp:coreProperties>
</file>