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Comforta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5" roundtripDataSignature="AMtx7miJ6x0R1kcAGNl805dnzcc/3pcO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FFA6B0-C0E1-4508-B125-6F532DD6EFA6}">
  <a:tblStyle styleId="{F9FFA6B0-C0E1-4508-B125-6F532DD6EF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omfortaa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Comfortaa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d43f892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d43f892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cf7115a7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cf7115a7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ceda6d139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ceda6d13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cf7115a7c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cf7115a7c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cf7115a7c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cf7115a7c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cf7115a7c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cf7115a7c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cf7115a7c_4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cf7115a7c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cf7115a7c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5cf7115a7c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https://www.euronews.com/business/2018/10/10/amazon-scraps-secret-ai-recruiting-tool-that-showed-bias-against-women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https://apnews.com/article/kidney-transplant-race-black-inequity-bias-d4fabf2f3a47aab2fe8e18b2a5432135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businesses increasingly integrate Artificial Intelligence (AI) into critical decision-making areas such as hiring, healthcare, insurance, and lending, serious concerns have emerged around fairness, accountability, and transparency.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systems can unintentionally discriminate, leading to biased outcomes that adversely affect individuals and marginalized groups. Moreover, the lack of transparency in AI decision-making processes leaves end users in the dark, unable to understand or challenge outcomes that impact their lives.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 also struggle to detect, measure, and manage bias in their AI systems, making it difficult to ensure regulatory compliance, maintain ethical standards, and build public trust.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cf7115a7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cf7115a7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d3b6f8e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d3b6f8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cf7115a7c_4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cf7115a7c_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cf7115a7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cf7115a7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cf7115a7c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cf7115a7c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cf7115a7c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cf7115a7c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cf7115a7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cf7115a7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ceda6d13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5ceda6d13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cf7115a7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5cf7115a7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1.bin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1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" name="Google Shape;9;p10"/>
          <p:cNvGraphicFramePr/>
          <p:nvPr/>
        </p:nvGraphicFramePr>
        <p:xfrm>
          <a:off x="0" y="4514850"/>
          <a:ext cx="9144000" cy="628650"/>
        </p:xfrm>
        <a:graphic>
          <a:graphicData uri="http://schemas.openxmlformats.org/presentationml/2006/ole">
            <mc:AlternateContent>
              <mc:Choice Requires="v">
                <p:oleObj r:id="rId1" imgH="628650" imgW="9144000" progId="" spid="_x0000_s1">
                  <p:embed/>
                </p:oleObj>
              </mc:Choice>
              <mc:Fallback>
                <p:oleObj r:id="rId2" imgH="628650" imgW="9144000" progId="">
                  <p:embed/>
                  <p:pic>
                    <p:nvPicPr>
                      <p:cNvPr id="9" name="Google Shape;9;p10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4514850"/>
                        <a:ext cx="9144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5.png"/><Relationship Id="rId8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Relationship Id="rId7" Type="http://schemas.openxmlformats.org/officeDocument/2006/relationships/image" Target="../media/image29.png"/><Relationship Id="rId8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Relationship Id="rId5" Type="http://schemas.openxmlformats.org/officeDocument/2006/relationships/image" Target="../media/image12.jpg"/><Relationship Id="rId6" Type="http://schemas.openxmlformats.org/officeDocument/2006/relationships/image" Target="../media/image20.jp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8" y="-8002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2900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GlassBox AI – A Fairness Detector for Filtering Models</a:t>
            </a:r>
            <a:endParaRPr b="1" sz="2900">
              <a:solidFill>
                <a:srgbClr val="0048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1829917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Theme: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Ethics in AI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for Businesses - Ensuring Responsible Innovation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82" y="170"/>
            <a:ext cx="9488318" cy="961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br>
              <a:rPr b="1" i="0" lang="en-US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000" u="none" cap="none" strike="noStrike">
                <a:solidFill>
                  <a:srgbClr val="083C92"/>
                </a:solidFill>
                <a:latin typeface="Calibri"/>
                <a:ea typeface="Calibri"/>
                <a:cs typeface="Calibri"/>
                <a:sym typeface="Calibri"/>
              </a:rPr>
              <a:t>SAP HACKFEST 2025</a:t>
            </a:r>
            <a:br>
              <a:rPr b="1" i="0" lang="en-US" sz="3000" u="none" cap="none" strike="noStrike">
                <a:solidFill>
                  <a:srgbClr val="083C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National Level Hackathon - State Hub Round</a:t>
            </a:r>
            <a:br>
              <a:rPr b="1" i="0" lang="en-US" sz="1800" u="none" cap="none" strike="noStrike">
                <a:solidFill>
                  <a:srgbClr val="21212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3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600200" y="2470117"/>
            <a:ext cx="54291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Team V - SSN College of Engineering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Vijay K (3122235001157) 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Bysani Vishal (3122235001161) 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Varsha M (3122235001153) 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Varun P (3122235001154) 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Vishal S (3122235001163)</a:t>
            </a:r>
            <a:endParaRPr/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01984"/>
            <a:ext cx="744132" cy="8407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white logo&#10;&#10;Description automatically generated with low confidence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169" y="4394835"/>
            <a:ext cx="1470025" cy="74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type="title"/>
          </p:nvPr>
        </p:nvSpPr>
        <p:spPr>
          <a:xfrm>
            <a:off x="2533328" y="189302"/>
            <a:ext cx="40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Needs of the User</a:t>
            </a:r>
            <a:endParaRPr/>
          </a:p>
        </p:txBody>
      </p:sp>
      <p:sp>
        <p:nvSpPr>
          <p:cNvPr id="150" name="Google Shape;150;p4"/>
          <p:cNvSpPr/>
          <p:nvPr/>
        </p:nvSpPr>
        <p:spPr>
          <a:xfrm>
            <a:off x="486397" y="1114255"/>
            <a:ext cx="3849701" cy="136261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a transparent audit trail of how and why AI systems make decisions, enabling accountability and post-analysis.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486397" y="2829125"/>
            <a:ext cx="3849701" cy="136261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 clear, understandable explanations for adverse decisions (e.g., job rejections, loan denials) to impacted individuals.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4807902" y="1114255"/>
            <a:ext cx="3849701" cy="136261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Continuously monitor AI outputs to identify discriminatory patterns or deviations from fairness standards as they happen.</a:t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4807902" y="2829125"/>
            <a:ext cx="3849701" cy="136261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 users with insights into AI decisions, increasing their trust in the system and ensuring they feel fairly treated.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1013027" y="944978"/>
            <a:ext cx="2786616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Track and Log Model Decisions</a:t>
            </a:r>
            <a:endParaRPr/>
          </a:p>
        </p:txBody>
      </p:sp>
      <p:sp>
        <p:nvSpPr>
          <p:cNvPr id="155" name="Google Shape;155;p4"/>
          <p:cNvSpPr txBox="1"/>
          <p:nvPr/>
        </p:nvSpPr>
        <p:spPr>
          <a:xfrm>
            <a:off x="4981394" y="925931"/>
            <a:ext cx="352047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Detect and Alert on Bias in Real-Time</a:t>
            </a: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1359523" y="2659848"/>
            <a:ext cx="2093625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Explain Rejected Cases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5694818" y="2659848"/>
            <a:ext cx="2093625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Provide Confidence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d43f892c3_0_0"/>
          <p:cNvSpPr txBox="1"/>
          <p:nvPr>
            <p:ph type="title"/>
          </p:nvPr>
        </p:nvSpPr>
        <p:spPr>
          <a:xfrm>
            <a:off x="151025" y="10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on some Case studies</a:t>
            </a:r>
            <a:endParaRPr/>
          </a:p>
        </p:txBody>
      </p:sp>
      <p:sp>
        <p:nvSpPr>
          <p:cNvPr id="163" name="Google Shape;163;g35d43f892c3_0_0"/>
          <p:cNvSpPr txBox="1"/>
          <p:nvPr>
            <p:ph idx="1" type="body"/>
          </p:nvPr>
        </p:nvSpPr>
        <p:spPr>
          <a:xfrm>
            <a:off x="151025" y="750825"/>
            <a:ext cx="897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US" sz="1052">
                <a:solidFill>
                  <a:schemeClr val="dk1"/>
                </a:solidFill>
              </a:rPr>
              <a:t>🔹  </a:t>
            </a:r>
            <a:r>
              <a:rPr b="1" lang="en-US" sz="1052">
                <a:solidFill>
                  <a:schemeClr val="dk1"/>
                </a:solidFill>
              </a:rPr>
              <a:t>Amazon Resume Filter Bias</a:t>
            </a:r>
            <a:br>
              <a:rPr b="1" lang="en-US" sz="1052">
                <a:solidFill>
                  <a:schemeClr val="dk1"/>
                </a:solidFill>
              </a:rPr>
            </a:br>
            <a:r>
              <a:rPr lang="en-US" sz="1052">
                <a:solidFill>
                  <a:schemeClr val="dk1"/>
                </a:solidFill>
              </a:rPr>
              <a:t> AI recruiting tool downgraded resumes with the word “women’s” (e.g., “women’s chess club”), trained on mostly male applicant data.</a:t>
            </a:r>
            <a:endParaRPr sz="10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052">
                <a:solidFill>
                  <a:schemeClr val="dk1"/>
                </a:solidFill>
              </a:rPr>
              <a:t>🔹 </a:t>
            </a:r>
            <a:r>
              <a:rPr b="1" lang="en-US" sz="1052">
                <a:solidFill>
                  <a:schemeClr val="dk1"/>
                </a:solidFill>
              </a:rPr>
              <a:t>Apple Card Gender Discrimination</a:t>
            </a:r>
            <a:br>
              <a:rPr b="1" lang="en-US" sz="1052">
                <a:solidFill>
                  <a:schemeClr val="dk1"/>
                </a:solidFill>
              </a:rPr>
            </a:br>
            <a:r>
              <a:rPr lang="en-US" sz="1052">
                <a:solidFill>
                  <a:schemeClr val="dk1"/>
                </a:solidFill>
              </a:rPr>
              <a:t> Apple’s credit algorithm gave lower credit limits to women despite identical financial profiles as male counterparts (e.g., Steve Wozniak &amp; wife case).</a:t>
            </a:r>
            <a:endParaRPr sz="10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052">
                <a:solidFill>
                  <a:schemeClr val="dk1"/>
                </a:solidFill>
              </a:rPr>
              <a:t>🔹 </a:t>
            </a:r>
            <a:r>
              <a:rPr b="1" lang="en-US" sz="1052">
                <a:solidFill>
                  <a:schemeClr val="dk1"/>
                </a:solidFill>
              </a:rPr>
              <a:t>Unemployment Fraud Detection</a:t>
            </a:r>
            <a:br>
              <a:rPr b="1" lang="en-US" sz="1052">
                <a:solidFill>
                  <a:schemeClr val="dk1"/>
                </a:solidFill>
              </a:rPr>
            </a:br>
            <a:r>
              <a:rPr lang="en-US" sz="1052">
                <a:solidFill>
                  <a:schemeClr val="dk1"/>
                </a:solidFill>
              </a:rPr>
              <a:t> Michigan's MiDAS system falsely accused 40,000+ people of fraud, relying on flawed logic without human oversight, disproportionately affecting the poor.</a:t>
            </a:r>
            <a:endParaRPr sz="10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052">
                <a:solidFill>
                  <a:schemeClr val="dk1"/>
                </a:solidFill>
              </a:rPr>
              <a:t>🔹 </a:t>
            </a:r>
            <a:r>
              <a:rPr b="1" lang="en-US" sz="1052">
                <a:solidFill>
                  <a:schemeClr val="dk1"/>
                </a:solidFill>
              </a:rPr>
              <a:t>Bank Loan Approval Bias</a:t>
            </a:r>
            <a:br>
              <a:rPr b="1" lang="en-US" sz="1052">
                <a:solidFill>
                  <a:schemeClr val="dk1"/>
                </a:solidFill>
              </a:rPr>
            </a:br>
            <a:r>
              <a:rPr lang="en-US" sz="1052">
                <a:solidFill>
                  <a:schemeClr val="dk1"/>
                </a:solidFill>
              </a:rPr>
              <a:t> A 2022 study found mortgage algorithms in the U.S. were </a:t>
            </a:r>
            <a:r>
              <a:rPr b="1" lang="en-US" sz="1052">
                <a:solidFill>
                  <a:schemeClr val="dk1"/>
                </a:solidFill>
              </a:rPr>
              <a:t>80% more likely to deny</a:t>
            </a:r>
            <a:r>
              <a:rPr lang="en-US" sz="1052">
                <a:solidFill>
                  <a:schemeClr val="dk1"/>
                </a:solidFill>
              </a:rPr>
              <a:t> Black and Latino applicants compared to white applicants, even when controlling for financials.</a:t>
            </a:r>
            <a:endParaRPr sz="10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052">
                <a:solidFill>
                  <a:schemeClr val="dk1"/>
                </a:solidFill>
              </a:rPr>
              <a:t>🔹 </a:t>
            </a:r>
            <a:r>
              <a:rPr b="1" lang="en-US" sz="1052">
                <a:solidFill>
                  <a:schemeClr val="dk1"/>
                </a:solidFill>
              </a:rPr>
              <a:t>Insurance Pricing Bias</a:t>
            </a:r>
            <a:br>
              <a:rPr b="1" lang="en-US" sz="1052">
                <a:solidFill>
                  <a:schemeClr val="dk1"/>
                </a:solidFill>
              </a:rPr>
            </a:br>
            <a:r>
              <a:rPr lang="en-US" sz="1052">
                <a:solidFill>
                  <a:schemeClr val="dk1"/>
                </a:solidFill>
              </a:rPr>
              <a:t> Car insurance algorithms charged ZIP-code–based rates, leading to minorities paying more due to historical redlining, even with identical driving records.</a:t>
            </a:r>
            <a:endParaRPr sz="10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 sz="1052">
                <a:solidFill>
                  <a:schemeClr val="dk1"/>
                </a:solidFill>
              </a:rPr>
              <a:t>🔹 </a:t>
            </a:r>
            <a:r>
              <a:rPr b="1" lang="en-US" sz="1052">
                <a:solidFill>
                  <a:schemeClr val="dk1"/>
                </a:solidFill>
              </a:rPr>
              <a:t>Healthcare Risk Algorithms</a:t>
            </a:r>
            <a:br>
              <a:rPr b="1" lang="en-US" sz="1052">
                <a:solidFill>
                  <a:schemeClr val="dk1"/>
                </a:solidFill>
              </a:rPr>
            </a:br>
            <a:r>
              <a:rPr lang="en-US" sz="1052">
                <a:solidFill>
                  <a:schemeClr val="dk1"/>
                </a:solidFill>
              </a:rPr>
              <a:t> An algorithm used by hospitals rated Black patients as needing less care than white patients with the same conditions due to healthcare spending proxies.</a:t>
            </a:r>
            <a:endParaRPr sz="10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9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cf7115a7c_2_13"/>
          <p:cNvSpPr/>
          <p:nvPr/>
        </p:nvSpPr>
        <p:spPr>
          <a:xfrm>
            <a:off x="323300" y="328075"/>
            <a:ext cx="8334900" cy="4134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solidFill>
                  <a:schemeClr val="dk1"/>
                </a:solidFill>
              </a:rPr>
              <a:t>Considering all of the previously stated factors, we define the problem statement as follows: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Lack of Transparency </a:t>
            </a:r>
            <a:r>
              <a:rPr lang="en-US">
                <a:solidFill>
                  <a:schemeClr val="dk1"/>
                </a:solidFill>
              </a:rPr>
              <a:t>: Increased deployment of AI models in critical areas like hiring, lending, and insurance </a:t>
            </a:r>
            <a:r>
              <a:rPr i="1" lang="en-US" u="sng">
                <a:solidFill>
                  <a:schemeClr val="dk1"/>
                </a:solidFill>
              </a:rPr>
              <a:t>without providing clarity</a:t>
            </a:r>
            <a:r>
              <a:rPr lang="en-US">
                <a:solidFill>
                  <a:schemeClr val="dk1"/>
                </a:solidFill>
              </a:rPr>
              <a:t> on how automated decisions are made.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Unintentional Bias</a:t>
            </a:r>
            <a:r>
              <a:rPr lang="en-US">
                <a:solidFill>
                  <a:schemeClr val="dk1"/>
                </a:solidFill>
              </a:rPr>
              <a:t>:  AI systems often reflect </a:t>
            </a:r>
            <a:r>
              <a:rPr i="1" lang="en-US" u="sng">
                <a:solidFill>
                  <a:schemeClr val="dk1"/>
                </a:solidFill>
              </a:rPr>
              <a:t>biases present in historical training data</a:t>
            </a:r>
            <a:r>
              <a:rPr lang="en-US">
                <a:solidFill>
                  <a:schemeClr val="dk1"/>
                </a:solidFill>
              </a:rPr>
              <a:t>, leading to unfair outcomes for certain groups — especially minorities, women, or people with disabilities.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Trust Gap with End Users</a:t>
            </a:r>
            <a:r>
              <a:rPr lang="en-US">
                <a:solidFill>
                  <a:schemeClr val="dk1"/>
                </a:solidFill>
              </a:rPr>
              <a:t>: Consumers and applicants often feel powerless or uninformed when rejected by AI-driven decisions, which </a:t>
            </a:r>
            <a:r>
              <a:rPr i="1" lang="en-US" u="sng">
                <a:solidFill>
                  <a:schemeClr val="dk1"/>
                </a:solidFill>
              </a:rPr>
              <a:t>undermines trust in the business</a:t>
            </a:r>
            <a:r>
              <a:rPr lang="en-US">
                <a:solidFill>
                  <a:schemeClr val="dk1"/>
                </a:solidFill>
              </a:rPr>
              <a:t> and its technology.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chemeClr val="dk1"/>
                </a:solidFill>
              </a:rPr>
              <a:t>Lack of Tools for Continuous Fairness Monitoring</a:t>
            </a:r>
            <a:r>
              <a:rPr lang="en-US">
                <a:solidFill>
                  <a:schemeClr val="dk1"/>
                </a:solidFill>
              </a:rPr>
              <a:t>: Existing systems focus heavily on accuracy and performance —  </a:t>
            </a:r>
            <a:r>
              <a:rPr i="1" lang="en-US" u="sng">
                <a:solidFill>
                  <a:schemeClr val="dk1"/>
                </a:solidFill>
              </a:rPr>
              <a:t>overlooking</a:t>
            </a:r>
            <a:r>
              <a:rPr lang="en-US">
                <a:solidFill>
                  <a:schemeClr val="dk1"/>
                </a:solidFill>
              </a:rPr>
              <a:t> real-time bias detection, version tracking, and meaningful logs for audit or end-user reporting.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g35cf7115a7c_2_13"/>
          <p:cNvSpPr txBox="1"/>
          <p:nvPr>
            <p:ph type="title"/>
          </p:nvPr>
        </p:nvSpPr>
        <p:spPr>
          <a:xfrm>
            <a:off x="2949100" y="69600"/>
            <a:ext cx="29142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>
              <a:solidFill>
                <a:srgbClr val="00489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ceda6d139_1_22"/>
          <p:cNvSpPr txBox="1"/>
          <p:nvPr>
            <p:ph type="title"/>
          </p:nvPr>
        </p:nvSpPr>
        <p:spPr>
          <a:xfrm>
            <a:off x="461550" y="431800"/>
            <a:ext cx="82209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/>
              <a:t>The Solution? </a:t>
            </a:r>
            <a:r>
              <a:rPr b="1" lang="en-US"/>
              <a:t>GlassBox AI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5ceda6d139_1_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g35ceda6d139_1_22"/>
          <p:cNvGrpSpPr/>
          <p:nvPr/>
        </p:nvGrpSpPr>
        <p:grpSpPr>
          <a:xfrm>
            <a:off x="3916996" y="2174736"/>
            <a:ext cx="442373" cy="420775"/>
            <a:chOff x="-6690625" y="3631325"/>
            <a:chExt cx="307225" cy="292225"/>
          </a:xfrm>
        </p:grpSpPr>
        <p:sp>
          <p:nvSpPr>
            <p:cNvPr id="177" name="Google Shape;177;g35ceda6d139_1_22"/>
            <p:cNvSpPr/>
            <p:nvPr/>
          </p:nvSpPr>
          <p:spPr>
            <a:xfrm>
              <a:off x="-6690625" y="3631325"/>
              <a:ext cx="222925" cy="292225"/>
            </a:xfrm>
            <a:custGeom>
              <a:rect b="b" l="l" r="r" t="t"/>
              <a:pathLst>
                <a:path extrusionOk="0" h="11689" w="8917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rgbClr val="46A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g35ceda6d139_1_22"/>
            <p:cNvSpPr/>
            <p:nvPr/>
          </p:nvSpPr>
          <p:spPr>
            <a:xfrm>
              <a:off x="-6604350" y="3832175"/>
              <a:ext cx="58675" cy="56550"/>
            </a:xfrm>
            <a:custGeom>
              <a:rect b="b" l="l" r="r" t="t"/>
              <a:pathLst>
                <a:path extrusionOk="0" h="2262" w="2347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6A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g35ceda6d139_1_22"/>
            <p:cNvSpPr/>
            <p:nvPr/>
          </p:nvSpPr>
          <p:spPr>
            <a:xfrm>
              <a:off x="-6470875" y="3684775"/>
              <a:ext cx="87475" cy="71800"/>
            </a:xfrm>
            <a:custGeom>
              <a:rect b="b" l="l" r="r" t="t"/>
              <a:pathLst>
                <a:path extrusionOk="0" h="2872" w="3499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rgbClr val="46A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g35ceda6d139_1_22"/>
            <p:cNvSpPr/>
            <p:nvPr/>
          </p:nvSpPr>
          <p:spPr>
            <a:xfrm>
              <a:off x="-6578775" y="3721900"/>
              <a:ext cx="143375" cy="143375"/>
            </a:xfrm>
            <a:custGeom>
              <a:rect b="b" l="l" r="r" t="t"/>
              <a:pathLst>
                <a:path extrusionOk="0" h="5735" w="5735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rgbClr val="46A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g35ceda6d139_1_22"/>
            <p:cNvSpPr/>
            <p:nvPr/>
          </p:nvSpPr>
          <p:spPr>
            <a:xfrm>
              <a:off x="-6685100" y="3636850"/>
              <a:ext cx="47275" cy="46475"/>
            </a:xfrm>
            <a:custGeom>
              <a:rect b="b" l="l" r="r" t="t"/>
              <a:pathLst>
                <a:path extrusionOk="0" h="1859" w="1891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46A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g35ceda6d139_1_22"/>
          <p:cNvGrpSpPr/>
          <p:nvPr/>
        </p:nvGrpSpPr>
        <p:grpSpPr>
          <a:xfrm>
            <a:off x="4801692" y="2173605"/>
            <a:ext cx="423079" cy="423043"/>
            <a:chOff x="-4478975" y="3251700"/>
            <a:chExt cx="293825" cy="293800"/>
          </a:xfrm>
        </p:grpSpPr>
        <p:sp>
          <p:nvSpPr>
            <p:cNvPr id="183" name="Google Shape;183;g35ceda6d139_1_22"/>
            <p:cNvSpPr/>
            <p:nvPr/>
          </p:nvSpPr>
          <p:spPr>
            <a:xfrm>
              <a:off x="-4375000" y="3365100"/>
              <a:ext cx="85075" cy="110900"/>
            </a:xfrm>
            <a:custGeom>
              <a:rect b="b" l="l" r="r" t="t"/>
              <a:pathLst>
                <a:path extrusionOk="0" h="4436" w="3403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rgbClr val="46A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g35ceda6d139_1_22"/>
            <p:cNvSpPr/>
            <p:nvPr/>
          </p:nvSpPr>
          <p:spPr>
            <a:xfrm>
              <a:off x="-4408875" y="3321800"/>
              <a:ext cx="154400" cy="148875"/>
            </a:xfrm>
            <a:custGeom>
              <a:rect b="b" l="l" r="r" t="t"/>
              <a:pathLst>
                <a:path extrusionOk="0" h="5955" w="6176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rgbClr val="46A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g35ceda6d139_1_22"/>
            <p:cNvSpPr/>
            <p:nvPr/>
          </p:nvSpPr>
          <p:spPr>
            <a:xfrm>
              <a:off x="-4478975" y="3251700"/>
              <a:ext cx="293825" cy="293800"/>
            </a:xfrm>
            <a:custGeom>
              <a:rect b="b" l="l" r="r" t="t"/>
              <a:pathLst>
                <a:path extrusionOk="0" h="11752" w="11753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rgbClr val="46A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g35ceda6d139_1_22"/>
          <p:cNvGrpSpPr/>
          <p:nvPr/>
        </p:nvGrpSpPr>
        <p:grpSpPr>
          <a:xfrm>
            <a:off x="3926086" y="3049595"/>
            <a:ext cx="424195" cy="418507"/>
            <a:chOff x="-5613150" y="3632900"/>
            <a:chExt cx="294600" cy="290650"/>
          </a:xfrm>
        </p:grpSpPr>
        <p:sp>
          <p:nvSpPr>
            <p:cNvPr id="187" name="Google Shape;187;g35ceda6d139_1_22"/>
            <p:cNvSpPr/>
            <p:nvPr/>
          </p:nvSpPr>
          <p:spPr>
            <a:xfrm>
              <a:off x="-5440825" y="3708275"/>
              <a:ext cx="49550" cy="41450"/>
            </a:xfrm>
            <a:custGeom>
              <a:rect b="b" l="l" r="r" t="t"/>
              <a:pathLst>
                <a:path extrusionOk="0" h="1658" w="1982">
                  <a:moveTo>
                    <a:pt x="522" y="1"/>
                  </a:moveTo>
                  <a:cubicBezTo>
                    <a:pt x="249" y="1"/>
                    <a:pt x="1" y="335"/>
                    <a:pt x="291" y="577"/>
                  </a:cubicBezTo>
                  <a:lnTo>
                    <a:pt x="1267" y="1554"/>
                  </a:lnTo>
                  <a:cubicBezTo>
                    <a:pt x="1341" y="1627"/>
                    <a:pt x="1422" y="1658"/>
                    <a:pt x="1501" y="1658"/>
                  </a:cubicBezTo>
                  <a:cubicBezTo>
                    <a:pt x="1760" y="1658"/>
                    <a:pt x="1982" y="1323"/>
                    <a:pt x="1740" y="1081"/>
                  </a:cubicBezTo>
                  <a:lnTo>
                    <a:pt x="763" y="104"/>
                  </a:lnTo>
                  <a:cubicBezTo>
                    <a:pt x="690" y="31"/>
                    <a:pt x="605" y="1"/>
                    <a:pt x="522" y="1"/>
                  </a:cubicBezTo>
                  <a:close/>
                </a:path>
              </a:pathLst>
            </a:custGeom>
            <a:solidFill>
              <a:srgbClr val="46A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g35ceda6d139_1_22"/>
            <p:cNvSpPr/>
            <p:nvPr/>
          </p:nvSpPr>
          <p:spPr>
            <a:xfrm>
              <a:off x="-5613150" y="3632900"/>
              <a:ext cx="294600" cy="290650"/>
            </a:xfrm>
            <a:custGeom>
              <a:rect b="b" l="l" r="r" t="t"/>
              <a:pathLst>
                <a:path extrusionOk="0" h="11626" w="11784">
                  <a:moveTo>
                    <a:pt x="7444" y="2281"/>
                  </a:moveTo>
                  <a:cubicBezTo>
                    <a:pt x="7676" y="2281"/>
                    <a:pt x="7915" y="2370"/>
                    <a:pt x="8129" y="2584"/>
                  </a:cubicBezTo>
                  <a:lnTo>
                    <a:pt x="9106" y="3592"/>
                  </a:lnTo>
                  <a:cubicBezTo>
                    <a:pt x="9736" y="4254"/>
                    <a:pt x="9263" y="5356"/>
                    <a:pt x="8349" y="5356"/>
                  </a:cubicBezTo>
                  <a:cubicBezTo>
                    <a:pt x="8066" y="5356"/>
                    <a:pt x="7814" y="5230"/>
                    <a:pt x="7656" y="5041"/>
                  </a:cubicBezTo>
                  <a:lnTo>
                    <a:pt x="6648" y="4065"/>
                  </a:lnTo>
                  <a:cubicBezTo>
                    <a:pt x="5941" y="3333"/>
                    <a:pt x="6649" y="2281"/>
                    <a:pt x="7444" y="2281"/>
                  </a:cubicBezTo>
                  <a:close/>
                  <a:moveTo>
                    <a:pt x="5495" y="3992"/>
                  </a:moveTo>
                  <a:cubicBezTo>
                    <a:pt x="5754" y="3992"/>
                    <a:pt x="5976" y="4327"/>
                    <a:pt x="5735" y="4569"/>
                  </a:cubicBezTo>
                  <a:lnTo>
                    <a:pt x="5262" y="5041"/>
                  </a:lnTo>
                  <a:cubicBezTo>
                    <a:pt x="4978" y="5325"/>
                    <a:pt x="5262" y="5514"/>
                    <a:pt x="5483" y="5734"/>
                  </a:cubicBezTo>
                  <a:lnTo>
                    <a:pt x="6207" y="5041"/>
                  </a:lnTo>
                  <a:cubicBezTo>
                    <a:pt x="6280" y="4968"/>
                    <a:pt x="6362" y="4937"/>
                    <a:pt x="6440" y="4937"/>
                  </a:cubicBezTo>
                  <a:cubicBezTo>
                    <a:pt x="6699" y="4937"/>
                    <a:pt x="6922" y="5272"/>
                    <a:pt x="6680" y="5514"/>
                  </a:cubicBezTo>
                  <a:lnTo>
                    <a:pt x="5955" y="6207"/>
                  </a:lnTo>
                  <a:cubicBezTo>
                    <a:pt x="6132" y="6384"/>
                    <a:pt x="6294" y="6577"/>
                    <a:pt x="6462" y="6577"/>
                  </a:cubicBezTo>
                  <a:cubicBezTo>
                    <a:pt x="6533" y="6577"/>
                    <a:pt x="6605" y="6543"/>
                    <a:pt x="6680" y="6459"/>
                  </a:cubicBezTo>
                  <a:lnTo>
                    <a:pt x="7152" y="5986"/>
                  </a:lnTo>
                  <a:cubicBezTo>
                    <a:pt x="7213" y="5926"/>
                    <a:pt x="7285" y="5900"/>
                    <a:pt x="7358" y="5900"/>
                  </a:cubicBezTo>
                  <a:cubicBezTo>
                    <a:pt x="7626" y="5900"/>
                    <a:pt x="7904" y="6250"/>
                    <a:pt x="7656" y="6522"/>
                  </a:cubicBezTo>
                  <a:lnTo>
                    <a:pt x="7184" y="6995"/>
                  </a:lnTo>
                  <a:cubicBezTo>
                    <a:pt x="6963" y="7215"/>
                    <a:pt x="6743" y="7310"/>
                    <a:pt x="6459" y="7310"/>
                  </a:cubicBezTo>
                  <a:cubicBezTo>
                    <a:pt x="6176" y="7310"/>
                    <a:pt x="5924" y="7215"/>
                    <a:pt x="5766" y="6995"/>
                  </a:cubicBezTo>
                  <a:lnTo>
                    <a:pt x="4789" y="6018"/>
                  </a:lnTo>
                  <a:cubicBezTo>
                    <a:pt x="4380" y="5640"/>
                    <a:pt x="4380" y="4947"/>
                    <a:pt x="4789" y="4569"/>
                  </a:cubicBezTo>
                  <a:lnTo>
                    <a:pt x="5262" y="4096"/>
                  </a:lnTo>
                  <a:cubicBezTo>
                    <a:pt x="5335" y="4023"/>
                    <a:pt x="5417" y="3992"/>
                    <a:pt x="5495" y="3992"/>
                  </a:cubicBezTo>
                  <a:close/>
                  <a:moveTo>
                    <a:pt x="3510" y="5977"/>
                  </a:moveTo>
                  <a:cubicBezTo>
                    <a:pt x="3769" y="5977"/>
                    <a:pt x="3992" y="6312"/>
                    <a:pt x="3750" y="6553"/>
                  </a:cubicBezTo>
                  <a:lnTo>
                    <a:pt x="3277" y="7026"/>
                  </a:lnTo>
                  <a:cubicBezTo>
                    <a:pt x="3035" y="7268"/>
                    <a:pt x="3258" y="7603"/>
                    <a:pt x="3516" y="7603"/>
                  </a:cubicBezTo>
                  <a:cubicBezTo>
                    <a:pt x="3595" y="7603"/>
                    <a:pt x="3677" y="7572"/>
                    <a:pt x="3750" y="7499"/>
                  </a:cubicBezTo>
                  <a:cubicBezTo>
                    <a:pt x="3976" y="7273"/>
                    <a:pt x="4227" y="7178"/>
                    <a:pt x="4467" y="7178"/>
                  </a:cubicBezTo>
                  <a:cubicBezTo>
                    <a:pt x="5267" y="7178"/>
                    <a:pt x="5950" y="8221"/>
                    <a:pt x="5199" y="8948"/>
                  </a:cubicBezTo>
                  <a:lnTo>
                    <a:pt x="4726" y="9420"/>
                  </a:lnTo>
                  <a:cubicBezTo>
                    <a:pt x="4653" y="9494"/>
                    <a:pt x="4571" y="9524"/>
                    <a:pt x="4493" y="9524"/>
                  </a:cubicBezTo>
                  <a:cubicBezTo>
                    <a:pt x="4234" y="9524"/>
                    <a:pt x="4012" y="9190"/>
                    <a:pt x="4254" y="8948"/>
                  </a:cubicBezTo>
                  <a:lnTo>
                    <a:pt x="4726" y="8475"/>
                  </a:lnTo>
                  <a:cubicBezTo>
                    <a:pt x="4968" y="8233"/>
                    <a:pt x="4746" y="7899"/>
                    <a:pt x="4487" y="7899"/>
                  </a:cubicBezTo>
                  <a:cubicBezTo>
                    <a:pt x="4409" y="7899"/>
                    <a:pt x="4327" y="7929"/>
                    <a:pt x="4254" y="8003"/>
                  </a:cubicBezTo>
                  <a:cubicBezTo>
                    <a:pt x="4035" y="8222"/>
                    <a:pt x="3787" y="8314"/>
                    <a:pt x="3547" y="8314"/>
                  </a:cubicBezTo>
                  <a:cubicBezTo>
                    <a:pt x="2754" y="8314"/>
                    <a:pt x="2054" y="7304"/>
                    <a:pt x="2805" y="6553"/>
                  </a:cubicBezTo>
                  <a:lnTo>
                    <a:pt x="3277" y="6081"/>
                  </a:lnTo>
                  <a:cubicBezTo>
                    <a:pt x="3350" y="6008"/>
                    <a:pt x="3432" y="5977"/>
                    <a:pt x="3510" y="5977"/>
                  </a:cubicBezTo>
                  <a:close/>
                  <a:moveTo>
                    <a:pt x="11390" y="0"/>
                  </a:moveTo>
                  <a:cubicBezTo>
                    <a:pt x="11303" y="0"/>
                    <a:pt x="11216" y="32"/>
                    <a:pt x="11153" y="95"/>
                  </a:cubicBezTo>
                  <a:lnTo>
                    <a:pt x="10208" y="1009"/>
                  </a:lnTo>
                  <a:cubicBezTo>
                    <a:pt x="9893" y="820"/>
                    <a:pt x="9547" y="757"/>
                    <a:pt x="9169" y="757"/>
                  </a:cubicBezTo>
                  <a:lnTo>
                    <a:pt x="6396" y="914"/>
                  </a:lnTo>
                  <a:cubicBezTo>
                    <a:pt x="5798" y="946"/>
                    <a:pt x="5230" y="1166"/>
                    <a:pt x="4821" y="1607"/>
                  </a:cubicBezTo>
                  <a:lnTo>
                    <a:pt x="410" y="6018"/>
                  </a:lnTo>
                  <a:cubicBezTo>
                    <a:pt x="1" y="6427"/>
                    <a:pt x="1" y="7089"/>
                    <a:pt x="410" y="7467"/>
                  </a:cubicBezTo>
                  <a:lnTo>
                    <a:pt x="4254" y="11342"/>
                  </a:lnTo>
                  <a:cubicBezTo>
                    <a:pt x="4459" y="11531"/>
                    <a:pt x="4726" y="11626"/>
                    <a:pt x="4990" y="11626"/>
                  </a:cubicBezTo>
                  <a:cubicBezTo>
                    <a:pt x="5254" y="11626"/>
                    <a:pt x="5514" y="11531"/>
                    <a:pt x="5703" y="11342"/>
                  </a:cubicBezTo>
                  <a:cubicBezTo>
                    <a:pt x="9704" y="7373"/>
                    <a:pt x="8854" y="8192"/>
                    <a:pt x="9956" y="7058"/>
                  </a:cubicBezTo>
                  <a:cubicBezTo>
                    <a:pt x="10492" y="6616"/>
                    <a:pt x="10807" y="5986"/>
                    <a:pt x="10838" y="5325"/>
                  </a:cubicBezTo>
                  <a:lnTo>
                    <a:pt x="10996" y="2521"/>
                  </a:lnTo>
                  <a:cubicBezTo>
                    <a:pt x="10996" y="2174"/>
                    <a:pt x="10901" y="1765"/>
                    <a:pt x="10712" y="1481"/>
                  </a:cubicBezTo>
                  <a:lnTo>
                    <a:pt x="11689" y="568"/>
                  </a:lnTo>
                  <a:cubicBezTo>
                    <a:pt x="11784" y="442"/>
                    <a:pt x="11784" y="190"/>
                    <a:pt x="11626" y="95"/>
                  </a:cubicBezTo>
                  <a:cubicBezTo>
                    <a:pt x="11563" y="32"/>
                    <a:pt x="11476" y="0"/>
                    <a:pt x="11390" y="0"/>
                  </a:cubicBezTo>
                  <a:close/>
                </a:path>
              </a:pathLst>
            </a:custGeom>
            <a:solidFill>
              <a:srgbClr val="46A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g35ceda6d139_1_22"/>
          <p:cNvGrpSpPr/>
          <p:nvPr/>
        </p:nvGrpSpPr>
        <p:grpSpPr>
          <a:xfrm>
            <a:off x="4799444" y="3048173"/>
            <a:ext cx="427578" cy="421351"/>
            <a:chOff x="-5254775" y="3631325"/>
            <a:chExt cx="296950" cy="292625"/>
          </a:xfrm>
        </p:grpSpPr>
        <p:sp>
          <p:nvSpPr>
            <p:cNvPr id="190" name="Google Shape;190;g35ceda6d139_1_22"/>
            <p:cNvSpPr/>
            <p:nvPr/>
          </p:nvSpPr>
          <p:spPr>
            <a:xfrm>
              <a:off x="-5246900" y="3766400"/>
              <a:ext cx="58300" cy="55150"/>
            </a:xfrm>
            <a:custGeom>
              <a:rect b="b" l="l" r="r" t="t"/>
              <a:pathLst>
                <a:path extrusionOk="0" h="2206" w="2332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rgbClr val="46A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g35ceda6d139_1_22"/>
            <p:cNvSpPr/>
            <p:nvPr/>
          </p:nvSpPr>
          <p:spPr>
            <a:xfrm>
              <a:off x="-5216175" y="3795550"/>
              <a:ext cx="58300" cy="55950"/>
            </a:xfrm>
            <a:custGeom>
              <a:rect b="b" l="l" r="r" t="t"/>
              <a:pathLst>
                <a:path extrusionOk="0" h="2238" w="2332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rgbClr val="46A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g35ceda6d139_1_22"/>
            <p:cNvSpPr/>
            <p:nvPr/>
          </p:nvSpPr>
          <p:spPr>
            <a:xfrm>
              <a:off x="-5185475" y="3826250"/>
              <a:ext cx="57525" cy="55750"/>
            </a:xfrm>
            <a:custGeom>
              <a:rect b="b" l="l" r="r" t="t"/>
              <a:pathLst>
                <a:path extrusionOk="0" h="2230" w="2301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rgbClr val="46A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g35ceda6d139_1_22"/>
            <p:cNvSpPr/>
            <p:nvPr/>
          </p:nvSpPr>
          <p:spPr>
            <a:xfrm>
              <a:off x="-5156325" y="3856375"/>
              <a:ext cx="58300" cy="55750"/>
            </a:xfrm>
            <a:custGeom>
              <a:rect b="b" l="l" r="r" t="t"/>
              <a:pathLst>
                <a:path extrusionOk="0" h="2230" w="2332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rgbClr val="46A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g35ceda6d139_1_22"/>
            <p:cNvSpPr/>
            <p:nvPr/>
          </p:nvSpPr>
          <p:spPr>
            <a:xfrm>
              <a:off x="-5105925" y="3886525"/>
              <a:ext cx="37050" cy="37425"/>
            </a:xfrm>
            <a:custGeom>
              <a:rect b="b" l="l" r="r" t="t"/>
              <a:pathLst>
                <a:path extrusionOk="0" h="1497" w="1482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rgbClr val="46A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35ceda6d139_1_22"/>
            <p:cNvSpPr/>
            <p:nvPr/>
          </p:nvSpPr>
          <p:spPr>
            <a:xfrm>
              <a:off x="-5254775" y="3648050"/>
              <a:ext cx="278050" cy="248325"/>
            </a:xfrm>
            <a:custGeom>
              <a:rect b="b" l="l" r="r" t="t"/>
              <a:pathLst>
                <a:path extrusionOk="0" h="9933" w="11122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rgbClr val="46A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g35ceda6d139_1_22"/>
            <p:cNvSpPr/>
            <p:nvPr/>
          </p:nvSpPr>
          <p:spPr>
            <a:xfrm>
              <a:off x="-5163425" y="3631325"/>
              <a:ext cx="205600" cy="150450"/>
            </a:xfrm>
            <a:custGeom>
              <a:rect b="b" l="l" r="r" t="t"/>
              <a:pathLst>
                <a:path extrusionOk="0" h="6018" w="8224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rgbClr val="46A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" name="Google Shape;197;g35ceda6d139_1_22"/>
          <p:cNvSpPr txBox="1"/>
          <p:nvPr/>
        </p:nvSpPr>
        <p:spPr>
          <a:xfrm>
            <a:off x="774250" y="1343025"/>
            <a:ext cx="228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L</a:t>
            </a:r>
            <a:r>
              <a:rPr lang="en-US" sz="2000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o</a:t>
            </a:r>
            <a:r>
              <a:rPr lang="en-US" sz="2000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g Transactions</a:t>
            </a:r>
            <a:endParaRPr sz="2000"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8" name="Google Shape;198;g35ceda6d139_1_22"/>
          <p:cNvSpPr txBox="1"/>
          <p:nvPr/>
        </p:nvSpPr>
        <p:spPr>
          <a:xfrm>
            <a:off x="720000" y="32353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91D31"/>
                </a:solidFill>
                <a:latin typeface="Comfortaa"/>
                <a:ea typeface="Comfortaa"/>
                <a:cs typeface="Comfortaa"/>
                <a:sym typeface="Comfortaa"/>
              </a:rPr>
              <a:t>Provide Certifications and Scores</a:t>
            </a:r>
            <a:endParaRPr sz="2000">
              <a:solidFill>
                <a:srgbClr val="091D3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9" name="Google Shape;199;g35ceda6d139_1_22"/>
          <p:cNvSpPr txBox="1"/>
          <p:nvPr/>
        </p:nvSpPr>
        <p:spPr>
          <a:xfrm>
            <a:off x="6087600" y="13430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91D31"/>
                </a:solidFill>
                <a:latin typeface="Comfortaa"/>
                <a:ea typeface="Comfortaa"/>
                <a:cs typeface="Comfortaa"/>
                <a:sym typeface="Comfortaa"/>
              </a:rPr>
              <a:t>Repair Models</a:t>
            </a:r>
            <a:endParaRPr sz="2000">
              <a:solidFill>
                <a:srgbClr val="091D3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0" name="Google Shape;200;g35ceda6d139_1_22"/>
          <p:cNvSpPr txBox="1"/>
          <p:nvPr/>
        </p:nvSpPr>
        <p:spPr>
          <a:xfrm>
            <a:off x="6087600" y="3235375"/>
            <a:ext cx="2594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91919"/>
                </a:solidFill>
                <a:latin typeface="Comfortaa"/>
                <a:ea typeface="Comfortaa"/>
                <a:cs typeface="Comfortaa"/>
                <a:sym typeface="Comfortaa"/>
              </a:rPr>
              <a:t>Collaborate with Users and Businesses</a:t>
            </a:r>
            <a:endParaRPr sz="2000">
              <a:solidFill>
                <a:srgbClr val="19191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01" name="Google Shape;201;g35ceda6d139_1_22"/>
          <p:cNvCxnSpPr>
            <a:stCxn id="197" idx="3"/>
          </p:cNvCxnSpPr>
          <p:nvPr/>
        </p:nvCxnSpPr>
        <p:spPr>
          <a:xfrm>
            <a:off x="3056350" y="1606875"/>
            <a:ext cx="747000" cy="732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46A9E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g35ceda6d139_1_22"/>
          <p:cNvCxnSpPr>
            <a:stCxn id="198" idx="3"/>
          </p:cNvCxnSpPr>
          <p:nvPr/>
        </p:nvCxnSpPr>
        <p:spPr>
          <a:xfrm flipH="1" rot="10800000">
            <a:off x="3056400" y="3276013"/>
            <a:ext cx="759300" cy="22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46A9E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g35ceda6d139_1_22"/>
          <p:cNvCxnSpPr/>
          <p:nvPr/>
        </p:nvCxnSpPr>
        <p:spPr>
          <a:xfrm flipH="1">
            <a:off x="5340600" y="1606863"/>
            <a:ext cx="747000" cy="732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46A9E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g35ceda6d139_1_22"/>
          <p:cNvCxnSpPr/>
          <p:nvPr/>
        </p:nvCxnSpPr>
        <p:spPr>
          <a:xfrm rot="10800000">
            <a:off x="5328300" y="3276013"/>
            <a:ext cx="759300" cy="22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46A9E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cf7115a7c_4_8"/>
          <p:cNvSpPr/>
          <p:nvPr/>
        </p:nvSpPr>
        <p:spPr>
          <a:xfrm>
            <a:off x="306650" y="537175"/>
            <a:ext cx="8460300" cy="10353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 fairness-auditing software that lets companies upload models and users upload real documents (like resumes). Every decision the model makes is logged — and deeply analyzed for bias.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5cf7115a7c_4_8"/>
          <p:cNvSpPr txBox="1"/>
          <p:nvPr/>
        </p:nvSpPr>
        <p:spPr>
          <a:xfrm>
            <a:off x="630675" y="315350"/>
            <a:ext cx="11223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What it is</a:t>
            </a:r>
            <a:endParaRPr sz="1600"/>
          </a:p>
        </p:txBody>
      </p:sp>
      <p:sp>
        <p:nvSpPr>
          <p:cNvPr id="211" name="Google Shape;211;g35cf7115a7c_4_8"/>
          <p:cNvSpPr/>
          <p:nvPr/>
        </p:nvSpPr>
        <p:spPr>
          <a:xfrm>
            <a:off x="306650" y="1811650"/>
            <a:ext cx="8460300" cy="26970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Companies upload their AI models into our software, with all their custom embeddings and weights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Users submit real-world inputs (e.g., resumes) (or) Companies partnered with us can test with a large corpus of data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The model runs — and every weight, decision, calculation is logged privately on blockchain visible only to us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Outcome is shown with a high-level abstract explanation ("Rejected – Skill Gap") to the users to protect the Company’s </a:t>
            </a:r>
            <a:r>
              <a:rPr lang="en-US" sz="1300">
                <a:solidFill>
                  <a:schemeClr val="dk1"/>
                </a:solidFill>
              </a:rPr>
              <a:t>Proprietary</a:t>
            </a:r>
            <a:r>
              <a:rPr lang="en-US" sz="1300">
                <a:solidFill>
                  <a:schemeClr val="dk1"/>
                </a:solidFill>
              </a:rPr>
              <a:t> tech and to make sure abuse of models for perfect resumes don’t happen.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A Fairness Score is computed and made public. If fairness degrades below a threshold, certification is revoked. This score is computed by our software after analyzing the logs.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The company, if willing can partner with us even now, to use the logs to aid them </a:t>
            </a:r>
            <a:r>
              <a:rPr lang="en-US" sz="1300">
                <a:solidFill>
                  <a:schemeClr val="dk1"/>
                </a:solidFill>
              </a:rPr>
              <a:t>rectify</a:t>
            </a:r>
            <a:r>
              <a:rPr lang="en-US" sz="1300">
                <a:solidFill>
                  <a:schemeClr val="dk1"/>
                </a:solidFill>
              </a:rPr>
              <a:t> the model.</a:t>
            </a:r>
            <a:endParaRPr sz="1300">
              <a:solidFill>
                <a:schemeClr val="dk1"/>
              </a:solidFill>
            </a:endParaRPr>
          </a:p>
          <a:p>
            <a:pPr indent="0" lvl="0" marL="0" marR="381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2" name="Google Shape;212;g35cf7115a7c_4_8"/>
          <p:cNvSpPr txBox="1"/>
          <p:nvPr/>
        </p:nvSpPr>
        <p:spPr>
          <a:xfrm>
            <a:off x="630675" y="1601675"/>
            <a:ext cx="14919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How it Works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cf7115a7c_4_56"/>
          <p:cNvSpPr txBox="1"/>
          <p:nvPr>
            <p:ph type="title"/>
          </p:nvPr>
        </p:nvSpPr>
        <p:spPr>
          <a:xfrm>
            <a:off x="311700" y="319425"/>
            <a:ext cx="8161500" cy="67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Feedback on a Preliminary Solution</a:t>
            </a:r>
            <a:endParaRPr sz="2600"/>
          </a:p>
        </p:txBody>
      </p:sp>
      <p:pic>
        <p:nvPicPr>
          <p:cNvPr id="218" name="Google Shape;218;g35cf7115a7c_4_56"/>
          <p:cNvPicPr preferRelativeResize="0"/>
          <p:nvPr/>
        </p:nvPicPr>
        <p:blipFill rotWithShape="1">
          <a:blip r:embed="rId3">
            <a:alphaModFix/>
          </a:blip>
          <a:srcRect b="14214" l="0" r="0" t="0"/>
          <a:stretch/>
        </p:blipFill>
        <p:spPr>
          <a:xfrm>
            <a:off x="311700" y="990150"/>
            <a:ext cx="8161500" cy="3385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cf7115a7c_4_70"/>
          <p:cNvSpPr txBox="1"/>
          <p:nvPr>
            <p:ph type="title"/>
          </p:nvPr>
        </p:nvSpPr>
        <p:spPr>
          <a:xfrm>
            <a:off x="311700" y="319425"/>
            <a:ext cx="81615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Revoking Fairness -  Drift Bias</a:t>
            </a:r>
            <a:endParaRPr/>
          </a:p>
        </p:txBody>
      </p:sp>
      <p:pic>
        <p:nvPicPr>
          <p:cNvPr id="224" name="Google Shape;224;g35cf7115a7c_4_70"/>
          <p:cNvPicPr preferRelativeResize="0"/>
          <p:nvPr/>
        </p:nvPicPr>
        <p:blipFill rotWithShape="1">
          <a:blip r:embed="rId3">
            <a:alphaModFix/>
          </a:blip>
          <a:srcRect b="3698" l="0" r="1912" t="0"/>
          <a:stretch/>
        </p:blipFill>
        <p:spPr>
          <a:xfrm>
            <a:off x="311700" y="892125"/>
            <a:ext cx="8161500" cy="3625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g35cf7115a7c_4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7775" y="2666575"/>
            <a:ext cx="224625" cy="1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35cf7115a7c_4_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3400" y="2889420"/>
            <a:ext cx="2447925" cy="5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cf7115a7c_4_62"/>
          <p:cNvSpPr txBox="1"/>
          <p:nvPr>
            <p:ph type="title"/>
          </p:nvPr>
        </p:nvSpPr>
        <p:spPr>
          <a:xfrm>
            <a:off x="311700" y="319425"/>
            <a:ext cx="8161500" cy="6489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Concerns Addressed</a:t>
            </a:r>
            <a:endParaRPr sz="2600"/>
          </a:p>
        </p:txBody>
      </p:sp>
      <p:pic>
        <p:nvPicPr>
          <p:cNvPr id="232" name="Google Shape;232;g35cf7115a7c_4_62"/>
          <p:cNvPicPr preferRelativeResize="0"/>
          <p:nvPr/>
        </p:nvPicPr>
        <p:blipFill rotWithShape="1">
          <a:blip r:embed="rId3">
            <a:alphaModFix/>
          </a:blip>
          <a:srcRect b="10354" l="1859" r="2784" t="0"/>
          <a:stretch/>
        </p:blipFill>
        <p:spPr>
          <a:xfrm>
            <a:off x="311700" y="968325"/>
            <a:ext cx="8161499" cy="3537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>
            <p:ph type="title"/>
          </p:nvPr>
        </p:nvSpPr>
        <p:spPr>
          <a:xfrm>
            <a:off x="494700" y="322875"/>
            <a:ext cx="4077300" cy="96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Salient Features of</a:t>
            </a:r>
            <a:br>
              <a:rPr b="1" lang="en-US">
                <a:latin typeface="Calibri"/>
                <a:ea typeface="Calibri"/>
                <a:cs typeface="Calibri"/>
                <a:sym typeface="Calibri"/>
              </a:rPr>
            </a:b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GlassBox AI</a:t>
            </a:r>
            <a:endParaRPr/>
          </a:p>
        </p:txBody>
      </p:sp>
      <p:sp>
        <p:nvSpPr>
          <p:cNvPr id="238" name="Google Shape;238;p5"/>
          <p:cNvSpPr/>
          <p:nvPr/>
        </p:nvSpPr>
        <p:spPr>
          <a:xfrm>
            <a:off x="3745330" y="1646164"/>
            <a:ext cx="960720" cy="1256318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close/>
              </a:path>
            </a:pathLst>
          </a:custGeom>
          <a:solidFill>
            <a:srgbClr val="0C5ADB"/>
          </a:solidFill>
          <a:ln>
            <a:noFill/>
          </a:ln>
        </p:spPr>
        <p:txBody>
          <a:bodyPr anchorCtr="0" anchor="ctr" bIns="28575" lIns="28575" spcFirstLastPara="1" rIns="28575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3745331" y="1977113"/>
            <a:ext cx="960719" cy="457639"/>
          </a:xfrm>
          <a:custGeom>
            <a:rect b="b" l="l" r="r" t="t"/>
            <a:pathLst>
              <a:path extrusionOk="0" h="439079" w="921756">
                <a:moveTo>
                  <a:pt x="492627" y="0"/>
                </a:moveTo>
                <a:lnTo>
                  <a:pt x="921756" y="285158"/>
                </a:lnTo>
                <a:lnTo>
                  <a:pt x="921755" y="285159"/>
                </a:lnTo>
                <a:lnTo>
                  <a:pt x="117704" y="439079"/>
                </a:lnTo>
                <a:lnTo>
                  <a:pt x="0" y="285158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758419" y="1646164"/>
            <a:ext cx="3943142" cy="628162"/>
          </a:xfrm>
          <a:custGeom>
            <a:rect b="b" l="l" r="r" t="t"/>
            <a:pathLst>
              <a:path extrusionOk="0" h="21600" w="21600">
                <a:moveTo>
                  <a:pt x="18969" y="0"/>
                </a:moveTo>
                <a:lnTo>
                  <a:pt x="21600" y="21600"/>
                </a:lnTo>
                <a:lnTo>
                  <a:pt x="2602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C5ADB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Detects drift and bias</a:t>
            </a:r>
            <a:endParaRPr/>
          </a:p>
        </p:txBody>
      </p:sp>
      <p:sp>
        <p:nvSpPr>
          <p:cNvPr id="241" name="Google Shape;241;p5"/>
          <p:cNvSpPr/>
          <p:nvPr/>
        </p:nvSpPr>
        <p:spPr>
          <a:xfrm>
            <a:off x="4502824" y="960813"/>
            <a:ext cx="960712" cy="1256318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B1CDFB"/>
          </a:solidFill>
          <a:ln>
            <a:noFill/>
          </a:ln>
        </p:spPr>
        <p:txBody>
          <a:bodyPr anchorCtr="0" anchor="ctr" bIns="28575" lIns="28575" spcFirstLastPara="1" rIns="28575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b="1" i="0" sz="2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4502825" y="1351318"/>
            <a:ext cx="960711" cy="397033"/>
          </a:xfrm>
          <a:custGeom>
            <a:rect b="b" l="l" r="r" t="t"/>
            <a:pathLst>
              <a:path extrusionOk="0" h="380931" w="921748">
                <a:moveTo>
                  <a:pt x="524373" y="0"/>
                </a:moveTo>
                <a:lnTo>
                  <a:pt x="921747" y="228015"/>
                </a:lnTo>
                <a:lnTo>
                  <a:pt x="921748" y="228016"/>
                </a:lnTo>
                <a:lnTo>
                  <a:pt x="804813" y="380931"/>
                </a:lnTo>
                <a:lnTo>
                  <a:pt x="0" y="228016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4502820" y="960813"/>
            <a:ext cx="3943134" cy="628182"/>
          </a:xfrm>
          <a:custGeom>
            <a:rect b="b" l="l" r="r" t="t"/>
            <a:pathLst>
              <a:path extrusionOk="0" h="21600" w="21600">
                <a:moveTo>
                  <a:pt x="2631" y="0"/>
                </a:moveTo>
                <a:lnTo>
                  <a:pt x="0" y="21600"/>
                </a:lnTo>
                <a:lnTo>
                  <a:pt x="1899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1CDFB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Audits AI model decisions</a:t>
            </a:r>
            <a:endParaRPr/>
          </a:p>
        </p:txBody>
      </p:sp>
      <p:sp>
        <p:nvSpPr>
          <p:cNvPr id="244" name="Google Shape;244;p5"/>
          <p:cNvSpPr/>
          <p:nvPr/>
        </p:nvSpPr>
        <p:spPr>
          <a:xfrm>
            <a:off x="3740841" y="3016864"/>
            <a:ext cx="960720" cy="1256318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</p:spPr>
        <p:txBody>
          <a:bodyPr anchorCtr="0" anchor="ctr" bIns="28575" lIns="28575" spcFirstLastPara="1" rIns="28575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3740842" y="3347813"/>
            <a:ext cx="960719" cy="457639"/>
          </a:xfrm>
          <a:custGeom>
            <a:rect b="b" l="l" r="r" t="t"/>
            <a:pathLst>
              <a:path extrusionOk="0" h="439079" w="921756">
                <a:moveTo>
                  <a:pt x="492627" y="0"/>
                </a:moveTo>
                <a:lnTo>
                  <a:pt x="921756" y="285158"/>
                </a:lnTo>
                <a:lnTo>
                  <a:pt x="921755" y="285159"/>
                </a:lnTo>
                <a:lnTo>
                  <a:pt x="117704" y="439079"/>
                </a:lnTo>
                <a:lnTo>
                  <a:pt x="0" y="285158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753930" y="3016864"/>
            <a:ext cx="3943142" cy="628162"/>
          </a:xfrm>
          <a:custGeom>
            <a:rect b="b" l="l" r="r" t="t"/>
            <a:pathLst>
              <a:path extrusionOk="0" h="21600" w="21600">
                <a:moveTo>
                  <a:pt x="18969" y="0"/>
                </a:moveTo>
                <a:lnTo>
                  <a:pt x="21600" y="21600"/>
                </a:lnTo>
                <a:lnTo>
                  <a:pt x="2602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Displays compliance insights</a:t>
            </a:r>
            <a:endParaRPr/>
          </a:p>
        </p:txBody>
      </p:sp>
      <p:sp>
        <p:nvSpPr>
          <p:cNvPr id="247" name="Google Shape;247;p5"/>
          <p:cNvSpPr/>
          <p:nvPr/>
        </p:nvSpPr>
        <p:spPr>
          <a:xfrm>
            <a:off x="4498336" y="2331515"/>
            <a:ext cx="960712" cy="1256318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28575" lIns="28575" spcFirstLastPara="1" rIns="28575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4498337" y="2722020"/>
            <a:ext cx="960711" cy="397033"/>
          </a:xfrm>
          <a:custGeom>
            <a:rect b="b" l="l" r="r" t="t"/>
            <a:pathLst>
              <a:path extrusionOk="0" h="380931" w="921748">
                <a:moveTo>
                  <a:pt x="524373" y="0"/>
                </a:moveTo>
                <a:lnTo>
                  <a:pt x="921747" y="228015"/>
                </a:lnTo>
                <a:lnTo>
                  <a:pt x="921748" y="228016"/>
                </a:lnTo>
                <a:lnTo>
                  <a:pt x="804813" y="380931"/>
                </a:lnTo>
                <a:lnTo>
                  <a:pt x="0" y="228016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4498332" y="2331515"/>
            <a:ext cx="3943143" cy="628162"/>
          </a:xfrm>
          <a:custGeom>
            <a:rect b="b" l="l" r="r" t="t"/>
            <a:pathLst>
              <a:path extrusionOk="0" h="21600" w="21600">
                <a:moveTo>
                  <a:pt x="2631" y="0"/>
                </a:moveTo>
                <a:lnTo>
                  <a:pt x="0" y="21600"/>
                </a:lnTo>
                <a:lnTo>
                  <a:pt x="1899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Logs timelines of inferences</a:t>
            </a:r>
            <a:endParaRPr/>
          </a:p>
        </p:txBody>
      </p:sp>
      <p:sp>
        <p:nvSpPr>
          <p:cNvPr id="250" name="Google Shape;250;p5"/>
          <p:cNvSpPr txBox="1"/>
          <p:nvPr/>
        </p:nvSpPr>
        <p:spPr>
          <a:xfrm>
            <a:off x="753930" y="2256442"/>
            <a:ext cx="298691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 checks if the AI starts treating people unfairly or if the data has changed over time.</a:t>
            </a:r>
            <a:endParaRPr/>
          </a:p>
        </p:txBody>
      </p:sp>
      <p:sp>
        <p:nvSpPr>
          <p:cNvPr id="251" name="Google Shape;251;p5"/>
          <p:cNvSpPr txBox="1"/>
          <p:nvPr/>
        </p:nvSpPr>
        <p:spPr>
          <a:xfrm>
            <a:off x="753930" y="3645018"/>
            <a:ext cx="298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 shows whether the AI is following rules and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fairness standards through easy-to-read reports.</a:t>
            </a:r>
            <a:endParaRPr/>
          </a:p>
        </p:txBody>
      </p:sp>
      <p:sp>
        <p:nvSpPr>
          <p:cNvPr id="252" name="Google Shape;252;p5"/>
          <p:cNvSpPr txBox="1"/>
          <p:nvPr/>
        </p:nvSpPr>
        <p:spPr>
          <a:xfrm>
            <a:off x="5459050" y="1571091"/>
            <a:ext cx="298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eeps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of</a:t>
            </a: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the AI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’s</a:t>
            </a: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decision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-making</a:t>
            </a: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for later</a:t>
            </a: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analysis - any discovered biases are immediately flagged.</a:t>
            </a:r>
            <a:endParaRPr/>
          </a:p>
        </p:txBody>
      </p:sp>
      <p:sp>
        <p:nvSpPr>
          <p:cNvPr id="253" name="Google Shape;253;p5"/>
          <p:cNvSpPr txBox="1"/>
          <p:nvPr/>
        </p:nvSpPr>
        <p:spPr>
          <a:xfrm>
            <a:off x="5459050" y="2941793"/>
            <a:ext cx="298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 saves each AI decision along with the time it happened, </a:t>
            </a: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enabling us to see snapshots of decisions and help for RL.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cf7115a7c_4_22"/>
          <p:cNvSpPr/>
          <p:nvPr/>
        </p:nvSpPr>
        <p:spPr>
          <a:xfrm>
            <a:off x="3745330" y="1646164"/>
            <a:ext cx="960714" cy="125631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close/>
              </a:path>
            </a:pathLst>
          </a:custGeom>
          <a:solidFill>
            <a:srgbClr val="0C5ADB"/>
          </a:solidFill>
          <a:ln>
            <a:noFill/>
          </a:ln>
        </p:spPr>
        <p:txBody>
          <a:bodyPr anchorCtr="0" anchor="ctr" bIns="28575" lIns="28575" spcFirstLastPara="1" rIns="28575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35cf7115a7c_4_22"/>
          <p:cNvSpPr/>
          <p:nvPr/>
        </p:nvSpPr>
        <p:spPr>
          <a:xfrm>
            <a:off x="3745331" y="1977113"/>
            <a:ext cx="960931" cy="457740"/>
          </a:xfrm>
          <a:custGeom>
            <a:rect b="b" l="l" r="r" t="t"/>
            <a:pathLst>
              <a:path extrusionOk="0" h="439079" w="921756">
                <a:moveTo>
                  <a:pt x="492627" y="0"/>
                </a:moveTo>
                <a:lnTo>
                  <a:pt x="921756" y="285158"/>
                </a:lnTo>
                <a:lnTo>
                  <a:pt x="921755" y="285159"/>
                </a:lnTo>
                <a:lnTo>
                  <a:pt x="117704" y="439079"/>
                </a:lnTo>
                <a:lnTo>
                  <a:pt x="0" y="285158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35cf7115a7c_4_22"/>
          <p:cNvSpPr/>
          <p:nvPr/>
        </p:nvSpPr>
        <p:spPr>
          <a:xfrm>
            <a:off x="758419" y="1646164"/>
            <a:ext cx="3943134" cy="628182"/>
          </a:xfrm>
          <a:custGeom>
            <a:rect b="b" l="l" r="r" t="t"/>
            <a:pathLst>
              <a:path extrusionOk="0" h="21600" w="21600">
                <a:moveTo>
                  <a:pt x="18969" y="0"/>
                </a:moveTo>
                <a:lnTo>
                  <a:pt x="21600" y="21600"/>
                </a:lnTo>
                <a:lnTo>
                  <a:pt x="2602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C5ADB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Provides Public Fairness Scores</a:t>
            </a:r>
            <a:endParaRPr/>
          </a:p>
        </p:txBody>
      </p:sp>
      <p:sp>
        <p:nvSpPr>
          <p:cNvPr id="261" name="Google Shape;261;g35cf7115a7c_4_22"/>
          <p:cNvSpPr/>
          <p:nvPr/>
        </p:nvSpPr>
        <p:spPr>
          <a:xfrm>
            <a:off x="4502824" y="960813"/>
            <a:ext cx="960714" cy="125631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B1CDFB"/>
          </a:solidFill>
          <a:ln>
            <a:noFill/>
          </a:ln>
        </p:spPr>
        <p:txBody>
          <a:bodyPr anchorCtr="0" anchor="ctr" bIns="28575" lIns="28575" spcFirstLastPara="1" rIns="28575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b="1" i="0" sz="2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35cf7115a7c_4_22"/>
          <p:cNvSpPr/>
          <p:nvPr/>
        </p:nvSpPr>
        <p:spPr>
          <a:xfrm>
            <a:off x="4502825" y="1351318"/>
            <a:ext cx="960922" cy="397121"/>
          </a:xfrm>
          <a:custGeom>
            <a:rect b="b" l="l" r="r" t="t"/>
            <a:pathLst>
              <a:path extrusionOk="0" h="380931" w="921748">
                <a:moveTo>
                  <a:pt x="524373" y="0"/>
                </a:moveTo>
                <a:lnTo>
                  <a:pt x="921747" y="228015"/>
                </a:lnTo>
                <a:lnTo>
                  <a:pt x="921748" y="228016"/>
                </a:lnTo>
                <a:lnTo>
                  <a:pt x="804813" y="380931"/>
                </a:lnTo>
                <a:lnTo>
                  <a:pt x="0" y="228016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35cf7115a7c_4_22"/>
          <p:cNvSpPr/>
          <p:nvPr/>
        </p:nvSpPr>
        <p:spPr>
          <a:xfrm>
            <a:off x="4502820" y="960813"/>
            <a:ext cx="3943134" cy="628182"/>
          </a:xfrm>
          <a:custGeom>
            <a:rect b="b" l="l" r="r" t="t"/>
            <a:pathLst>
              <a:path extrusionOk="0" h="21600" w="21600">
                <a:moveTo>
                  <a:pt x="2631" y="0"/>
                </a:moveTo>
                <a:lnTo>
                  <a:pt x="0" y="21600"/>
                </a:lnTo>
                <a:lnTo>
                  <a:pt x="1899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B1CDFB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Simulates Adversarial Cases</a:t>
            </a:r>
            <a:endParaRPr/>
          </a:p>
        </p:txBody>
      </p:sp>
      <p:sp>
        <p:nvSpPr>
          <p:cNvPr id="264" name="Google Shape;264;g35cf7115a7c_4_22"/>
          <p:cNvSpPr/>
          <p:nvPr/>
        </p:nvSpPr>
        <p:spPr>
          <a:xfrm>
            <a:off x="3740841" y="3016864"/>
            <a:ext cx="960714" cy="125631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</p:spPr>
        <p:txBody>
          <a:bodyPr anchorCtr="0" anchor="ctr" bIns="28575" lIns="28575" spcFirstLastPara="1" rIns="28575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35cf7115a7c_4_22"/>
          <p:cNvSpPr/>
          <p:nvPr/>
        </p:nvSpPr>
        <p:spPr>
          <a:xfrm>
            <a:off x="3740842" y="3347813"/>
            <a:ext cx="960931" cy="457740"/>
          </a:xfrm>
          <a:custGeom>
            <a:rect b="b" l="l" r="r" t="t"/>
            <a:pathLst>
              <a:path extrusionOk="0" h="439079" w="921756">
                <a:moveTo>
                  <a:pt x="492627" y="0"/>
                </a:moveTo>
                <a:lnTo>
                  <a:pt x="921756" y="285158"/>
                </a:lnTo>
                <a:lnTo>
                  <a:pt x="921755" y="285159"/>
                </a:lnTo>
                <a:lnTo>
                  <a:pt x="117704" y="439079"/>
                </a:lnTo>
                <a:lnTo>
                  <a:pt x="0" y="285158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35cf7115a7c_4_22"/>
          <p:cNvSpPr/>
          <p:nvPr/>
        </p:nvSpPr>
        <p:spPr>
          <a:xfrm>
            <a:off x="753930" y="3016864"/>
            <a:ext cx="3943134" cy="628182"/>
          </a:xfrm>
          <a:custGeom>
            <a:rect b="b" l="l" r="r" t="t"/>
            <a:pathLst>
              <a:path extrusionOk="0" h="21600" w="21600">
                <a:moveTo>
                  <a:pt x="18969" y="0"/>
                </a:moveTo>
                <a:lnTo>
                  <a:pt x="21600" y="21600"/>
                </a:lnTo>
                <a:lnTo>
                  <a:pt x="2602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Empowers Whistleblowers</a:t>
            </a:r>
            <a:endParaRPr/>
          </a:p>
        </p:txBody>
      </p:sp>
      <p:sp>
        <p:nvSpPr>
          <p:cNvPr id="267" name="Google Shape;267;g35cf7115a7c_4_22"/>
          <p:cNvSpPr/>
          <p:nvPr/>
        </p:nvSpPr>
        <p:spPr>
          <a:xfrm>
            <a:off x="4498336" y="2331515"/>
            <a:ext cx="960714" cy="125631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28575" lIns="28575" spcFirstLastPara="1" rIns="28575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35cf7115a7c_4_22"/>
          <p:cNvSpPr/>
          <p:nvPr/>
        </p:nvSpPr>
        <p:spPr>
          <a:xfrm>
            <a:off x="4498337" y="2722020"/>
            <a:ext cx="960922" cy="397121"/>
          </a:xfrm>
          <a:custGeom>
            <a:rect b="b" l="l" r="r" t="t"/>
            <a:pathLst>
              <a:path extrusionOk="0" h="380931" w="921748">
                <a:moveTo>
                  <a:pt x="524373" y="0"/>
                </a:moveTo>
                <a:lnTo>
                  <a:pt x="921747" y="228015"/>
                </a:lnTo>
                <a:lnTo>
                  <a:pt x="921748" y="228016"/>
                </a:lnTo>
                <a:lnTo>
                  <a:pt x="804813" y="380931"/>
                </a:lnTo>
                <a:lnTo>
                  <a:pt x="0" y="228016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35cf7115a7c_4_22"/>
          <p:cNvSpPr/>
          <p:nvPr/>
        </p:nvSpPr>
        <p:spPr>
          <a:xfrm>
            <a:off x="4498332" y="2331515"/>
            <a:ext cx="3943134" cy="628182"/>
          </a:xfrm>
          <a:custGeom>
            <a:rect b="b" l="l" r="r" t="t"/>
            <a:pathLst>
              <a:path extrusionOk="0" h="21600" w="21600">
                <a:moveTo>
                  <a:pt x="2631" y="0"/>
                </a:moveTo>
                <a:lnTo>
                  <a:pt x="0" y="21600"/>
                </a:lnTo>
                <a:lnTo>
                  <a:pt x="1899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Enables Model Reinforcement</a:t>
            </a:r>
            <a:endParaRPr/>
          </a:p>
        </p:txBody>
      </p:sp>
      <p:sp>
        <p:nvSpPr>
          <p:cNvPr id="270" name="Google Shape;270;g35cf7115a7c_4_22"/>
          <p:cNvSpPr txBox="1"/>
          <p:nvPr/>
        </p:nvSpPr>
        <p:spPr>
          <a:xfrm>
            <a:off x="753930" y="2256442"/>
            <a:ext cx="298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Each model gets a live fairness score. If bias is detected, the score drops, and certification can be revoked.</a:t>
            </a:r>
            <a:endParaRPr/>
          </a:p>
        </p:txBody>
      </p:sp>
      <p:sp>
        <p:nvSpPr>
          <p:cNvPr id="271" name="Google Shape;271;g35cf7115a7c_4_22"/>
          <p:cNvSpPr txBox="1"/>
          <p:nvPr/>
        </p:nvSpPr>
        <p:spPr>
          <a:xfrm>
            <a:off x="753930" y="3645018"/>
            <a:ext cx="298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Users can directly test models with real data like resumes. It’s a direct channel for external validation and bias exposure.</a:t>
            </a:r>
            <a:endParaRPr/>
          </a:p>
        </p:txBody>
      </p:sp>
      <p:sp>
        <p:nvSpPr>
          <p:cNvPr id="272" name="Google Shape;272;g35cf7115a7c_4_22"/>
          <p:cNvSpPr txBox="1"/>
          <p:nvPr/>
        </p:nvSpPr>
        <p:spPr>
          <a:xfrm>
            <a:off x="5459050" y="1571100"/>
            <a:ext cx="321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Uses adversarial AI to generate thousands of synthetic scenarios to test model robustness and uncover hidden vulnerabilities.</a:t>
            </a:r>
            <a:endParaRPr/>
          </a:p>
        </p:txBody>
      </p:sp>
      <p:sp>
        <p:nvSpPr>
          <p:cNvPr id="273" name="Google Shape;273;g35cf7115a7c_4_22"/>
          <p:cNvSpPr txBox="1"/>
          <p:nvPr/>
        </p:nvSpPr>
        <p:spPr>
          <a:xfrm>
            <a:off x="5459050" y="2941800"/>
            <a:ext cx="321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Offers access to logs, failed cases, and synthetic edge tests to retrain and improve models using reinforcement learning techniques.</a:t>
            </a:r>
            <a:endParaRPr/>
          </a:p>
        </p:txBody>
      </p:sp>
      <p:sp>
        <p:nvSpPr>
          <p:cNvPr id="274" name="Google Shape;274;g35cf7115a7c_4_22"/>
          <p:cNvSpPr/>
          <p:nvPr/>
        </p:nvSpPr>
        <p:spPr>
          <a:xfrm>
            <a:off x="3808266" y="240914"/>
            <a:ext cx="960714" cy="125631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</p:spPr>
        <p:txBody>
          <a:bodyPr anchorCtr="0" anchor="ctr" bIns="28575" lIns="28575" spcFirstLastPara="1" rIns="28575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35cf7115a7c_4_22"/>
          <p:cNvSpPr txBox="1"/>
          <p:nvPr/>
        </p:nvSpPr>
        <p:spPr>
          <a:xfrm>
            <a:off x="821355" y="869068"/>
            <a:ext cx="298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</a:pPr>
            <a:r>
              <a:rPr lang="en-US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 examines not just direct features, but also hidden correlations (zip code ↔ race) and class imbalances as well.</a:t>
            </a:r>
            <a:endParaRPr/>
          </a:p>
        </p:txBody>
      </p:sp>
      <p:sp>
        <p:nvSpPr>
          <p:cNvPr id="276" name="Google Shape;276;g35cf7115a7c_4_22"/>
          <p:cNvSpPr/>
          <p:nvPr/>
        </p:nvSpPr>
        <p:spPr>
          <a:xfrm>
            <a:off x="3808155" y="606413"/>
            <a:ext cx="960931" cy="457740"/>
          </a:xfrm>
          <a:custGeom>
            <a:rect b="b" l="l" r="r" t="t"/>
            <a:pathLst>
              <a:path extrusionOk="0" h="439079" w="921756">
                <a:moveTo>
                  <a:pt x="492627" y="0"/>
                </a:moveTo>
                <a:lnTo>
                  <a:pt x="921756" y="285158"/>
                </a:lnTo>
                <a:lnTo>
                  <a:pt x="921755" y="285159"/>
                </a:lnTo>
                <a:lnTo>
                  <a:pt x="117704" y="439079"/>
                </a:lnTo>
                <a:lnTo>
                  <a:pt x="0" y="285158"/>
                </a:lnTo>
                <a:close/>
              </a:path>
            </a:pathLst>
          </a:custGeom>
          <a:solidFill>
            <a:srgbClr val="000000">
              <a:alpha val="29800"/>
            </a:srgbClr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5cf7115a7c_4_22"/>
          <p:cNvSpPr/>
          <p:nvPr/>
        </p:nvSpPr>
        <p:spPr>
          <a:xfrm>
            <a:off x="821350" y="240925"/>
            <a:ext cx="3943134" cy="628182"/>
          </a:xfrm>
          <a:custGeom>
            <a:rect b="b" l="l" r="r" t="t"/>
            <a:pathLst>
              <a:path extrusionOk="0" h="21600" w="21600">
                <a:moveTo>
                  <a:pt x="18969" y="0"/>
                </a:moveTo>
                <a:lnTo>
                  <a:pt x="21600" y="21600"/>
                </a:lnTo>
                <a:lnTo>
                  <a:pt x="2602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Uncovers Deep &amp; Proxy Biases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-12356" y="13235"/>
            <a:ext cx="4321587" cy="4822257"/>
          </a:xfrm>
          <a:prstGeom prst="rect">
            <a:avLst/>
          </a:prstGeom>
          <a:solidFill>
            <a:srgbClr val="D8E6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7750" y="2882498"/>
            <a:ext cx="3510075" cy="739340"/>
          </a:xfrm>
          <a:prstGeom prst="rect">
            <a:avLst/>
          </a:prstGeom>
          <a:noFill/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pic>
      <p:pic>
        <p:nvPicPr>
          <p:cNvPr id="67" name="Google Shape;6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919788"/>
            <a:ext cx="4321587" cy="370648"/>
          </a:xfrm>
          <a:prstGeom prst="rect">
            <a:avLst/>
          </a:prstGeom>
          <a:noFill/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pic>
      <p:pic>
        <p:nvPicPr>
          <p:cNvPr descr="Questions with solid fill" id="68" name="Google Shape;6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208" y="314427"/>
            <a:ext cx="624548" cy="6245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418834" y="1189842"/>
            <a:ext cx="37257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Businesses are increasingly integrating AI into critical decision-making areas such as: </a:t>
            </a:r>
            <a:endParaRPr/>
          </a:p>
        </p:txBody>
      </p:sp>
      <p:sp>
        <p:nvSpPr>
          <p:cNvPr id="70" name="Google Shape;70;p2"/>
          <p:cNvSpPr txBox="1"/>
          <p:nvPr>
            <p:ph type="title"/>
          </p:nvPr>
        </p:nvSpPr>
        <p:spPr>
          <a:xfrm>
            <a:off x="1101043" y="403913"/>
            <a:ext cx="407734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Problem 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5563717" y="403913"/>
            <a:ext cx="407734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7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564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endParaRPr/>
          </a:p>
        </p:txBody>
      </p:sp>
      <p:pic>
        <p:nvPicPr>
          <p:cNvPr descr="Siren with solid fill" id="72" name="Google Shape;7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28589" y="274879"/>
            <a:ext cx="687003" cy="68700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 txBox="1"/>
          <p:nvPr/>
        </p:nvSpPr>
        <p:spPr>
          <a:xfrm>
            <a:off x="4828588" y="1056393"/>
            <a:ext cx="40773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Biased and opaque AI harms individuals and undermines trust by: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Discriminating against marginalized groups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Lacking decision transparency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Risking legal and ethical violations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Eroding public trust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 rot="5400000">
            <a:off x="4265018" y="2294009"/>
            <a:ext cx="607800" cy="308400"/>
          </a:xfrm>
          <a:prstGeom prst="triangle">
            <a:avLst>
              <a:gd fmla="val 50000" name="adj"/>
            </a:avLst>
          </a:prstGeom>
          <a:solidFill>
            <a:srgbClr val="00489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riefcase outline" id="75" name="Google Shape;7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7430" y="2315801"/>
            <a:ext cx="567771" cy="5677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k outline" id="76" name="Google Shape;76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63965" y="2259024"/>
            <a:ext cx="624548" cy="6245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dical outline" id="77" name="Google Shape;77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95121" y="2287414"/>
            <a:ext cx="624548" cy="62454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"/>
          <p:cNvSpPr txBox="1"/>
          <p:nvPr/>
        </p:nvSpPr>
        <p:spPr>
          <a:xfrm>
            <a:off x="551529" y="2875664"/>
            <a:ext cx="18429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Hiring</a:t>
            </a:r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1539207" y="2883572"/>
            <a:ext cx="18429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Healthcare</a:t>
            </a:r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2827127" y="2883572"/>
            <a:ext cx="13175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Insurance &amp; Lending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535993" y="3613453"/>
            <a:ext cx="33745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Leading to serious concerns around fairness, accountability, and transparency.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" name="Google Shape;282;p6"/>
          <p:cNvGraphicFramePr/>
          <p:nvPr/>
        </p:nvGraphicFramePr>
        <p:xfrm>
          <a:off x="521970" y="680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{F9FFA6B0-C0E1-4508-B125-6F532DD6EFA6}</a:tableStyleId>
              </a:tblPr>
              <a:tblGrid>
                <a:gridCol w="2673875"/>
                <a:gridCol w="2726175"/>
                <a:gridCol w="2700025"/>
              </a:tblGrid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3" name="Google Shape;283;p6"/>
          <p:cNvSpPr/>
          <p:nvPr/>
        </p:nvSpPr>
        <p:spPr>
          <a:xfrm>
            <a:off x="2657378" y="2212817"/>
            <a:ext cx="3829246" cy="1917990"/>
          </a:xfrm>
          <a:custGeom>
            <a:rect b="b" l="l" r="r" t="t"/>
            <a:pathLst>
              <a:path extrusionOk="0" h="21600" w="21541">
                <a:moveTo>
                  <a:pt x="20875" y="21600"/>
                </a:moveTo>
                <a:lnTo>
                  <a:pt x="685" y="21600"/>
                </a:lnTo>
                <a:cubicBezTo>
                  <a:pt x="300" y="21600"/>
                  <a:pt x="-20" y="20916"/>
                  <a:pt x="1" y="20146"/>
                </a:cubicBezTo>
                <a:cubicBezTo>
                  <a:pt x="365" y="8897"/>
                  <a:pt x="5043" y="0"/>
                  <a:pt x="10769" y="0"/>
                </a:cubicBezTo>
                <a:cubicBezTo>
                  <a:pt x="16495" y="0"/>
                  <a:pt x="21153" y="8897"/>
                  <a:pt x="21537" y="20146"/>
                </a:cubicBezTo>
                <a:cubicBezTo>
                  <a:pt x="21580" y="20958"/>
                  <a:pt x="21260" y="21600"/>
                  <a:pt x="20875" y="21600"/>
                </a:cubicBez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ctr" bIns="21425" lIns="21425" spcFirstLastPara="1" rIns="21425" wrap="square" tIns="2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8"/>
              <a:buFont typeface="Arial"/>
              <a:buNone/>
            </a:pPr>
            <a:r>
              <a:t/>
            </a:r>
            <a:endParaRPr b="0" i="0" sz="1687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6"/>
          <p:cNvSpPr/>
          <p:nvPr/>
        </p:nvSpPr>
        <p:spPr>
          <a:xfrm>
            <a:off x="6573775" y="2766408"/>
            <a:ext cx="979888" cy="1374877"/>
          </a:xfrm>
          <a:custGeom>
            <a:rect b="b" l="l" r="r" t="t"/>
            <a:pathLst>
              <a:path extrusionOk="0" h="21600" w="21600">
                <a:moveTo>
                  <a:pt x="15572" y="18855"/>
                </a:moveTo>
                <a:cubicBezTo>
                  <a:pt x="15572" y="19094"/>
                  <a:pt x="15656" y="19333"/>
                  <a:pt x="15656" y="19631"/>
                </a:cubicBezTo>
                <a:cubicBezTo>
                  <a:pt x="15740" y="20705"/>
                  <a:pt x="14567" y="21600"/>
                  <a:pt x="12977" y="21600"/>
                </a:cubicBezTo>
                <a:lnTo>
                  <a:pt x="12809" y="21600"/>
                </a:lnTo>
                <a:cubicBezTo>
                  <a:pt x="11386" y="21600"/>
                  <a:pt x="10214" y="20824"/>
                  <a:pt x="10130" y="19810"/>
                </a:cubicBezTo>
                <a:cubicBezTo>
                  <a:pt x="10130" y="19750"/>
                  <a:pt x="10130" y="19631"/>
                  <a:pt x="10130" y="19571"/>
                </a:cubicBezTo>
                <a:cubicBezTo>
                  <a:pt x="10381" y="19571"/>
                  <a:pt x="10549" y="19571"/>
                  <a:pt x="10800" y="19571"/>
                </a:cubicBezTo>
                <a:cubicBezTo>
                  <a:pt x="12474" y="19571"/>
                  <a:pt x="14065" y="19333"/>
                  <a:pt x="15572" y="18855"/>
                </a:cubicBezTo>
                <a:close/>
                <a:moveTo>
                  <a:pt x="9544" y="2804"/>
                </a:moveTo>
                <a:cubicBezTo>
                  <a:pt x="8874" y="1850"/>
                  <a:pt x="8205" y="895"/>
                  <a:pt x="7451" y="0"/>
                </a:cubicBezTo>
                <a:lnTo>
                  <a:pt x="6446" y="2566"/>
                </a:lnTo>
                <a:lnTo>
                  <a:pt x="2512" y="1790"/>
                </a:lnTo>
                <a:cubicBezTo>
                  <a:pt x="3181" y="2566"/>
                  <a:pt x="3767" y="3341"/>
                  <a:pt x="4270" y="4117"/>
                </a:cubicBezTo>
                <a:cubicBezTo>
                  <a:pt x="5860" y="3401"/>
                  <a:pt x="7619" y="2924"/>
                  <a:pt x="9544" y="2804"/>
                </a:cubicBezTo>
                <a:close/>
                <a:moveTo>
                  <a:pt x="10800" y="3461"/>
                </a:moveTo>
                <a:cubicBezTo>
                  <a:pt x="4856" y="3461"/>
                  <a:pt x="0" y="6922"/>
                  <a:pt x="0" y="11158"/>
                </a:cubicBezTo>
                <a:cubicBezTo>
                  <a:pt x="0" y="15394"/>
                  <a:pt x="4856" y="18855"/>
                  <a:pt x="10800" y="18855"/>
                </a:cubicBezTo>
                <a:cubicBezTo>
                  <a:pt x="16744" y="18855"/>
                  <a:pt x="21600" y="15394"/>
                  <a:pt x="21600" y="11158"/>
                </a:cubicBezTo>
                <a:cubicBezTo>
                  <a:pt x="21600" y="6922"/>
                  <a:pt x="16744" y="3461"/>
                  <a:pt x="10800" y="3461"/>
                </a:cubicBezTo>
                <a:close/>
              </a:path>
            </a:pathLst>
          </a:custGeom>
          <a:solidFill>
            <a:srgbClr val="000066"/>
          </a:solidFill>
          <a:ln>
            <a:noFill/>
          </a:ln>
        </p:spPr>
        <p:txBody>
          <a:bodyPr anchorCtr="0" anchor="ctr" bIns="21425" lIns="21425" spcFirstLastPara="1" rIns="21425" wrap="square" tIns="2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8"/>
              <a:buFont typeface="Arial"/>
              <a:buNone/>
            </a:pPr>
            <a:r>
              <a:t/>
            </a:r>
            <a:endParaRPr b="0" i="0" sz="1687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6"/>
          <p:cNvSpPr/>
          <p:nvPr/>
        </p:nvSpPr>
        <p:spPr>
          <a:xfrm>
            <a:off x="1590340" y="2820497"/>
            <a:ext cx="979888" cy="1325506"/>
          </a:xfrm>
          <a:custGeom>
            <a:rect b="b" l="l" r="r" t="t"/>
            <a:pathLst>
              <a:path extrusionOk="0" h="21600" w="21600">
                <a:moveTo>
                  <a:pt x="10800" y="19496"/>
                </a:moveTo>
                <a:cubicBezTo>
                  <a:pt x="11051" y="19496"/>
                  <a:pt x="11219" y="19496"/>
                  <a:pt x="11470" y="19496"/>
                </a:cubicBezTo>
                <a:cubicBezTo>
                  <a:pt x="11470" y="19558"/>
                  <a:pt x="11470" y="19681"/>
                  <a:pt x="11470" y="19743"/>
                </a:cubicBezTo>
                <a:cubicBezTo>
                  <a:pt x="11386" y="20795"/>
                  <a:pt x="10214" y="21600"/>
                  <a:pt x="8791" y="21600"/>
                </a:cubicBezTo>
                <a:lnTo>
                  <a:pt x="8623" y="21600"/>
                </a:lnTo>
                <a:cubicBezTo>
                  <a:pt x="7116" y="21600"/>
                  <a:pt x="5860" y="20672"/>
                  <a:pt x="5944" y="19558"/>
                </a:cubicBezTo>
                <a:cubicBezTo>
                  <a:pt x="5944" y="19310"/>
                  <a:pt x="5944" y="19001"/>
                  <a:pt x="6028" y="18753"/>
                </a:cubicBezTo>
                <a:cubicBezTo>
                  <a:pt x="7451" y="19248"/>
                  <a:pt x="9126" y="19496"/>
                  <a:pt x="10800" y="19496"/>
                </a:cubicBezTo>
                <a:close/>
                <a:moveTo>
                  <a:pt x="17833" y="2661"/>
                </a:moveTo>
                <a:lnTo>
                  <a:pt x="16744" y="0"/>
                </a:lnTo>
                <a:lnTo>
                  <a:pt x="12893" y="866"/>
                </a:lnTo>
                <a:cubicBezTo>
                  <a:pt x="12642" y="1300"/>
                  <a:pt x="12307" y="1671"/>
                  <a:pt x="12056" y="2104"/>
                </a:cubicBezTo>
                <a:cubicBezTo>
                  <a:pt x="13981" y="2228"/>
                  <a:pt x="15740" y="2723"/>
                  <a:pt x="17247" y="3466"/>
                </a:cubicBezTo>
                <a:cubicBezTo>
                  <a:pt x="17414" y="3218"/>
                  <a:pt x="17581" y="2909"/>
                  <a:pt x="17833" y="2661"/>
                </a:cubicBezTo>
                <a:close/>
                <a:moveTo>
                  <a:pt x="10800" y="2785"/>
                </a:moveTo>
                <a:cubicBezTo>
                  <a:pt x="4856" y="2785"/>
                  <a:pt x="0" y="6375"/>
                  <a:pt x="0" y="10769"/>
                </a:cubicBezTo>
                <a:cubicBezTo>
                  <a:pt x="0" y="15163"/>
                  <a:pt x="4856" y="18753"/>
                  <a:pt x="10800" y="18753"/>
                </a:cubicBezTo>
                <a:cubicBezTo>
                  <a:pt x="16744" y="18753"/>
                  <a:pt x="21600" y="15163"/>
                  <a:pt x="21600" y="10769"/>
                </a:cubicBezTo>
                <a:cubicBezTo>
                  <a:pt x="21600" y="6375"/>
                  <a:pt x="16744" y="2785"/>
                  <a:pt x="10800" y="2785"/>
                </a:cubicBezTo>
                <a:close/>
              </a:path>
            </a:pathLst>
          </a:custGeom>
          <a:solidFill>
            <a:srgbClr val="D8E6FC"/>
          </a:solidFill>
          <a:ln>
            <a:noFill/>
          </a:ln>
        </p:spPr>
        <p:txBody>
          <a:bodyPr anchorCtr="0" anchor="ctr" bIns="21425" lIns="21425" spcFirstLastPara="1" rIns="21425" wrap="square" tIns="2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8"/>
              <a:buFont typeface="Arial"/>
              <a:buNone/>
            </a:pPr>
            <a:r>
              <a:t/>
            </a:r>
            <a:endParaRPr b="0" i="0" sz="1687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6"/>
          <p:cNvSpPr/>
          <p:nvPr/>
        </p:nvSpPr>
        <p:spPr>
          <a:xfrm>
            <a:off x="5768138" y="1757053"/>
            <a:ext cx="1112820" cy="1120416"/>
          </a:xfrm>
          <a:custGeom>
            <a:rect b="b" l="l" r="r" t="t"/>
            <a:pathLst>
              <a:path extrusionOk="0" h="21600" w="21600">
                <a:moveTo>
                  <a:pt x="0" y="4393"/>
                </a:moveTo>
                <a:lnTo>
                  <a:pt x="3317" y="2929"/>
                </a:lnTo>
                <a:lnTo>
                  <a:pt x="1990" y="0"/>
                </a:lnTo>
                <a:cubicBezTo>
                  <a:pt x="3244" y="732"/>
                  <a:pt x="4497" y="1464"/>
                  <a:pt x="5676" y="2270"/>
                </a:cubicBezTo>
                <a:cubicBezTo>
                  <a:pt x="4350" y="3222"/>
                  <a:pt x="3244" y="4466"/>
                  <a:pt x="2433" y="5858"/>
                </a:cubicBezTo>
                <a:cubicBezTo>
                  <a:pt x="1696" y="5345"/>
                  <a:pt x="885" y="4906"/>
                  <a:pt x="0" y="4393"/>
                </a:cubicBezTo>
                <a:close/>
                <a:moveTo>
                  <a:pt x="20273" y="16548"/>
                </a:moveTo>
                <a:cubicBezTo>
                  <a:pt x="19315" y="17866"/>
                  <a:pt x="18135" y="19037"/>
                  <a:pt x="16661" y="19769"/>
                </a:cubicBezTo>
                <a:cubicBezTo>
                  <a:pt x="16882" y="20062"/>
                  <a:pt x="17029" y="20355"/>
                  <a:pt x="17250" y="20648"/>
                </a:cubicBezTo>
                <a:lnTo>
                  <a:pt x="20715" y="21600"/>
                </a:lnTo>
                <a:lnTo>
                  <a:pt x="21600" y="18525"/>
                </a:lnTo>
                <a:cubicBezTo>
                  <a:pt x="21158" y="17866"/>
                  <a:pt x="20715" y="17207"/>
                  <a:pt x="20273" y="16548"/>
                </a:cubicBezTo>
                <a:close/>
                <a:moveTo>
                  <a:pt x="21158" y="10763"/>
                </a:moveTo>
                <a:cubicBezTo>
                  <a:pt x="21158" y="5565"/>
                  <a:pt x="16882" y="1318"/>
                  <a:pt x="11648" y="1318"/>
                </a:cubicBezTo>
                <a:cubicBezTo>
                  <a:pt x="6414" y="1318"/>
                  <a:pt x="2138" y="5565"/>
                  <a:pt x="2138" y="10763"/>
                </a:cubicBezTo>
                <a:cubicBezTo>
                  <a:pt x="2138" y="15962"/>
                  <a:pt x="6414" y="20209"/>
                  <a:pt x="11648" y="20209"/>
                </a:cubicBezTo>
                <a:cubicBezTo>
                  <a:pt x="16882" y="20209"/>
                  <a:pt x="21158" y="15962"/>
                  <a:pt x="21158" y="10763"/>
                </a:cubicBezTo>
                <a:close/>
              </a:path>
            </a:pathLst>
          </a:custGeom>
          <a:solidFill>
            <a:srgbClr val="0C5ADB"/>
          </a:solidFill>
          <a:ln>
            <a:noFill/>
          </a:ln>
        </p:spPr>
        <p:txBody>
          <a:bodyPr anchorCtr="0" anchor="ctr" bIns="21425" lIns="21425" spcFirstLastPara="1" rIns="21425" wrap="square" tIns="2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8"/>
              <a:buFont typeface="Arial"/>
              <a:buNone/>
            </a:pPr>
            <a:r>
              <a:t/>
            </a:r>
            <a:endParaRPr b="0" i="0" sz="1687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2198017" y="1833015"/>
            <a:ext cx="1116616" cy="1105224"/>
          </a:xfrm>
          <a:custGeom>
            <a:rect b="b" l="l" r="r" t="t"/>
            <a:pathLst>
              <a:path extrusionOk="0" h="21600" w="21600">
                <a:moveTo>
                  <a:pt x="6024" y="18854"/>
                </a:moveTo>
                <a:cubicBezTo>
                  <a:pt x="5437" y="19744"/>
                  <a:pt x="4922" y="20635"/>
                  <a:pt x="4335" y="21600"/>
                </a:cubicBezTo>
                <a:lnTo>
                  <a:pt x="3380" y="18408"/>
                </a:lnTo>
                <a:lnTo>
                  <a:pt x="0" y="19447"/>
                </a:lnTo>
                <a:cubicBezTo>
                  <a:pt x="735" y="18111"/>
                  <a:pt x="1469" y="16849"/>
                  <a:pt x="2351" y="15662"/>
                </a:cubicBezTo>
                <a:cubicBezTo>
                  <a:pt x="3306" y="16924"/>
                  <a:pt x="4555" y="18037"/>
                  <a:pt x="6024" y="18854"/>
                </a:cubicBezTo>
                <a:close/>
                <a:moveTo>
                  <a:pt x="18441" y="0"/>
                </a:moveTo>
                <a:cubicBezTo>
                  <a:pt x="17927" y="371"/>
                  <a:pt x="17339" y="668"/>
                  <a:pt x="16824" y="1039"/>
                </a:cubicBezTo>
                <a:cubicBezTo>
                  <a:pt x="18147" y="2004"/>
                  <a:pt x="19249" y="3266"/>
                  <a:pt x="19984" y="4751"/>
                </a:cubicBezTo>
                <a:cubicBezTo>
                  <a:pt x="20278" y="4602"/>
                  <a:pt x="20498" y="4379"/>
                  <a:pt x="20792" y="4231"/>
                </a:cubicBezTo>
                <a:lnTo>
                  <a:pt x="21600" y="816"/>
                </a:lnTo>
                <a:lnTo>
                  <a:pt x="18441" y="0"/>
                </a:lnTo>
                <a:close/>
                <a:moveTo>
                  <a:pt x="10873" y="0"/>
                </a:moveTo>
                <a:cubicBezTo>
                  <a:pt x="5657" y="0"/>
                  <a:pt x="1396" y="4305"/>
                  <a:pt x="1396" y="9575"/>
                </a:cubicBezTo>
                <a:cubicBezTo>
                  <a:pt x="1396" y="14845"/>
                  <a:pt x="5657" y="19151"/>
                  <a:pt x="10873" y="19151"/>
                </a:cubicBezTo>
                <a:cubicBezTo>
                  <a:pt x="16090" y="19151"/>
                  <a:pt x="20351" y="14845"/>
                  <a:pt x="20351" y="9575"/>
                </a:cubicBezTo>
                <a:cubicBezTo>
                  <a:pt x="20351" y="4305"/>
                  <a:pt x="16090" y="0"/>
                  <a:pt x="10873" y="0"/>
                </a:cubicBezTo>
                <a:close/>
              </a:path>
            </a:pathLst>
          </a:custGeom>
          <a:solidFill>
            <a:srgbClr val="B1CDFB"/>
          </a:solidFill>
          <a:ln>
            <a:noFill/>
          </a:ln>
        </p:spPr>
        <p:txBody>
          <a:bodyPr anchorCtr="0" anchor="ctr" bIns="21425" lIns="21425" spcFirstLastPara="1" rIns="21425" wrap="square" tIns="2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8"/>
              <a:buFont typeface="Arial"/>
              <a:buNone/>
            </a:pPr>
            <a:r>
              <a:t/>
            </a:r>
            <a:endParaRPr b="0" i="0" sz="1687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4514800" y="1149377"/>
            <a:ext cx="1371079" cy="979888"/>
          </a:xfrm>
          <a:custGeom>
            <a:rect b="b" l="l" r="r" t="t"/>
            <a:pathLst>
              <a:path extrusionOk="0" h="21600" w="21600">
                <a:moveTo>
                  <a:pt x="2752" y="10800"/>
                </a:moveTo>
                <a:cubicBezTo>
                  <a:pt x="2752" y="11051"/>
                  <a:pt x="2752" y="11219"/>
                  <a:pt x="2752" y="11470"/>
                </a:cubicBezTo>
                <a:cubicBezTo>
                  <a:pt x="2094" y="11386"/>
                  <a:pt x="1436" y="11386"/>
                  <a:pt x="718" y="11386"/>
                </a:cubicBezTo>
                <a:cubicBezTo>
                  <a:pt x="598" y="11386"/>
                  <a:pt x="479" y="11386"/>
                  <a:pt x="299" y="11386"/>
                </a:cubicBezTo>
                <a:lnTo>
                  <a:pt x="2094" y="8874"/>
                </a:lnTo>
                <a:lnTo>
                  <a:pt x="0" y="5944"/>
                </a:lnTo>
                <a:cubicBezTo>
                  <a:pt x="239" y="5944"/>
                  <a:pt x="479" y="5944"/>
                  <a:pt x="718" y="5944"/>
                </a:cubicBezTo>
                <a:cubicBezTo>
                  <a:pt x="1616" y="5944"/>
                  <a:pt x="2573" y="6028"/>
                  <a:pt x="3470" y="6028"/>
                </a:cubicBezTo>
                <a:cubicBezTo>
                  <a:pt x="2992" y="7451"/>
                  <a:pt x="2752" y="9042"/>
                  <a:pt x="2752" y="10800"/>
                </a:cubicBezTo>
                <a:close/>
                <a:moveTo>
                  <a:pt x="20463" y="12642"/>
                </a:moveTo>
                <a:cubicBezTo>
                  <a:pt x="20164" y="12391"/>
                  <a:pt x="19865" y="12223"/>
                  <a:pt x="19566" y="12056"/>
                </a:cubicBezTo>
                <a:cubicBezTo>
                  <a:pt x="19446" y="13981"/>
                  <a:pt x="18967" y="15740"/>
                  <a:pt x="18249" y="17247"/>
                </a:cubicBezTo>
                <a:cubicBezTo>
                  <a:pt x="18489" y="17414"/>
                  <a:pt x="18788" y="17581"/>
                  <a:pt x="19027" y="17833"/>
                </a:cubicBezTo>
                <a:lnTo>
                  <a:pt x="21600" y="16242"/>
                </a:lnTo>
                <a:lnTo>
                  <a:pt x="20463" y="12642"/>
                </a:lnTo>
                <a:close/>
                <a:moveTo>
                  <a:pt x="11189" y="0"/>
                </a:moveTo>
                <a:cubicBezTo>
                  <a:pt x="6941" y="0"/>
                  <a:pt x="3470" y="4856"/>
                  <a:pt x="3470" y="10800"/>
                </a:cubicBezTo>
                <a:cubicBezTo>
                  <a:pt x="3470" y="16744"/>
                  <a:pt x="6941" y="21600"/>
                  <a:pt x="11189" y="21600"/>
                </a:cubicBezTo>
                <a:cubicBezTo>
                  <a:pt x="15437" y="21600"/>
                  <a:pt x="18907" y="16744"/>
                  <a:pt x="18907" y="10800"/>
                </a:cubicBezTo>
                <a:cubicBezTo>
                  <a:pt x="18907" y="4856"/>
                  <a:pt x="15437" y="0"/>
                  <a:pt x="11189" y="0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ctr" bIns="21425" lIns="21425" spcFirstLastPara="1" rIns="21425" wrap="square" tIns="2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8"/>
              <a:buFont typeface="Arial"/>
              <a:buNone/>
            </a:pPr>
            <a:r>
              <a:t/>
            </a:r>
            <a:endParaRPr b="0" i="0" sz="1687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3185497" y="1149377"/>
            <a:ext cx="1405266" cy="979888"/>
          </a:xfrm>
          <a:custGeom>
            <a:rect b="b" l="l" r="r" t="t"/>
            <a:pathLst>
              <a:path extrusionOk="0" h="21600" w="21600">
                <a:moveTo>
                  <a:pt x="21600" y="8874"/>
                </a:moveTo>
                <a:lnTo>
                  <a:pt x="19849" y="11386"/>
                </a:lnTo>
                <a:cubicBezTo>
                  <a:pt x="19615" y="11386"/>
                  <a:pt x="19323" y="11386"/>
                  <a:pt x="19090" y="11470"/>
                </a:cubicBezTo>
                <a:cubicBezTo>
                  <a:pt x="19090" y="11219"/>
                  <a:pt x="19090" y="11051"/>
                  <a:pt x="19090" y="10800"/>
                </a:cubicBezTo>
                <a:cubicBezTo>
                  <a:pt x="19090" y="9126"/>
                  <a:pt x="18856" y="7451"/>
                  <a:pt x="18389" y="6028"/>
                </a:cubicBezTo>
                <a:cubicBezTo>
                  <a:pt x="18798" y="6028"/>
                  <a:pt x="19206" y="5944"/>
                  <a:pt x="19557" y="5944"/>
                </a:cubicBezTo>
                <a:lnTo>
                  <a:pt x="21600" y="8874"/>
                </a:lnTo>
                <a:close/>
                <a:moveTo>
                  <a:pt x="0" y="14065"/>
                </a:moveTo>
                <a:lnTo>
                  <a:pt x="2510" y="14902"/>
                </a:lnTo>
                <a:lnTo>
                  <a:pt x="1868" y="18837"/>
                </a:lnTo>
                <a:cubicBezTo>
                  <a:pt x="2569" y="18251"/>
                  <a:pt x="3211" y="17749"/>
                  <a:pt x="3911" y="17247"/>
                </a:cubicBezTo>
                <a:cubicBezTo>
                  <a:pt x="3211" y="15740"/>
                  <a:pt x="2744" y="13981"/>
                  <a:pt x="2627" y="12056"/>
                </a:cubicBezTo>
                <a:cubicBezTo>
                  <a:pt x="1751" y="12642"/>
                  <a:pt x="876" y="13395"/>
                  <a:pt x="0" y="14065"/>
                </a:cubicBezTo>
                <a:close/>
                <a:moveTo>
                  <a:pt x="10858" y="0"/>
                </a:moveTo>
                <a:cubicBezTo>
                  <a:pt x="6714" y="0"/>
                  <a:pt x="3328" y="4856"/>
                  <a:pt x="3328" y="10800"/>
                </a:cubicBezTo>
                <a:cubicBezTo>
                  <a:pt x="3328" y="16744"/>
                  <a:pt x="6714" y="21600"/>
                  <a:pt x="10858" y="21600"/>
                </a:cubicBezTo>
                <a:cubicBezTo>
                  <a:pt x="15003" y="21600"/>
                  <a:pt x="18389" y="16744"/>
                  <a:pt x="18389" y="10800"/>
                </a:cubicBezTo>
                <a:cubicBezTo>
                  <a:pt x="18389" y="4856"/>
                  <a:pt x="15003" y="0"/>
                  <a:pt x="10858" y="0"/>
                </a:cubicBezTo>
                <a:close/>
              </a:path>
            </a:pathLst>
          </a:custGeom>
          <a:solidFill>
            <a:srgbClr val="8CB5F8"/>
          </a:solidFill>
          <a:ln>
            <a:noFill/>
          </a:ln>
        </p:spPr>
        <p:txBody>
          <a:bodyPr anchorCtr="0" anchor="ctr" bIns="21425" lIns="21425" spcFirstLastPara="1" rIns="21425" wrap="square" tIns="2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8"/>
              <a:buFont typeface="Arial"/>
              <a:buNone/>
            </a:pPr>
            <a:r>
              <a:t/>
            </a:r>
            <a:endParaRPr b="0" i="0" sz="1687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rainstorm with solid fill" id="290" name="Google Shape;2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594" y="2047440"/>
            <a:ext cx="551063" cy="5510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 with solid fill" id="291" name="Google Shape;29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418" y="1363789"/>
            <a:ext cx="551063" cy="5510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 with solid fill" id="292" name="Google Shape;29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9469" y="1363790"/>
            <a:ext cx="551063" cy="5510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ye with solid fill" id="293" name="Google Shape;29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22619" y="3129247"/>
            <a:ext cx="683608" cy="68360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6"/>
          <p:cNvSpPr txBox="1"/>
          <p:nvPr/>
        </p:nvSpPr>
        <p:spPr>
          <a:xfrm>
            <a:off x="3400774" y="2966612"/>
            <a:ext cx="23424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Audit Workflow Diagram</a:t>
            </a:r>
            <a:endParaRPr/>
          </a:p>
        </p:txBody>
      </p:sp>
      <p:sp>
        <p:nvSpPr>
          <p:cNvPr id="295" name="Google Shape;295;p6"/>
          <p:cNvSpPr txBox="1"/>
          <p:nvPr/>
        </p:nvSpPr>
        <p:spPr>
          <a:xfrm>
            <a:off x="3400774" y="3303291"/>
            <a:ext cx="23424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This flowchart shows how GlassBox AI audits models step by step.</a:t>
            </a:r>
            <a:endParaRPr/>
          </a:p>
        </p:txBody>
      </p:sp>
      <p:pic>
        <p:nvPicPr>
          <p:cNvPr descr="Trophy" id="296" name="Google Shape;29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63931" y="2322971"/>
            <a:ext cx="616140" cy="61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6"/>
          <p:cNvSpPr txBox="1"/>
          <p:nvPr/>
        </p:nvSpPr>
        <p:spPr>
          <a:xfrm>
            <a:off x="390617" y="3246707"/>
            <a:ext cx="10925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Submitted</a:t>
            </a:r>
            <a:endParaRPr/>
          </a:p>
        </p:txBody>
      </p:sp>
      <p:sp>
        <p:nvSpPr>
          <p:cNvPr id="298" name="Google Shape;298;p6"/>
          <p:cNvSpPr txBox="1"/>
          <p:nvPr/>
        </p:nvSpPr>
        <p:spPr>
          <a:xfrm>
            <a:off x="7660867" y="3188960"/>
            <a:ext cx="13198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 Views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/>
          </a:p>
        </p:txBody>
      </p:sp>
      <p:sp>
        <p:nvSpPr>
          <p:cNvPr id="299" name="Google Shape;299;p6"/>
          <p:cNvSpPr txBox="1"/>
          <p:nvPr/>
        </p:nvSpPr>
        <p:spPr>
          <a:xfrm>
            <a:off x="5733861" y="906981"/>
            <a:ext cx="13198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Bias Engine Checks</a:t>
            </a:r>
            <a:endParaRPr/>
          </a:p>
        </p:txBody>
      </p:sp>
      <p:sp>
        <p:nvSpPr>
          <p:cNvPr id="300" name="Google Shape;300;p6"/>
          <p:cNvSpPr txBox="1"/>
          <p:nvPr/>
        </p:nvSpPr>
        <p:spPr>
          <a:xfrm>
            <a:off x="770376" y="2146092"/>
            <a:ext cx="13198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Predicts</a:t>
            </a:r>
            <a:endParaRPr/>
          </a:p>
        </p:txBody>
      </p:sp>
      <p:sp>
        <p:nvSpPr>
          <p:cNvPr id="301" name="Google Shape;301;p6"/>
          <p:cNvSpPr txBox="1"/>
          <p:nvPr/>
        </p:nvSpPr>
        <p:spPr>
          <a:xfrm>
            <a:off x="1926937" y="1194513"/>
            <a:ext cx="13198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Logs Saved</a:t>
            </a:r>
            <a:endParaRPr/>
          </a:p>
        </p:txBody>
      </p:sp>
      <p:sp>
        <p:nvSpPr>
          <p:cNvPr id="302" name="Google Shape;302;p6"/>
          <p:cNvSpPr txBox="1"/>
          <p:nvPr/>
        </p:nvSpPr>
        <p:spPr>
          <a:xfrm>
            <a:off x="7053743" y="1713583"/>
            <a:ext cx="131988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Alert Generated/ Results Shown</a:t>
            </a:r>
            <a:endParaRPr/>
          </a:p>
        </p:txBody>
      </p:sp>
      <p:pic>
        <p:nvPicPr>
          <p:cNvPr descr="Warning with solid fill" id="303" name="Google Shape;30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85239" y="1966207"/>
            <a:ext cx="573978" cy="5739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k with solid fill" id="304" name="Google Shape;304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40468" y="3141572"/>
            <a:ext cx="624548" cy="62454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6"/>
          <p:cNvSpPr txBox="1"/>
          <p:nvPr>
            <p:ph type="title"/>
          </p:nvPr>
        </p:nvSpPr>
        <p:spPr>
          <a:xfrm>
            <a:off x="2533328" y="977"/>
            <a:ext cx="407734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Overall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Solution Workflow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Google Shape;310;g35cf7115a7c_4_0"/>
          <p:cNvGraphicFramePr/>
          <p:nvPr/>
        </p:nvGraphicFramePr>
        <p:xfrm>
          <a:off x="206775" y="96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{F9FFA6B0-C0E1-4508-B125-6F532DD6EFA6}</a:tableStyleId>
              </a:tblPr>
              <a:tblGrid>
                <a:gridCol w="4491475"/>
                <a:gridCol w="2694900"/>
                <a:gridCol w="1362425"/>
              </a:tblGrid>
              <a:tr h="40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Feature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Traditional Fairness Tools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Glass Box AI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Controlled dataset tests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Real-world whistleblower testing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Transaction-level internal logs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Blockchain log storage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Public Fairness Score + Certification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⚠️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Deep bias types (proxy, transitive, adversarial)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 repair via RL &amp; adversarial sims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❌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1" name="Google Shape;311;g35cf7115a7c_4_0"/>
          <p:cNvSpPr txBox="1"/>
          <p:nvPr>
            <p:ph type="title"/>
          </p:nvPr>
        </p:nvSpPr>
        <p:spPr>
          <a:xfrm>
            <a:off x="206775" y="216425"/>
            <a:ext cx="85488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Our Edge Over Other Tools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d3b6f8ef4_0_0"/>
          <p:cNvSpPr txBox="1"/>
          <p:nvPr>
            <p:ph type="title"/>
          </p:nvPr>
        </p:nvSpPr>
        <p:spPr>
          <a:xfrm>
            <a:off x="311700" y="22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Prototype Implementation - Bias Eval API</a:t>
            </a:r>
            <a:endParaRPr/>
          </a:p>
        </p:txBody>
      </p:sp>
      <p:pic>
        <p:nvPicPr>
          <p:cNvPr id="317" name="Google Shape;317;g35d3b6f8ef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925" y="793600"/>
            <a:ext cx="6067649" cy="40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"/>
          <p:cNvSpPr txBox="1"/>
          <p:nvPr/>
        </p:nvSpPr>
        <p:spPr>
          <a:xfrm>
            <a:off x="311700" y="191761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7"/>
          <p:cNvSpPr txBox="1"/>
          <p:nvPr>
            <p:ph type="title"/>
          </p:nvPr>
        </p:nvSpPr>
        <p:spPr>
          <a:xfrm>
            <a:off x="5446128" y="145027"/>
            <a:ext cx="40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Architectural Diagram</a:t>
            </a:r>
            <a:endParaRPr/>
          </a:p>
        </p:txBody>
      </p:sp>
      <p:pic>
        <p:nvPicPr>
          <p:cNvPr id="324" name="Google Shape;324;p7" title="archdia2 (2).png"/>
          <p:cNvPicPr preferRelativeResize="0"/>
          <p:nvPr/>
        </p:nvPicPr>
        <p:blipFill rotWithShape="1">
          <a:blip r:embed="rId3">
            <a:alphaModFix/>
          </a:blip>
          <a:srcRect b="0" l="0" r="12480" t="9008"/>
          <a:stretch/>
        </p:blipFill>
        <p:spPr>
          <a:xfrm>
            <a:off x="0" y="0"/>
            <a:ext cx="8941349" cy="479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cf7115a7c_4_79"/>
          <p:cNvSpPr txBox="1"/>
          <p:nvPr/>
        </p:nvSpPr>
        <p:spPr>
          <a:xfrm>
            <a:off x="259300" y="566225"/>
            <a:ext cx="83661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30" name="Google Shape;330;g35cf7115a7c_4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75" y="212750"/>
            <a:ext cx="7551443" cy="42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Works using SAP Tools: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SAP AI Core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Runs and manages model inference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SAP Data Intelligence Cloud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Monitors data drift and bias in real-time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SAP Analytics Cloud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Visualizes metrics, alerts, and compliance dashboards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Works using Free/Open-Source Tools: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Scikit-learn / TensorFlow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Build and run machine learning models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Streamlit / Flask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Create interactive user interfaces and dashboards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 / PostgreSQL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Store inference logs and audit trails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Fairlearn / AIF360 / SHAP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Analyze fairness and explain model decisions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8"/>
          <p:cNvSpPr txBox="1"/>
          <p:nvPr>
            <p:ph type="title"/>
          </p:nvPr>
        </p:nvSpPr>
        <p:spPr>
          <a:xfrm>
            <a:off x="2533328" y="977"/>
            <a:ext cx="407734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SAP Working Tools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"/>
          <p:cNvSpPr/>
          <p:nvPr/>
        </p:nvSpPr>
        <p:spPr>
          <a:xfrm>
            <a:off x="979785" y="812059"/>
            <a:ext cx="3265383" cy="160650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9"/>
          <p:cNvSpPr/>
          <p:nvPr/>
        </p:nvSpPr>
        <p:spPr>
          <a:xfrm>
            <a:off x="4793940" y="810141"/>
            <a:ext cx="3265383" cy="160650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9"/>
          <p:cNvSpPr/>
          <p:nvPr/>
        </p:nvSpPr>
        <p:spPr>
          <a:xfrm>
            <a:off x="4793941" y="2722669"/>
            <a:ext cx="3265383" cy="160650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9"/>
          <p:cNvSpPr/>
          <p:nvPr/>
        </p:nvSpPr>
        <p:spPr>
          <a:xfrm>
            <a:off x="965286" y="2722669"/>
            <a:ext cx="3265383" cy="160650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9"/>
          <p:cNvSpPr txBox="1"/>
          <p:nvPr>
            <p:ph type="title"/>
          </p:nvPr>
        </p:nvSpPr>
        <p:spPr>
          <a:xfrm>
            <a:off x="1857029" y="0"/>
            <a:ext cx="542994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Impact &amp; Benefits - Benchmarks</a:t>
            </a:r>
            <a:endParaRPr/>
          </a:p>
        </p:txBody>
      </p:sp>
      <p:pic>
        <p:nvPicPr>
          <p:cNvPr descr="Badge Tick outline" id="346" name="Google Shape;3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514" y="306872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outline" id="347" name="Google Shape;34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1697" y="108081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nce steps outline" id="348" name="Google Shape;34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3843" y="301084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nifying glass outline" id="349" name="Google Shape;34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2104" y="113524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9"/>
          <p:cNvSpPr txBox="1"/>
          <p:nvPr/>
        </p:nvSpPr>
        <p:spPr>
          <a:xfrm>
            <a:off x="2001914" y="1135248"/>
            <a:ext cx="222875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Real-time Detection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Instantly flags bias or model drift as it happens, enabling quick response.</a:t>
            </a:r>
            <a:endParaRPr/>
          </a:p>
        </p:txBody>
      </p:sp>
      <p:sp>
        <p:nvSpPr>
          <p:cNvPr id="351" name="Google Shape;351;p9"/>
          <p:cNvSpPr txBox="1"/>
          <p:nvPr/>
        </p:nvSpPr>
        <p:spPr>
          <a:xfrm>
            <a:off x="2001914" y="2833425"/>
            <a:ext cx="222875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End-User Trust &amp; Regulatory Readiness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Boosts user confidence and helps meet compliance and fairness standards.</a:t>
            </a:r>
            <a:endParaRPr/>
          </a:p>
        </p:txBody>
      </p:sp>
      <p:sp>
        <p:nvSpPr>
          <p:cNvPr id="352" name="Google Shape;352;p9"/>
          <p:cNvSpPr txBox="1"/>
          <p:nvPr/>
        </p:nvSpPr>
        <p:spPr>
          <a:xfrm>
            <a:off x="5891484" y="919803"/>
            <a:ext cx="222875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Human-Readable Explanations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clear, understandable reasons behind AI decisions - no black box.</a:t>
            </a:r>
            <a:endParaRPr/>
          </a:p>
        </p:txBody>
      </p:sp>
      <p:sp>
        <p:nvSpPr>
          <p:cNvPr id="353" name="Google Shape;353;p9"/>
          <p:cNvSpPr txBox="1"/>
          <p:nvPr/>
        </p:nvSpPr>
        <p:spPr>
          <a:xfrm>
            <a:off x="5891484" y="2833425"/>
            <a:ext cx="222875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Timeline Logs for Backtracking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logs let teams trace every decision step-by-step for audits or investigations.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cf7115a7c_2_25"/>
          <p:cNvSpPr txBox="1"/>
          <p:nvPr>
            <p:ph type="title"/>
          </p:nvPr>
        </p:nvSpPr>
        <p:spPr>
          <a:xfrm>
            <a:off x="311700" y="319425"/>
            <a:ext cx="81615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 on AI Transparency</a:t>
            </a:r>
            <a:endParaRPr/>
          </a:p>
        </p:txBody>
      </p:sp>
      <p:pic>
        <p:nvPicPr>
          <p:cNvPr id="88" name="Google Shape;88;g35cf7115a7c_2_25"/>
          <p:cNvPicPr preferRelativeResize="0"/>
          <p:nvPr/>
        </p:nvPicPr>
        <p:blipFill rotWithShape="1">
          <a:blip r:embed="rId3">
            <a:alphaModFix/>
          </a:blip>
          <a:srcRect b="11292" l="0" r="0" t="0"/>
          <a:stretch/>
        </p:blipFill>
        <p:spPr>
          <a:xfrm>
            <a:off x="311700" y="1015275"/>
            <a:ext cx="8161476" cy="34850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cf7115a7c_2_48"/>
          <p:cNvSpPr txBox="1"/>
          <p:nvPr>
            <p:ph type="title"/>
          </p:nvPr>
        </p:nvSpPr>
        <p:spPr>
          <a:xfrm>
            <a:off x="311700" y="319425"/>
            <a:ext cx="81615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Perceived</a:t>
            </a:r>
            <a:r>
              <a:rPr lang="en-US"/>
              <a:t> AI Capabilities</a:t>
            </a:r>
            <a:endParaRPr/>
          </a:p>
        </p:txBody>
      </p:sp>
      <p:pic>
        <p:nvPicPr>
          <p:cNvPr id="94" name="Google Shape;94;g35cf7115a7c_2_48"/>
          <p:cNvPicPr preferRelativeResize="0"/>
          <p:nvPr/>
        </p:nvPicPr>
        <p:blipFill rotWithShape="1">
          <a:blip r:embed="rId3">
            <a:alphaModFix/>
          </a:blip>
          <a:srcRect b="3716" l="0" r="0" t="0"/>
          <a:stretch/>
        </p:blipFill>
        <p:spPr>
          <a:xfrm>
            <a:off x="311700" y="971975"/>
            <a:ext cx="8161499" cy="35385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cf7115a7c_2_31"/>
          <p:cNvSpPr txBox="1"/>
          <p:nvPr>
            <p:ph type="title"/>
          </p:nvPr>
        </p:nvSpPr>
        <p:spPr>
          <a:xfrm>
            <a:off x="311700" y="303650"/>
            <a:ext cx="8521200" cy="572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opinions on the impact of Biased Models</a:t>
            </a:r>
            <a:endParaRPr/>
          </a:p>
        </p:txBody>
      </p:sp>
      <p:pic>
        <p:nvPicPr>
          <p:cNvPr id="100" name="Google Shape;100;g35cf7115a7c_2_31"/>
          <p:cNvPicPr preferRelativeResize="0"/>
          <p:nvPr/>
        </p:nvPicPr>
        <p:blipFill rotWithShape="1">
          <a:blip r:embed="rId3">
            <a:alphaModFix/>
          </a:blip>
          <a:srcRect b="5855" l="0" r="-11395" t="0"/>
          <a:stretch/>
        </p:blipFill>
        <p:spPr>
          <a:xfrm>
            <a:off x="311700" y="941750"/>
            <a:ext cx="8520599" cy="359714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557418" y="634860"/>
            <a:ext cx="3849701" cy="38835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680363" y="2174828"/>
            <a:ext cx="3596127" cy="2213002"/>
          </a:xfrm>
          <a:prstGeom prst="rect">
            <a:avLst/>
          </a:prstGeom>
          <a:solidFill>
            <a:srgbClr val="D8E6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Ensure the company’s AI meets legal and ethical standards</a:t>
            </a:r>
            <a:endParaRPr/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Frustrations: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Struggles to trace and explain AI decisions when audited</a:t>
            </a:r>
            <a:endParaRPr/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It Matters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Needs a simple way to prove the model isn’t biased and meets regulations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680363" y="775349"/>
            <a:ext cx="1283234" cy="1285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ffice worker female outline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780" y="960749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2094775" y="775350"/>
            <a:ext cx="2281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Anita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Role: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Officer at a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Bank or an Insurance Company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/>
          </a:p>
        </p:txBody>
      </p:sp>
      <p:sp>
        <p:nvSpPr>
          <p:cNvPr id="110" name="Google Shape;110;p3"/>
          <p:cNvSpPr txBox="1"/>
          <p:nvPr>
            <p:ph type="title"/>
          </p:nvPr>
        </p:nvSpPr>
        <p:spPr>
          <a:xfrm>
            <a:off x="1871075" y="975"/>
            <a:ext cx="57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User Personas -  A Business POV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4732367" y="634860"/>
            <a:ext cx="3849701" cy="38835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4855312" y="2174828"/>
            <a:ext cx="3596127" cy="2213002"/>
          </a:xfrm>
          <a:prstGeom prst="rect">
            <a:avLst/>
          </a:prstGeom>
          <a:solidFill>
            <a:srgbClr val="D8E6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hire top talent through a fair, inclusive, and compliant recruitment process</a:t>
            </a:r>
            <a:endParaRPr/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Frustrations: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Frustrated by the lack of transparency and potential bias in his AI screening tool</a:t>
            </a:r>
            <a:endParaRPr/>
          </a:p>
          <a:p>
            <a:pPr indent="-285750" lvl="0" marL="400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It Matters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Unfair hiring could lead to legal trouble and harm the company’s reputation and diversity goals.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4855312" y="775349"/>
            <a:ext cx="1283234" cy="1285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6322964" y="775349"/>
            <a:ext cx="212847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Role: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HR Manager at mid-sized Tech Firm</a:t>
            </a:r>
            <a:endParaRPr/>
          </a:p>
        </p:txBody>
      </p:sp>
      <p:pic>
        <p:nvPicPr>
          <p:cNvPr descr="Male profile outline"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9729" y="933857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cf7115a7c_2_20"/>
          <p:cNvSpPr txBox="1"/>
          <p:nvPr>
            <p:ph type="title"/>
          </p:nvPr>
        </p:nvSpPr>
        <p:spPr>
          <a:xfrm>
            <a:off x="414875" y="109975"/>
            <a:ext cx="8069400" cy="613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Specifications</a:t>
            </a:r>
            <a:endParaRPr/>
          </a:p>
        </p:txBody>
      </p:sp>
      <p:grpSp>
        <p:nvGrpSpPr>
          <p:cNvPr id="121" name="Google Shape;121;g35cf7115a7c_2_20"/>
          <p:cNvGrpSpPr/>
          <p:nvPr/>
        </p:nvGrpSpPr>
        <p:grpSpPr>
          <a:xfrm>
            <a:off x="414409" y="735000"/>
            <a:ext cx="8069268" cy="4034500"/>
            <a:chOff x="366075" y="735000"/>
            <a:chExt cx="8117975" cy="4034500"/>
          </a:xfrm>
        </p:grpSpPr>
        <p:pic>
          <p:nvPicPr>
            <p:cNvPr id="122" name="Google Shape;122;g35cf7115a7c_2_20"/>
            <p:cNvPicPr preferRelativeResize="0"/>
            <p:nvPr/>
          </p:nvPicPr>
          <p:blipFill rotWithShape="1">
            <a:blip r:embed="rId3">
              <a:alphaModFix/>
            </a:blip>
            <a:srcRect b="12907" l="0" r="28448" t="0"/>
            <a:stretch/>
          </p:blipFill>
          <p:spPr>
            <a:xfrm>
              <a:off x="366075" y="735000"/>
              <a:ext cx="4021824" cy="2129175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23" name="Google Shape;123;g35cf7115a7c_2_20"/>
            <p:cNvPicPr preferRelativeResize="0"/>
            <p:nvPr/>
          </p:nvPicPr>
          <p:blipFill rotWithShape="1">
            <a:blip r:embed="rId4">
              <a:alphaModFix/>
            </a:blip>
            <a:srcRect b="8176" l="0" r="25964" t="5115"/>
            <a:stretch/>
          </p:blipFill>
          <p:spPr>
            <a:xfrm>
              <a:off x="4387475" y="735000"/>
              <a:ext cx="4096575" cy="2129175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24" name="Google Shape;124;g35cf7115a7c_2_20"/>
            <p:cNvPicPr preferRelativeResize="0"/>
            <p:nvPr/>
          </p:nvPicPr>
          <p:blipFill rotWithShape="1">
            <a:blip r:embed="rId5">
              <a:alphaModFix/>
            </a:blip>
            <a:srcRect b="0" l="994" r="26431" t="33629"/>
            <a:stretch/>
          </p:blipFill>
          <p:spPr>
            <a:xfrm>
              <a:off x="366075" y="2864175"/>
              <a:ext cx="4021825" cy="19030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25" name="Google Shape;125;g35cf7115a7c_2_20"/>
            <p:cNvPicPr preferRelativeResize="0"/>
            <p:nvPr/>
          </p:nvPicPr>
          <p:blipFill rotWithShape="1">
            <a:blip r:embed="rId6">
              <a:alphaModFix/>
            </a:blip>
            <a:srcRect b="10762" l="0" r="18026" t="0"/>
            <a:stretch/>
          </p:blipFill>
          <p:spPr>
            <a:xfrm>
              <a:off x="4387475" y="2866500"/>
              <a:ext cx="4096575" cy="19030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126" name="Google Shape;126;g35cf7115a7c_2_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5200" y="4423350"/>
            <a:ext cx="1241475" cy="6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ceda6d139_1_10"/>
          <p:cNvSpPr txBox="1"/>
          <p:nvPr>
            <p:ph type="title"/>
          </p:nvPr>
        </p:nvSpPr>
        <p:spPr>
          <a:xfrm>
            <a:off x="2533353" y="164102"/>
            <a:ext cx="40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Situational Biases, Examples</a:t>
            </a:r>
            <a:endParaRPr/>
          </a:p>
        </p:txBody>
      </p:sp>
      <p:sp>
        <p:nvSpPr>
          <p:cNvPr id="132" name="Google Shape;132;g35ceda6d139_1_10"/>
          <p:cNvSpPr/>
          <p:nvPr/>
        </p:nvSpPr>
        <p:spPr>
          <a:xfrm>
            <a:off x="486400" y="1114244"/>
            <a:ext cx="3849600" cy="307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caused by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overfitting to a m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ajority-group testing data.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example,preferences of common users with incomplete data to tribals with complete documentation for loan approval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 men -underrepresented in training data- in need of transplants were denied insurance coverage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5ceda6d139_1_10"/>
          <p:cNvSpPr/>
          <p:nvPr/>
        </p:nvSpPr>
        <p:spPr>
          <a:xfrm>
            <a:off x="4807900" y="1114244"/>
            <a:ext cx="3849600" cy="307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using location as a proxy, model rejects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promising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candidate from a marginalized community due to low historical hiring rates from that zipcode.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Rejection of female candidates who have taken maternal leave as historical data shows resume gaps  unsuccessful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35ceda6d139_1_10"/>
          <p:cNvSpPr txBox="1"/>
          <p:nvPr/>
        </p:nvSpPr>
        <p:spPr>
          <a:xfrm>
            <a:off x="1369825" y="944975"/>
            <a:ext cx="20682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  Bia</a:t>
            </a:r>
            <a:r>
              <a:rPr b="1" i="0" lang="en-US" sz="1600" u="none" cap="none" strike="noStrike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se</a:t>
            </a:r>
            <a:r>
              <a:rPr b="1" lang="en-US" sz="1600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d Class Weights</a:t>
            </a:r>
            <a:endParaRPr/>
          </a:p>
        </p:txBody>
      </p:sp>
      <p:sp>
        <p:nvSpPr>
          <p:cNvPr id="135" name="Google Shape;135;g35ceda6d139_1_10"/>
          <p:cNvSpPr txBox="1"/>
          <p:nvPr/>
        </p:nvSpPr>
        <p:spPr>
          <a:xfrm>
            <a:off x="5360025" y="925925"/>
            <a:ext cx="25851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  Indirect proxies/ Proxy Bias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cf7115a7c_2_5"/>
          <p:cNvSpPr txBox="1"/>
          <p:nvPr>
            <p:ph type="title"/>
          </p:nvPr>
        </p:nvSpPr>
        <p:spPr>
          <a:xfrm>
            <a:off x="2533325" y="975"/>
            <a:ext cx="42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Situational Biases - Continued</a:t>
            </a:r>
            <a:endParaRPr/>
          </a:p>
        </p:txBody>
      </p:sp>
      <p:sp>
        <p:nvSpPr>
          <p:cNvPr id="141" name="Google Shape;141;g35cf7115a7c_2_5"/>
          <p:cNvSpPr/>
          <p:nvPr/>
        </p:nvSpPr>
        <p:spPr>
          <a:xfrm>
            <a:off x="481575" y="1033044"/>
            <a:ext cx="3849600" cy="307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Bad dataset which may not be the true representation of the population may make the model think that one class is significantly better than the other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Women being rejected from various jobs as they’re deemed to be less qualified by the model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35cf7115a7c_2_5"/>
          <p:cNvSpPr/>
          <p:nvPr/>
        </p:nvSpPr>
        <p:spPr>
          <a:xfrm>
            <a:off x="4807900" y="1032950"/>
            <a:ext cx="3849600" cy="307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44000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model faces a new set of class, or a new set of variables previously untested, it naturally assumes that its unsafe,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rejecting them</a:t>
            </a:r>
            <a:b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applying for loans the first time might not have a credit score, thus flagging them as unsafe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35cf7115a7c_2_5"/>
          <p:cNvSpPr txBox="1"/>
          <p:nvPr/>
        </p:nvSpPr>
        <p:spPr>
          <a:xfrm>
            <a:off x="1289825" y="842600"/>
            <a:ext cx="20955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 Bad Training Datasets</a:t>
            </a:r>
            <a:r>
              <a:rPr b="1" lang="en-US" sz="1600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44" name="Google Shape;144;g35cf7115a7c_2_5"/>
          <p:cNvSpPr txBox="1"/>
          <p:nvPr/>
        </p:nvSpPr>
        <p:spPr>
          <a:xfrm>
            <a:off x="6004725" y="842600"/>
            <a:ext cx="16788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1600">
                <a:solidFill>
                  <a:srgbClr val="004890"/>
                </a:solidFill>
                <a:latin typeface="Calibri"/>
                <a:ea typeface="Calibri"/>
                <a:cs typeface="Calibri"/>
                <a:sym typeface="Calibri"/>
              </a:rPr>
              <a:t>Marginalization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2025-05-21T05:08:06Z</dcterms:created>
  <dc:creator>VISHAL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A775C6D844B14C9F95C4655C04C242AA_13</vt:lpwstr>
  </property>
  <property fmtid="{D5CDD505-2E9C-101B-9397-08002B2CF9AE}" pid="3" name="KSOProductBuildVer">
    <vt:lpwstr>1033-12.2.0.21179</vt:lpwstr>
  </property>
</Properties>
</file>