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6" r:id="rId6"/>
    <p:sldId id="274" r:id="rId7"/>
    <p:sldId id="272" r:id="rId8"/>
    <p:sldId id="273" r:id="rId9"/>
    <p:sldId id="281" r:id="rId10"/>
    <p:sldId id="282" r:id="rId11"/>
    <p:sldId id="283" r:id="rId12"/>
    <p:sldId id="275" r:id="rId13"/>
    <p:sldId id="277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By/JJnoiUrAikeL1fZWONsbde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9E5"/>
    <a:srgbClr val="AC75D5"/>
    <a:srgbClr val="FF5757"/>
    <a:srgbClr val="FF0505"/>
    <a:srgbClr val="FFB9B9"/>
    <a:srgbClr val="F60000"/>
    <a:srgbClr val="8E41C7"/>
    <a:srgbClr val="9954CC"/>
    <a:srgbClr val="FF9797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87DF1D-5364-43AD-A13E-6405A63854D2}">
  <a:tblStyle styleId="{5987DF1D-5364-43AD-A13E-6405A6385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cf7115a7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cf7115a7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https://www.euronews.com/business/2018/10/10/amazon-scraps-secret-ai-recruiting-tool-that-showed-bias-against-women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https://apnews.com/article/kidney-transplant-race-black-inequity-bias-d4fabf2f3a47aab2fe8e18b2a5432135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businesses increasingly integrate Artificial Intelligence (AI) into critical decision-making areas such as hiring, healthcare, insurance, and lending, serious concerns have emerged around fairness, accountability, and transparency.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systems can unintentionally discriminate, leading to biased outcomes that adversely affect individuals and marginalized groups. Moreover, the lack of transparency in AI decision-making processes leaves end users in the dark, unable to understand or challenge outcomes that impact their lives.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 also struggle to detect, measure, and manage bias in their AI systems, making it difficult to ensure regulatory compliance, maintain ethical standards, and build public trust.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ceda6d13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5ceda6d13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f7115a7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5cf7115a7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cf7115a7c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cf7115a7c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cf7115a7c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35cf7115a7c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 Responses: https://docs.google.com/forms/d/1e7MaZpY6zHjsNT2vNFeU7t1zjNhs-erB8AMo2LHeQNo/edit#responses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65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" name="Google Shape;9;p10"/>
          <p:cNvGraphicFramePr/>
          <p:nvPr/>
        </p:nvGraphicFramePr>
        <p:xfrm>
          <a:off x="0" y="45148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9144000" imgH="628650" progId="">
                  <p:embed/>
                </p:oleObj>
              </mc:Choice>
              <mc:Fallback>
                <p:oleObj r:id="rId13" imgW="9144000" imgH="628650" progId="">
                  <p:embed/>
                  <p:pic>
                    <p:nvPicPr>
                      <p:cNvPr id="9" name="Google Shape;9;p10"/>
                      <p:cNvPicPr preferRelativeResize="0"/>
                      <p:nvPr/>
                    </p:nvPicPr>
                    <p:blipFill rotWithShape="1">
                      <a:blip r:embed="rId14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4514850"/>
                        <a:ext cx="9144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8" y="-8002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900" b="1" dirty="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GlassBox AI – A Fairness Detector for Filtering Models</a:t>
            </a:r>
            <a:endParaRPr sz="2900" b="1" dirty="0">
              <a:solidFill>
                <a:srgbClr val="0048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11700" y="182991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Theme: Ethics in AI Models for Businesses - Ensuring Responsible Innovation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82" y="170"/>
            <a:ext cx="9488318" cy="96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lang="en-US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 i="0" u="none" strike="noStrike" cap="none" dirty="0">
                <a:solidFill>
                  <a:srgbClr val="083C92"/>
                </a:solidFill>
                <a:latin typeface="Calibri"/>
                <a:ea typeface="Calibri"/>
                <a:cs typeface="Calibri"/>
                <a:sym typeface="Calibri"/>
              </a:rPr>
              <a:t>SAP HACKFEST 2025</a:t>
            </a:r>
            <a:br>
              <a:rPr lang="en-US" sz="3000" b="1" i="0" u="none" strike="noStrike" cap="none" dirty="0">
                <a:solidFill>
                  <a:srgbClr val="083C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National Level Hackathon – SAP Round</a:t>
            </a:r>
            <a:br>
              <a:rPr lang="en-US" sz="1800" b="1" i="0" u="none" strike="noStrike" cap="none" dirty="0">
                <a:solidFill>
                  <a:srgbClr val="21212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600200" y="2470117"/>
            <a:ext cx="54291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Team V - SSN College of Engineering</a:t>
            </a:r>
            <a:endParaRPr/>
          </a:p>
          <a:p>
            <a:pPr marL="0" marR="0" lvl="1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Vijay K (3122235001157) </a:t>
            </a:r>
            <a:endParaRPr/>
          </a:p>
          <a:p>
            <a:pPr marL="0" marR="0" lvl="1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Bysani Vishal (3122235001161) </a:t>
            </a:r>
            <a:endParaRPr/>
          </a:p>
          <a:p>
            <a:pPr marL="0" marR="0" lvl="1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Varsha M (3122235001153) </a:t>
            </a:r>
            <a:endParaRPr/>
          </a:p>
          <a:p>
            <a:pPr marL="0" marR="0" lvl="1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Varun P (3122235001154) </a:t>
            </a:r>
            <a:endParaRPr/>
          </a:p>
          <a:p>
            <a:pPr marL="0" marR="0" lvl="1" indent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Vishal S (3122235001163)</a:t>
            </a:r>
            <a:endParaRPr/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01984"/>
            <a:ext cx="744132" cy="84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 descr="A blue and white logo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169" y="4394835"/>
            <a:ext cx="1470025" cy="74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E290D-73BB-0918-7F00-67EC25FB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E64FD43-BFD9-36BC-7484-5B4575E96185}"/>
              </a:ext>
            </a:extLst>
          </p:cNvPr>
          <p:cNvSpPr/>
          <p:nvPr/>
        </p:nvSpPr>
        <p:spPr>
          <a:xfrm>
            <a:off x="2005368" y="1173801"/>
            <a:ext cx="927580" cy="54941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This is only a evaluator Engine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8C8F4A6B-1A3C-01AB-6013-A280E8A62087}"/>
              </a:ext>
            </a:extLst>
          </p:cNvPr>
          <p:cNvSpPr/>
          <p:nvPr/>
        </p:nvSpPr>
        <p:spPr>
          <a:xfrm>
            <a:off x="1443612" y="1807502"/>
            <a:ext cx="927580" cy="472252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Initial Stages not fully possible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FC67A65-6C49-965D-A229-AC8CE6EF06F4}"/>
              </a:ext>
            </a:extLst>
          </p:cNvPr>
          <p:cNvSpPr/>
          <p:nvPr/>
        </p:nvSpPr>
        <p:spPr>
          <a:xfrm>
            <a:off x="4225944" y="1313951"/>
            <a:ext cx="829056" cy="40926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IN" sz="800" b="1" dirty="0">
                <a:solidFill>
                  <a:schemeClr val="tx1"/>
                </a:solidFill>
              </a:rPr>
              <a:t>nterprise interviews for feedback</a:t>
            </a:r>
            <a:endParaRPr lang="en-IN" sz="540" b="1" dirty="0">
              <a:solidFill>
                <a:schemeClr val="tx1"/>
              </a:solidFill>
            </a:endParaRP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E22AFAB8-EB15-F251-3933-338786884CAD}"/>
              </a:ext>
            </a:extLst>
          </p:cNvPr>
          <p:cNvSpPr/>
          <p:nvPr/>
        </p:nvSpPr>
        <p:spPr>
          <a:xfrm>
            <a:off x="3700821" y="1870492"/>
            <a:ext cx="829056" cy="409262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Success Rate:30%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7209433E-E277-36BE-8BA6-3831E8FCDD6B}"/>
              </a:ext>
            </a:extLst>
          </p:cNvPr>
          <p:cNvSpPr/>
          <p:nvPr/>
        </p:nvSpPr>
        <p:spPr>
          <a:xfrm>
            <a:off x="2005368" y="2561665"/>
            <a:ext cx="889692" cy="521709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Trust and Brand reliability Matters</a:t>
            </a:r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E112A6B2-A697-C331-EE2F-AEF036A03E39}"/>
              </a:ext>
            </a:extLst>
          </p:cNvPr>
          <p:cNvSpPr/>
          <p:nvPr/>
        </p:nvSpPr>
        <p:spPr>
          <a:xfrm>
            <a:off x="3164918" y="1297115"/>
            <a:ext cx="829056" cy="4092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Enterprises will pay for certification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260C210-4B34-F5C3-9DE5-BBC500ED5F57}"/>
              </a:ext>
            </a:extLst>
          </p:cNvPr>
          <p:cNvSpPr/>
          <p:nvPr/>
        </p:nvSpPr>
        <p:spPr>
          <a:xfrm>
            <a:off x="5739931" y="1194303"/>
            <a:ext cx="829056" cy="4092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Perfect B</a:t>
            </a:r>
            <a:r>
              <a:rPr lang="en-IN" sz="800" b="1" dirty="0">
                <a:solidFill>
                  <a:schemeClr val="tx1"/>
                </a:solidFill>
              </a:rPr>
              <a:t>ias Detection</a:t>
            </a:r>
            <a:endParaRPr lang="en-IN" sz="540" b="1" dirty="0">
              <a:solidFill>
                <a:schemeClr val="tx1"/>
              </a:solidFill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1385EAF8-D77C-43DE-C7D7-A29CD14D6509}"/>
              </a:ext>
            </a:extLst>
          </p:cNvPr>
          <p:cNvSpPr/>
          <p:nvPr/>
        </p:nvSpPr>
        <p:spPr>
          <a:xfrm>
            <a:off x="5739931" y="1888063"/>
            <a:ext cx="829056" cy="40926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</a:t>
            </a:r>
            <a:r>
              <a:rPr lang="en-IN" sz="800" b="1" dirty="0">
                <a:solidFill>
                  <a:schemeClr val="tx1"/>
                </a:solidFill>
              </a:rPr>
              <a:t>raining data is unbiased</a:t>
            </a:r>
            <a:endParaRPr lang="en-IN" sz="540" b="1" dirty="0">
              <a:solidFill>
                <a:schemeClr val="tx1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55A5C1FA-8583-C492-3BF3-B11B220EE95A}"/>
              </a:ext>
            </a:extLst>
          </p:cNvPr>
          <p:cNvSpPr/>
          <p:nvPr/>
        </p:nvSpPr>
        <p:spPr>
          <a:xfrm>
            <a:off x="866232" y="2549547"/>
            <a:ext cx="993378" cy="55895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</a:t>
            </a:r>
            <a:r>
              <a:rPr lang="en-IN" sz="800" b="1" dirty="0">
                <a:solidFill>
                  <a:schemeClr val="tx1"/>
                </a:solidFill>
              </a:rPr>
              <a:t>ompanies are willing to share fairness scores</a:t>
            </a:r>
            <a:endParaRPr lang="en-IN" sz="540" b="1" dirty="0">
              <a:solidFill>
                <a:schemeClr val="tx1"/>
              </a:solidFill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552DA736-FFEE-6450-1EF0-8E896CB583FB}"/>
              </a:ext>
            </a:extLst>
          </p:cNvPr>
          <p:cNvSpPr/>
          <p:nvPr/>
        </p:nvSpPr>
        <p:spPr>
          <a:xfrm>
            <a:off x="3164918" y="2577590"/>
            <a:ext cx="829056" cy="4092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Customer Satisfaction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E79F09D8-1B35-B248-FE9F-4DB9E5B870BA}"/>
              </a:ext>
            </a:extLst>
          </p:cNvPr>
          <p:cNvSpPr/>
          <p:nvPr/>
        </p:nvSpPr>
        <p:spPr>
          <a:xfrm>
            <a:off x="1590840" y="3175652"/>
            <a:ext cx="829056" cy="409262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Success Rate: 45%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F2A00099-789A-6193-EC9E-953773CF5FB1}"/>
              </a:ext>
            </a:extLst>
          </p:cNvPr>
          <p:cNvSpPr/>
          <p:nvPr/>
        </p:nvSpPr>
        <p:spPr>
          <a:xfrm>
            <a:off x="1004432" y="1171591"/>
            <a:ext cx="930503" cy="558956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Integration into every model is possible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003793C3-11FD-50E8-F186-084A63BC3F3E}"/>
              </a:ext>
            </a:extLst>
          </p:cNvPr>
          <p:cNvSpPr/>
          <p:nvPr/>
        </p:nvSpPr>
        <p:spPr>
          <a:xfrm>
            <a:off x="5739931" y="3143084"/>
            <a:ext cx="829056" cy="40926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</a:t>
            </a:r>
            <a:r>
              <a:rPr lang="en-IN" sz="800" b="1" dirty="0">
                <a:solidFill>
                  <a:schemeClr val="tx1"/>
                </a:solidFill>
              </a:rPr>
              <a:t>utual Gain</a:t>
            </a:r>
            <a:endParaRPr lang="en-IN" sz="540" b="1" dirty="0">
              <a:solidFill>
                <a:schemeClr val="tx1"/>
              </a:solidFill>
            </a:endParaRPr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37D10633-F458-7CDB-021E-E63A1CB25433}"/>
              </a:ext>
            </a:extLst>
          </p:cNvPr>
          <p:cNvSpPr/>
          <p:nvPr/>
        </p:nvSpPr>
        <p:spPr>
          <a:xfrm>
            <a:off x="5739931" y="2577590"/>
            <a:ext cx="829056" cy="4092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General Public Cooperation</a:t>
            </a:r>
            <a:endParaRPr lang="en-IN" sz="540" b="1" dirty="0">
              <a:solidFill>
                <a:schemeClr val="tx1"/>
              </a:solidFill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CE4AA64D-0699-E113-80D2-CA1BA97F10C7}"/>
              </a:ext>
            </a:extLst>
          </p:cNvPr>
          <p:cNvSpPr/>
          <p:nvPr/>
        </p:nvSpPr>
        <p:spPr>
          <a:xfrm>
            <a:off x="3742944" y="3130086"/>
            <a:ext cx="829056" cy="409262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Estimated Success Rate:50-60%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E62B7AE0-215E-6467-A9D6-14DA34C23985}"/>
              </a:ext>
            </a:extLst>
          </p:cNvPr>
          <p:cNvSpPr/>
          <p:nvPr/>
        </p:nvSpPr>
        <p:spPr>
          <a:xfrm>
            <a:off x="4225944" y="2584472"/>
            <a:ext cx="829056" cy="40926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Feedbacks and Comments</a:t>
            </a:r>
            <a:endParaRPr lang="en-IN" sz="850" b="1" dirty="0">
              <a:solidFill>
                <a:schemeClr val="tx1"/>
              </a:solidFill>
            </a:endParaRP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23AF2C0-1220-425B-4AE6-547E55C54E2D}"/>
              </a:ext>
            </a:extLst>
          </p:cNvPr>
          <p:cNvSpPr/>
          <p:nvPr/>
        </p:nvSpPr>
        <p:spPr>
          <a:xfrm>
            <a:off x="966000" y="4022958"/>
            <a:ext cx="892140" cy="558958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Customer Values a certified model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30040683-E49E-7E24-C196-78AA73DED113}"/>
              </a:ext>
            </a:extLst>
          </p:cNvPr>
          <p:cNvSpPr/>
          <p:nvPr/>
        </p:nvSpPr>
        <p:spPr>
          <a:xfrm>
            <a:off x="2040910" y="4035319"/>
            <a:ext cx="829056" cy="55895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Recent Trend Analysis</a:t>
            </a:r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9190594C-4BB6-E1BD-549D-1BFEC69244D4}"/>
              </a:ext>
            </a:extLst>
          </p:cNvPr>
          <p:cNvSpPr/>
          <p:nvPr/>
        </p:nvSpPr>
        <p:spPr>
          <a:xfrm>
            <a:off x="4225944" y="4030418"/>
            <a:ext cx="869658" cy="57423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Validated through extensive survey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44E6704E-2718-F7B8-C5CC-CB426750CBB1}"/>
              </a:ext>
            </a:extLst>
          </p:cNvPr>
          <p:cNvSpPr/>
          <p:nvPr/>
        </p:nvSpPr>
        <p:spPr>
          <a:xfrm>
            <a:off x="3203562" y="4030418"/>
            <a:ext cx="869658" cy="558958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Necessity of the problem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E452349B-5929-41D7-E4A9-AEE5F7744457}"/>
              </a:ext>
            </a:extLst>
          </p:cNvPr>
          <p:cNvSpPr/>
          <p:nvPr/>
        </p:nvSpPr>
        <p:spPr>
          <a:xfrm>
            <a:off x="5453142" y="4020038"/>
            <a:ext cx="892140" cy="574239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Did not add unnecessary features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A3FD073B-5C0D-BBC0-8E02-BE28DED756F9}"/>
              </a:ext>
            </a:extLst>
          </p:cNvPr>
          <p:cNvSpPr/>
          <p:nvPr/>
        </p:nvSpPr>
        <p:spPr>
          <a:xfrm>
            <a:off x="6568987" y="4041475"/>
            <a:ext cx="965018" cy="56318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tx1"/>
                </a:solidFill>
              </a:rPr>
              <a:t>Features as per industry</a:t>
            </a:r>
            <a:endParaRPr lang="en-IN" sz="8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ECEB-FEB1-54EC-35FA-A3A8213A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SAP Tools Powering the GlassBox AI Platform</a:t>
            </a:r>
            <a:endParaRPr lang="en-IN" sz="2000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FF938E-D429-9CC8-3184-27C92E00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09476"/>
              </p:ext>
            </p:extLst>
          </p:nvPr>
        </p:nvGraphicFramePr>
        <p:xfrm>
          <a:off x="602145" y="1017725"/>
          <a:ext cx="7580481" cy="3416299"/>
        </p:xfrm>
        <a:graphic>
          <a:graphicData uri="http://schemas.openxmlformats.org/drawingml/2006/table">
            <a:tbl>
              <a:tblPr/>
              <a:tblGrid>
                <a:gridCol w="2526827">
                  <a:extLst>
                    <a:ext uri="{9D8B030D-6E8A-4147-A177-3AD203B41FA5}">
                      <a16:colId xmlns:a16="http://schemas.microsoft.com/office/drawing/2014/main" val="1576810718"/>
                    </a:ext>
                  </a:extLst>
                </a:gridCol>
                <a:gridCol w="2526827">
                  <a:extLst>
                    <a:ext uri="{9D8B030D-6E8A-4147-A177-3AD203B41FA5}">
                      <a16:colId xmlns:a16="http://schemas.microsoft.com/office/drawing/2014/main" val="3864081886"/>
                    </a:ext>
                  </a:extLst>
                </a:gridCol>
                <a:gridCol w="2526827">
                  <a:extLst>
                    <a:ext uri="{9D8B030D-6E8A-4147-A177-3AD203B41FA5}">
                      <a16:colId xmlns:a16="http://schemas.microsoft.com/office/drawing/2014/main" val="2828806524"/>
                    </a:ext>
                  </a:extLst>
                </a:gridCol>
              </a:tblGrid>
              <a:tr h="271135">
                <a:tc>
                  <a:txBody>
                    <a:bodyPr/>
                    <a:lstStyle/>
                    <a:p>
                      <a:r>
                        <a:rPr lang="en-IN" sz="1200" b="1"/>
                        <a:t>Tool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Role in GlassBox AI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Purpose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0966"/>
                  </a:ext>
                </a:extLst>
              </a:tr>
              <a:tr h="650724">
                <a:tc>
                  <a:txBody>
                    <a:bodyPr/>
                    <a:lstStyle/>
                    <a:p>
                      <a:r>
                        <a:rPr lang="en-IN" sz="1200" b="1"/>
                        <a:t>SAP AI Core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Hosts and manages fairness models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Secure, versioned model execution and lifecycle management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69386"/>
                  </a:ext>
                </a:extLst>
              </a:tr>
              <a:tr h="460929">
                <a:tc>
                  <a:txBody>
                    <a:bodyPr/>
                    <a:lstStyle/>
                    <a:p>
                      <a:r>
                        <a:rPr lang="en-IN" sz="1200" b="1"/>
                        <a:t>SAP Data Intelligence Cloud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Runs bias &amp; drift detection pipelines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Real-time analysis, scheduling, and retraining of AI models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547440"/>
                  </a:ext>
                </a:extLst>
              </a:tr>
              <a:tr h="460929">
                <a:tc>
                  <a:txBody>
                    <a:bodyPr/>
                    <a:lstStyle/>
                    <a:p>
                      <a:r>
                        <a:rPr lang="en-IN" sz="1200" b="1" dirty="0"/>
                        <a:t>SAP Event Mesh</a:t>
                      </a:r>
                      <a:endParaRPr lang="en-IN" sz="1200" dirty="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Sends bias alert notifications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Enables real-time, event-driven alerting to stakeholders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851773"/>
                  </a:ext>
                </a:extLst>
              </a:tr>
              <a:tr h="650724">
                <a:tc>
                  <a:txBody>
                    <a:bodyPr/>
                    <a:lstStyle/>
                    <a:p>
                      <a:r>
                        <a:rPr lang="en-IN" sz="1200" b="1"/>
                        <a:t>SAP HANA Cloud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Stores logs and metrics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High-speed storage for inference logs, audit trails, and fairness data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929775"/>
                  </a:ext>
                </a:extLst>
              </a:tr>
              <a:tr h="460929">
                <a:tc>
                  <a:txBody>
                    <a:bodyPr/>
                    <a:lstStyle/>
                    <a:p>
                      <a:r>
                        <a:rPr lang="en-IN" sz="1200" b="1"/>
                        <a:t>SAP Analytics Cloud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Powers compliance dashboards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Visualizes bias metrics, trend reports, and audit outcomes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280546"/>
                  </a:ext>
                </a:extLst>
              </a:tr>
              <a:tr h="460929">
                <a:tc>
                  <a:txBody>
                    <a:bodyPr/>
                    <a:lstStyle/>
                    <a:p>
                      <a:r>
                        <a:rPr lang="en-IN" sz="1200" b="1"/>
                        <a:t>SAP Integration Suite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Connects HR, finance, and external tools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Enables secure flow of business data into the fairness pipeline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65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3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g35cf7115a7c_4_0"/>
          <p:cNvGraphicFramePr/>
          <p:nvPr/>
        </p:nvGraphicFramePr>
        <p:xfrm>
          <a:off x="206775" y="967925"/>
          <a:ext cx="8548800" cy="3348550"/>
        </p:xfrm>
        <a:graphic>
          <a:graphicData uri="http://schemas.openxmlformats.org/drawingml/2006/table">
            <a:tbl>
              <a:tblPr>
                <a:noFill/>
                <a:tableStyleId>{5987DF1D-5364-43AD-A13E-6405A63854D2}</a:tableStyleId>
              </a:tblPr>
              <a:tblGrid>
                <a:gridCol w="449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Feature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Traditional Fairness Tools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Glass Box AI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Controlled dataset tests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Real-world whistleblower testing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Transaction-level internal logs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Blockchain log storage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Public Fairness Score + Certification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⚠️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Deep bias types (proxy, transitive, adversarial)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❌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repair via RL &amp; adversarial sims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✅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5" name="Google Shape;305;g35cf7115a7c_4_0"/>
          <p:cNvSpPr txBox="1">
            <a:spLocks noGrp="1"/>
          </p:cNvSpPr>
          <p:nvPr>
            <p:ph type="title"/>
          </p:nvPr>
        </p:nvSpPr>
        <p:spPr>
          <a:xfrm>
            <a:off x="206775" y="216425"/>
            <a:ext cx="85488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Our Edge Over Other Tools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 txBox="1"/>
          <p:nvPr/>
        </p:nvSpPr>
        <p:spPr>
          <a:xfrm>
            <a:off x="311700" y="191761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5446128" y="145027"/>
            <a:ext cx="40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Architectural Diagram</a:t>
            </a:r>
            <a:endParaRPr/>
          </a:p>
        </p:txBody>
      </p:sp>
      <p:pic>
        <p:nvPicPr>
          <p:cNvPr id="318" name="Google Shape;318;p7" title="archdia2.drawio (1).png"/>
          <p:cNvPicPr preferRelativeResize="0"/>
          <p:nvPr/>
        </p:nvPicPr>
        <p:blipFill rotWithShape="1">
          <a:blip r:embed="rId3">
            <a:alphaModFix/>
          </a:blip>
          <a:srcRect t="7114"/>
          <a:stretch/>
        </p:blipFill>
        <p:spPr>
          <a:xfrm>
            <a:off x="981825" y="159775"/>
            <a:ext cx="8450298" cy="461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979785" y="812059"/>
            <a:ext cx="3265383" cy="160650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4793940" y="810141"/>
            <a:ext cx="3265383" cy="160650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4793941" y="2722669"/>
            <a:ext cx="3265383" cy="160650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965286" y="2722669"/>
            <a:ext cx="3265383" cy="160650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9"/>
          <p:cNvSpPr txBox="1">
            <a:spLocks noGrp="1"/>
          </p:cNvSpPr>
          <p:nvPr>
            <p:ph type="title"/>
          </p:nvPr>
        </p:nvSpPr>
        <p:spPr>
          <a:xfrm>
            <a:off x="1857029" y="0"/>
            <a:ext cx="5429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Impact &amp; Benefits - Benchmarks</a:t>
            </a:r>
            <a:endParaRPr/>
          </a:p>
        </p:txBody>
      </p:sp>
      <p:pic>
        <p:nvPicPr>
          <p:cNvPr id="340" name="Google Shape;340;p9" descr="Badge Tick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514" y="306872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9" descr="Document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1697" y="10808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9" descr="Dance steps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843" y="30108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9" descr="Magnifying glass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2104" y="113524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9"/>
          <p:cNvSpPr txBox="1"/>
          <p:nvPr/>
        </p:nvSpPr>
        <p:spPr>
          <a:xfrm>
            <a:off x="2001914" y="1135248"/>
            <a:ext cx="222875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Real-time Detection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Instantly flags bias or model drift as it happens, enabling quick response.</a:t>
            </a:r>
            <a:endParaRPr/>
          </a:p>
        </p:txBody>
      </p:sp>
      <p:sp>
        <p:nvSpPr>
          <p:cNvPr id="345" name="Google Shape;345;p9"/>
          <p:cNvSpPr txBox="1"/>
          <p:nvPr/>
        </p:nvSpPr>
        <p:spPr>
          <a:xfrm>
            <a:off x="2001914" y="2833425"/>
            <a:ext cx="222875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End-User Trust &amp; Regulatory Readiness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Boosts user confidence and helps meet compliance and fairness standards.</a:t>
            </a:r>
            <a:endParaRPr/>
          </a:p>
        </p:txBody>
      </p:sp>
      <p:sp>
        <p:nvSpPr>
          <p:cNvPr id="346" name="Google Shape;346;p9"/>
          <p:cNvSpPr txBox="1"/>
          <p:nvPr/>
        </p:nvSpPr>
        <p:spPr>
          <a:xfrm>
            <a:off x="5891484" y="919803"/>
            <a:ext cx="222875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Human-Readable Explanations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clear, understandable reasons behind AI decisions - no black box.</a:t>
            </a:r>
            <a:endParaRPr/>
          </a:p>
        </p:txBody>
      </p:sp>
      <p:sp>
        <p:nvSpPr>
          <p:cNvPr id="347" name="Google Shape;347;p9"/>
          <p:cNvSpPr txBox="1"/>
          <p:nvPr/>
        </p:nvSpPr>
        <p:spPr>
          <a:xfrm>
            <a:off x="5891484" y="2833425"/>
            <a:ext cx="222875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Timeline Logs for Backtracking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logs let teams trace every decision step-by-step for audits or investigations.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-12356" y="13235"/>
            <a:ext cx="4321587" cy="4822257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7750" y="2882498"/>
            <a:ext cx="3510075" cy="73934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919788"/>
            <a:ext cx="4321587" cy="37064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pic>
        <p:nvPicPr>
          <p:cNvPr id="68" name="Google Shape;68;p2" descr="Questions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208" y="314427"/>
            <a:ext cx="624548" cy="6245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18834" y="1189842"/>
            <a:ext cx="37257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Businesses are increasingly integrating AI into critical decision-making areas such as: 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101043" y="403913"/>
            <a:ext cx="40773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Problem 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5563717" y="403913"/>
            <a:ext cx="40773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/>
          </a:p>
        </p:txBody>
      </p:sp>
      <p:pic>
        <p:nvPicPr>
          <p:cNvPr id="72" name="Google Shape;72;p2" descr="Siren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28589" y="274879"/>
            <a:ext cx="687003" cy="6870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4828588" y="1056393"/>
            <a:ext cx="40773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Biased and opaque AI harms individuals and undermines trust by: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Discriminating against marginalized groups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Lacking decision transparency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Risking legal and ethical violations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Eroding public trust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 rot="5400000">
            <a:off x="4265018" y="2294009"/>
            <a:ext cx="607800" cy="308400"/>
          </a:xfrm>
          <a:prstGeom prst="triangle">
            <a:avLst>
              <a:gd name="adj" fmla="val 50000"/>
            </a:avLst>
          </a:prstGeom>
          <a:solidFill>
            <a:srgbClr val="0048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" descr="Briefcase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7430" y="2315801"/>
            <a:ext cx="567771" cy="56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 descr="Bank out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63965" y="2259024"/>
            <a:ext cx="624548" cy="62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 descr="Medical outlin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95121" y="2287414"/>
            <a:ext cx="624548" cy="62454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/>
        </p:nvSpPr>
        <p:spPr>
          <a:xfrm>
            <a:off x="551529" y="2875664"/>
            <a:ext cx="18429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Hiring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1539207" y="2883572"/>
            <a:ext cx="18429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Healthcare</a:t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2827127" y="2883572"/>
            <a:ext cx="13175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Insurance &amp; Lending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535993" y="3613453"/>
            <a:ext cx="33745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Leading to serious concerns around fairness, accountability, and transparency.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eda6d139_1_10"/>
          <p:cNvSpPr txBox="1">
            <a:spLocks noGrp="1"/>
          </p:cNvSpPr>
          <p:nvPr>
            <p:ph type="title"/>
          </p:nvPr>
        </p:nvSpPr>
        <p:spPr>
          <a:xfrm>
            <a:off x="2533353" y="164102"/>
            <a:ext cx="407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Situational Biases, Examples</a:t>
            </a:r>
            <a:endParaRPr/>
          </a:p>
        </p:txBody>
      </p:sp>
      <p:sp>
        <p:nvSpPr>
          <p:cNvPr id="132" name="Google Shape;132;g35ceda6d139_1_10"/>
          <p:cNvSpPr/>
          <p:nvPr/>
        </p:nvSpPr>
        <p:spPr>
          <a:xfrm>
            <a:off x="486400" y="1114244"/>
            <a:ext cx="3849600" cy="333529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caused by overfitting to a majority-group testing data.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preferences of common users with incomplete data to tribals with complete documentation for loan approval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A was underrepresented in the training data, which led to biased decision-making by the model. As a result, individuals from Group A were unfairly denied access to critical services or resources.</a:t>
            </a:r>
          </a:p>
        </p:txBody>
      </p:sp>
      <p:sp>
        <p:nvSpPr>
          <p:cNvPr id="133" name="Google Shape;133;g35ceda6d139_1_10"/>
          <p:cNvSpPr/>
          <p:nvPr/>
        </p:nvSpPr>
        <p:spPr>
          <a:xfrm>
            <a:off x="4807900" y="1114243"/>
            <a:ext cx="3849600" cy="333529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using location as a proxy, model rejects promising candidate from a marginalized community due to low historical hiring rates from that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zipcode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Rejection of female candidates who have taken maternal leave as historical data shows resume gaps  unsuccessful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5ceda6d139_1_10"/>
          <p:cNvSpPr txBox="1"/>
          <p:nvPr/>
        </p:nvSpPr>
        <p:spPr>
          <a:xfrm>
            <a:off x="1369825" y="944975"/>
            <a:ext cx="20682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  Bia</a:t>
            </a:r>
            <a:r>
              <a:rPr lang="en-US" sz="1600" b="1" i="0" u="none" strike="noStrike" cap="non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en-US" sz="1600" b="1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d Class Weights</a:t>
            </a:r>
            <a:endParaRPr/>
          </a:p>
        </p:txBody>
      </p:sp>
      <p:sp>
        <p:nvSpPr>
          <p:cNvPr id="135" name="Google Shape;135;g35ceda6d139_1_10"/>
          <p:cNvSpPr txBox="1"/>
          <p:nvPr/>
        </p:nvSpPr>
        <p:spPr>
          <a:xfrm>
            <a:off x="5360025" y="925925"/>
            <a:ext cx="25851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  Indirect proxies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cf7115a7c_2_5"/>
          <p:cNvSpPr txBox="1">
            <a:spLocks noGrp="1"/>
          </p:cNvSpPr>
          <p:nvPr>
            <p:ph type="title"/>
          </p:nvPr>
        </p:nvSpPr>
        <p:spPr>
          <a:xfrm>
            <a:off x="2533325" y="975"/>
            <a:ext cx="4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Situational Biases - Continued</a:t>
            </a:r>
            <a:endParaRPr/>
          </a:p>
        </p:txBody>
      </p:sp>
      <p:sp>
        <p:nvSpPr>
          <p:cNvPr id="141" name="Google Shape;141;g35cf7115a7c_2_5"/>
          <p:cNvSpPr/>
          <p:nvPr/>
        </p:nvSpPr>
        <p:spPr>
          <a:xfrm>
            <a:off x="481575" y="1033044"/>
            <a:ext cx="3849600" cy="307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Bad dataset which may not be the true representation of the population may make the model think that one class is significantly better than the other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Women being rejected from various jobs as they’re deemed to be less qualified by the model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5cf7115a7c_2_5"/>
          <p:cNvSpPr/>
          <p:nvPr/>
        </p:nvSpPr>
        <p:spPr>
          <a:xfrm>
            <a:off x="4807900" y="1032950"/>
            <a:ext cx="3849600" cy="307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model faces a new set of class, or a new set of variables previously untested, it naturally assumes that its unsafe, therefore rejecting them</a:t>
            </a:r>
            <a:b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applying for loans the first time might not have a credit score, thus flagging them as unsafe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cf7115a7c_2_5"/>
          <p:cNvSpPr txBox="1"/>
          <p:nvPr/>
        </p:nvSpPr>
        <p:spPr>
          <a:xfrm>
            <a:off x="1289825" y="842600"/>
            <a:ext cx="2095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 Bad Training Datasets </a:t>
            </a:r>
            <a:endParaRPr/>
          </a:p>
        </p:txBody>
      </p:sp>
      <p:sp>
        <p:nvSpPr>
          <p:cNvPr id="144" name="Google Shape;144;g35cf7115a7c_2_5"/>
          <p:cNvSpPr txBox="1"/>
          <p:nvPr/>
        </p:nvSpPr>
        <p:spPr>
          <a:xfrm>
            <a:off x="6004725" y="842600"/>
            <a:ext cx="16788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  Marginalization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cf7115a7c_2_13"/>
          <p:cNvSpPr/>
          <p:nvPr/>
        </p:nvSpPr>
        <p:spPr>
          <a:xfrm>
            <a:off x="323300" y="328075"/>
            <a:ext cx="8334900" cy="4134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dk1"/>
                </a:solidFill>
              </a:rPr>
              <a:t>Considering all of the previously stated factors, we define the problem statement as follows: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Lack of Transparency </a:t>
            </a:r>
            <a:r>
              <a:rPr lang="en-US" dirty="0">
                <a:solidFill>
                  <a:schemeClr val="dk1"/>
                </a:solidFill>
              </a:rPr>
              <a:t>: Increased deployment of AI models in critical areas like hiring, lending, and insurance </a:t>
            </a:r>
            <a:r>
              <a:rPr lang="en-US" i="1" u="sng" dirty="0">
                <a:solidFill>
                  <a:schemeClr val="dk1"/>
                </a:solidFill>
              </a:rPr>
              <a:t>without providing clarity</a:t>
            </a:r>
            <a:r>
              <a:rPr lang="en-US" dirty="0">
                <a:solidFill>
                  <a:schemeClr val="dk1"/>
                </a:solidFill>
              </a:rPr>
              <a:t> on how automated decisions are made.</a:t>
            </a:r>
            <a:br>
              <a:rPr lang="en-US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Unintentional Bias</a:t>
            </a:r>
            <a:r>
              <a:rPr lang="en-US" dirty="0">
                <a:solidFill>
                  <a:schemeClr val="dk1"/>
                </a:solidFill>
              </a:rPr>
              <a:t>:  AI systems often reflect </a:t>
            </a:r>
            <a:r>
              <a:rPr lang="en-US" i="1" u="sng" dirty="0">
                <a:solidFill>
                  <a:schemeClr val="dk1"/>
                </a:solidFill>
              </a:rPr>
              <a:t>biases present in historical training data</a:t>
            </a:r>
            <a:r>
              <a:rPr lang="en-US" dirty="0">
                <a:solidFill>
                  <a:schemeClr val="dk1"/>
                </a:solidFill>
              </a:rPr>
              <a:t>, leading to unfair outcomes for certain groups — especially minorities, women, or people with disabilities.</a:t>
            </a:r>
            <a:br>
              <a:rPr lang="en-US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Trust Gap with End Users</a:t>
            </a:r>
            <a:r>
              <a:rPr lang="en-US" dirty="0">
                <a:solidFill>
                  <a:schemeClr val="dk1"/>
                </a:solidFill>
              </a:rPr>
              <a:t>: Consumers and applicants often feel powerless or uninformed when rejected by AI-driven decisions, which </a:t>
            </a:r>
            <a:r>
              <a:rPr lang="en-US" i="1" u="sng" dirty="0">
                <a:solidFill>
                  <a:schemeClr val="dk1"/>
                </a:solidFill>
              </a:rPr>
              <a:t>undermines trust in the business</a:t>
            </a:r>
            <a:r>
              <a:rPr lang="en-US" dirty="0">
                <a:solidFill>
                  <a:schemeClr val="dk1"/>
                </a:solidFill>
              </a:rPr>
              <a:t> and its technology.</a:t>
            </a:r>
            <a:br>
              <a:rPr lang="en-US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</a:rPr>
              <a:t>Lack of Tools for Continuous Fairness Monitoring</a:t>
            </a:r>
            <a:r>
              <a:rPr lang="en-US" dirty="0">
                <a:solidFill>
                  <a:schemeClr val="dk1"/>
                </a:solidFill>
              </a:rPr>
              <a:t>: Existing systems focus heavily on accuracy and performance —  </a:t>
            </a:r>
            <a:r>
              <a:rPr lang="en-US" i="1" u="sng" dirty="0">
                <a:solidFill>
                  <a:schemeClr val="dk1"/>
                </a:solidFill>
              </a:rPr>
              <a:t>overlooking</a:t>
            </a:r>
            <a:r>
              <a:rPr lang="en-US" dirty="0">
                <a:solidFill>
                  <a:schemeClr val="dk1"/>
                </a:solidFill>
              </a:rPr>
              <a:t> real-time bias detection, version tracking, and meaningful logs for audit or end-user reporting.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3" name="Google Shape;163;g35cf7115a7c_2_13"/>
          <p:cNvSpPr txBox="1">
            <a:spLocks noGrp="1"/>
          </p:cNvSpPr>
          <p:nvPr>
            <p:ph type="title"/>
          </p:nvPr>
        </p:nvSpPr>
        <p:spPr>
          <a:xfrm>
            <a:off x="2949100" y="69600"/>
            <a:ext cx="29142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rgbClr val="00489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6"/>
          <p:cNvGraphicFramePr/>
          <p:nvPr/>
        </p:nvGraphicFramePr>
        <p:xfrm>
          <a:off x="521970" y="680138"/>
          <a:ext cx="8100075" cy="3663250"/>
        </p:xfrm>
        <a:graphic>
          <a:graphicData uri="http://schemas.openxmlformats.org/drawingml/2006/table">
            <a:tbl>
              <a:tblPr>
                <a:noFill/>
                <a:tableStyleId>{5987DF1D-5364-43AD-A13E-6405A63854D2}</a:tableStyleId>
              </a:tblPr>
              <a:tblGrid>
                <a:gridCol w="267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7" name="Google Shape;277;p6"/>
          <p:cNvSpPr/>
          <p:nvPr/>
        </p:nvSpPr>
        <p:spPr>
          <a:xfrm>
            <a:off x="2657378" y="2212817"/>
            <a:ext cx="3829246" cy="1917990"/>
          </a:xfrm>
          <a:custGeom>
            <a:avLst/>
            <a:gdLst/>
            <a:ahLst/>
            <a:cxnLst/>
            <a:rect l="l" t="t" r="r" b="b"/>
            <a:pathLst>
              <a:path w="21541" h="21600" extrusionOk="0">
                <a:moveTo>
                  <a:pt x="20875" y="21600"/>
                </a:moveTo>
                <a:lnTo>
                  <a:pt x="685" y="21600"/>
                </a:lnTo>
                <a:cubicBezTo>
                  <a:pt x="300" y="21600"/>
                  <a:pt x="-20" y="20916"/>
                  <a:pt x="1" y="20146"/>
                </a:cubicBezTo>
                <a:cubicBezTo>
                  <a:pt x="365" y="8897"/>
                  <a:pt x="5043" y="0"/>
                  <a:pt x="10769" y="0"/>
                </a:cubicBezTo>
                <a:cubicBezTo>
                  <a:pt x="16495" y="0"/>
                  <a:pt x="21153" y="8897"/>
                  <a:pt x="21537" y="20146"/>
                </a:cubicBezTo>
                <a:cubicBezTo>
                  <a:pt x="21580" y="20958"/>
                  <a:pt x="21260" y="21600"/>
                  <a:pt x="20875" y="2160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endParaRPr sz="168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6573775" y="2766408"/>
            <a:ext cx="979888" cy="137487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572" y="18855"/>
                </a:moveTo>
                <a:cubicBezTo>
                  <a:pt x="15572" y="19094"/>
                  <a:pt x="15656" y="19333"/>
                  <a:pt x="15656" y="19631"/>
                </a:cubicBezTo>
                <a:cubicBezTo>
                  <a:pt x="15740" y="20705"/>
                  <a:pt x="14567" y="21600"/>
                  <a:pt x="12977" y="21600"/>
                </a:cubicBezTo>
                <a:lnTo>
                  <a:pt x="12809" y="21600"/>
                </a:lnTo>
                <a:cubicBezTo>
                  <a:pt x="11386" y="21600"/>
                  <a:pt x="10214" y="20824"/>
                  <a:pt x="10130" y="19810"/>
                </a:cubicBezTo>
                <a:cubicBezTo>
                  <a:pt x="10130" y="19750"/>
                  <a:pt x="10130" y="19631"/>
                  <a:pt x="10130" y="19571"/>
                </a:cubicBezTo>
                <a:cubicBezTo>
                  <a:pt x="10381" y="19571"/>
                  <a:pt x="10549" y="19571"/>
                  <a:pt x="10800" y="19571"/>
                </a:cubicBezTo>
                <a:cubicBezTo>
                  <a:pt x="12474" y="19571"/>
                  <a:pt x="14065" y="19333"/>
                  <a:pt x="15572" y="18855"/>
                </a:cubicBezTo>
                <a:close/>
                <a:moveTo>
                  <a:pt x="9544" y="2804"/>
                </a:moveTo>
                <a:cubicBezTo>
                  <a:pt x="8874" y="1850"/>
                  <a:pt x="8205" y="895"/>
                  <a:pt x="7451" y="0"/>
                </a:cubicBezTo>
                <a:lnTo>
                  <a:pt x="6446" y="2566"/>
                </a:lnTo>
                <a:lnTo>
                  <a:pt x="2512" y="1790"/>
                </a:lnTo>
                <a:cubicBezTo>
                  <a:pt x="3181" y="2566"/>
                  <a:pt x="3767" y="3341"/>
                  <a:pt x="4270" y="4117"/>
                </a:cubicBezTo>
                <a:cubicBezTo>
                  <a:pt x="5860" y="3401"/>
                  <a:pt x="7619" y="2924"/>
                  <a:pt x="9544" y="2804"/>
                </a:cubicBezTo>
                <a:close/>
                <a:moveTo>
                  <a:pt x="10800" y="3461"/>
                </a:moveTo>
                <a:cubicBezTo>
                  <a:pt x="4856" y="3461"/>
                  <a:pt x="0" y="6922"/>
                  <a:pt x="0" y="11158"/>
                </a:cubicBezTo>
                <a:cubicBezTo>
                  <a:pt x="0" y="15394"/>
                  <a:pt x="4856" y="18855"/>
                  <a:pt x="10800" y="18855"/>
                </a:cubicBezTo>
                <a:cubicBezTo>
                  <a:pt x="16744" y="18855"/>
                  <a:pt x="21600" y="15394"/>
                  <a:pt x="21600" y="11158"/>
                </a:cubicBezTo>
                <a:cubicBezTo>
                  <a:pt x="21600" y="6922"/>
                  <a:pt x="16744" y="3461"/>
                  <a:pt x="10800" y="3461"/>
                </a:cubicBez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endParaRPr sz="168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1590340" y="2820497"/>
            <a:ext cx="979888" cy="13255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19496"/>
                </a:moveTo>
                <a:cubicBezTo>
                  <a:pt x="11051" y="19496"/>
                  <a:pt x="11219" y="19496"/>
                  <a:pt x="11470" y="19496"/>
                </a:cubicBezTo>
                <a:cubicBezTo>
                  <a:pt x="11470" y="19558"/>
                  <a:pt x="11470" y="19681"/>
                  <a:pt x="11470" y="19743"/>
                </a:cubicBezTo>
                <a:cubicBezTo>
                  <a:pt x="11386" y="20795"/>
                  <a:pt x="10214" y="21600"/>
                  <a:pt x="8791" y="21600"/>
                </a:cubicBezTo>
                <a:lnTo>
                  <a:pt x="8623" y="21600"/>
                </a:lnTo>
                <a:cubicBezTo>
                  <a:pt x="7116" y="21600"/>
                  <a:pt x="5860" y="20672"/>
                  <a:pt x="5944" y="19558"/>
                </a:cubicBezTo>
                <a:cubicBezTo>
                  <a:pt x="5944" y="19310"/>
                  <a:pt x="5944" y="19001"/>
                  <a:pt x="6028" y="18753"/>
                </a:cubicBezTo>
                <a:cubicBezTo>
                  <a:pt x="7451" y="19248"/>
                  <a:pt x="9126" y="19496"/>
                  <a:pt x="10800" y="19496"/>
                </a:cubicBezTo>
                <a:close/>
                <a:moveTo>
                  <a:pt x="17833" y="2661"/>
                </a:moveTo>
                <a:lnTo>
                  <a:pt x="16744" y="0"/>
                </a:lnTo>
                <a:lnTo>
                  <a:pt x="12893" y="866"/>
                </a:lnTo>
                <a:cubicBezTo>
                  <a:pt x="12642" y="1300"/>
                  <a:pt x="12307" y="1671"/>
                  <a:pt x="12056" y="2104"/>
                </a:cubicBezTo>
                <a:cubicBezTo>
                  <a:pt x="13981" y="2228"/>
                  <a:pt x="15740" y="2723"/>
                  <a:pt x="17247" y="3466"/>
                </a:cubicBezTo>
                <a:cubicBezTo>
                  <a:pt x="17414" y="3218"/>
                  <a:pt x="17581" y="2909"/>
                  <a:pt x="17833" y="2661"/>
                </a:cubicBezTo>
                <a:close/>
                <a:moveTo>
                  <a:pt x="10800" y="2785"/>
                </a:moveTo>
                <a:cubicBezTo>
                  <a:pt x="4856" y="2785"/>
                  <a:pt x="0" y="6375"/>
                  <a:pt x="0" y="10769"/>
                </a:cubicBezTo>
                <a:cubicBezTo>
                  <a:pt x="0" y="15163"/>
                  <a:pt x="4856" y="18753"/>
                  <a:pt x="10800" y="18753"/>
                </a:cubicBezTo>
                <a:cubicBezTo>
                  <a:pt x="16744" y="18753"/>
                  <a:pt x="21600" y="15163"/>
                  <a:pt x="21600" y="10769"/>
                </a:cubicBezTo>
                <a:cubicBezTo>
                  <a:pt x="21600" y="6375"/>
                  <a:pt x="16744" y="2785"/>
                  <a:pt x="10800" y="2785"/>
                </a:cubicBezTo>
                <a:close/>
              </a:path>
            </a:pathLst>
          </a:custGeom>
          <a:solidFill>
            <a:srgbClr val="D8E6FC"/>
          </a:solidFill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endParaRPr sz="168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5768138" y="1757053"/>
            <a:ext cx="1112820" cy="11204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4393"/>
                </a:moveTo>
                <a:lnTo>
                  <a:pt x="3317" y="2929"/>
                </a:lnTo>
                <a:lnTo>
                  <a:pt x="1990" y="0"/>
                </a:lnTo>
                <a:cubicBezTo>
                  <a:pt x="3244" y="732"/>
                  <a:pt x="4497" y="1464"/>
                  <a:pt x="5676" y="2270"/>
                </a:cubicBezTo>
                <a:cubicBezTo>
                  <a:pt x="4350" y="3222"/>
                  <a:pt x="3244" y="4466"/>
                  <a:pt x="2433" y="5858"/>
                </a:cubicBezTo>
                <a:cubicBezTo>
                  <a:pt x="1696" y="5345"/>
                  <a:pt x="885" y="4906"/>
                  <a:pt x="0" y="4393"/>
                </a:cubicBezTo>
                <a:close/>
                <a:moveTo>
                  <a:pt x="20273" y="16548"/>
                </a:moveTo>
                <a:cubicBezTo>
                  <a:pt x="19315" y="17866"/>
                  <a:pt x="18135" y="19037"/>
                  <a:pt x="16661" y="19769"/>
                </a:cubicBezTo>
                <a:cubicBezTo>
                  <a:pt x="16882" y="20062"/>
                  <a:pt x="17029" y="20355"/>
                  <a:pt x="17250" y="20648"/>
                </a:cubicBezTo>
                <a:lnTo>
                  <a:pt x="20715" y="21600"/>
                </a:lnTo>
                <a:lnTo>
                  <a:pt x="21600" y="18525"/>
                </a:lnTo>
                <a:cubicBezTo>
                  <a:pt x="21158" y="17866"/>
                  <a:pt x="20715" y="17207"/>
                  <a:pt x="20273" y="16548"/>
                </a:cubicBezTo>
                <a:close/>
                <a:moveTo>
                  <a:pt x="21158" y="10763"/>
                </a:moveTo>
                <a:cubicBezTo>
                  <a:pt x="21158" y="5565"/>
                  <a:pt x="16882" y="1318"/>
                  <a:pt x="11648" y="1318"/>
                </a:cubicBezTo>
                <a:cubicBezTo>
                  <a:pt x="6414" y="1318"/>
                  <a:pt x="2138" y="5565"/>
                  <a:pt x="2138" y="10763"/>
                </a:cubicBezTo>
                <a:cubicBezTo>
                  <a:pt x="2138" y="15962"/>
                  <a:pt x="6414" y="20209"/>
                  <a:pt x="11648" y="20209"/>
                </a:cubicBezTo>
                <a:cubicBezTo>
                  <a:pt x="16882" y="20209"/>
                  <a:pt x="21158" y="15962"/>
                  <a:pt x="21158" y="10763"/>
                </a:cubicBez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endParaRPr sz="168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2198017" y="1833015"/>
            <a:ext cx="1116616" cy="11052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6024" y="18854"/>
                </a:moveTo>
                <a:cubicBezTo>
                  <a:pt x="5437" y="19744"/>
                  <a:pt x="4922" y="20635"/>
                  <a:pt x="4335" y="21600"/>
                </a:cubicBezTo>
                <a:lnTo>
                  <a:pt x="3380" y="18408"/>
                </a:lnTo>
                <a:lnTo>
                  <a:pt x="0" y="19447"/>
                </a:lnTo>
                <a:cubicBezTo>
                  <a:pt x="735" y="18111"/>
                  <a:pt x="1469" y="16849"/>
                  <a:pt x="2351" y="15662"/>
                </a:cubicBezTo>
                <a:cubicBezTo>
                  <a:pt x="3306" y="16924"/>
                  <a:pt x="4555" y="18037"/>
                  <a:pt x="6024" y="18854"/>
                </a:cubicBezTo>
                <a:close/>
                <a:moveTo>
                  <a:pt x="18441" y="0"/>
                </a:moveTo>
                <a:cubicBezTo>
                  <a:pt x="17927" y="371"/>
                  <a:pt x="17339" y="668"/>
                  <a:pt x="16824" y="1039"/>
                </a:cubicBezTo>
                <a:cubicBezTo>
                  <a:pt x="18147" y="2004"/>
                  <a:pt x="19249" y="3266"/>
                  <a:pt x="19984" y="4751"/>
                </a:cubicBezTo>
                <a:cubicBezTo>
                  <a:pt x="20278" y="4602"/>
                  <a:pt x="20498" y="4379"/>
                  <a:pt x="20792" y="4231"/>
                </a:cubicBezTo>
                <a:lnTo>
                  <a:pt x="21600" y="816"/>
                </a:lnTo>
                <a:lnTo>
                  <a:pt x="18441" y="0"/>
                </a:lnTo>
                <a:close/>
                <a:moveTo>
                  <a:pt x="10873" y="0"/>
                </a:moveTo>
                <a:cubicBezTo>
                  <a:pt x="5657" y="0"/>
                  <a:pt x="1396" y="4305"/>
                  <a:pt x="1396" y="9575"/>
                </a:cubicBezTo>
                <a:cubicBezTo>
                  <a:pt x="1396" y="14845"/>
                  <a:pt x="5657" y="19151"/>
                  <a:pt x="10873" y="19151"/>
                </a:cubicBezTo>
                <a:cubicBezTo>
                  <a:pt x="16090" y="19151"/>
                  <a:pt x="20351" y="14845"/>
                  <a:pt x="20351" y="9575"/>
                </a:cubicBezTo>
                <a:cubicBezTo>
                  <a:pt x="20351" y="4305"/>
                  <a:pt x="16090" y="0"/>
                  <a:pt x="10873" y="0"/>
                </a:cubicBez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endParaRPr sz="168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4514800" y="1149377"/>
            <a:ext cx="1371079" cy="9798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752" y="10800"/>
                </a:moveTo>
                <a:cubicBezTo>
                  <a:pt x="2752" y="11051"/>
                  <a:pt x="2752" y="11219"/>
                  <a:pt x="2752" y="11470"/>
                </a:cubicBezTo>
                <a:cubicBezTo>
                  <a:pt x="2094" y="11386"/>
                  <a:pt x="1436" y="11386"/>
                  <a:pt x="718" y="11386"/>
                </a:cubicBezTo>
                <a:cubicBezTo>
                  <a:pt x="598" y="11386"/>
                  <a:pt x="479" y="11386"/>
                  <a:pt x="299" y="11386"/>
                </a:cubicBezTo>
                <a:lnTo>
                  <a:pt x="2094" y="8874"/>
                </a:lnTo>
                <a:lnTo>
                  <a:pt x="0" y="5944"/>
                </a:lnTo>
                <a:cubicBezTo>
                  <a:pt x="239" y="5944"/>
                  <a:pt x="479" y="5944"/>
                  <a:pt x="718" y="5944"/>
                </a:cubicBezTo>
                <a:cubicBezTo>
                  <a:pt x="1616" y="5944"/>
                  <a:pt x="2573" y="6028"/>
                  <a:pt x="3470" y="6028"/>
                </a:cubicBezTo>
                <a:cubicBezTo>
                  <a:pt x="2992" y="7451"/>
                  <a:pt x="2752" y="9042"/>
                  <a:pt x="2752" y="10800"/>
                </a:cubicBezTo>
                <a:close/>
                <a:moveTo>
                  <a:pt x="20463" y="12642"/>
                </a:moveTo>
                <a:cubicBezTo>
                  <a:pt x="20164" y="12391"/>
                  <a:pt x="19865" y="12223"/>
                  <a:pt x="19566" y="12056"/>
                </a:cubicBezTo>
                <a:cubicBezTo>
                  <a:pt x="19446" y="13981"/>
                  <a:pt x="18967" y="15740"/>
                  <a:pt x="18249" y="17247"/>
                </a:cubicBezTo>
                <a:cubicBezTo>
                  <a:pt x="18489" y="17414"/>
                  <a:pt x="18788" y="17581"/>
                  <a:pt x="19027" y="17833"/>
                </a:cubicBezTo>
                <a:lnTo>
                  <a:pt x="21600" y="16242"/>
                </a:lnTo>
                <a:lnTo>
                  <a:pt x="20463" y="12642"/>
                </a:lnTo>
                <a:close/>
                <a:moveTo>
                  <a:pt x="11189" y="0"/>
                </a:moveTo>
                <a:cubicBezTo>
                  <a:pt x="6941" y="0"/>
                  <a:pt x="3470" y="4856"/>
                  <a:pt x="3470" y="10800"/>
                </a:cubicBezTo>
                <a:cubicBezTo>
                  <a:pt x="3470" y="16744"/>
                  <a:pt x="6941" y="21600"/>
                  <a:pt x="11189" y="21600"/>
                </a:cubicBezTo>
                <a:cubicBezTo>
                  <a:pt x="15437" y="21600"/>
                  <a:pt x="18907" y="16744"/>
                  <a:pt x="18907" y="10800"/>
                </a:cubicBezTo>
                <a:cubicBezTo>
                  <a:pt x="18907" y="4856"/>
                  <a:pt x="15437" y="0"/>
                  <a:pt x="11189" y="0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endParaRPr sz="168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3185497" y="1149377"/>
            <a:ext cx="1405266" cy="9798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8874"/>
                </a:moveTo>
                <a:lnTo>
                  <a:pt x="19849" y="11386"/>
                </a:lnTo>
                <a:cubicBezTo>
                  <a:pt x="19615" y="11386"/>
                  <a:pt x="19323" y="11386"/>
                  <a:pt x="19090" y="11470"/>
                </a:cubicBezTo>
                <a:cubicBezTo>
                  <a:pt x="19090" y="11219"/>
                  <a:pt x="19090" y="11051"/>
                  <a:pt x="19090" y="10800"/>
                </a:cubicBezTo>
                <a:cubicBezTo>
                  <a:pt x="19090" y="9126"/>
                  <a:pt x="18856" y="7451"/>
                  <a:pt x="18389" y="6028"/>
                </a:cubicBezTo>
                <a:cubicBezTo>
                  <a:pt x="18798" y="6028"/>
                  <a:pt x="19206" y="5944"/>
                  <a:pt x="19557" y="5944"/>
                </a:cubicBezTo>
                <a:lnTo>
                  <a:pt x="21600" y="8874"/>
                </a:lnTo>
                <a:close/>
                <a:moveTo>
                  <a:pt x="0" y="14065"/>
                </a:moveTo>
                <a:lnTo>
                  <a:pt x="2510" y="14902"/>
                </a:lnTo>
                <a:lnTo>
                  <a:pt x="1868" y="18837"/>
                </a:lnTo>
                <a:cubicBezTo>
                  <a:pt x="2569" y="18251"/>
                  <a:pt x="3211" y="17749"/>
                  <a:pt x="3911" y="17247"/>
                </a:cubicBezTo>
                <a:cubicBezTo>
                  <a:pt x="3211" y="15740"/>
                  <a:pt x="2744" y="13981"/>
                  <a:pt x="2627" y="12056"/>
                </a:cubicBezTo>
                <a:cubicBezTo>
                  <a:pt x="1751" y="12642"/>
                  <a:pt x="876" y="13395"/>
                  <a:pt x="0" y="14065"/>
                </a:cubicBezTo>
                <a:close/>
                <a:moveTo>
                  <a:pt x="10858" y="0"/>
                </a:moveTo>
                <a:cubicBezTo>
                  <a:pt x="6714" y="0"/>
                  <a:pt x="3328" y="4856"/>
                  <a:pt x="3328" y="10800"/>
                </a:cubicBezTo>
                <a:cubicBezTo>
                  <a:pt x="3328" y="16744"/>
                  <a:pt x="6714" y="21600"/>
                  <a:pt x="10858" y="21600"/>
                </a:cubicBezTo>
                <a:cubicBezTo>
                  <a:pt x="15003" y="21600"/>
                  <a:pt x="18389" y="16744"/>
                  <a:pt x="18389" y="10800"/>
                </a:cubicBezTo>
                <a:cubicBezTo>
                  <a:pt x="18389" y="4856"/>
                  <a:pt x="15003" y="0"/>
                  <a:pt x="10858" y="0"/>
                </a:cubicBezTo>
                <a:close/>
              </a:path>
            </a:pathLst>
          </a:custGeom>
          <a:solidFill>
            <a:srgbClr val="8CB5F8"/>
          </a:solidFill>
          <a:ln>
            <a:noFill/>
          </a:ln>
        </p:spPr>
        <p:txBody>
          <a:bodyPr spcFirstLastPara="1" wrap="square" lIns="21425" tIns="21425" rIns="21425" bIns="2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endParaRPr sz="168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6" descr="Brainstorm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4594" y="2047440"/>
            <a:ext cx="551063" cy="55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 descr="Databas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0418" y="1363789"/>
            <a:ext cx="551063" cy="55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" descr="Research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9469" y="1363790"/>
            <a:ext cx="551063" cy="55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6" descr="Ey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22619" y="3129247"/>
            <a:ext cx="683608" cy="68360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"/>
          <p:cNvSpPr txBox="1"/>
          <p:nvPr/>
        </p:nvSpPr>
        <p:spPr>
          <a:xfrm>
            <a:off x="3400774" y="2966612"/>
            <a:ext cx="23424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Audit Workflow Diagram</a:t>
            </a:r>
            <a:endParaRPr/>
          </a:p>
        </p:txBody>
      </p:sp>
      <p:sp>
        <p:nvSpPr>
          <p:cNvPr id="289" name="Google Shape;289;p6"/>
          <p:cNvSpPr txBox="1"/>
          <p:nvPr/>
        </p:nvSpPr>
        <p:spPr>
          <a:xfrm>
            <a:off x="3400774" y="3303291"/>
            <a:ext cx="23424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This flowchart shows how GlassBox AI audits models step by step.</a:t>
            </a:r>
            <a:endParaRPr dirty="0"/>
          </a:p>
        </p:txBody>
      </p:sp>
      <p:pic>
        <p:nvPicPr>
          <p:cNvPr id="290" name="Google Shape;290;p6" descr="Troph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3931" y="2322971"/>
            <a:ext cx="616140" cy="61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6"/>
          <p:cNvSpPr txBox="1"/>
          <p:nvPr/>
        </p:nvSpPr>
        <p:spPr>
          <a:xfrm>
            <a:off x="390617" y="3246707"/>
            <a:ext cx="10925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Submitted</a:t>
            </a:r>
            <a:endParaRPr/>
          </a:p>
        </p:txBody>
      </p:sp>
      <p:sp>
        <p:nvSpPr>
          <p:cNvPr id="292" name="Google Shape;292;p6"/>
          <p:cNvSpPr txBox="1"/>
          <p:nvPr/>
        </p:nvSpPr>
        <p:spPr>
          <a:xfrm>
            <a:off x="7660867" y="3188960"/>
            <a:ext cx="13198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 Views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sp>
        <p:nvSpPr>
          <p:cNvPr id="293" name="Google Shape;293;p6"/>
          <p:cNvSpPr txBox="1"/>
          <p:nvPr/>
        </p:nvSpPr>
        <p:spPr>
          <a:xfrm>
            <a:off x="5733861" y="906981"/>
            <a:ext cx="13198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Bias Engine Checks</a:t>
            </a:r>
            <a:endParaRPr/>
          </a:p>
        </p:txBody>
      </p:sp>
      <p:sp>
        <p:nvSpPr>
          <p:cNvPr id="294" name="Google Shape;294;p6"/>
          <p:cNvSpPr txBox="1"/>
          <p:nvPr/>
        </p:nvSpPr>
        <p:spPr>
          <a:xfrm>
            <a:off x="770376" y="2146092"/>
            <a:ext cx="13198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Predicts</a:t>
            </a:r>
            <a:endParaRPr/>
          </a:p>
        </p:txBody>
      </p:sp>
      <p:sp>
        <p:nvSpPr>
          <p:cNvPr id="295" name="Google Shape;295;p6"/>
          <p:cNvSpPr txBox="1"/>
          <p:nvPr/>
        </p:nvSpPr>
        <p:spPr>
          <a:xfrm>
            <a:off x="1926937" y="1194513"/>
            <a:ext cx="13198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 Saved</a:t>
            </a:r>
            <a:endParaRPr/>
          </a:p>
        </p:txBody>
      </p:sp>
      <p:sp>
        <p:nvSpPr>
          <p:cNvPr id="296" name="Google Shape;296;p6"/>
          <p:cNvSpPr txBox="1"/>
          <p:nvPr/>
        </p:nvSpPr>
        <p:spPr>
          <a:xfrm>
            <a:off x="7053743" y="1713583"/>
            <a:ext cx="13198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 Generated/ Results Shown</a:t>
            </a:r>
            <a:endParaRPr/>
          </a:p>
        </p:txBody>
      </p:sp>
      <p:pic>
        <p:nvPicPr>
          <p:cNvPr id="297" name="Google Shape;297;p6" descr="Warning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85239" y="1966207"/>
            <a:ext cx="573978" cy="573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" descr="Disk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0468" y="3141572"/>
            <a:ext cx="624548" cy="62454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2533328" y="977"/>
            <a:ext cx="40773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Overall Solution Workflow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494700" y="322875"/>
            <a:ext cx="4077300" cy="96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USPs of</a:t>
            </a:r>
            <a:br>
              <a:rPr lang="en-US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GlassBox AI</a:t>
            </a:r>
            <a:endParaRPr dirty="0"/>
          </a:p>
        </p:txBody>
      </p:sp>
      <p:sp>
        <p:nvSpPr>
          <p:cNvPr id="232" name="Google Shape;232;p5"/>
          <p:cNvSpPr/>
          <p:nvPr/>
        </p:nvSpPr>
        <p:spPr>
          <a:xfrm>
            <a:off x="3745330" y="1646164"/>
            <a:ext cx="960720" cy="1256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spcFirstLastPara="1" wrap="square" lIns="28575" tIns="228600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3745331" y="1977113"/>
            <a:ext cx="960719" cy="457639"/>
          </a:xfrm>
          <a:custGeom>
            <a:avLst/>
            <a:gdLst/>
            <a:ahLst/>
            <a:cxnLst/>
            <a:rect l="l" t="t" r="r" b="b"/>
            <a:pathLst>
              <a:path w="921756" h="439079" extrusionOk="0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758419" y="1646164"/>
            <a:ext cx="3943142" cy="6281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Detects drift and bias</a:t>
            </a:r>
            <a:endParaRPr/>
          </a:p>
        </p:txBody>
      </p:sp>
      <p:sp>
        <p:nvSpPr>
          <p:cNvPr id="235" name="Google Shape;235;p5"/>
          <p:cNvSpPr/>
          <p:nvPr/>
        </p:nvSpPr>
        <p:spPr>
          <a:xfrm>
            <a:off x="4502824" y="960813"/>
            <a:ext cx="960712" cy="1256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spcFirstLastPara="1" wrap="square" lIns="28575" tIns="228600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4502825" y="1351318"/>
            <a:ext cx="960711" cy="397033"/>
          </a:xfrm>
          <a:custGeom>
            <a:avLst/>
            <a:gdLst/>
            <a:ahLst/>
            <a:cxnLst/>
            <a:rect l="l" t="t" r="r" b="b"/>
            <a:pathLst>
              <a:path w="921748" h="380931" extrusionOk="0">
                <a:moveTo>
                  <a:pt x="524373" y="0"/>
                </a:moveTo>
                <a:lnTo>
                  <a:pt x="921747" y="228015"/>
                </a:lnTo>
                <a:lnTo>
                  <a:pt x="921748" y="228016"/>
                </a:lnTo>
                <a:lnTo>
                  <a:pt x="804813" y="380931"/>
                </a:lnTo>
                <a:lnTo>
                  <a:pt x="0" y="228016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4502820" y="960813"/>
            <a:ext cx="3943134" cy="628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631" y="0"/>
                </a:moveTo>
                <a:lnTo>
                  <a:pt x="0" y="21600"/>
                </a:lnTo>
                <a:lnTo>
                  <a:pt x="1899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Audits AI model decisions</a:t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>
            <a:off x="3740841" y="3016864"/>
            <a:ext cx="960720" cy="1256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spcFirstLastPara="1" wrap="square" lIns="28575" tIns="228600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3740842" y="3347813"/>
            <a:ext cx="960719" cy="457639"/>
          </a:xfrm>
          <a:custGeom>
            <a:avLst/>
            <a:gdLst/>
            <a:ahLst/>
            <a:cxnLst/>
            <a:rect l="l" t="t" r="r" b="b"/>
            <a:pathLst>
              <a:path w="921756" h="439079" extrusionOk="0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753930" y="3016864"/>
            <a:ext cx="3943142" cy="6281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Displays compliance insights</a:t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>
            <a:off x="4498336" y="2331515"/>
            <a:ext cx="960712" cy="1256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28575" tIns="228600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4498337" y="2722020"/>
            <a:ext cx="960711" cy="397033"/>
          </a:xfrm>
          <a:custGeom>
            <a:avLst/>
            <a:gdLst/>
            <a:ahLst/>
            <a:cxnLst/>
            <a:rect l="l" t="t" r="r" b="b"/>
            <a:pathLst>
              <a:path w="921748" h="380931" extrusionOk="0">
                <a:moveTo>
                  <a:pt x="524373" y="0"/>
                </a:moveTo>
                <a:lnTo>
                  <a:pt x="921747" y="228015"/>
                </a:lnTo>
                <a:lnTo>
                  <a:pt x="921748" y="228016"/>
                </a:lnTo>
                <a:lnTo>
                  <a:pt x="804813" y="380931"/>
                </a:lnTo>
                <a:lnTo>
                  <a:pt x="0" y="228016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4498332" y="2331515"/>
            <a:ext cx="3943143" cy="6281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631" y="0"/>
                </a:moveTo>
                <a:lnTo>
                  <a:pt x="0" y="21600"/>
                </a:lnTo>
                <a:lnTo>
                  <a:pt x="1899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 timelines of inferences</a:t>
            </a:r>
            <a:endParaRPr/>
          </a:p>
        </p:txBody>
      </p:sp>
      <p:sp>
        <p:nvSpPr>
          <p:cNvPr id="244" name="Google Shape;244;p5"/>
          <p:cNvSpPr txBox="1"/>
          <p:nvPr/>
        </p:nvSpPr>
        <p:spPr>
          <a:xfrm>
            <a:off x="753930" y="2256442"/>
            <a:ext cx="298691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 checks if the AI starts treating people unfairly or if the data has changed over time.</a:t>
            </a:r>
            <a:endParaRPr/>
          </a:p>
        </p:txBody>
      </p:sp>
      <p:sp>
        <p:nvSpPr>
          <p:cNvPr id="245" name="Google Shape;245;p5"/>
          <p:cNvSpPr txBox="1"/>
          <p:nvPr/>
        </p:nvSpPr>
        <p:spPr>
          <a:xfrm>
            <a:off x="753930" y="3645018"/>
            <a:ext cx="298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 shows whether the AI is following rules and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fairness standards through easy-to-read reports.</a:t>
            </a:r>
            <a:endParaRPr/>
          </a:p>
        </p:txBody>
      </p:sp>
      <p:sp>
        <p:nvSpPr>
          <p:cNvPr id="246" name="Google Shape;246;p5"/>
          <p:cNvSpPr txBox="1"/>
          <p:nvPr/>
        </p:nvSpPr>
        <p:spPr>
          <a:xfrm>
            <a:off x="5459050" y="1571091"/>
            <a:ext cx="2982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eeps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of</a:t>
            </a: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the AI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decision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-making</a:t>
            </a: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 later</a:t>
            </a: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analysis - any discovered biases are immediately flagged.</a:t>
            </a: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5459050" y="2941793"/>
            <a:ext cx="2982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 saves each AI decision along with the time it happened,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enabling us to see snapshots of decisions and help for RL.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cf7115a7c_4_22"/>
          <p:cNvSpPr/>
          <p:nvPr/>
        </p:nvSpPr>
        <p:spPr>
          <a:xfrm>
            <a:off x="3745330" y="1646164"/>
            <a:ext cx="960714" cy="12563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spcFirstLastPara="1" wrap="square" lIns="28575" tIns="228600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5cf7115a7c_4_22"/>
          <p:cNvSpPr/>
          <p:nvPr/>
        </p:nvSpPr>
        <p:spPr>
          <a:xfrm>
            <a:off x="3745331" y="1977113"/>
            <a:ext cx="960931" cy="457740"/>
          </a:xfrm>
          <a:custGeom>
            <a:avLst/>
            <a:gdLst/>
            <a:ahLst/>
            <a:cxnLst/>
            <a:rect l="l" t="t" r="r" b="b"/>
            <a:pathLst>
              <a:path w="921756" h="439079" extrusionOk="0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5cf7115a7c_4_22"/>
          <p:cNvSpPr/>
          <p:nvPr/>
        </p:nvSpPr>
        <p:spPr>
          <a:xfrm>
            <a:off x="758419" y="1646164"/>
            <a:ext cx="3943134" cy="628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Provides Public Fairness Scores</a:t>
            </a:r>
            <a:endParaRPr/>
          </a:p>
        </p:txBody>
      </p:sp>
      <p:sp>
        <p:nvSpPr>
          <p:cNvPr id="255" name="Google Shape;255;g35cf7115a7c_4_22"/>
          <p:cNvSpPr/>
          <p:nvPr/>
        </p:nvSpPr>
        <p:spPr>
          <a:xfrm>
            <a:off x="4493627" y="684240"/>
            <a:ext cx="960714" cy="12563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spcFirstLastPara="1" wrap="square" lIns="28575" tIns="228600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5cf7115a7c_4_22"/>
          <p:cNvSpPr/>
          <p:nvPr/>
        </p:nvSpPr>
        <p:spPr>
          <a:xfrm>
            <a:off x="4502825" y="1351318"/>
            <a:ext cx="960922" cy="397121"/>
          </a:xfrm>
          <a:custGeom>
            <a:avLst/>
            <a:gdLst/>
            <a:ahLst/>
            <a:cxnLst/>
            <a:rect l="l" t="t" r="r" b="b"/>
            <a:pathLst>
              <a:path w="921748" h="380931" extrusionOk="0">
                <a:moveTo>
                  <a:pt x="524373" y="0"/>
                </a:moveTo>
                <a:lnTo>
                  <a:pt x="921747" y="228015"/>
                </a:lnTo>
                <a:lnTo>
                  <a:pt x="921748" y="228016"/>
                </a:lnTo>
                <a:lnTo>
                  <a:pt x="804813" y="380931"/>
                </a:lnTo>
                <a:lnTo>
                  <a:pt x="0" y="228016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5cf7115a7c_4_22"/>
          <p:cNvSpPr/>
          <p:nvPr/>
        </p:nvSpPr>
        <p:spPr>
          <a:xfrm>
            <a:off x="4697064" y="469597"/>
            <a:ext cx="3943134" cy="628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631" y="0"/>
                </a:moveTo>
                <a:lnTo>
                  <a:pt x="0" y="21600"/>
                </a:lnTo>
                <a:lnTo>
                  <a:pt x="1899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Simulates Adversarial Cases</a:t>
            </a:r>
            <a:endParaRPr dirty="0"/>
          </a:p>
        </p:txBody>
      </p:sp>
      <p:sp>
        <p:nvSpPr>
          <p:cNvPr id="258" name="Google Shape;258;g35cf7115a7c_4_22"/>
          <p:cNvSpPr/>
          <p:nvPr/>
        </p:nvSpPr>
        <p:spPr>
          <a:xfrm>
            <a:off x="3740841" y="3016864"/>
            <a:ext cx="960714" cy="12563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spcFirstLastPara="1" wrap="square" lIns="28575" tIns="228600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5cf7115a7c_4_22"/>
          <p:cNvSpPr/>
          <p:nvPr/>
        </p:nvSpPr>
        <p:spPr>
          <a:xfrm>
            <a:off x="3740842" y="3347813"/>
            <a:ext cx="960931" cy="457740"/>
          </a:xfrm>
          <a:custGeom>
            <a:avLst/>
            <a:gdLst/>
            <a:ahLst/>
            <a:cxnLst/>
            <a:rect l="l" t="t" r="r" b="b"/>
            <a:pathLst>
              <a:path w="921756" h="439079" extrusionOk="0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5cf7115a7c_4_22"/>
          <p:cNvSpPr/>
          <p:nvPr/>
        </p:nvSpPr>
        <p:spPr>
          <a:xfrm>
            <a:off x="753930" y="3016864"/>
            <a:ext cx="3943134" cy="628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Empowers Whistleblowers</a:t>
            </a:r>
            <a:endParaRPr/>
          </a:p>
        </p:txBody>
      </p:sp>
      <p:sp>
        <p:nvSpPr>
          <p:cNvPr id="261" name="Google Shape;261;g35cf7115a7c_4_22"/>
          <p:cNvSpPr/>
          <p:nvPr/>
        </p:nvSpPr>
        <p:spPr>
          <a:xfrm>
            <a:off x="4498336" y="2331515"/>
            <a:ext cx="960714" cy="12563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28575" tIns="228600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35cf7115a7c_4_22"/>
          <p:cNvSpPr/>
          <p:nvPr/>
        </p:nvSpPr>
        <p:spPr>
          <a:xfrm>
            <a:off x="4498337" y="2722020"/>
            <a:ext cx="960922" cy="397121"/>
          </a:xfrm>
          <a:custGeom>
            <a:avLst/>
            <a:gdLst/>
            <a:ahLst/>
            <a:cxnLst/>
            <a:rect l="l" t="t" r="r" b="b"/>
            <a:pathLst>
              <a:path w="921748" h="380931" extrusionOk="0">
                <a:moveTo>
                  <a:pt x="524373" y="0"/>
                </a:moveTo>
                <a:lnTo>
                  <a:pt x="921747" y="228015"/>
                </a:lnTo>
                <a:lnTo>
                  <a:pt x="921748" y="228016"/>
                </a:lnTo>
                <a:lnTo>
                  <a:pt x="804813" y="380931"/>
                </a:lnTo>
                <a:lnTo>
                  <a:pt x="0" y="228016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5cf7115a7c_4_22"/>
          <p:cNvSpPr/>
          <p:nvPr/>
        </p:nvSpPr>
        <p:spPr>
          <a:xfrm>
            <a:off x="4498332" y="2331515"/>
            <a:ext cx="3943134" cy="628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631" y="0"/>
                </a:moveTo>
                <a:lnTo>
                  <a:pt x="0" y="21600"/>
                </a:lnTo>
                <a:lnTo>
                  <a:pt x="1899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Enables Model Reinforcement</a:t>
            </a:r>
            <a:endParaRPr/>
          </a:p>
        </p:txBody>
      </p:sp>
      <p:sp>
        <p:nvSpPr>
          <p:cNvPr id="264" name="Google Shape;264;g35cf7115a7c_4_22"/>
          <p:cNvSpPr txBox="1"/>
          <p:nvPr/>
        </p:nvSpPr>
        <p:spPr>
          <a:xfrm>
            <a:off x="753930" y="2256442"/>
            <a:ext cx="298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Each model gets a live fairness score. If bias is detected, the score drops, and certification can be revoked.</a:t>
            </a:r>
            <a:endParaRPr/>
          </a:p>
        </p:txBody>
      </p:sp>
      <p:sp>
        <p:nvSpPr>
          <p:cNvPr id="265" name="Google Shape;265;g35cf7115a7c_4_22"/>
          <p:cNvSpPr txBox="1"/>
          <p:nvPr/>
        </p:nvSpPr>
        <p:spPr>
          <a:xfrm>
            <a:off x="753930" y="3645018"/>
            <a:ext cx="298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Users can directly test models with real data like resumes. It’s a direct channel for external validation and bias exposure.</a:t>
            </a:r>
            <a:endParaRPr/>
          </a:p>
        </p:txBody>
      </p:sp>
      <p:sp>
        <p:nvSpPr>
          <p:cNvPr id="266" name="Google Shape;266;g35cf7115a7c_4_22"/>
          <p:cNvSpPr txBox="1"/>
          <p:nvPr/>
        </p:nvSpPr>
        <p:spPr>
          <a:xfrm>
            <a:off x="5472945" y="1180428"/>
            <a:ext cx="321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Uses adversarial AI to generate thousands of synthetic scenarios to test model robustness and uncover hidden vulnerabilities.</a:t>
            </a:r>
            <a:endParaRPr dirty="0"/>
          </a:p>
        </p:txBody>
      </p:sp>
      <p:sp>
        <p:nvSpPr>
          <p:cNvPr id="267" name="Google Shape;267;g35cf7115a7c_4_22"/>
          <p:cNvSpPr txBox="1"/>
          <p:nvPr/>
        </p:nvSpPr>
        <p:spPr>
          <a:xfrm>
            <a:off x="5459050" y="2941800"/>
            <a:ext cx="321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Offers access to logs, failed cases, and synthetic edge tests to retrain and improve models using reinforcement learning techniques.</a:t>
            </a:r>
            <a:endParaRPr/>
          </a:p>
        </p:txBody>
      </p:sp>
      <p:sp>
        <p:nvSpPr>
          <p:cNvPr id="268" name="Google Shape;268;g35cf7115a7c_4_22"/>
          <p:cNvSpPr/>
          <p:nvPr/>
        </p:nvSpPr>
        <p:spPr>
          <a:xfrm>
            <a:off x="3808266" y="240914"/>
            <a:ext cx="960714" cy="12563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spcFirstLastPara="1" wrap="square" lIns="28575" tIns="228600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5cf7115a7c_4_22"/>
          <p:cNvSpPr txBox="1"/>
          <p:nvPr/>
        </p:nvSpPr>
        <p:spPr>
          <a:xfrm>
            <a:off x="821355" y="869068"/>
            <a:ext cx="298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 examines not just direct features, but also hidden correlations (zip code ↔ race) and class imbalances as well.</a:t>
            </a:r>
            <a:endParaRPr/>
          </a:p>
        </p:txBody>
      </p:sp>
      <p:sp>
        <p:nvSpPr>
          <p:cNvPr id="270" name="Google Shape;270;g35cf7115a7c_4_22"/>
          <p:cNvSpPr/>
          <p:nvPr/>
        </p:nvSpPr>
        <p:spPr>
          <a:xfrm>
            <a:off x="3808155" y="606413"/>
            <a:ext cx="960931" cy="457740"/>
          </a:xfrm>
          <a:custGeom>
            <a:avLst/>
            <a:gdLst/>
            <a:ahLst/>
            <a:cxnLst/>
            <a:rect l="l" t="t" r="r" b="b"/>
            <a:pathLst>
              <a:path w="921756" h="439079" extrusionOk="0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35cf7115a7c_4_22"/>
          <p:cNvSpPr/>
          <p:nvPr/>
        </p:nvSpPr>
        <p:spPr>
          <a:xfrm>
            <a:off x="821350" y="240925"/>
            <a:ext cx="3943134" cy="628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Uncovers Deep &amp; Proxy Biases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2CC230-6A38-6CF3-0B93-8719D159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2500"/>
              </p:ext>
            </p:extLst>
          </p:nvPr>
        </p:nvGraphicFramePr>
        <p:xfrm>
          <a:off x="460917" y="260196"/>
          <a:ext cx="8348545" cy="3070302"/>
        </p:xfrm>
        <a:graphic>
          <a:graphicData uri="http://schemas.openxmlformats.org/drawingml/2006/table">
            <a:tbl>
              <a:tblPr firstRow="1" bandRow="1">
                <a:tableStyleId>{5987DF1D-5364-43AD-A13E-6405A63854D2}</a:tableStyleId>
              </a:tblPr>
              <a:tblGrid>
                <a:gridCol w="1506779">
                  <a:extLst>
                    <a:ext uri="{9D8B030D-6E8A-4147-A177-3AD203B41FA5}">
                      <a16:colId xmlns:a16="http://schemas.microsoft.com/office/drawing/2014/main" val="1723173146"/>
                    </a:ext>
                  </a:extLst>
                </a:gridCol>
                <a:gridCol w="1832639">
                  <a:extLst>
                    <a:ext uri="{9D8B030D-6E8A-4147-A177-3AD203B41FA5}">
                      <a16:colId xmlns:a16="http://schemas.microsoft.com/office/drawing/2014/main" val="3579206048"/>
                    </a:ext>
                  </a:extLst>
                </a:gridCol>
                <a:gridCol w="1669709">
                  <a:extLst>
                    <a:ext uri="{9D8B030D-6E8A-4147-A177-3AD203B41FA5}">
                      <a16:colId xmlns:a16="http://schemas.microsoft.com/office/drawing/2014/main" val="2311574593"/>
                    </a:ext>
                  </a:extLst>
                </a:gridCol>
                <a:gridCol w="1669709">
                  <a:extLst>
                    <a:ext uri="{9D8B030D-6E8A-4147-A177-3AD203B41FA5}">
                      <a16:colId xmlns:a16="http://schemas.microsoft.com/office/drawing/2014/main" val="1381128784"/>
                    </a:ext>
                  </a:extLst>
                </a:gridCol>
                <a:gridCol w="1669709">
                  <a:extLst>
                    <a:ext uri="{9D8B030D-6E8A-4147-A177-3AD203B41FA5}">
                      <a16:colId xmlns:a16="http://schemas.microsoft.com/office/drawing/2014/main" val="4036310445"/>
                    </a:ext>
                  </a:extLst>
                </a:gridCol>
              </a:tblGrid>
              <a:tr h="3070302">
                <a:tc>
                  <a:txBody>
                    <a:bodyPr/>
                    <a:lstStyle/>
                    <a:p>
                      <a:r>
                        <a:rPr lang="en-US" sz="1000" b="1" dirty="0"/>
                        <a:t>8. Key Partners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2.Value Propositions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1. Customer Segments</a:t>
                      </a:r>
                      <a:endParaRPr lang="en-IN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41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4D173-201D-25D2-57CD-A8F4C47CE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48376"/>
              </p:ext>
            </p:extLst>
          </p:nvPr>
        </p:nvGraphicFramePr>
        <p:xfrm>
          <a:off x="1957751" y="260196"/>
          <a:ext cx="1809350" cy="3070302"/>
        </p:xfrm>
        <a:graphic>
          <a:graphicData uri="http://schemas.openxmlformats.org/drawingml/2006/table">
            <a:tbl>
              <a:tblPr firstRow="1" bandRow="1">
                <a:tableStyleId>{5987DF1D-5364-43AD-A13E-6405A63854D2}</a:tableStyleId>
              </a:tblPr>
              <a:tblGrid>
                <a:gridCol w="1809350">
                  <a:extLst>
                    <a:ext uri="{9D8B030D-6E8A-4147-A177-3AD203B41FA5}">
                      <a16:colId xmlns:a16="http://schemas.microsoft.com/office/drawing/2014/main" val="2417659840"/>
                    </a:ext>
                  </a:extLst>
                </a:gridCol>
              </a:tblGrid>
              <a:tr h="1535151">
                <a:tc>
                  <a:txBody>
                    <a:bodyPr/>
                    <a:lstStyle/>
                    <a:p>
                      <a:r>
                        <a:rPr lang="en-US" sz="1000" b="1" dirty="0"/>
                        <a:t>6.Key Activities</a:t>
                      </a:r>
                      <a:endParaRPr lang="en-IN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48439"/>
                  </a:ext>
                </a:extLst>
              </a:tr>
              <a:tr h="1535151">
                <a:tc>
                  <a:txBody>
                    <a:bodyPr/>
                    <a:lstStyle/>
                    <a:p>
                      <a:r>
                        <a:rPr lang="en-US" sz="1000" b="1" dirty="0"/>
                        <a:t>7.Key Resources</a:t>
                      </a:r>
                      <a:endParaRPr lang="en-IN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64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52DCC8-8AD8-2B89-4502-F89B4A651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55704"/>
              </p:ext>
            </p:extLst>
          </p:nvPr>
        </p:nvGraphicFramePr>
        <p:xfrm>
          <a:off x="5471532" y="260196"/>
          <a:ext cx="1665249" cy="3070302"/>
        </p:xfrm>
        <a:graphic>
          <a:graphicData uri="http://schemas.openxmlformats.org/drawingml/2006/table">
            <a:tbl>
              <a:tblPr firstRow="1" bandRow="1">
                <a:tableStyleId>{5987DF1D-5364-43AD-A13E-6405A63854D2}</a:tableStyleId>
              </a:tblPr>
              <a:tblGrid>
                <a:gridCol w="1665249">
                  <a:extLst>
                    <a:ext uri="{9D8B030D-6E8A-4147-A177-3AD203B41FA5}">
                      <a16:colId xmlns:a16="http://schemas.microsoft.com/office/drawing/2014/main" val="2275760440"/>
                    </a:ext>
                  </a:extLst>
                </a:gridCol>
              </a:tblGrid>
              <a:tr h="1535151">
                <a:tc>
                  <a:txBody>
                    <a:bodyPr/>
                    <a:lstStyle/>
                    <a:p>
                      <a:r>
                        <a:rPr lang="en-US" sz="1000" b="1" dirty="0"/>
                        <a:t>3.Customer Relationships</a:t>
                      </a:r>
                      <a:endParaRPr lang="en-IN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18485"/>
                  </a:ext>
                </a:extLst>
              </a:tr>
              <a:tr h="1535151">
                <a:tc>
                  <a:txBody>
                    <a:bodyPr/>
                    <a:lstStyle/>
                    <a:p>
                      <a:r>
                        <a:rPr lang="en-US" sz="1000" b="1" dirty="0"/>
                        <a:t>4.Channels</a:t>
                      </a:r>
                      <a:endParaRPr lang="en-IN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748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923863-68C0-D6A0-1A22-CDFAA6EA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96999"/>
              </p:ext>
            </p:extLst>
          </p:nvPr>
        </p:nvGraphicFramePr>
        <p:xfrm>
          <a:off x="460917" y="3330498"/>
          <a:ext cx="8348545" cy="1180542"/>
        </p:xfrm>
        <a:graphic>
          <a:graphicData uri="http://schemas.openxmlformats.org/drawingml/2006/table">
            <a:tbl>
              <a:tblPr firstRow="1" bandRow="1">
                <a:tableStyleId>{5987DF1D-5364-43AD-A13E-6405A63854D2}</a:tableStyleId>
              </a:tblPr>
              <a:tblGrid>
                <a:gridCol w="4146029">
                  <a:extLst>
                    <a:ext uri="{9D8B030D-6E8A-4147-A177-3AD203B41FA5}">
                      <a16:colId xmlns:a16="http://schemas.microsoft.com/office/drawing/2014/main" val="2190643557"/>
                    </a:ext>
                  </a:extLst>
                </a:gridCol>
                <a:gridCol w="4202516">
                  <a:extLst>
                    <a:ext uri="{9D8B030D-6E8A-4147-A177-3AD203B41FA5}">
                      <a16:colId xmlns:a16="http://schemas.microsoft.com/office/drawing/2014/main" val="751494851"/>
                    </a:ext>
                  </a:extLst>
                </a:gridCol>
              </a:tblGrid>
              <a:tr h="1180542">
                <a:tc>
                  <a:txBody>
                    <a:bodyPr/>
                    <a:lstStyle/>
                    <a:p>
                      <a:r>
                        <a:rPr lang="en-US" sz="1000" b="1" dirty="0"/>
                        <a:t>9. Cost Structure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5. Revenue Stream</a:t>
                      </a:r>
                      <a:endParaRPr lang="en-IN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21820"/>
                  </a:ext>
                </a:extLst>
              </a:tr>
            </a:tbl>
          </a:graphicData>
        </a:graphic>
      </p:graphicFrame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0B688D8B-B229-940E-DB5C-36D6CF1D1621}"/>
              </a:ext>
            </a:extLst>
          </p:cNvPr>
          <p:cNvSpPr/>
          <p:nvPr/>
        </p:nvSpPr>
        <p:spPr>
          <a:xfrm>
            <a:off x="7259196" y="605689"/>
            <a:ext cx="680720" cy="29012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solidFill>
                  <a:schemeClr val="tx1"/>
                </a:solidFill>
              </a:rPr>
              <a:t>HR officials – e.g. tech companies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D2E4C3C-4D73-1ACC-95AA-68230056F074}"/>
              </a:ext>
            </a:extLst>
          </p:cNvPr>
          <p:cNvSpPr/>
          <p:nvPr/>
        </p:nvSpPr>
        <p:spPr>
          <a:xfrm>
            <a:off x="5559338" y="650721"/>
            <a:ext cx="589277" cy="308331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b="1" dirty="0">
                <a:solidFill>
                  <a:schemeClr val="tx1"/>
                </a:solidFill>
              </a:rPr>
              <a:t>Onboarding support</a:t>
            </a:r>
            <a:br>
              <a:rPr lang="en-US" sz="300" b="1" dirty="0">
                <a:solidFill>
                  <a:schemeClr val="tx1"/>
                </a:solidFill>
              </a:rPr>
            </a:br>
            <a:r>
              <a:rPr lang="en-US" sz="300" b="1" dirty="0">
                <a:solidFill>
                  <a:schemeClr val="tx1"/>
                </a:solidFill>
              </a:rPr>
              <a:t>for companies integrating their models</a:t>
            </a:r>
            <a:endParaRPr lang="en-IN" sz="300" b="1" dirty="0">
              <a:solidFill>
                <a:schemeClr val="tx1"/>
              </a:solidFill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FA9421AE-FF4D-C7ED-FB01-3BDF9DE5B966}"/>
              </a:ext>
            </a:extLst>
          </p:cNvPr>
          <p:cNvSpPr/>
          <p:nvPr/>
        </p:nvSpPr>
        <p:spPr>
          <a:xfrm>
            <a:off x="6342071" y="2000808"/>
            <a:ext cx="589280" cy="373380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</a:rPr>
              <a:t>B2B Direct Sales</a:t>
            </a:r>
            <a:br>
              <a:rPr lang="en-US" sz="360" b="1" dirty="0">
                <a:solidFill>
                  <a:schemeClr val="tx1"/>
                </a:solidFill>
              </a:rPr>
            </a:br>
            <a:r>
              <a:rPr lang="en-US" sz="360" b="1" dirty="0">
                <a:solidFill>
                  <a:schemeClr val="tx1"/>
                </a:solidFill>
              </a:rPr>
              <a:t>to companies through demos and SAP marketplace</a:t>
            </a:r>
            <a:endParaRPr lang="en-IN" sz="360" b="1" dirty="0">
              <a:solidFill>
                <a:schemeClr val="tx1"/>
              </a:solidFill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153344BE-4123-EC18-E71E-0219F2C128C8}"/>
              </a:ext>
            </a:extLst>
          </p:cNvPr>
          <p:cNvSpPr/>
          <p:nvPr/>
        </p:nvSpPr>
        <p:spPr>
          <a:xfrm>
            <a:off x="4721777" y="3576244"/>
            <a:ext cx="924560" cy="21154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" b="1" dirty="0">
                <a:solidFill>
                  <a:schemeClr val="tx1"/>
                </a:solidFill>
              </a:rPr>
              <a:t>Model Hosting fee computed monthly or annually</a:t>
            </a: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DCAE26A1-0BE4-4D6E-6CE9-58A4397BFF86}"/>
              </a:ext>
            </a:extLst>
          </p:cNvPr>
          <p:cNvSpPr/>
          <p:nvPr/>
        </p:nvSpPr>
        <p:spPr>
          <a:xfrm>
            <a:off x="2064032" y="480490"/>
            <a:ext cx="539345" cy="37802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" b="1" dirty="0">
                <a:solidFill>
                  <a:schemeClr val="tx1"/>
                </a:solidFill>
              </a:rPr>
              <a:t>Building and maintaining</a:t>
            </a:r>
            <a:br>
              <a:rPr lang="en-US" sz="350" b="1" dirty="0">
                <a:solidFill>
                  <a:schemeClr val="tx1"/>
                </a:solidFill>
              </a:rPr>
            </a:br>
            <a:r>
              <a:rPr lang="en-US" sz="350" b="1" dirty="0">
                <a:solidFill>
                  <a:schemeClr val="tx1"/>
                </a:solidFill>
              </a:rPr>
              <a:t>the bias detection engine</a:t>
            </a:r>
            <a:endParaRPr lang="en-IN" sz="350" b="1" dirty="0">
              <a:solidFill>
                <a:schemeClr val="tx1"/>
              </a:solidFill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7C8728C6-B011-318E-A3AE-C9D1E1FE55AF}"/>
              </a:ext>
            </a:extLst>
          </p:cNvPr>
          <p:cNvSpPr/>
          <p:nvPr/>
        </p:nvSpPr>
        <p:spPr>
          <a:xfrm>
            <a:off x="3903920" y="496075"/>
            <a:ext cx="1015687" cy="662165"/>
          </a:xfrm>
          <a:prstGeom prst="snip1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" b="1" dirty="0">
                <a:solidFill>
                  <a:schemeClr val="tx1"/>
                </a:solidFill>
              </a:rPr>
              <a:t>Ensure legally compliant and inclusive hiring with transparent, bias-free recruitment tools that improve diversity and reduce discrimination risks—saving time and reputation, e.g. HR managers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5760E3A9-B3A4-7911-B79F-44087485B091}"/>
              </a:ext>
            </a:extLst>
          </p:cNvPr>
          <p:cNvSpPr/>
          <p:nvPr/>
        </p:nvSpPr>
        <p:spPr>
          <a:xfrm>
            <a:off x="7259196" y="1032128"/>
            <a:ext cx="680720" cy="325869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>
                <a:solidFill>
                  <a:schemeClr val="tx1"/>
                </a:solidFill>
              </a:rPr>
              <a:t>Insurance companies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0E6FC023-403D-F2E2-E797-09B19D1735D8}"/>
              </a:ext>
            </a:extLst>
          </p:cNvPr>
          <p:cNvSpPr/>
          <p:nvPr/>
        </p:nvSpPr>
        <p:spPr>
          <a:xfrm>
            <a:off x="3894999" y="1208881"/>
            <a:ext cx="1024609" cy="496176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" b="1" dirty="0">
                <a:solidFill>
                  <a:schemeClr val="tx1"/>
                </a:solidFill>
              </a:rPr>
              <a:t>Proper Loan and Insurance approval for customers without having any sorts of preconceived biases – useful for Insurance officials and Banking officers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839D10CF-27D2-AC39-9068-A8205C4A1B14}"/>
              </a:ext>
            </a:extLst>
          </p:cNvPr>
          <p:cNvSpPr/>
          <p:nvPr/>
        </p:nvSpPr>
        <p:spPr>
          <a:xfrm>
            <a:off x="3894997" y="1752983"/>
            <a:ext cx="1024609" cy="734896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" b="1" dirty="0">
                <a:solidFill>
                  <a:schemeClr val="tx1"/>
                </a:solidFill>
              </a:rPr>
              <a:t>Build fair, trustworthy AI models with one-click audits, deep bias diagnostics, and certification tools—accelerating deployment while meeting ethical and regulatory standards. Helps companies develop proper AI Models which might also aid other customer segments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0EA0BDB-305D-2453-F7B4-D4A1E236F36A}"/>
              </a:ext>
            </a:extLst>
          </p:cNvPr>
          <p:cNvSpPr/>
          <p:nvPr/>
        </p:nvSpPr>
        <p:spPr>
          <a:xfrm>
            <a:off x="3903920" y="2599684"/>
            <a:ext cx="1024609" cy="51272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" b="1" dirty="0">
                <a:solidFill>
                  <a:schemeClr val="tx1"/>
                </a:solidFill>
              </a:rPr>
              <a:t>Provide high-level rejection feedback and empowering simulations that reveal and correct hidden biases, which lets the general public know the validity of decisions.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9ABFEE4-DBEF-2BDF-E9AD-EE548C0F2A6E}"/>
              </a:ext>
            </a:extLst>
          </p:cNvPr>
          <p:cNvSpPr/>
          <p:nvPr/>
        </p:nvSpPr>
        <p:spPr>
          <a:xfrm>
            <a:off x="5559337" y="1001324"/>
            <a:ext cx="589279" cy="284506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00" b="1" dirty="0">
                <a:solidFill>
                  <a:schemeClr val="tx1"/>
                </a:solidFill>
              </a:rPr>
              <a:t>Incorporate general public in our model to make companies realize  importance of fair AI Models</a:t>
            </a:r>
            <a:endParaRPr lang="en-IN" sz="300" b="1" dirty="0">
              <a:solidFill>
                <a:schemeClr val="tx1"/>
              </a:solidFill>
            </a:endParaRP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FBF32294-16A4-A02A-5D56-30A2C375A5F8}"/>
              </a:ext>
            </a:extLst>
          </p:cNvPr>
          <p:cNvSpPr/>
          <p:nvPr/>
        </p:nvSpPr>
        <p:spPr>
          <a:xfrm>
            <a:off x="6178582" y="641607"/>
            <a:ext cx="546168" cy="317411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b="1" dirty="0">
                <a:solidFill>
                  <a:schemeClr val="tx1"/>
                </a:solidFill>
              </a:rPr>
              <a:t>Community support</a:t>
            </a:r>
            <a:br>
              <a:rPr lang="en-US" sz="300" b="1" dirty="0">
                <a:solidFill>
                  <a:schemeClr val="tx1"/>
                </a:solidFill>
              </a:rPr>
            </a:br>
            <a:r>
              <a:rPr lang="en-US" sz="300" b="1" dirty="0">
                <a:solidFill>
                  <a:schemeClr val="tx1"/>
                </a:solidFill>
              </a:rPr>
              <a:t>and whistleblower protection channels</a:t>
            </a:r>
            <a:endParaRPr lang="en-IN" sz="300" b="1" dirty="0">
              <a:solidFill>
                <a:schemeClr val="tx1"/>
              </a:solidFill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180AE4B4-3ED5-A478-C0AF-4633F9ED68B0}"/>
              </a:ext>
            </a:extLst>
          </p:cNvPr>
          <p:cNvSpPr/>
          <p:nvPr/>
        </p:nvSpPr>
        <p:spPr>
          <a:xfrm>
            <a:off x="5559338" y="1328103"/>
            <a:ext cx="589277" cy="34380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b="1" dirty="0">
                <a:solidFill>
                  <a:schemeClr val="tx1"/>
                </a:solidFill>
              </a:rPr>
              <a:t>Helpdesk or chat support</a:t>
            </a:r>
            <a:br>
              <a:rPr lang="en-US" sz="300" b="1" dirty="0">
                <a:solidFill>
                  <a:schemeClr val="tx1"/>
                </a:solidFill>
              </a:rPr>
            </a:br>
            <a:r>
              <a:rPr lang="en-US" sz="300" b="1" dirty="0">
                <a:solidFill>
                  <a:schemeClr val="tx1"/>
                </a:solidFill>
              </a:rPr>
              <a:t>for technical and audit queries, especially for companies</a:t>
            </a:r>
            <a:endParaRPr lang="en-IN" sz="300" b="1" dirty="0">
              <a:solidFill>
                <a:schemeClr val="tx1"/>
              </a:solidFill>
            </a:endParaRP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1D030BDA-C521-0767-DE52-E0A1E5DB4165}"/>
              </a:ext>
            </a:extLst>
          </p:cNvPr>
          <p:cNvSpPr/>
          <p:nvPr/>
        </p:nvSpPr>
        <p:spPr>
          <a:xfrm>
            <a:off x="6178582" y="993024"/>
            <a:ext cx="546168" cy="292805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b="1" dirty="0">
                <a:solidFill>
                  <a:schemeClr val="tx1"/>
                </a:solidFill>
              </a:rPr>
              <a:t>User dashboard</a:t>
            </a:r>
            <a:br>
              <a:rPr lang="en-US" sz="300" b="1" dirty="0">
                <a:solidFill>
                  <a:schemeClr val="tx1"/>
                </a:solidFill>
              </a:rPr>
            </a:br>
            <a:r>
              <a:rPr lang="en-US" sz="300" b="1" dirty="0">
                <a:solidFill>
                  <a:schemeClr val="tx1"/>
                </a:solidFill>
              </a:rPr>
              <a:t>for transparency and feedback (end users)</a:t>
            </a:r>
            <a:endParaRPr lang="en-IN" sz="300" b="1" dirty="0">
              <a:solidFill>
                <a:schemeClr val="tx1"/>
              </a:solidFill>
            </a:endParaRPr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E261026E-7EE9-B3D5-3499-7776110A0122}"/>
              </a:ext>
            </a:extLst>
          </p:cNvPr>
          <p:cNvSpPr/>
          <p:nvPr/>
        </p:nvSpPr>
        <p:spPr>
          <a:xfrm>
            <a:off x="6342071" y="2452928"/>
            <a:ext cx="589280" cy="373380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</a:rPr>
              <a:t>Web Platform</a:t>
            </a:r>
            <a:br>
              <a:rPr lang="en-US" sz="360" b="1" dirty="0">
                <a:solidFill>
                  <a:schemeClr val="tx1"/>
                </a:solidFill>
              </a:rPr>
            </a:br>
            <a:r>
              <a:rPr lang="en-US" sz="360" b="1" dirty="0">
                <a:solidFill>
                  <a:schemeClr val="tx1"/>
                </a:solidFill>
              </a:rPr>
              <a:t>for users and businesses to upload data/models</a:t>
            </a:r>
            <a:endParaRPr lang="en-IN" sz="360" b="1" dirty="0">
              <a:solidFill>
                <a:schemeClr val="tx1"/>
              </a:solidFill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F3A0CA0A-EC6B-70AF-092A-5729C63B30C2}"/>
              </a:ext>
            </a:extLst>
          </p:cNvPr>
          <p:cNvSpPr/>
          <p:nvPr/>
        </p:nvSpPr>
        <p:spPr>
          <a:xfrm>
            <a:off x="6342071" y="2905443"/>
            <a:ext cx="589280" cy="32858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</a:rPr>
              <a:t>APIs</a:t>
            </a:r>
            <a:br>
              <a:rPr lang="en-US" sz="360" b="1" dirty="0">
                <a:solidFill>
                  <a:schemeClr val="tx1"/>
                </a:solidFill>
              </a:rPr>
            </a:br>
            <a:r>
              <a:rPr lang="en-US" sz="360" b="1" dirty="0">
                <a:solidFill>
                  <a:schemeClr val="tx1"/>
                </a:solidFill>
              </a:rPr>
              <a:t>to integrate into company model pipelines</a:t>
            </a:r>
            <a:endParaRPr lang="en-IN" sz="360" b="1" dirty="0">
              <a:solidFill>
                <a:schemeClr val="tx1"/>
              </a:solidFill>
            </a:endParaRPr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A6F91588-F7E7-BB5F-A83C-5B534624AF71}"/>
              </a:ext>
            </a:extLst>
          </p:cNvPr>
          <p:cNvSpPr/>
          <p:nvPr/>
        </p:nvSpPr>
        <p:spPr>
          <a:xfrm>
            <a:off x="5584872" y="2502865"/>
            <a:ext cx="643857" cy="31007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Utilize SAP Tools like BTP, HANA, SAP AI and Cloud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91395CA-6231-D3B6-7A41-356861D68EF5}"/>
              </a:ext>
            </a:extLst>
          </p:cNvPr>
          <p:cNvSpPr/>
          <p:nvPr/>
        </p:nvSpPr>
        <p:spPr>
          <a:xfrm>
            <a:off x="5584873" y="2860645"/>
            <a:ext cx="589280" cy="373380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" b="1" dirty="0">
                <a:solidFill>
                  <a:schemeClr val="tx1"/>
                </a:solidFill>
              </a:rPr>
              <a:t>Public Website and Dashboards</a:t>
            </a:r>
            <a:br>
              <a:rPr lang="en-US" sz="350" b="1" dirty="0">
                <a:solidFill>
                  <a:schemeClr val="tx1"/>
                </a:solidFill>
              </a:rPr>
            </a:br>
            <a:r>
              <a:rPr lang="en-US" sz="350" b="1" dirty="0">
                <a:solidFill>
                  <a:schemeClr val="tx1"/>
                </a:solidFill>
              </a:rPr>
              <a:t>for transparency and branding</a:t>
            </a:r>
            <a:endParaRPr lang="en-IN" sz="350" b="1" dirty="0">
              <a:solidFill>
                <a:schemeClr val="tx1"/>
              </a:solidFill>
            </a:endParaRP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5BDB6C8-B725-DBA1-550B-FD01E60A2F9C}"/>
              </a:ext>
            </a:extLst>
          </p:cNvPr>
          <p:cNvSpPr/>
          <p:nvPr/>
        </p:nvSpPr>
        <p:spPr>
          <a:xfrm>
            <a:off x="3219777" y="481941"/>
            <a:ext cx="539345" cy="37802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" b="1" dirty="0">
                <a:solidFill>
                  <a:schemeClr val="tx1"/>
                </a:solidFill>
              </a:rPr>
              <a:t>Logging and securely storing</a:t>
            </a:r>
            <a:br>
              <a:rPr lang="en-US" sz="350" b="1" dirty="0">
                <a:solidFill>
                  <a:schemeClr val="tx1"/>
                </a:solidFill>
              </a:rPr>
            </a:br>
            <a:r>
              <a:rPr lang="en-US" sz="350" b="1" dirty="0">
                <a:solidFill>
                  <a:schemeClr val="tx1"/>
                </a:solidFill>
              </a:rPr>
              <a:t>AI decisions </a:t>
            </a:r>
            <a:endParaRPr lang="en-IN" sz="350" b="1" dirty="0">
              <a:solidFill>
                <a:schemeClr val="tx1"/>
              </a:solidFill>
            </a:endParaRP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712B0B9-79A0-9EB7-B415-9158C88D7F00}"/>
              </a:ext>
            </a:extLst>
          </p:cNvPr>
          <p:cNvSpPr/>
          <p:nvPr/>
        </p:nvSpPr>
        <p:spPr>
          <a:xfrm>
            <a:off x="2631895" y="475089"/>
            <a:ext cx="539345" cy="37802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" b="1" dirty="0">
                <a:solidFill>
                  <a:schemeClr val="tx1"/>
                </a:solidFill>
              </a:rPr>
              <a:t>Partnering with developers</a:t>
            </a:r>
            <a:br>
              <a:rPr lang="en-US" sz="340" b="1" dirty="0">
                <a:solidFill>
                  <a:schemeClr val="tx1"/>
                </a:solidFill>
              </a:rPr>
            </a:br>
            <a:r>
              <a:rPr lang="en-US" sz="340" b="1" dirty="0">
                <a:solidFill>
                  <a:schemeClr val="tx1"/>
                </a:solidFill>
              </a:rPr>
              <a:t>and companies for integrations</a:t>
            </a:r>
            <a:endParaRPr lang="en-IN" sz="340" b="1" dirty="0">
              <a:solidFill>
                <a:schemeClr val="tx1"/>
              </a:solidFill>
            </a:endParaRP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985375BF-91A8-E291-30A8-0636138A2C10}"/>
              </a:ext>
            </a:extLst>
          </p:cNvPr>
          <p:cNvSpPr/>
          <p:nvPr/>
        </p:nvSpPr>
        <p:spPr>
          <a:xfrm>
            <a:off x="2071961" y="901880"/>
            <a:ext cx="539345" cy="37802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" b="1" dirty="0">
                <a:solidFill>
                  <a:schemeClr val="tx1"/>
                </a:solidFill>
              </a:rPr>
              <a:t>Monitoring model drift</a:t>
            </a:r>
            <a:br>
              <a:rPr lang="en-US" sz="350" b="1" dirty="0">
                <a:solidFill>
                  <a:schemeClr val="tx1"/>
                </a:solidFill>
              </a:rPr>
            </a:br>
            <a:r>
              <a:rPr lang="en-US" sz="350" b="1" dirty="0">
                <a:solidFill>
                  <a:schemeClr val="tx1"/>
                </a:solidFill>
              </a:rPr>
              <a:t>and revoking fairness scores</a:t>
            </a:r>
            <a:endParaRPr lang="en-IN" sz="350" b="1" dirty="0">
              <a:solidFill>
                <a:schemeClr val="tx1"/>
              </a:solidFill>
            </a:endParaRP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80CD19E4-4B26-B108-A33A-D71078CF354A}"/>
              </a:ext>
            </a:extLst>
          </p:cNvPr>
          <p:cNvSpPr/>
          <p:nvPr/>
        </p:nvSpPr>
        <p:spPr>
          <a:xfrm>
            <a:off x="2646081" y="907802"/>
            <a:ext cx="539345" cy="37802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" b="1" dirty="0">
                <a:solidFill>
                  <a:schemeClr val="tx1"/>
                </a:solidFill>
              </a:rPr>
              <a:t>Running adversarial simulations</a:t>
            </a:r>
            <a:br>
              <a:rPr lang="en-US" sz="350" b="1" dirty="0">
                <a:solidFill>
                  <a:schemeClr val="tx1"/>
                </a:solidFill>
              </a:rPr>
            </a:br>
            <a:r>
              <a:rPr lang="en-US" sz="350" b="1" dirty="0">
                <a:solidFill>
                  <a:schemeClr val="tx1"/>
                </a:solidFill>
              </a:rPr>
              <a:t>for robustness testing</a:t>
            </a:r>
            <a:endParaRPr lang="en-IN" sz="350" b="1" dirty="0">
              <a:solidFill>
                <a:schemeClr val="tx1"/>
              </a:solidFill>
            </a:endParaRP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39CE77EC-2C9E-FA73-90CD-E06DEA207DB6}"/>
              </a:ext>
            </a:extLst>
          </p:cNvPr>
          <p:cNvSpPr/>
          <p:nvPr/>
        </p:nvSpPr>
        <p:spPr>
          <a:xfrm>
            <a:off x="2071960" y="1328667"/>
            <a:ext cx="539345" cy="37802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" b="1" dirty="0">
                <a:solidFill>
                  <a:schemeClr val="tx1"/>
                </a:solidFill>
              </a:rPr>
              <a:t>Creating dashboards</a:t>
            </a:r>
            <a:br>
              <a:rPr lang="en-US" sz="340" b="1" dirty="0">
                <a:solidFill>
                  <a:schemeClr val="tx1"/>
                </a:solidFill>
              </a:rPr>
            </a:br>
            <a:r>
              <a:rPr lang="en-US" sz="340" b="1" dirty="0">
                <a:solidFill>
                  <a:schemeClr val="tx1"/>
                </a:solidFill>
              </a:rPr>
              <a:t>and explainability interfaces</a:t>
            </a:r>
            <a:endParaRPr lang="en-IN" sz="340" b="1" dirty="0">
              <a:solidFill>
                <a:schemeClr val="tx1"/>
              </a:solidFill>
            </a:endParaRPr>
          </a:p>
        </p:txBody>
      </p: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5793A779-8CB7-5571-B08D-83C15BE9A7CD}"/>
              </a:ext>
            </a:extLst>
          </p:cNvPr>
          <p:cNvSpPr/>
          <p:nvPr/>
        </p:nvSpPr>
        <p:spPr>
          <a:xfrm>
            <a:off x="731521" y="607571"/>
            <a:ext cx="829056" cy="32886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SAP</a:t>
            </a:r>
            <a:endParaRPr lang="en-IN" sz="540" b="1" dirty="0">
              <a:solidFill>
                <a:schemeClr val="tx1"/>
              </a:solidFill>
            </a:endParaRP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3FFE234F-A5D2-4CB4-442C-215A326E5F5F}"/>
              </a:ext>
            </a:extLst>
          </p:cNvPr>
          <p:cNvSpPr/>
          <p:nvPr/>
        </p:nvSpPr>
        <p:spPr>
          <a:xfrm>
            <a:off x="731521" y="1001324"/>
            <a:ext cx="814199" cy="46252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Open-source libraries</a:t>
            </a:r>
            <a:endParaRPr lang="en-IN" sz="540" b="1" dirty="0">
              <a:solidFill>
                <a:schemeClr val="tx1"/>
              </a:solidFill>
            </a:endParaRPr>
          </a:p>
        </p:txBody>
      </p: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53F8CE9C-9BDC-C817-3850-E3A48BB43017}"/>
              </a:ext>
            </a:extLst>
          </p:cNvPr>
          <p:cNvSpPr/>
          <p:nvPr/>
        </p:nvSpPr>
        <p:spPr>
          <a:xfrm>
            <a:off x="731521" y="2609192"/>
            <a:ext cx="829056" cy="46252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b="1" dirty="0">
                <a:solidFill>
                  <a:schemeClr val="tx1"/>
                </a:solidFill>
              </a:rPr>
              <a:t>Compliance consultants</a:t>
            </a: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0972B7A0-EC08-C832-BE15-FDABE447D370}"/>
              </a:ext>
            </a:extLst>
          </p:cNvPr>
          <p:cNvSpPr/>
          <p:nvPr/>
        </p:nvSpPr>
        <p:spPr>
          <a:xfrm>
            <a:off x="731521" y="2040911"/>
            <a:ext cx="829056" cy="467609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b="1" dirty="0">
                <a:solidFill>
                  <a:schemeClr val="tx1"/>
                </a:solidFill>
              </a:rPr>
              <a:t>Dataset Providers</a:t>
            </a: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44BD759B-075E-936A-EB99-70ED8437793A}"/>
              </a:ext>
            </a:extLst>
          </p:cNvPr>
          <p:cNvSpPr/>
          <p:nvPr/>
        </p:nvSpPr>
        <p:spPr>
          <a:xfrm>
            <a:off x="8062331" y="1027017"/>
            <a:ext cx="680720" cy="339046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>
                <a:solidFill>
                  <a:schemeClr val="tx1"/>
                </a:solidFill>
              </a:rPr>
              <a:t>Auditors e.g. banking companies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30C532EC-80EF-4686-62A4-22208F8D2D69}"/>
              </a:ext>
            </a:extLst>
          </p:cNvPr>
          <p:cNvSpPr/>
          <p:nvPr/>
        </p:nvSpPr>
        <p:spPr>
          <a:xfrm>
            <a:off x="8062331" y="592500"/>
            <a:ext cx="680720" cy="274483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>
                <a:solidFill>
                  <a:schemeClr val="tx1"/>
                </a:solidFill>
              </a:rPr>
              <a:t>AI developers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DA69DEE-C1C3-3782-7987-64505446496F}"/>
              </a:ext>
            </a:extLst>
          </p:cNvPr>
          <p:cNvSpPr/>
          <p:nvPr/>
        </p:nvSpPr>
        <p:spPr>
          <a:xfrm>
            <a:off x="6178582" y="1328101"/>
            <a:ext cx="546168" cy="343806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00" b="1" dirty="0">
                <a:solidFill>
                  <a:schemeClr val="tx1"/>
                </a:solidFill>
              </a:rPr>
              <a:t>Leveraging the outreach of SAP to campaign about the features of our benchmark</a:t>
            </a:r>
            <a:endParaRPr lang="en-IN" sz="300" b="1" dirty="0">
              <a:solidFill>
                <a:schemeClr val="tx1"/>
              </a:solidFill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09EE09BD-DDD6-DB74-2D4B-A329763B02A3}"/>
              </a:ext>
            </a:extLst>
          </p:cNvPr>
          <p:cNvSpPr/>
          <p:nvPr/>
        </p:nvSpPr>
        <p:spPr>
          <a:xfrm>
            <a:off x="5584873" y="2073679"/>
            <a:ext cx="643858" cy="37338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Fairness Certification from SAP, Providing a quality standard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49" name="Rectangle: Single Corner Snipped 48">
            <a:extLst>
              <a:ext uri="{FF2B5EF4-FFF2-40B4-BE49-F238E27FC236}">
                <a16:creationId xmlns:a16="http://schemas.microsoft.com/office/drawing/2014/main" id="{F3D0366E-AE27-1569-5729-AF0ACECEAE8F}"/>
              </a:ext>
            </a:extLst>
          </p:cNvPr>
          <p:cNvSpPr/>
          <p:nvPr/>
        </p:nvSpPr>
        <p:spPr>
          <a:xfrm>
            <a:off x="4721777" y="3849820"/>
            <a:ext cx="924560" cy="221806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Recurring revenue for access to logs from the blockchain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AA2AAF6B-65AD-6373-4105-871C9A32C8C2}"/>
              </a:ext>
            </a:extLst>
          </p:cNvPr>
          <p:cNvSpPr/>
          <p:nvPr/>
        </p:nvSpPr>
        <p:spPr>
          <a:xfrm>
            <a:off x="4721777" y="4142176"/>
            <a:ext cx="924560" cy="27361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Certification and re-certification fees for each model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53" name="Rectangle: Single Corner Snipped 52">
            <a:extLst>
              <a:ext uri="{FF2B5EF4-FFF2-40B4-BE49-F238E27FC236}">
                <a16:creationId xmlns:a16="http://schemas.microsoft.com/office/drawing/2014/main" id="{2EF223F6-CCA6-4D52-BE37-A88C20AD60F7}"/>
              </a:ext>
            </a:extLst>
          </p:cNvPr>
          <p:cNvSpPr/>
          <p:nvPr/>
        </p:nvSpPr>
        <p:spPr>
          <a:xfrm>
            <a:off x="5744768" y="3576243"/>
            <a:ext cx="924560" cy="377271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Detailed analytics reports for internal compliance audits, specially individualized for companies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3F299353-20DC-A223-F57F-15497C9B03EB}"/>
              </a:ext>
            </a:extLst>
          </p:cNvPr>
          <p:cNvSpPr/>
          <p:nvPr/>
        </p:nvSpPr>
        <p:spPr>
          <a:xfrm>
            <a:off x="5744768" y="4020991"/>
            <a:ext cx="924560" cy="394799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Retrain models  for companies when they models fail – Charged on case-by-case basis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0D8A3488-E306-394F-9EAC-009F946478E2}"/>
              </a:ext>
            </a:extLst>
          </p:cNvPr>
          <p:cNvSpPr/>
          <p:nvPr/>
        </p:nvSpPr>
        <p:spPr>
          <a:xfrm>
            <a:off x="6734786" y="3586178"/>
            <a:ext cx="864770" cy="275143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Partner with companies to build models from scratch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26A65509-682C-1456-8F97-2D2739F91F07}"/>
              </a:ext>
            </a:extLst>
          </p:cNvPr>
          <p:cNvSpPr/>
          <p:nvPr/>
        </p:nvSpPr>
        <p:spPr>
          <a:xfrm>
            <a:off x="2029048" y="2048822"/>
            <a:ext cx="653192" cy="24021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" b="1" dirty="0">
                <a:solidFill>
                  <a:schemeClr val="tx1"/>
                </a:solidFill>
              </a:rPr>
              <a:t>Admin for maintaining the dashboard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11E4B342-9DAA-E48B-09D2-AD2ACF382625}"/>
              </a:ext>
            </a:extLst>
          </p:cNvPr>
          <p:cNvSpPr/>
          <p:nvPr/>
        </p:nvSpPr>
        <p:spPr>
          <a:xfrm>
            <a:off x="2029048" y="2319113"/>
            <a:ext cx="653192" cy="24021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" b="1" dirty="0">
                <a:solidFill>
                  <a:schemeClr val="tx1"/>
                </a:solidFill>
              </a:rPr>
              <a:t>Computational power for the AI to make decisions</a:t>
            </a: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6347879D-6ABF-8532-389B-60AB95091D05}"/>
              </a:ext>
            </a:extLst>
          </p:cNvPr>
          <p:cNvSpPr/>
          <p:nvPr/>
        </p:nvSpPr>
        <p:spPr>
          <a:xfrm>
            <a:off x="2029048" y="2891280"/>
            <a:ext cx="653192" cy="366349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" b="1" dirty="0">
                <a:solidFill>
                  <a:schemeClr val="tx1"/>
                </a:solidFill>
              </a:rPr>
              <a:t>SAP Technologies to maintain and store Large amounts of data</a:t>
            </a:r>
          </a:p>
        </p:txBody>
      </p:sp>
      <p:sp>
        <p:nvSpPr>
          <p:cNvPr id="61" name="Rectangle: Single Corner Snipped 60">
            <a:extLst>
              <a:ext uri="{FF2B5EF4-FFF2-40B4-BE49-F238E27FC236}">
                <a16:creationId xmlns:a16="http://schemas.microsoft.com/office/drawing/2014/main" id="{E8B78C3D-1DE2-8750-6713-80386EA6AE74}"/>
              </a:ext>
            </a:extLst>
          </p:cNvPr>
          <p:cNvSpPr/>
          <p:nvPr/>
        </p:nvSpPr>
        <p:spPr>
          <a:xfrm>
            <a:off x="2753536" y="2610055"/>
            <a:ext cx="936031" cy="334365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400" b="1" dirty="0">
                <a:solidFill>
                  <a:schemeClr val="tx1"/>
                </a:solidFill>
              </a:rPr>
              <a:t>Support from the General Public in the form of Testers, whistleblowers, and Data Contributors</a:t>
            </a:r>
          </a:p>
        </p:txBody>
      </p:sp>
      <p:sp>
        <p:nvSpPr>
          <p:cNvPr id="62" name="Rectangle: Single Corner Snipped 61">
            <a:extLst>
              <a:ext uri="{FF2B5EF4-FFF2-40B4-BE49-F238E27FC236}">
                <a16:creationId xmlns:a16="http://schemas.microsoft.com/office/drawing/2014/main" id="{FC25C86F-9D9D-12BC-D325-E691DC421658}"/>
              </a:ext>
            </a:extLst>
          </p:cNvPr>
          <p:cNvSpPr/>
          <p:nvPr/>
        </p:nvSpPr>
        <p:spPr>
          <a:xfrm>
            <a:off x="2753536" y="2056998"/>
            <a:ext cx="936031" cy="23204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" b="1" dirty="0">
                <a:solidFill>
                  <a:schemeClr val="tx1"/>
                </a:solidFill>
              </a:rPr>
              <a:t>Servers to host our website and give 24/7 access to API</a:t>
            </a:r>
          </a:p>
        </p:txBody>
      </p: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444BD347-73DD-0F39-0342-3A3CF3578D52}"/>
              </a:ext>
            </a:extLst>
          </p:cNvPr>
          <p:cNvSpPr/>
          <p:nvPr/>
        </p:nvSpPr>
        <p:spPr>
          <a:xfrm>
            <a:off x="2753536" y="2331533"/>
            <a:ext cx="925034" cy="22779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" b="1" dirty="0">
                <a:solidFill>
                  <a:schemeClr val="tx1"/>
                </a:solidFill>
              </a:rPr>
              <a:t>Training corpus</a:t>
            </a:r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C1F75B46-D9DA-9EAB-9044-58BDE8CE0DB4}"/>
              </a:ext>
            </a:extLst>
          </p:cNvPr>
          <p:cNvSpPr/>
          <p:nvPr/>
        </p:nvSpPr>
        <p:spPr>
          <a:xfrm>
            <a:off x="2029048" y="2599583"/>
            <a:ext cx="653192" cy="24021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" b="1" dirty="0">
                <a:solidFill>
                  <a:schemeClr val="tx1"/>
                </a:solidFill>
              </a:rPr>
              <a:t>Experts for all fields covered</a:t>
            </a:r>
          </a:p>
        </p:txBody>
      </p:sp>
      <p:sp>
        <p:nvSpPr>
          <p:cNvPr id="65" name="Rectangle: Single Corner Snipped 64">
            <a:extLst>
              <a:ext uri="{FF2B5EF4-FFF2-40B4-BE49-F238E27FC236}">
                <a16:creationId xmlns:a16="http://schemas.microsoft.com/office/drawing/2014/main" id="{50ADDF12-2ABA-02AA-1C9A-056FAF69C2E9}"/>
              </a:ext>
            </a:extLst>
          </p:cNvPr>
          <p:cNvSpPr/>
          <p:nvPr/>
        </p:nvSpPr>
        <p:spPr>
          <a:xfrm>
            <a:off x="731521" y="1558780"/>
            <a:ext cx="829056" cy="40926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General Public</a:t>
            </a:r>
            <a:endParaRPr lang="en-IN" sz="540" b="1" dirty="0">
              <a:solidFill>
                <a:schemeClr val="tx1"/>
              </a:solidFill>
            </a:endParaRPr>
          </a:p>
        </p:txBody>
      </p:sp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8676442E-A5EB-DD53-7A2C-20A3C86A69E3}"/>
              </a:ext>
            </a:extLst>
          </p:cNvPr>
          <p:cNvSpPr/>
          <p:nvPr/>
        </p:nvSpPr>
        <p:spPr>
          <a:xfrm>
            <a:off x="525814" y="3546538"/>
            <a:ext cx="1291734" cy="24021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Cloud Infrastructure &amp; Hosting: Ongoing cost of running fairness audits, storage of decision logs, and blockchain operations.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78AC071F-4249-9C67-D01B-FA723EC7572F}"/>
              </a:ext>
            </a:extLst>
          </p:cNvPr>
          <p:cNvSpPr/>
          <p:nvPr/>
        </p:nvSpPr>
        <p:spPr>
          <a:xfrm>
            <a:off x="3602494" y="3546538"/>
            <a:ext cx="969506" cy="24021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UI/UX Development: Designing and updating dashboards, APIs, and user feedback tools.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68" name="Rectangle: Single Corner Snipped 67">
            <a:extLst>
              <a:ext uri="{FF2B5EF4-FFF2-40B4-BE49-F238E27FC236}">
                <a16:creationId xmlns:a16="http://schemas.microsoft.com/office/drawing/2014/main" id="{B7B26FD2-EB8B-97B2-0581-E6A6AD14CE23}"/>
              </a:ext>
            </a:extLst>
          </p:cNvPr>
          <p:cNvSpPr/>
          <p:nvPr/>
        </p:nvSpPr>
        <p:spPr>
          <a:xfrm>
            <a:off x="3234859" y="3854975"/>
            <a:ext cx="1338121" cy="24021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Marketing &amp; Onboarding Support: B2B sales, training programs, documentation, and enterprise integration assistance.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F0206038-5CE1-05D5-8D87-1AB67995D1BE}"/>
              </a:ext>
            </a:extLst>
          </p:cNvPr>
          <p:cNvSpPr/>
          <p:nvPr/>
        </p:nvSpPr>
        <p:spPr>
          <a:xfrm>
            <a:off x="1884862" y="3548146"/>
            <a:ext cx="1654366" cy="232042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R&amp;D for Fairness Models: Salaries for AI/ML researchers and developers building and maintaining bias detection and explainability tools.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70" name="Rectangle: Single Corner Snipped 69">
            <a:extLst>
              <a:ext uri="{FF2B5EF4-FFF2-40B4-BE49-F238E27FC236}">
                <a16:creationId xmlns:a16="http://schemas.microsoft.com/office/drawing/2014/main" id="{2C2E0DE2-9667-95A9-AFE3-EF6E5AE09F41}"/>
              </a:ext>
            </a:extLst>
          </p:cNvPr>
          <p:cNvSpPr/>
          <p:nvPr/>
        </p:nvSpPr>
        <p:spPr>
          <a:xfrm>
            <a:off x="525814" y="3857912"/>
            <a:ext cx="1291734" cy="22779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Security &amp; Blockchain Maintenance: Ensuring immutability and compliance through blockchain-based audit logging.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71" name="Rectangle: Single Corner Snipped 70">
            <a:extLst>
              <a:ext uri="{FF2B5EF4-FFF2-40B4-BE49-F238E27FC236}">
                <a16:creationId xmlns:a16="http://schemas.microsoft.com/office/drawing/2014/main" id="{D2FB4501-5346-8909-3DCD-F26829381D8E}"/>
              </a:ext>
            </a:extLst>
          </p:cNvPr>
          <p:cNvSpPr/>
          <p:nvPr/>
        </p:nvSpPr>
        <p:spPr>
          <a:xfrm>
            <a:off x="1877248" y="3857912"/>
            <a:ext cx="1327294" cy="240217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Compliance &amp; Legal Advisory: Costs associated with keeping up with global fairness regulations and standards.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72" name="Rectangle: Single Corner Snipped 71">
            <a:extLst>
              <a:ext uri="{FF2B5EF4-FFF2-40B4-BE49-F238E27FC236}">
                <a16:creationId xmlns:a16="http://schemas.microsoft.com/office/drawing/2014/main" id="{76EAA06C-A256-E5E7-2456-7CA16EC40C5B}"/>
              </a:ext>
            </a:extLst>
          </p:cNvPr>
          <p:cNvSpPr/>
          <p:nvPr/>
        </p:nvSpPr>
        <p:spPr>
          <a:xfrm>
            <a:off x="6748121" y="3938794"/>
            <a:ext cx="864770" cy="476996"/>
          </a:xfrm>
          <a:prstGeom prst="snip1Rect">
            <a:avLst/>
          </a:prstGeom>
          <a:solidFill>
            <a:srgbClr val="FF57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Private operators may have increased revenue due to their lessened standards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73" name="Rectangle: Single Corner Snipped 72">
            <a:extLst>
              <a:ext uri="{FF2B5EF4-FFF2-40B4-BE49-F238E27FC236}">
                <a16:creationId xmlns:a16="http://schemas.microsoft.com/office/drawing/2014/main" id="{DE043014-7C2C-50A6-52D2-0E2DA3AD5035}"/>
              </a:ext>
            </a:extLst>
          </p:cNvPr>
          <p:cNvSpPr/>
          <p:nvPr/>
        </p:nvSpPr>
        <p:spPr>
          <a:xfrm>
            <a:off x="525813" y="4142117"/>
            <a:ext cx="924559" cy="289381"/>
          </a:xfrm>
          <a:prstGeom prst="snip1Rect">
            <a:avLst/>
          </a:prstGeom>
          <a:solidFill>
            <a:srgbClr val="FF57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Private operators may have decreased costs due to their lessened standards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74" name="Rectangle: Single Corner Snipped 73">
            <a:extLst>
              <a:ext uri="{FF2B5EF4-FFF2-40B4-BE49-F238E27FC236}">
                <a16:creationId xmlns:a16="http://schemas.microsoft.com/office/drawing/2014/main" id="{8F8D43E8-5A0E-1DDD-E8AA-233A8D1D327E}"/>
              </a:ext>
            </a:extLst>
          </p:cNvPr>
          <p:cNvSpPr/>
          <p:nvPr/>
        </p:nvSpPr>
        <p:spPr>
          <a:xfrm>
            <a:off x="2753536" y="2999811"/>
            <a:ext cx="925034" cy="245539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" b="1" dirty="0">
                <a:solidFill>
                  <a:schemeClr val="tx1"/>
                </a:solidFill>
              </a:rPr>
              <a:t>Training corpus abundantly available</a:t>
            </a:r>
          </a:p>
        </p:txBody>
      </p:sp>
      <p:sp>
        <p:nvSpPr>
          <p:cNvPr id="75" name="Rectangle: Single Corner Snipped 74">
            <a:extLst>
              <a:ext uri="{FF2B5EF4-FFF2-40B4-BE49-F238E27FC236}">
                <a16:creationId xmlns:a16="http://schemas.microsoft.com/office/drawing/2014/main" id="{04E19DB0-C7A0-D4F8-E218-9E874944C0AD}"/>
              </a:ext>
            </a:extLst>
          </p:cNvPr>
          <p:cNvSpPr/>
          <p:nvPr/>
        </p:nvSpPr>
        <p:spPr>
          <a:xfrm>
            <a:off x="2674497" y="1353495"/>
            <a:ext cx="510929" cy="351562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Our Detection model is not Biased 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77" name="Rectangle: Single Corner Snipped 76">
            <a:extLst>
              <a:ext uri="{FF2B5EF4-FFF2-40B4-BE49-F238E27FC236}">
                <a16:creationId xmlns:a16="http://schemas.microsoft.com/office/drawing/2014/main" id="{D62790E5-EA0D-2568-86F6-64C83C54F237}"/>
              </a:ext>
            </a:extLst>
          </p:cNvPr>
          <p:cNvSpPr/>
          <p:nvPr/>
        </p:nvSpPr>
        <p:spPr>
          <a:xfrm>
            <a:off x="1529165" y="4143816"/>
            <a:ext cx="1116916" cy="289381"/>
          </a:xfrm>
          <a:prstGeom prst="snip1Rect">
            <a:avLst/>
          </a:prstGeom>
          <a:solidFill>
            <a:srgbClr val="CBA9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Open-source tools and SAP Technologies to be leveraged wherever possible</a:t>
            </a:r>
            <a:endParaRPr lang="en-IN" sz="400" b="1" dirty="0">
              <a:solidFill>
                <a:schemeClr val="tx1"/>
              </a:solidFill>
            </a:endParaRPr>
          </a:p>
        </p:txBody>
      </p:sp>
      <p:sp>
        <p:nvSpPr>
          <p:cNvPr id="78" name="Rectangle: Single Corner Snipped 77">
            <a:extLst>
              <a:ext uri="{FF2B5EF4-FFF2-40B4-BE49-F238E27FC236}">
                <a16:creationId xmlns:a16="http://schemas.microsoft.com/office/drawing/2014/main" id="{AB024F09-8317-6936-D392-08E537AE1981}"/>
              </a:ext>
            </a:extLst>
          </p:cNvPr>
          <p:cNvSpPr/>
          <p:nvPr/>
        </p:nvSpPr>
        <p:spPr>
          <a:xfrm>
            <a:off x="7676142" y="3576243"/>
            <a:ext cx="924559" cy="289381"/>
          </a:xfrm>
          <a:prstGeom prst="snip1Rect">
            <a:avLst/>
          </a:prstGeom>
          <a:solidFill>
            <a:srgbClr val="CBA9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Costs should reflect the value of the service and be on par or less than the industry standard</a:t>
            </a:r>
            <a:endParaRPr lang="en-IN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4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1902</Words>
  <Application>Microsoft Office PowerPoint</Application>
  <PresentationFormat>On-screen Show (16:9)</PresentationFormat>
  <Paragraphs>239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GlassBox AI – A Fairness Detector for Filtering Models</vt:lpstr>
      <vt:lpstr>Problem </vt:lpstr>
      <vt:lpstr>Situational Biases, Examples</vt:lpstr>
      <vt:lpstr>Situational Biases - Continued</vt:lpstr>
      <vt:lpstr>Problem Statement</vt:lpstr>
      <vt:lpstr>Overall Solution Workflow</vt:lpstr>
      <vt:lpstr>USPs of GlassBox AI</vt:lpstr>
      <vt:lpstr>PowerPoint Presentation</vt:lpstr>
      <vt:lpstr>PowerPoint Presentation</vt:lpstr>
      <vt:lpstr>PowerPoint Presentation</vt:lpstr>
      <vt:lpstr>SAP Tools Powering the GlassBox AI Platform</vt:lpstr>
      <vt:lpstr>Our Edge Over Other Tools</vt:lpstr>
      <vt:lpstr>Architectural Diagram</vt:lpstr>
      <vt:lpstr>Impact &amp; Benefits - Benchmarks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VISHAL</dc:creator>
  <cp:lastModifiedBy>BYSANI VISHAL</cp:lastModifiedBy>
  <cp:revision>11</cp:revision>
  <dcterms:created xsi:type="dcterms:W3CDTF">2025-05-21T05:08:06Z</dcterms:created>
  <dcterms:modified xsi:type="dcterms:W3CDTF">2025-06-17T04:13:26Z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A775C6D844B14C9F95C4655C04C242AA_13</vt:lpwstr>
  </property>
  <property fmtid="{D5CDD505-2E9C-101B-9397-08002B2CF9AE}" pid="3" name="KSOProductBuildVer">
    <vt:lpwstr>1033-12.2.0.21179</vt:lpwstr>
  </property>
</Properties>
</file>