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4.jpg" ContentType="image/pn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71" r:id="rId3"/>
    <p:sldId id="261" r:id="rId4"/>
    <p:sldId id="272" r:id="rId5"/>
    <p:sldId id="274" r:id="rId6"/>
    <p:sldId id="278" r:id="rId7"/>
    <p:sldId id="269" r:id="rId8"/>
    <p:sldId id="273" r:id="rId9"/>
    <p:sldId id="275" r:id="rId10"/>
    <p:sldId id="276" r:id="rId11"/>
    <p:sldId id="277" r:id="rId12"/>
    <p:sldId id="260" r:id="rId13"/>
  </p:sldIdLst>
  <p:sldSz cx="12192000" cy="6858000"/>
  <p:notesSz cx="6858000" cy="9144000"/>
  <p:embeddedFontLst>
    <p:embeddedFont>
      <p:font typeface="Open Sans" panose="020B0606030504020204" pitchFamily="34" charset="0"/>
      <p:regular r:id="rId15"/>
      <p:bold r:id="rId16"/>
      <p:italic r:id="rId17"/>
      <p:boldItalic r:id="rId18"/>
    </p:embeddedFont>
    <p:embeddedFont>
      <p:font typeface="Tahoma" panose="020B0604030504040204" pitchFamily="3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347" userDrawn="1">
          <p15:clr>
            <a:srgbClr val="000000"/>
          </p15:clr>
        </p15:guide>
        <p15:guide id="3" orient="horz" pos="1344" userDrawn="1">
          <p15:clr>
            <a:srgbClr val="A4A3A4"/>
          </p15:clr>
        </p15:guide>
        <p15:guide id="4" orient="horz" pos="9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g2fLzW2NWhC2ejww7VA5lENbgL/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5CAB"/>
    <a:srgbClr val="0046A2"/>
    <a:srgbClr val="D1D1D1"/>
    <a:srgbClr val="F1BE29"/>
    <a:srgbClr val="7BC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65" d="100"/>
          <a:sy n="65" d="100"/>
        </p:scale>
        <p:origin x="834" y="48"/>
      </p:cViewPr>
      <p:guideLst>
        <p:guide pos="347"/>
        <p:guide orient="horz" pos="1344"/>
        <p:guide orient="horz" pos="9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userDrawn="1">
  <p:cSld name="TITLE">
    <p:bg>
      <p:bgRef idx="1001">
        <a:schemeClr val="bg1"/>
      </p:bgRef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88;p1">
            <a:extLst>
              <a:ext uri="{FF2B5EF4-FFF2-40B4-BE49-F238E27FC236}">
                <a16:creationId xmlns:a16="http://schemas.microsoft.com/office/drawing/2014/main" id="{2D925FD8-DECC-4CD6-B8C0-B1ADCC5FA20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0283559-7C69-4037-A5DE-025458FA127C}"/>
              </a:ext>
            </a:extLst>
          </p:cNvPr>
          <p:cNvGrpSpPr/>
          <p:nvPr userDrawn="1"/>
        </p:nvGrpSpPr>
        <p:grpSpPr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9" name="Google Shape;13;p5">
              <a:extLst>
                <a:ext uri="{FF2B5EF4-FFF2-40B4-BE49-F238E27FC236}">
                  <a16:creationId xmlns:a16="http://schemas.microsoft.com/office/drawing/2014/main" id="{2F2230A9-DF50-482B-98EE-86D3A472B57F}"/>
                </a:ext>
              </a:extLst>
            </p:cNvPr>
            <p:cNvPicPr preferRelativeResize="0"/>
            <p:nvPr userDrawn="1"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8967D30A-87B4-4421-A52A-46DC79DD78AC}"/>
                </a:ext>
              </a:extLst>
            </p:cNvPr>
            <p:cNvSpPr/>
            <p:nvPr userDrawn="1"/>
          </p:nvSpPr>
          <p:spPr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0BDE73-1EE8-4C18-91ED-1CD26511FE5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57539" y="611835"/>
            <a:ext cx="2361600" cy="721959"/>
          </a:xfrm>
          <a:prstGeom prst="rect">
            <a:avLst/>
          </a:prstGeom>
        </p:spPr>
      </p:pic>
      <p:sp>
        <p:nvSpPr>
          <p:cNvPr id="4" name="Google Shape;11;p5">
            <a:extLst>
              <a:ext uri="{FF2B5EF4-FFF2-40B4-BE49-F238E27FC236}">
                <a16:creationId xmlns:a16="http://schemas.microsoft.com/office/drawing/2014/main" id="{E3BFA7FB-261D-418C-AB36-0AE52A4CC41D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dirty="0"/>
              <a:t>Заголовок слайда</a:t>
            </a:r>
            <a:endParaRPr dirty="0"/>
          </a:p>
        </p:txBody>
      </p:sp>
      <p:sp>
        <p:nvSpPr>
          <p:cNvPr id="5" name="Google Shape;12;p5">
            <a:extLst>
              <a:ext uri="{FF2B5EF4-FFF2-40B4-BE49-F238E27FC236}">
                <a16:creationId xmlns:a16="http://schemas.microsoft.com/office/drawing/2014/main" id="{84D6A78E-BD41-4E16-8DD7-8CD3958FF54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1078286" y="4363657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ru-RU" dirty="0"/>
              <a:t>Подзаголовок слайда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 userDrawn="1">
  <p:cSld name="Заголовок, подзаголовок и объект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body" idx="1" hasCustomPrompt="1"/>
          </p:nvPr>
        </p:nvSpPr>
        <p:spPr>
          <a:xfrm>
            <a:off x="558782" y="1778092"/>
            <a:ext cx="11196533" cy="4473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</a:p>
          <a:p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464BD804-D61C-41D4-836A-3F0D562072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дзаголовок и Сравнение" userDrawn="1">
  <p:cSld name="Подзаголовок и Сравнение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3;p17">
            <a:extLst>
              <a:ext uri="{FF2B5EF4-FFF2-40B4-BE49-F238E27FC236}">
                <a16:creationId xmlns:a16="http://schemas.microsoft.com/office/drawing/2014/main" id="{A3BCCEBD-8EA8-458F-9BC3-430C03DA2D8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63245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  <p:sp>
        <p:nvSpPr>
          <p:cNvPr id="8" name="Google Shape;47;p11">
            <a:extLst>
              <a:ext uri="{FF2B5EF4-FFF2-40B4-BE49-F238E27FC236}">
                <a16:creationId xmlns:a16="http://schemas.microsoft.com/office/drawing/2014/main" id="{BE73FDE2-AD6D-4536-979A-DFD5A5A120FB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558781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9" name="Google Shape;48;p11">
            <a:extLst>
              <a:ext uri="{FF2B5EF4-FFF2-40B4-BE49-F238E27FC236}">
                <a16:creationId xmlns:a16="http://schemas.microsoft.com/office/drawing/2014/main" id="{CDC7DB9F-D126-4C0F-900F-3ED455B7D4B6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6241899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30;p8">
            <a:extLst>
              <a:ext uri="{FF2B5EF4-FFF2-40B4-BE49-F238E27FC236}">
                <a16:creationId xmlns:a16="http://schemas.microsoft.com/office/drawing/2014/main" id="{0A0C615F-D144-44C1-91C6-0FB98026FAD0}"/>
              </a:ext>
            </a:extLst>
          </p:cNvPr>
          <p:cNvSpPr txBox="1">
            <a:spLocks noGrp="1"/>
          </p:cNvSpPr>
          <p:nvPr>
            <p:ph type="body" idx="14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Подзаголовок слайда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userDrawn="1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3;p17">
            <a:extLst>
              <a:ext uri="{FF2B5EF4-FFF2-40B4-BE49-F238E27FC236}">
                <a16:creationId xmlns:a16="http://schemas.microsoft.com/office/drawing/2014/main" id="{3C33CCE7-3AA5-4E4A-9FB4-1EE49FE9D8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3;p17">
            <a:extLst>
              <a:ext uri="{FF2B5EF4-FFF2-40B4-BE49-F238E27FC236}">
                <a16:creationId xmlns:a16="http://schemas.microsoft.com/office/drawing/2014/main" id="{0CA1A5D0-6F6B-4B83-84EB-024B06E2BB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 userDrawn="1">
  <p:cSld name="Заголовок, текст и объект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1301263"/>
            <a:ext cx="6735185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1301263"/>
            <a:ext cx="4784147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 hasCustomPrompt="1"/>
          </p:nvPr>
        </p:nvSpPr>
        <p:spPr>
          <a:xfrm>
            <a:off x="273628" y="1213658"/>
            <a:ext cx="4702029" cy="84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7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375ED264-9BE6-45D1-BEF5-3485B756C4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hasCustomPrompt="1"/>
          </p:nvPr>
        </p:nvSpPr>
        <p:spPr>
          <a:xfrm>
            <a:off x="322118" y="1197033"/>
            <a:ext cx="4449907" cy="860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86" name="Google Shape;86;p18"/>
          <p:cNvSpPr>
            <a:spLocks noGrp="1"/>
          </p:cNvSpPr>
          <p:nvPr>
            <p:ph type="pic" idx="2" hasCustomPrompt="1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  <p:txBody>
          <a:bodyPr>
            <a:normAutofit/>
          </a:bodyPr>
          <a:lstStyle>
            <a:lvl1pPr>
              <a:defRPr sz="23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 hasCustomPrompt="1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BB71C74F-A570-498D-A002-6D7C372C65B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 userDrawn="1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88;p1">
            <a:extLst>
              <a:ext uri="{FF2B5EF4-FFF2-40B4-BE49-F238E27FC236}">
                <a16:creationId xmlns:a16="http://schemas.microsoft.com/office/drawing/2014/main" id="{12BBAE2F-1E25-4B32-9650-086D0CA2FEB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857A83-5237-42B9-BA8A-BF8F445C1D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75410" y="2096584"/>
            <a:ext cx="1332000" cy="1332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F32500-0827-4423-A3B8-9538CB7A7C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78526" y="2042584"/>
            <a:ext cx="4710383" cy="144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5D1BD65-59E0-46AC-BC24-1B28D1FA30E4}"/>
              </a:ext>
            </a:extLst>
          </p:cNvPr>
          <p:cNvSpPr txBox="1"/>
          <p:nvPr userDrawn="1"/>
        </p:nvSpPr>
        <p:spPr>
          <a:xfrm>
            <a:off x="7849902" y="2522519"/>
            <a:ext cx="3048512" cy="4801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ALS Sector Bold" pitchFamily="2" charset="0"/>
                <a:ea typeface="Roboto Black" panose="02000000000000000000" pitchFamily="2" charset="0"/>
              </a:rPr>
              <a:t>do.bmstu.ru</a:t>
            </a:r>
            <a:endParaRPr lang="ru-RU" sz="2800" dirty="0">
              <a:solidFill>
                <a:schemeClr val="bg1"/>
              </a:solidFill>
              <a:latin typeface="ALS Sector Bold" pitchFamily="2" charset="0"/>
              <a:ea typeface="Roboto Black" panose="02000000000000000000" pitchFamily="2" charset="0"/>
            </a:endParaRPr>
          </a:p>
        </p:txBody>
      </p:sp>
      <p:sp>
        <p:nvSpPr>
          <p:cNvPr id="32" name="Прямоугольник 58">
            <a:extLst>
              <a:ext uri="{FF2B5EF4-FFF2-40B4-BE49-F238E27FC236}">
                <a16:creationId xmlns:a16="http://schemas.microsoft.com/office/drawing/2014/main" id="{046CF162-1BBC-4CF7-9474-D6A32C635F92}"/>
              </a:ext>
            </a:extLst>
          </p:cNvPr>
          <p:cNvSpPr/>
          <p:nvPr userDrawn="1"/>
        </p:nvSpPr>
        <p:spPr>
          <a:xfrm flipH="1">
            <a:off x="10711835" y="2096584"/>
            <a:ext cx="130790" cy="1332000"/>
          </a:xfrm>
          <a:custGeom>
            <a:avLst/>
            <a:gdLst>
              <a:gd name="connsiteX0" fmla="*/ 0 w 424732"/>
              <a:gd name="connsiteY0" fmla="*/ 0 h 424732"/>
              <a:gd name="connsiteX1" fmla="*/ 424732 w 424732"/>
              <a:gd name="connsiteY1" fmla="*/ 0 h 424732"/>
              <a:gd name="connsiteX2" fmla="*/ 424732 w 424732"/>
              <a:gd name="connsiteY2" fmla="*/ 424732 h 424732"/>
              <a:gd name="connsiteX3" fmla="*/ 0 w 424732"/>
              <a:gd name="connsiteY3" fmla="*/ 424732 h 424732"/>
              <a:gd name="connsiteX4" fmla="*/ 0 w 424732"/>
              <a:gd name="connsiteY4" fmla="*/ 0 h 424732"/>
              <a:gd name="connsiteX0" fmla="*/ 0 w 425450"/>
              <a:gd name="connsiteY0" fmla="*/ 0 h 424732"/>
              <a:gd name="connsiteX1" fmla="*/ 424732 w 425450"/>
              <a:gd name="connsiteY1" fmla="*/ 0 h 424732"/>
              <a:gd name="connsiteX2" fmla="*/ 425450 w 425450"/>
              <a:gd name="connsiteY2" fmla="*/ 238890 h 424732"/>
              <a:gd name="connsiteX3" fmla="*/ 424732 w 425450"/>
              <a:gd name="connsiteY3" fmla="*/ 424732 h 424732"/>
              <a:gd name="connsiteX4" fmla="*/ 0 w 425450"/>
              <a:gd name="connsiteY4" fmla="*/ 424732 h 424732"/>
              <a:gd name="connsiteX5" fmla="*/ 0 w 425450"/>
              <a:gd name="connsiteY5" fmla="*/ 0 h 424732"/>
              <a:gd name="connsiteX0" fmla="*/ 425450 w 516890"/>
              <a:gd name="connsiteY0" fmla="*/ 238890 h 424732"/>
              <a:gd name="connsiteX1" fmla="*/ 424732 w 516890"/>
              <a:gd name="connsiteY1" fmla="*/ 424732 h 424732"/>
              <a:gd name="connsiteX2" fmla="*/ 0 w 516890"/>
              <a:gd name="connsiteY2" fmla="*/ 424732 h 424732"/>
              <a:gd name="connsiteX3" fmla="*/ 0 w 516890"/>
              <a:gd name="connsiteY3" fmla="*/ 0 h 424732"/>
              <a:gd name="connsiteX4" fmla="*/ 424732 w 516890"/>
              <a:gd name="connsiteY4" fmla="*/ 0 h 424732"/>
              <a:gd name="connsiteX5" fmla="*/ 516890 w 516890"/>
              <a:gd name="connsiteY5" fmla="*/ 330330 h 424732"/>
              <a:gd name="connsiteX0" fmla="*/ 424732 w 516890"/>
              <a:gd name="connsiteY0" fmla="*/ 424732 h 424732"/>
              <a:gd name="connsiteX1" fmla="*/ 0 w 516890"/>
              <a:gd name="connsiteY1" fmla="*/ 424732 h 424732"/>
              <a:gd name="connsiteX2" fmla="*/ 0 w 516890"/>
              <a:gd name="connsiteY2" fmla="*/ 0 h 424732"/>
              <a:gd name="connsiteX3" fmla="*/ 424732 w 516890"/>
              <a:gd name="connsiteY3" fmla="*/ 0 h 424732"/>
              <a:gd name="connsiteX4" fmla="*/ 516890 w 516890"/>
              <a:gd name="connsiteY4" fmla="*/ 330330 h 424732"/>
              <a:gd name="connsiteX0" fmla="*/ 424732 w 424732"/>
              <a:gd name="connsiteY0" fmla="*/ 424732 h 424732"/>
              <a:gd name="connsiteX1" fmla="*/ 0 w 424732"/>
              <a:gd name="connsiteY1" fmla="*/ 424732 h 424732"/>
              <a:gd name="connsiteX2" fmla="*/ 0 w 424732"/>
              <a:gd name="connsiteY2" fmla="*/ 0 h 424732"/>
              <a:gd name="connsiteX3" fmla="*/ 424732 w 424732"/>
              <a:gd name="connsiteY3" fmla="*/ 0 h 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732" h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latin typeface="ALS Sector Regular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8EEF78-8EFF-47ED-8447-A3A1F67B89B9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420566" y="446017"/>
            <a:ext cx="2361600" cy="722882"/>
          </a:xfrm>
          <a:prstGeom prst="rect">
            <a:avLst/>
          </a:prstGeom>
        </p:spPr>
      </p:pic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20566" y="1301777"/>
            <a:ext cx="11350868" cy="492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dirty="0"/>
              <a:t>Текст слайда</a:t>
            </a:r>
            <a:endParaRPr lang="en-US" sz="2300" dirty="0">
              <a:latin typeface="ALS Sector Regular" panose="02000000000000000000" pitchFamily="2" charset="0"/>
              <a:cs typeface="ALS Sector Regular" panose="02000000000000000000" pitchFamily="2" charset="0"/>
            </a:endParaRPr>
          </a:p>
          <a:p>
            <a:endParaRPr dirty="0"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7" r:id="rId3"/>
    <p:sldLayoutId id="2147483658" r:id="rId4"/>
    <p:sldLayoutId id="2147483659" r:id="rId5"/>
    <p:sldLayoutId id="2147483661" r:id="rId6"/>
    <p:sldLayoutId id="2147483660" r:id="rId7"/>
    <p:sldLayoutId id="2147483662" r:id="rId8"/>
    <p:sldLayoutId id="2147483651" r:id="rId9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762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2300" b="0" i="0" u="none" strike="noStrike" cap="none" baseline="0">
          <a:solidFill>
            <a:srgbClr val="000000"/>
          </a:solidFill>
          <a:latin typeface="+mn-lt"/>
          <a:ea typeface="ALS Sector Regular" panose="02000000000000000000" pitchFamily="2" charset="0"/>
          <a:cs typeface="ALS Sector Regular" panose="020000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3;p1"/>
          <p:cNvSpPr txBox="1">
            <a:spLocks/>
          </p:cNvSpPr>
          <p:nvPr/>
        </p:nvSpPr>
        <p:spPr>
          <a:xfrm>
            <a:off x="-90511" y="1816920"/>
            <a:ext cx="10770466" cy="9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sz="2800" b="0" i="0" u="none" strike="noStrike" cap="none" baseline="0">
                <a:solidFill>
                  <a:schemeClr val="l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  <a:sym typeface="Open Sans"/>
              </a:defRPr>
            </a:lvl1pPr>
            <a:lvl2pPr marL="914400" marR="0" lvl="1" indent="-355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135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/>
            <a:r>
              <a:rPr lang="ru-RU" sz="3600" kern="0" dirty="0">
                <a:effectLst/>
                <a:ea typeface="Times New Roman" panose="02020603050405020304" pitchFamily="18" charset="0"/>
              </a:rPr>
              <a:t>Прогнозирование конечных свойств новых материалов (композиционных материалов)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299744" y="4386050"/>
            <a:ext cx="45672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Быстренина Ирина Евгеньевна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10</a:t>
            </a:fld>
            <a:endParaRPr lang="ru-RU" dirty="0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0C9DC557-5581-495D-BB23-B94ADFCDEF50}"/>
              </a:ext>
            </a:extLst>
          </p:cNvPr>
          <p:cNvGrpSpPr/>
          <p:nvPr/>
        </p:nvGrpSpPr>
        <p:grpSpPr>
          <a:xfrm>
            <a:off x="3167880" y="469293"/>
            <a:ext cx="4117176" cy="666000"/>
            <a:chOff x="1476753" y="3499669"/>
            <a:chExt cx="4619247" cy="666000"/>
          </a:xfrm>
        </p:grpSpPr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D70003C4-955E-467F-96F1-C68960CDA5F3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Нейронная сеть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E78ABCA-BCEA-BFAC-C32A-9A5B9B58A1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968" y="1684921"/>
            <a:ext cx="4098162" cy="2521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4817091-EF64-C67A-BC1B-D9DCB8CF0A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458" t="47039" r="38992" b="33592"/>
          <a:stretch/>
        </p:blipFill>
        <p:spPr bwMode="auto">
          <a:xfrm>
            <a:off x="6362065" y="3833942"/>
            <a:ext cx="5829935" cy="18383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FCEA57E-3497-583C-D91E-B8DFF315E8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82" t="28088" r="48848" b="8441"/>
          <a:stretch/>
        </p:blipFill>
        <p:spPr>
          <a:xfrm>
            <a:off x="906086" y="1647363"/>
            <a:ext cx="5127773" cy="384658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80A67A1-344C-300A-7590-C6EA213F8B54}"/>
              </a:ext>
            </a:extLst>
          </p:cNvPr>
          <p:cNvSpPr txBox="1"/>
          <p:nvPr/>
        </p:nvSpPr>
        <p:spPr>
          <a:xfrm>
            <a:off x="503214" y="5672267"/>
            <a:ext cx="11061289" cy="577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</a:pPr>
            <a:r>
              <a:rPr lang="ru-RU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Наилучший результат из использованных моделей показала нейросеть.</a:t>
            </a:r>
            <a:endParaRPr lang="ru-RU" sz="24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46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11</a:t>
            </a:fld>
            <a:endParaRPr lang="ru-RU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0C9DC557-5581-495D-BB23-B94ADFCDEF50}"/>
              </a:ext>
            </a:extLst>
          </p:cNvPr>
          <p:cNvGrpSpPr/>
          <p:nvPr/>
        </p:nvGrpSpPr>
        <p:grpSpPr>
          <a:xfrm>
            <a:off x="3167880" y="469293"/>
            <a:ext cx="6197184" cy="666000"/>
            <a:chOff x="1476753" y="3499669"/>
            <a:chExt cx="4619247" cy="666000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D70003C4-955E-467F-96F1-C68960CDA5F3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cs typeface="ALS Sector Bold" pitchFamily="2" charset="0"/>
                </a:rPr>
                <a:t>Разработк</a:t>
              </a:r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070C0"/>
                  </a:solidFill>
                  <a:cs typeface="ALS Sector Bold" pitchFamily="2" charset="0"/>
                </a:rPr>
                <a:t>а </a:t>
              </a:r>
              <a:r>
                <a:rPr lang="en-US" sz="2800" b="1" kern="0" dirty="0">
                  <a:solidFill>
                    <a:srgbClr val="0070C0"/>
                  </a:solidFill>
                  <a:effectLst/>
                  <a:ea typeface="Times New Roman" panose="02020603050405020304" pitchFamily="18" charset="0"/>
                </a:rPr>
                <a:t>Flask </a:t>
              </a:r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cs typeface="ALS Sector Bold" pitchFamily="2" charset="0"/>
                </a:rPr>
                <a:t> приложения</a:t>
              </a:r>
              <a:endParaRPr lang="ru-RU" sz="2800" spc="180" dirty="0">
                <a:cs typeface="ALS Sector Bold" pitchFamily="2" charset="0"/>
              </a:endParaRPr>
            </a:p>
          </p:txBody>
        </p:sp>
        <p:sp>
          <p:nvSpPr>
            <p:cNvPr id="8" name="Прямоугольник 58">
              <a:extLst>
                <a:ext uri="{FF2B5EF4-FFF2-40B4-BE49-F238E27FC236}">
                  <a16:creationId xmlns:a16="http://schemas.microsoft.com/office/drawing/2014/main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9" name="Прямоугольник 58">
              <a:extLst>
                <a:ext uri="{FF2B5EF4-FFF2-40B4-BE49-F238E27FC236}">
                  <a16:creationId xmlns:a16="http://schemas.microsoft.com/office/drawing/2014/main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51131B8-AADD-C800-565C-4771029E45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21" r="5524" b="11809"/>
          <a:stretch/>
        </p:blipFill>
        <p:spPr>
          <a:xfrm>
            <a:off x="336755" y="1359506"/>
            <a:ext cx="11518490" cy="502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11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9280711C-2262-4089-92EE-9BEACCC60C4C}"/>
              </a:ext>
            </a:extLst>
          </p:cNvPr>
          <p:cNvGrpSpPr/>
          <p:nvPr/>
        </p:nvGrpSpPr>
        <p:grpSpPr>
          <a:xfrm>
            <a:off x="3167880" y="469293"/>
            <a:ext cx="5403364" cy="666000"/>
            <a:chOff x="1476753" y="3499669"/>
            <a:chExt cx="4619247" cy="666000"/>
          </a:xfrm>
        </p:grpSpPr>
        <p:sp>
          <p:nvSpPr>
            <p:cNvPr id="68" name="Прямоугольник 67">
              <a:extLst>
                <a:ext uri="{FF2B5EF4-FFF2-40B4-BE49-F238E27FC236}">
                  <a16:creationId xmlns:a16="http://schemas.microsoft.com/office/drawing/2014/main" id="{E2535886-3476-4B40-9706-6797B77905C0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План работы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69" name="Прямоугольник 58">
              <a:extLst>
                <a:ext uri="{FF2B5EF4-FFF2-40B4-BE49-F238E27FC236}">
                  <a16:creationId xmlns:a16="http://schemas.microsoft.com/office/drawing/2014/main" id="{96789138-2397-49AA-BF3A-A6B5B90E884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70" name="Прямоугольник 58">
              <a:extLst>
                <a:ext uri="{FF2B5EF4-FFF2-40B4-BE49-F238E27FC236}">
                  <a16:creationId xmlns:a16="http://schemas.microsoft.com/office/drawing/2014/main" id="{DA239952-60E1-45EB-BDF0-422CC4CF7E4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</a:t>
            </a:fld>
            <a:endParaRPr lang="ru-RU" dirty="0"/>
          </a:p>
        </p:txBody>
      </p:sp>
      <p:sp>
        <p:nvSpPr>
          <p:cNvPr id="11" name="Google Shape;125;p4">
            <a:extLst>
              <a:ext uri="{FF2B5EF4-FFF2-40B4-BE49-F238E27FC236}">
                <a16:creationId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1408143" y="1719562"/>
            <a:ext cx="621790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sz="1800" dirty="0">
                <a:solidFill>
                  <a:srgbClr val="262626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Разведочный анализ данных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066B2AF8-B3BB-4E6C-B4EF-BA91A7149C6E}"/>
              </a:ext>
            </a:extLst>
          </p:cNvPr>
          <p:cNvGrpSpPr/>
          <p:nvPr/>
        </p:nvGrpSpPr>
        <p:grpSpPr>
          <a:xfrm>
            <a:off x="558782" y="2489251"/>
            <a:ext cx="450202" cy="685765"/>
            <a:chOff x="623996" y="1592262"/>
            <a:chExt cx="333947" cy="508681"/>
          </a:xfrm>
        </p:grpSpPr>
        <p:cxnSp>
          <p:nvCxnSpPr>
            <p:cNvPr id="37" name="Google Shape;123;p4">
              <a:extLst>
                <a:ext uri="{FF2B5EF4-FFF2-40B4-BE49-F238E27FC236}">
                  <a16:creationId xmlns:a16="http://schemas.microsoft.com/office/drawing/2014/main" id="{B2BB743C-20D7-4E69-AAE1-54C42970370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" name="Google Shape;124;p4">
              <a:extLst>
                <a:ext uri="{FF2B5EF4-FFF2-40B4-BE49-F238E27FC236}">
                  <a16:creationId xmlns:a16="http://schemas.microsoft.com/office/drawing/2014/main" id="{A09E8948-234F-49EF-B8ED-B3C480E04917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" name="Google Shape;126;p4">
              <a:extLst>
                <a:ext uri="{FF2B5EF4-FFF2-40B4-BE49-F238E27FC236}">
                  <a16:creationId xmlns:a16="http://schemas.microsoft.com/office/drawing/2014/main" id="{DE776E1C-0C20-43D2-8A38-628879EB82A4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A61F8772-5670-475E-90AF-084D02A24E45}"/>
              </a:ext>
            </a:extLst>
          </p:cNvPr>
          <p:cNvGrpSpPr/>
          <p:nvPr/>
        </p:nvGrpSpPr>
        <p:grpSpPr>
          <a:xfrm>
            <a:off x="558782" y="3443265"/>
            <a:ext cx="450202" cy="685765"/>
            <a:chOff x="623996" y="1592262"/>
            <a:chExt cx="333947" cy="508681"/>
          </a:xfrm>
        </p:grpSpPr>
        <p:cxnSp>
          <p:nvCxnSpPr>
            <p:cNvPr id="41" name="Google Shape;123;p4">
              <a:extLst>
                <a:ext uri="{FF2B5EF4-FFF2-40B4-BE49-F238E27FC236}">
                  <a16:creationId xmlns:a16="http://schemas.microsoft.com/office/drawing/2014/main" id="{31FD4C9E-5F69-4810-A00B-E211610CB36A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" name="Google Shape;124;p4">
              <a:extLst>
                <a:ext uri="{FF2B5EF4-FFF2-40B4-BE49-F238E27FC236}">
                  <a16:creationId xmlns:a16="http://schemas.microsoft.com/office/drawing/2014/main" id="{1B688AC3-F620-4E8E-B8F1-1B14FAE7C0C2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" name="Google Shape;126;p4">
              <a:extLst>
                <a:ext uri="{FF2B5EF4-FFF2-40B4-BE49-F238E27FC236}">
                  <a16:creationId xmlns:a16="http://schemas.microsoft.com/office/drawing/2014/main" id="{87B9060E-A604-4528-B297-A9EBC00AAAD6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90E0740F-EFCD-41F2-8EB0-E752773D0AE6}"/>
              </a:ext>
            </a:extLst>
          </p:cNvPr>
          <p:cNvGrpSpPr/>
          <p:nvPr/>
        </p:nvGrpSpPr>
        <p:grpSpPr>
          <a:xfrm>
            <a:off x="560162" y="4407979"/>
            <a:ext cx="450202" cy="685765"/>
            <a:chOff x="623996" y="1592262"/>
            <a:chExt cx="333947" cy="508681"/>
          </a:xfrm>
        </p:grpSpPr>
        <p:cxnSp>
          <p:nvCxnSpPr>
            <p:cNvPr id="45" name="Google Shape;123;p4">
              <a:extLst>
                <a:ext uri="{FF2B5EF4-FFF2-40B4-BE49-F238E27FC236}">
                  <a16:creationId xmlns:a16="http://schemas.microsoft.com/office/drawing/2014/main" id="{5C8D2F6A-BB2A-49FD-B94C-250EB763B066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6" name="Google Shape;124;p4">
              <a:extLst>
                <a:ext uri="{FF2B5EF4-FFF2-40B4-BE49-F238E27FC236}">
                  <a16:creationId xmlns:a16="http://schemas.microsoft.com/office/drawing/2014/main" id="{EB043BAB-1826-41DB-A7FE-AAA09C039F9C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" name="Google Shape;126;p4">
              <a:extLst>
                <a:ext uri="{FF2B5EF4-FFF2-40B4-BE49-F238E27FC236}">
                  <a16:creationId xmlns:a16="http://schemas.microsoft.com/office/drawing/2014/main" id="{24ECB75A-09F9-43A5-8D25-D348344E60BF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C1DE16C2-2172-463A-93BA-EA11B2417C83}"/>
              </a:ext>
            </a:extLst>
          </p:cNvPr>
          <p:cNvGrpSpPr/>
          <p:nvPr/>
        </p:nvGrpSpPr>
        <p:grpSpPr>
          <a:xfrm>
            <a:off x="558782" y="5383393"/>
            <a:ext cx="450202" cy="685765"/>
            <a:chOff x="623996" y="1592262"/>
            <a:chExt cx="333947" cy="508681"/>
          </a:xfrm>
        </p:grpSpPr>
        <p:cxnSp>
          <p:nvCxnSpPr>
            <p:cNvPr id="49" name="Google Shape;123;p4">
              <a:extLst>
                <a:ext uri="{FF2B5EF4-FFF2-40B4-BE49-F238E27FC236}">
                  <a16:creationId xmlns:a16="http://schemas.microsoft.com/office/drawing/2014/main" id="{73882629-1BAE-438B-9802-2EDD583F7F1E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" name="Google Shape;124;p4">
              <a:extLst>
                <a:ext uri="{FF2B5EF4-FFF2-40B4-BE49-F238E27FC236}">
                  <a16:creationId xmlns:a16="http://schemas.microsoft.com/office/drawing/2014/main" id="{590F5074-56E7-4E5F-A651-A7E31BD5FFBA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" name="Google Shape;126;p4">
              <a:extLst>
                <a:ext uri="{FF2B5EF4-FFF2-40B4-BE49-F238E27FC236}">
                  <a16:creationId xmlns:a16="http://schemas.microsoft.com/office/drawing/2014/main" id="{A2CA7045-D48F-4328-8FF7-FF8E4D8ABC12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2" name="Google Shape;125;p4">
            <a:extLst>
              <a:ext uri="{FF2B5EF4-FFF2-40B4-BE49-F238E27FC236}">
                <a16:creationId xmlns:a16="http://schemas.microsoft.com/office/drawing/2014/main" id="{B392D556-B476-4E1F-958C-31EE7B16300D}"/>
              </a:ext>
            </a:extLst>
          </p:cNvPr>
          <p:cNvSpPr/>
          <p:nvPr/>
        </p:nvSpPr>
        <p:spPr>
          <a:xfrm>
            <a:off x="1408143" y="2658429"/>
            <a:ext cx="621790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sz="1800" dirty="0">
                <a:solidFill>
                  <a:srgbClr val="262626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Предобработка данных</a:t>
            </a:r>
          </a:p>
        </p:txBody>
      </p:sp>
      <p:sp>
        <p:nvSpPr>
          <p:cNvPr id="53" name="Google Shape;127;p4">
            <a:extLst>
              <a:ext uri="{FF2B5EF4-FFF2-40B4-BE49-F238E27FC236}">
                <a16:creationId xmlns:a16="http://schemas.microsoft.com/office/drawing/2014/main" id="{BCF65B5B-0337-4C73-B9BB-A05F6916D064}"/>
              </a:ext>
            </a:extLst>
          </p:cNvPr>
          <p:cNvSpPr/>
          <p:nvPr/>
        </p:nvSpPr>
        <p:spPr>
          <a:xfrm>
            <a:off x="843937" y="2739873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2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4" name="Google Shape;125;p4">
            <a:extLst>
              <a:ext uri="{FF2B5EF4-FFF2-40B4-BE49-F238E27FC236}">
                <a16:creationId xmlns:a16="http://schemas.microsoft.com/office/drawing/2014/main" id="{4BBDCECC-7AC6-4E39-B4A9-A7C1308CD1E4}"/>
              </a:ext>
            </a:extLst>
          </p:cNvPr>
          <p:cNvSpPr/>
          <p:nvPr/>
        </p:nvSpPr>
        <p:spPr>
          <a:xfrm>
            <a:off x="1408143" y="3616890"/>
            <a:ext cx="621790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sz="1800" kern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Модели для прогноза целевых переменных</a:t>
            </a: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 </a:t>
            </a:r>
          </a:p>
        </p:txBody>
      </p:sp>
      <p:sp>
        <p:nvSpPr>
          <p:cNvPr id="55" name="Google Shape;127;p4">
            <a:extLst>
              <a:ext uri="{FF2B5EF4-FFF2-40B4-BE49-F238E27FC236}">
                <a16:creationId xmlns:a16="http://schemas.microsoft.com/office/drawing/2014/main" id="{09A3BA78-83A5-439F-80AC-98893E52CA81}"/>
              </a:ext>
            </a:extLst>
          </p:cNvPr>
          <p:cNvSpPr/>
          <p:nvPr/>
        </p:nvSpPr>
        <p:spPr>
          <a:xfrm>
            <a:off x="843937" y="3709719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3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6" name="Google Shape;125;p4">
            <a:extLst>
              <a:ext uri="{FF2B5EF4-FFF2-40B4-BE49-F238E27FC236}">
                <a16:creationId xmlns:a16="http://schemas.microsoft.com/office/drawing/2014/main" id="{3DDF0676-49DA-46BC-9B49-E63651936BD7}"/>
              </a:ext>
            </a:extLst>
          </p:cNvPr>
          <p:cNvSpPr/>
          <p:nvPr/>
        </p:nvSpPr>
        <p:spPr>
          <a:xfrm>
            <a:off x="1408143" y="4587172"/>
            <a:ext cx="837003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sz="1800" kern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Рекомендательная нейросеть для соотношения матрица-наполнитель</a:t>
            </a:r>
            <a:endParaRPr lang="ru-RU" sz="1600" b="1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</a:endParaRPr>
          </a:p>
        </p:txBody>
      </p:sp>
      <p:sp>
        <p:nvSpPr>
          <p:cNvPr id="57" name="Google Shape;127;p4">
            <a:extLst>
              <a:ext uri="{FF2B5EF4-FFF2-40B4-BE49-F238E27FC236}">
                <a16:creationId xmlns:a16="http://schemas.microsoft.com/office/drawing/2014/main" id="{52BA7844-74CD-4A10-A920-4E6A0D827A2C}"/>
              </a:ext>
            </a:extLst>
          </p:cNvPr>
          <p:cNvSpPr/>
          <p:nvPr/>
        </p:nvSpPr>
        <p:spPr>
          <a:xfrm>
            <a:off x="843937" y="4677149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4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8" name="Google Shape;125;p4">
            <a:extLst>
              <a:ext uri="{FF2B5EF4-FFF2-40B4-BE49-F238E27FC236}">
                <a16:creationId xmlns:a16="http://schemas.microsoft.com/office/drawing/2014/main" id="{5196AA80-638D-487F-983B-0DA60BA9BE05}"/>
              </a:ext>
            </a:extLst>
          </p:cNvPr>
          <p:cNvSpPr/>
          <p:nvPr/>
        </p:nvSpPr>
        <p:spPr>
          <a:xfrm>
            <a:off x="1382780" y="5557018"/>
            <a:ext cx="621790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sz="1800" kern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Создание </a:t>
            </a:r>
            <a:r>
              <a:rPr lang="ru-RU" sz="1800" kern="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Flask</a:t>
            </a:r>
            <a:r>
              <a:rPr lang="ru-RU" sz="1800" kern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приложения</a:t>
            </a:r>
            <a:endParaRPr lang="en-US" sz="1600" b="1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</a:endParaRPr>
          </a:p>
        </p:txBody>
      </p:sp>
      <p:sp>
        <p:nvSpPr>
          <p:cNvPr id="59" name="Google Shape;127;p4">
            <a:extLst>
              <a:ext uri="{FF2B5EF4-FFF2-40B4-BE49-F238E27FC236}">
                <a16:creationId xmlns:a16="http://schemas.microsoft.com/office/drawing/2014/main" id="{6CBDF430-C68B-42FA-BC4A-87935642BB35}"/>
              </a:ext>
            </a:extLst>
          </p:cNvPr>
          <p:cNvSpPr/>
          <p:nvPr/>
        </p:nvSpPr>
        <p:spPr>
          <a:xfrm>
            <a:off x="836823" y="5618307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5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CEB208F7-621F-4826-AC02-D9ACF56C2556}"/>
              </a:ext>
            </a:extLst>
          </p:cNvPr>
          <p:cNvGrpSpPr/>
          <p:nvPr/>
        </p:nvGrpSpPr>
        <p:grpSpPr>
          <a:xfrm>
            <a:off x="558782" y="1503622"/>
            <a:ext cx="450202" cy="685765"/>
            <a:chOff x="623996" y="1592262"/>
            <a:chExt cx="333947" cy="508681"/>
          </a:xfrm>
        </p:grpSpPr>
        <p:cxnSp>
          <p:nvCxnSpPr>
            <p:cNvPr id="61" name="Google Shape;123;p4">
              <a:extLst>
                <a:ext uri="{FF2B5EF4-FFF2-40B4-BE49-F238E27FC236}">
                  <a16:creationId xmlns:a16="http://schemas.microsoft.com/office/drawing/2014/main" id="{C80DFF66-7760-463A-A6E3-7A4A06739A6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" name="Google Shape;124;p4">
              <a:extLst>
                <a:ext uri="{FF2B5EF4-FFF2-40B4-BE49-F238E27FC236}">
                  <a16:creationId xmlns:a16="http://schemas.microsoft.com/office/drawing/2014/main" id="{537A8DBB-64CB-4C54-9816-C8AB9CEF9F83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" name="Google Shape;126;p4">
              <a:extLst>
                <a:ext uri="{FF2B5EF4-FFF2-40B4-BE49-F238E27FC236}">
                  <a16:creationId xmlns:a16="http://schemas.microsoft.com/office/drawing/2014/main" id="{5EA94F71-5A4A-461B-84A6-89FA43FE7B61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4" name="Google Shape;127;p4">
            <a:extLst>
              <a:ext uri="{FF2B5EF4-FFF2-40B4-BE49-F238E27FC236}">
                <a16:creationId xmlns:a16="http://schemas.microsoft.com/office/drawing/2014/main" id="{52F47E68-BBBA-4D50-92F9-0A84552519B8}"/>
              </a:ext>
            </a:extLst>
          </p:cNvPr>
          <p:cNvSpPr/>
          <p:nvPr/>
        </p:nvSpPr>
        <p:spPr>
          <a:xfrm>
            <a:off x="843937" y="1754244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1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392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17FD5A9C-AA57-42B9-8F69-29229E6D0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3628" y="1393268"/>
            <a:ext cx="11350868" cy="4352701"/>
          </a:xfrm>
        </p:spPr>
        <p:txBody>
          <a:bodyPr>
            <a:normAutofit/>
          </a:bodyPr>
          <a:lstStyle/>
          <a:p>
            <a:pPr marL="76200" indent="0" algn="just">
              <a:buNone/>
            </a:pPr>
            <a:r>
              <a:rPr lang="ru-RU" sz="2000" kern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Исходная информация была представлена в 2 файлах .</a:t>
            </a:r>
            <a:r>
              <a:rPr lang="en-US" sz="2000" kern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xlsx</a:t>
            </a:r>
            <a:r>
              <a:rPr lang="ru-RU" sz="2000" kern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 Размерность </a:t>
            </a:r>
            <a:r>
              <a:rPr lang="en-US" sz="2000" kern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ru-RU" sz="2000" kern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sz="2000" kern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bp</a:t>
            </a:r>
            <a:r>
              <a:rPr lang="ru-RU" sz="2000" kern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kern="0" dirty="0">
                <a:solidFill>
                  <a:srgbClr val="2121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(1023, 11), </a:t>
            </a:r>
            <a:r>
              <a:rPr lang="en-US" sz="2000" kern="0" dirty="0">
                <a:solidFill>
                  <a:srgbClr val="2121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ru-RU" sz="2000" kern="0" dirty="0">
                <a:solidFill>
                  <a:srgbClr val="2121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sz="2000" kern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nup</a:t>
            </a:r>
            <a:r>
              <a:rPr lang="ru-RU" sz="2000" kern="0" dirty="0">
                <a:solidFill>
                  <a:srgbClr val="2121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имеет размерность (1040, 4).</a:t>
            </a:r>
          </a:p>
          <a:p>
            <a:pPr marL="76200" indent="0" algn="just"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После объединения – </a:t>
            </a:r>
            <a:r>
              <a:rPr lang="ru-RU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1023 строк, 13 столбцов. </a:t>
            </a:r>
          </a:p>
          <a:p>
            <a:pPr marL="76200" indent="0" algn="just">
              <a:buNone/>
            </a:pPr>
            <a:r>
              <a:rPr lang="ru-RU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Видим тринадцать столбцов, нулевых значений нет, у всех данных тип  float64.</a:t>
            </a:r>
            <a:endParaRPr lang="ru-RU" sz="20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6200" indent="0" algn="just">
              <a:buNone/>
            </a:pPr>
            <a:endParaRPr lang="ru-RU" sz="2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3137735" y="450600"/>
            <a:ext cx="6649360" cy="666000"/>
            <a:chOff x="1476753" y="3499669"/>
            <a:chExt cx="4619247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Разведочный анализ данных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A532BA4-D4E6-592E-2FC0-D7BACE0DE8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556" b="12807"/>
          <a:stretch/>
        </p:blipFill>
        <p:spPr bwMode="auto">
          <a:xfrm>
            <a:off x="4689985" y="3386133"/>
            <a:ext cx="7157748" cy="22391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6DC6A8-A3BC-B9FD-6968-8ABEC33D1D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8"/>
          <a:stretch/>
        </p:blipFill>
        <p:spPr bwMode="auto">
          <a:xfrm>
            <a:off x="350291" y="3238653"/>
            <a:ext cx="4611093" cy="285135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5252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</a:t>
            </a:fld>
            <a:endParaRPr lang="ru-RU" dirty="0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3167879" y="469293"/>
            <a:ext cx="5714863" cy="666000"/>
            <a:chOff x="1476753" y="3499669"/>
            <a:chExt cx="4619247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Пропуски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C38259B-99C1-8240-330E-ABA13B318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927" y="1694359"/>
            <a:ext cx="5455152" cy="436988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4063A9-0F99-3373-F4BD-ECEBE8C3CE77}"/>
              </a:ext>
            </a:extLst>
          </p:cNvPr>
          <p:cNvSpPr txBox="1"/>
          <p:nvPr/>
        </p:nvSpPr>
        <p:spPr>
          <a:xfrm>
            <a:off x="681705" y="1938055"/>
            <a:ext cx="60984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Пропусков нет 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71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 dirty="0"/>
          </a:p>
        </p:txBody>
      </p:sp>
      <p:sp>
        <p:nvSpPr>
          <p:cNvPr id="13" name="Google Shape;176;p7">
            <a:extLst>
              <a:ext uri="{FF2B5EF4-FFF2-40B4-BE49-F238E27FC236}">
                <a16:creationId xmlns:a16="http://schemas.microsoft.com/office/drawing/2014/main" id="{0B3AFC7A-2E2A-4CB1-9002-1A72FF0BB58D}"/>
              </a:ext>
            </a:extLst>
          </p:cNvPr>
          <p:cNvSpPr txBox="1"/>
          <p:nvPr/>
        </p:nvSpPr>
        <p:spPr>
          <a:xfrm>
            <a:off x="6621310" y="1913562"/>
            <a:ext cx="5117690" cy="1437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ru-RU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Д</a:t>
            </a:r>
            <a:r>
              <a:rPr lang="ru-RU" sz="2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анные имеют нормальное распределение. 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ru-RU" sz="2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Есть небольшое смещение</a:t>
            </a:r>
            <a:endParaRPr sz="2800" baseline="30000" dirty="0">
              <a:solidFill>
                <a:srgbClr val="000000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3405819" y="356295"/>
            <a:ext cx="5714863" cy="666000"/>
            <a:chOff x="1476753" y="3499669"/>
            <a:chExt cx="4619247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Гистограммы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5A5A0A5-6E31-145B-AC60-F9DA106EAA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3" t="29895" r="1950" b="6717"/>
          <a:stretch/>
        </p:blipFill>
        <p:spPr bwMode="auto">
          <a:xfrm>
            <a:off x="453000" y="1674710"/>
            <a:ext cx="5810250" cy="21812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A9DEEF5-AE07-2636-6D87-198560B9D6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36" t="27404" r="2262" b="7270"/>
          <a:stretch/>
        </p:blipFill>
        <p:spPr bwMode="auto">
          <a:xfrm>
            <a:off x="2030156" y="3855935"/>
            <a:ext cx="5753100" cy="22479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9533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 dirty="0"/>
          </a:p>
        </p:txBody>
      </p:sp>
      <p:sp>
        <p:nvSpPr>
          <p:cNvPr id="13" name="Google Shape;176;p7">
            <a:extLst>
              <a:ext uri="{FF2B5EF4-FFF2-40B4-BE49-F238E27FC236}">
                <a16:creationId xmlns:a16="http://schemas.microsoft.com/office/drawing/2014/main" id="{0B3AFC7A-2E2A-4CB1-9002-1A72FF0BB58D}"/>
              </a:ext>
            </a:extLst>
          </p:cNvPr>
          <p:cNvSpPr txBox="1"/>
          <p:nvPr/>
        </p:nvSpPr>
        <p:spPr>
          <a:xfrm>
            <a:off x="7182465" y="1866011"/>
            <a:ext cx="4286171" cy="1437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ru-RU" sz="2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Данные рассеяны, низко связаны между собой</a:t>
            </a:r>
            <a:endParaRPr sz="2800" baseline="30000" dirty="0">
              <a:solidFill>
                <a:srgbClr val="000000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3405819" y="356295"/>
            <a:ext cx="5714863" cy="666000"/>
            <a:chOff x="1476753" y="3499669"/>
            <a:chExt cx="4619247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b="1" kern="0" dirty="0">
                  <a:solidFill>
                    <a:srgbClr val="0070C0"/>
                  </a:solidFill>
                  <a:effectLst/>
                  <a:ea typeface="Arial" panose="020B0604020202020204" pitchFamily="34" charset="0"/>
                </a:rPr>
                <a:t>Попарные графики рассеивания</a:t>
              </a:r>
              <a:endParaRPr lang="ru-RU" sz="2800" b="1" spc="180" dirty="0">
                <a:solidFill>
                  <a:srgbClr val="0070C0"/>
                </a:solidFill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5A5A0A5-6E31-145B-AC60-F9DA106EAA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3" t="29895" r="1950" b="6717"/>
          <a:stretch/>
        </p:blipFill>
        <p:spPr bwMode="auto">
          <a:xfrm>
            <a:off x="453000" y="1674710"/>
            <a:ext cx="5810250" cy="21812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A9DEEF5-AE07-2636-6D87-198560B9D6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36" t="27404" r="2262" b="7270"/>
          <a:stretch/>
        </p:blipFill>
        <p:spPr bwMode="auto">
          <a:xfrm>
            <a:off x="2428362" y="4021043"/>
            <a:ext cx="5753100" cy="22479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7753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</a:t>
            </a:fld>
            <a:endParaRPr lang="ru-RU" dirty="0"/>
          </a:p>
        </p:txBody>
      </p:sp>
      <p:cxnSp>
        <p:nvCxnSpPr>
          <p:cNvPr id="9" name="Google Shape;213;p9">
            <a:extLst>
              <a:ext uri="{FF2B5EF4-FFF2-40B4-BE49-F238E27FC236}">
                <a16:creationId xmlns:a16="http://schemas.microsoft.com/office/drawing/2014/main" id="{0C480937-F08C-4A40-946A-9FA8434D6EA0}"/>
              </a:ext>
            </a:extLst>
          </p:cNvPr>
          <p:cNvCxnSpPr>
            <a:cxnSpLocks/>
          </p:cNvCxnSpPr>
          <p:nvPr/>
        </p:nvCxnSpPr>
        <p:spPr>
          <a:xfrm>
            <a:off x="558782" y="4362887"/>
            <a:ext cx="0" cy="1753829"/>
          </a:xfrm>
          <a:prstGeom prst="straightConnector1">
            <a:avLst/>
          </a:prstGeom>
          <a:noFill/>
          <a:ln w="28575" cap="flat" cmpd="sng">
            <a:solidFill>
              <a:srgbClr val="065CA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" name="Google Shape;214;p9">
            <a:extLst>
              <a:ext uri="{FF2B5EF4-FFF2-40B4-BE49-F238E27FC236}">
                <a16:creationId xmlns:a16="http://schemas.microsoft.com/office/drawing/2014/main" id="{8E660AC8-2945-4581-B887-9EB868DF2EA6}"/>
              </a:ext>
            </a:extLst>
          </p:cNvPr>
          <p:cNvCxnSpPr>
            <a:cxnSpLocks/>
          </p:cNvCxnSpPr>
          <p:nvPr/>
        </p:nvCxnSpPr>
        <p:spPr>
          <a:xfrm flipV="1">
            <a:off x="559293" y="6095533"/>
            <a:ext cx="825048" cy="21183"/>
          </a:xfrm>
          <a:prstGeom prst="straightConnector1">
            <a:avLst/>
          </a:prstGeom>
          <a:noFill/>
          <a:ln w="28575" cap="flat" cmpd="sng">
            <a:solidFill>
              <a:srgbClr val="065CA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" name="Google Shape;215;p9">
            <a:extLst>
              <a:ext uri="{FF2B5EF4-FFF2-40B4-BE49-F238E27FC236}">
                <a16:creationId xmlns:a16="http://schemas.microsoft.com/office/drawing/2014/main" id="{7057A822-034F-4B62-9A1A-674FAE24E888}"/>
              </a:ext>
            </a:extLst>
          </p:cNvPr>
          <p:cNvCxnSpPr>
            <a:cxnSpLocks/>
          </p:cNvCxnSpPr>
          <p:nvPr/>
        </p:nvCxnSpPr>
        <p:spPr>
          <a:xfrm>
            <a:off x="558782" y="4362887"/>
            <a:ext cx="825559" cy="0"/>
          </a:xfrm>
          <a:prstGeom prst="straightConnector1">
            <a:avLst/>
          </a:prstGeom>
          <a:noFill/>
          <a:ln w="28575" cap="flat" cmpd="sng">
            <a:solidFill>
              <a:srgbClr val="065CAB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F324A62E-A256-4354-8835-CFA3C09136B2}"/>
              </a:ext>
            </a:extLst>
          </p:cNvPr>
          <p:cNvGrpSpPr/>
          <p:nvPr/>
        </p:nvGrpSpPr>
        <p:grpSpPr>
          <a:xfrm>
            <a:off x="4008538" y="408284"/>
            <a:ext cx="3835398" cy="666000"/>
            <a:chOff x="1476753" y="3499669"/>
            <a:chExt cx="4619247" cy="666000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E589737A-BA23-46A0-A36B-BE16171D8E61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kern="0" dirty="0">
                  <a:solidFill>
                    <a:srgbClr val="0070C0"/>
                  </a:solidFill>
                  <a:effectLst/>
                  <a:ea typeface="Arial" panose="020B0604020202020204" pitchFamily="34" charset="0"/>
                </a:rPr>
                <a:t>Матрица корреляции признаков</a:t>
              </a:r>
              <a:endParaRPr lang="ru-RU" sz="2800" spc="180" dirty="0">
                <a:solidFill>
                  <a:srgbClr val="0070C0"/>
                </a:solidFill>
                <a:cs typeface="ALS Sector Bold" pitchFamily="2" charset="0"/>
              </a:endParaRPr>
            </a:p>
          </p:txBody>
        </p:sp>
        <p:sp>
          <p:nvSpPr>
            <p:cNvPr id="16" name="Прямоугольник 58">
              <a:extLst>
                <a:ext uri="{FF2B5EF4-FFF2-40B4-BE49-F238E27FC236}">
                  <a16:creationId xmlns:a16="http://schemas.microsoft.com/office/drawing/2014/main" id="{1C3517E3-F6E0-4F52-AEE5-DC80364E562C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7" name="Прямоугольник 58">
              <a:extLst>
                <a:ext uri="{FF2B5EF4-FFF2-40B4-BE49-F238E27FC236}">
                  <a16:creationId xmlns:a16="http://schemas.microsoft.com/office/drawing/2014/main" id="{CEC88DFA-D330-4EAE-893E-A44623A39FD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722436" y="4595818"/>
            <a:ext cx="3737172" cy="4226976"/>
          </a:xfrm>
        </p:spPr>
        <p:txBody>
          <a:bodyPr/>
          <a:lstStyle/>
          <a:p>
            <a:pPr marL="76200" indent="0">
              <a:buNone/>
            </a:pPr>
            <a:r>
              <a:rPr lang="ru-RU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М</a:t>
            </a:r>
            <a:r>
              <a:rPr lang="ru-RU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ежду признаками нет линейной зависимости</a:t>
            </a:r>
            <a:endParaRPr lang="ru-RU" sz="28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F54E350-924F-66D1-6A0B-17902F889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011" y="1752028"/>
            <a:ext cx="6115050" cy="4819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238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8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0C9DC557-5581-495D-BB23-B94ADFCDEF50}"/>
              </a:ext>
            </a:extLst>
          </p:cNvPr>
          <p:cNvGrpSpPr/>
          <p:nvPr/>
        </p:nvGrpSpPr>
        <p:grpSpPr>
          <a:xfrm>
            <a:off x="3167880" y="469293"/>
            <a:ext cx="5634476" cy="666000"/>
            <a:chOff x="1476753" y="3499669"/>
            <a:chExt cx="4619247" cy="66600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D70003C4-955E-467F-96F1-C68960CDA5F3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Нормализация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3" name="Прямоугольник 58">
              <a:extLst>
                <a:ext uri="{FF2B5EF4-FFF2-40B4-BE49-F238E27FC236}">
                  <a16:creationId xmlns:a16="http://schemas.microsoft.com/office/drawing/2014/main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42A15D4-1643-5E2B-6B4B-37D3CDB350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5" t="29341" b="23879"/>
          <a:stretch/>
        </p:blipFill>
        <p:spPr bwMode="auto">
          <a:xfrm>
            <a:off x="273628" y="2020651"/>
            <a:ext cx="8378742" cy="228929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Текст 8">
            <a:extLst>
              <a:ext uri="{FF2B5EF4-FFF2-40B4-BE49-F238E27FC236}">
                <a16:creationId xmlns:a16="http://schemas.microsoft.com/office/drawing/2014/main" id="{BCB3EA57-4921-B79C-5901-2349A0268298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15979" y="1405858"/>
            <a:ext cx="5508000" cy="884046"/>
          </a:xfrm>
        </p:spPr>
        <p:txBody>
          <a:bodyPr/>
          <a:lstStyle/>
          <a:p>
            <a:r>
              <a:rPr lang="ru-RU" sz="1800" b="1" kern="0" dirty="0" err="1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RobustScaler</a:t>
            </a:r>
            <a:endParaRPr lang="ru-RU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88C928A-76ED-3FBC-6C58-198518F9B6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436" y="1925420"/>
            <a:ext cx="3101755" cy="247976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985BAA7-D036-F172-19A8-25775C75EDB9}"/>
              </a:ext>
            </a:extLst>
          </p:cNvPr>
          <p:cNvSpPr txBox="1"/>
          <p:nvPr/>
        </p:nvSpPr>
        <p:spPr>
          <a:xfrm>
            <a:off x="589857" y="5021845"/>
            <a:ext cx="1041398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Данные приведены к одному диапазону, выбросы остались незначительные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06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9</a:t>
            </a:fld>
            <a:endParaRPr lang="ru-RU" dirty="0"/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D2E8A5C6-F120-492A-B908-124489466D78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-134681" y="5366044"/>
            <a:ext cx="11261009" cy="584686"/>
          </a:xfrm>
        </p:spPr>
        <p:txBody>
          <a:bodyPr>
            <a:noAutofit/>
          </a:bodyPr>
          <a:lstStyle/>
          <a:p>
            <a:pPr indent="450215" algn="ctr">
              <a:lnSpc>
                <a:spcPct val="150000"/>
              </a:lnSpc>
            </a:pPr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Н</a:t>
            </a:r>
            <a:r>
              <a:rPr lang="ru-RU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и одна модель не дала удовлетворительных результатов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0C9DC557-5581-495D-BB23-B94ADFCDEF50}"/>
              </a:ext>
            </a:extLst>
          </p:cNvPr>
          <p:cNvGrpSpPr/>
          <p:nvPr/>
        </p:nvGrpSpPr>
        <p:grpSpPr>
          <a:xfrm>
            <a:off x="3167879" y="469293"/>
            <a:ext cx="7614001" cy="666000"/>
            <a:chOff x="1476753" y="3499669"/>
            <a:chExt cx="4619247" cy="66600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D70003C4-955E-467F-96F1-C68960CDA5F3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Разработка и обучение моделей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3" name="Прямоугольник 58">
              <a:extLst>
                <a:ext uri="{FF2B5EF4-FFF2-40B4-BE49-F238E27FC236}">
                  <a16:creationId xmlns:a16="http://schemas.microsoft.com/office/drawing/2014/main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769A7D3-89E2-F93C-5132-2289928D8B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91" t="43166" r="45528" b="42999"/>
          <a:stretch/>
        </p:blipFill>
        <p:spPr bwMode="auto">
          <a:xfrm>
            <a:off x="942645" y="1942563"/>
            <a:ext cx="10183683" cy="29266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1852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theme/theme1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/>
        <a:ea typeface=""/>
        <a:cs typeface=""/>
      </a:majorFont>
      <a:minorFont>
        <a:latin typeface="ALS Sector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300"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1034</TotalTime>
  <Words>168</Words>
  <Application>Microsoft Office PowerPoint</Application>
  <PresentationFormat>Широкоэкранный</PresentationFormat>
  <Paragraphs>44</Paragraphs>
  <Slides>12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ALS Sector Bold</vt:lpstr>
      <vt:lpstr>Open Sans</vt:lpstr>
      <vt:lpstr>Times New Roman</vt:lpstr>
      <vt:lpstr>Noto Sans Symbols</vt:lpstr>
      <vt:lpstr>ALS Sector Regular</vt:lpstr>
      <vt:lpstr>Arial</vt:lpstr>
      <vt:lpstr>Tahoma</vt:lpstr>
      <vt:lpstr>If,kjyVUNE_28012021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Фомина Ольга</dc:creator>
  <cp:lastModifiedBy>all</cp:lastModifiedBy>
  <cp:revision>114</cp:revision>
  <dcterms:created xsi:type="dcterms:W3CDTF">2021-02-24T09:03:25Z</dcterms:created>
  <dcterms:modified xsi:type="dcterms:W3CDTF">2023-10-12T13:42:32Z</dcterms:modified>
</cp:coreProperties>
</file>