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Mon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7" roundtripDataSignature="AMtx7mg6HT4PGkJJvaflme4y3fnBJ4dp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Mon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italic.fntdata"/><Relationship Id="rId14" Type="http://schemas.openxmlformats.org/officeDocument/2006/relationships/font" Target="fonts/RobotoMono-bold.fntdata"/><Relationship Id="rId17" Type="http://customschemas.google.com/relationships/presentationmetadata" Target="metadata"/><Relationship Id="rId16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7f6c52d9a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317f6c52d9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16.png"/><Relationship Id="rId6" Type="http://schemas.openxmlformats.org/officeDocument/2006/relationships/image" Target="../media/image10.png"/><Relationship Id="rId7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1.jpg"/><Relationship Id="rId5" Type="http://schemas.openxmlformats.org/officeDocument/2006/relationships/image" Target="../media/image8.png"/><Relationship Id="rId6" Type="http://schemas.openxmlformats.org/officeDocument/2006/relationships/image" Target="../media/image12.png"/><Relationship Id="rId7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9" r="8" t="0"/>
          <a:stretch/>
        </p:blipFill>
        <p:spPr>
          <a:xfrm>
            <a:off x="0" y="-1"/>
            <a:ext cx="9143997" cy="51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20122" y="4157787"/>
            <a:ext cx="2423875" cy="1145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 txBox="1"/>
          <p:nvPr/>
        </p:nvSpPr>
        <p:spPr>
          <a:xfrm>
            <a:off x="890751" y="2214695"/>
            <a:ext cx="4446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/>
              <a:t>Green Score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890752" y="3136988"/>
            <a:ext cx="402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Byte-Busters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890751" y="3733007"/>
            <a:ext cx="4020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Fintech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2049290" y="-1"/>
            <a:ext cx="9689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2743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2A2E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2742" y="943251"/>
            <a:ext cx="3286840" cy="423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68626" y="400181"/>
            <a:ext cx="1102323" cy="1322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834101" y="4485125"/>
            <a:ext cx="2559300" cy="3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"/>
          <p:cNvSpPr txBox="1"/>
          <p:nvPr/>
        </p:nvSpPr>
        <p:spPr>
          <a:xfrm>
            <a:off x="116700" y="0"/>
            <a:ext cx="47361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2"/>
              <a:buFont typeface="Arial"/>
              <a:buNone/>
            </a:pPr>
            <a:r>
              <a:rPr b="0" i="0" lang="en-US" sz="2702" u="sng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0" i="0" sz="3320" u="sng" cap="none" strike="noStrike">
              <a:solidFill>
                <a:srgbClr val="EA43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7442" y="0"/>
            <a:ext cx="2976558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2"/>
          <p:cNvSpPr txBox="1"/>
          <p:nvPr>
            <p:ph idx="1" type="body"/>
          </p:nvPr>
        </p:nvSpPr>
        <p:spPr>
          <a:xfrm>
            <a:off x="116700" y="822325"/>
            <a:ext cx="6050700" cy="30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73B6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rgbClr val="273B68"/>
                </a:solidFill>
                <a:highlight>
                  <a:srgbClr val="FFFFFF"/>
                </a:highlight>
              </a:rPr>
              <a:t>P</a:t>
            </a:r>
            <a:r>
              <a:rPr b="1" lang="en-US" sz="1500">
                <a:solidFill>
                  <a:srgbClr val="273B68"/>
                </a:solidFill>
                <a:highlight>
                  <a:srgbClr val="FFFFFF"/>
                </a:highlight>
              </a:rPr>
              <a:t>eople and companies do not have the ease of access to the resources to understand how their financial decisions affect the environment</a:t>
            </a:r>
            <a:endParaRPr b="1" sz="1500">
              <a:solidFill>
                <a:srgbClr val="273B68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273B68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SzPts val="1900"/>
              <a:buFont typeface="Roboto Mono"/>
              <a:buChar char="-"/>
            </a:pPr>
            <a:r>
              <a:rPr lang="en-US" sz="1300">
                <a:solidFill>
                  <a:srgbClr val="273B68"/>
                </a:solidFill>
                <a:highlight>
                  <a:srgbClr val="FFFFFF"/>
                </a:highlight>
              </a:rPr>
              <a:t>Climate change calls for immediate attention.Daily activities like shopping, car fueling, or paying bills greatly increase one's carbon footprint, but the majority do not realize it. </a:t>
            </a:r>
            <a:endParaRPr sz="1300">
              <a:solidFill>
                <a:srgbClr val="273B68"/>
              </a:solidFill>
              <a:highlight>
                <a:srgbClr val="FFFFFF"/>
              </a:highlight>
            </a:endParaRPr>
          </a:p>
        </p:txBody>
      </p:sp>
      <p:pic>
        <p:nvPicPr>
          <p:cNvPr id="70" name="Google Shape;7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700" y="4486150"/>
            <a:ext cx="2171526" cy="54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2502" u="sng">
                <a:solidFill>
                  <a:srgbClr val="0F9D58"/>
                </a:solidFill>
                <a:latin typeface="Arial"/>
                <a:ea typeface="Arial"/>
                <a:cs typeface="Arial"/>
                <a:sym typeface="Arial"/>
              </a:rPr>
              <a:t>Product Idea</a:t>
            </a:r>
            <a:endParaRPr sz="2502" u="sng">
              <a:solidFill>
                <a:srgbClr val="0F9D5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 u="sng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3"/>
          <p:cNvSpPr txBox="1"/>
          <p:nvPr>
            <p:ph idx="1" type="body"/>
          </p:nvPr>
        </p:nvSpPr>
        <p:spPr>
          <a:xfrm>
            <a:off x="311700" y="692500"/>
            <a:ext cx="4843624" cy="36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273B68"/>
                </a:solidFill>
                <a:highlight>
                  <a:srgbClr val="FFFFFF"/>
                </a:highlight>
              </a:rPr>
              <a:t>GreenScore allows users to reduce their carbon footprints by monitoring the environmental impact of each transaction and challenging its users with gamified rewards for sustainable spending. Making it possible for a user to make informed decisions moves us towards lowering emissions and building a greener future.</a:t>
            </a:r>
            <a:endParaRPr b="1" sz="1400">
              <a:solidFill>
                <a:srgbClr val="273B68"/>
              </a:solidFill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79">
              <a:solidFill>
                <a:srgbClr val="EA4335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5216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5ADB"/>
              </a:buClr>
              <a:buSzPts val="1679"/>
              <a:buFont typeface="Roboto Mono"/>
              <a:buChar char="-"/>
            </a:pPr>
            <a:r>
              <a:rPr b="1" lang="en-US" sz="1679">
                <a:solidFill>
                  <a:srgbClr val="0C5ADB"/>
                </a:solidFill>
                <a:latin typeface="Roboto Mono"/>
                <a:ea typeface="Roboto Mono"/>
                <a:cs typeface="Roboto Mono"/>
                <a:sym typeface="Roboto Mono"/>
              </a:rPr>
              <a:t>Track transaction</a:t>
            </a:r>
            <a:endParaRPr b="1" sz="1679">
              <a:solidFill>
                <a:srgbClr val="0C5AD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5216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5ADB"/>
              </a:buClr>
              <a:buSzPts val="1679"/>
              <a:buFont typeface="Roboto Mono"/>
              <a:buChar char="-"/>
            </a:pPr>
            <a:r>
              <a:rPr b="1" lang="en-US" sz="1679">
                <a:solidFill>
                  <a:srgbClr val="0C5ADB"/>
                </a:solidFill>
                <a:latin typeface="Roboto Mono"/>
                <a:ea typeface="Roboto Mono"/>
                <a:cs typeface="Roboto Mono"/>
                <a:sym typeface="Roboto Mono"/>
              </a:rPr>
              <a:t>calculate Carbon FootPrint</a:t>
            </a:r>
            <a:endParaRPr b="1" sz="1679">
              <a:solidFill>
                <a:srgbClr val="0C5AD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5216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5ADB"/>
              </a:buClr>
              <a:buSzPts val="1679"/>
              <a:buFont typeface="Roboto Mono"/>
              <a:buChar char="-"/>
            </a:pPr>
            <a:r>
              <a:rPr b="1" lang="en-US" sz="1679">
                <a:solidFill>
                  <a:srgbClr val="0C5ADB"/>
                </a:solidFill>
                <a:latin typeface="Roboto Mono"/>
                <a:ea typeface="Roboto Mono"/>
                <a:cs typeface="Roboto Mono"/>
                <a:sym typeface="Roboto Mono"/>
              </a:rPr>
              <a:t>Assign Greenscore</a:t>
            </a:r>
            <a:endParaRPr b="1" sz="1679">
              <a:solidFill>
                <a:srgbClr val="0C5ADB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35216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5ADB"/>
              </a:buClr>
              <a:buSzPts val="1679"/>
              <a:buFont typeface="Roboto Mono"/>
              <a:buChar char="-"/>
            </a:pPr>
            <a:r>
              <a:rPr b="1" lang="en-US" sz="1679">
                <a:solidFill>
                  <a:srgbClr val="0C5ADB"/>
                </a:solidFill>
                <a:latin typeface="Roboto Mono"/>
                <a:ea typeface="Roboto Mono"/>
                <a:cs typeface="Roboto Mono"/>
                <a:sym typeface="Roboto Mono"/>
              </a:rPr>
              <a:t>Reward Improvement</a:t>
            </a:r>
            <a:endParaRPr b="1" sz="1679">
              <a:solidFill>
                <a:srgbClr val="0C5ADB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77" name="Google Shape;7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0226" y="0"/>
            <a:ext cx="353377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6700" y="4501150"/>
            <a:ext cx="2111599" cy="5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2502" u="sng">
                <a:solidFill>
                  <a:srgbClr val="0C5ADB"/>
                </a:solidFill>
                <a:latin typeface="Arial"/>
                <a:ea typeface="Arial"/>
                <a:cs typeface="Arial"/>
                <a:sym typeface="Arial"/>
              </a:rPr>
              <a:t>Additional Info</a:t>
            </a:r>
            <a:endParaRPr sz="2502" u="sng">
              <a:solidFill>
                <a:srgbClr val="0C5AD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 u="sng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5"/>
          <p:cNvGrpSpPr/>
          <p:nvPr/>
        </p:nvGrpSpPr>
        <p:grpSpPr>
          <a:xfrm>
            <a:off x="1389993" y="699485"/>
            <a:ext cx="5129047" cy="3744528"/>
            <a:chOff x="0" y="0"/>
            <a:chExt cx="5129047" cy="3744528"/>
          </a:xfrm>
        </p:grpSpPr>
        <p:sp>
          <p:nvSpPr>
            <p:cNvPr id="86" name="Google Shape;86;p5"/>
            <p:cNvSpPr/>
            <p:nvPr/>
          </p:nvSpPr>
          <p:spPr>
            <a:xfrm>
              <a:off x="0" y="0"/>
              <a:ext cx="4103238" cy="823796"/>
            </a:xfrm>
            <a:prstGeom prst="roundRect">
              <a:avLst>
                <a:gd fmla="val 10000" name="adj"/>
              </a:avLst>
            </a:prstGeom>
            <a:solidFill>
              <a:srgbClr val="ED443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"/>
            <p:cNvSpPr txBox="1"/>
            <p:nvPr/>
          </p:nvSpPr>
          <p:spPr>
            <a:xfrm>
              <a:off x="24128" y="24128"/>
              <a:ext cx="3144687" cy="7755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900">
                  <a:solidFill>
                    <a:schemeClr val="lt1"/>
                  </a:solidFill>
                </a:rPr>
                <a:t>Keep Track of Carbon Footprint</a:t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343646" y="973577"/>
              <a:ext cx="4103238" cy="823796"/>
            </a:xfrm>
            <a:prstGeom prst="roundRect">
              <a:avLst>
                <a:gd fmla="val 10000" name="adj"/>
              </a:avLst>
            </a:prstGeom>
            <a:solidFill>
              <a:srgbClr val="079F57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5"/>
            <p:cNvSpPr txBox="1"/>
            <p:nvPr/>
          </p:nvSpPr>
          <p:spPr>
            <a:xfrm>
              <a:off x="367774" y="997705"/>
              <a:ext cx="3175868" cy="7755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000">
                  <a:solidFill>
                    <a:schemeClr val="lt1"/>
                  </a:solidFill>
                </a:rPr>
                <a:t>You Earn GreenScores</a:t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682163" y="1947155"/>
              <a:ext cx="4103238" cy="823796"/>
            </a:xfrm>
            <a:prstGeom prst="roundRect">
              <a:avLst>
                <a:gd fmla="val 10000" name="adj"/>
              </a:avLst>
            </a:prstGeom>
            <a:solidFill>
              <a:srgbClr val="4B81F4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5"/>
            <p:cNvSpPr txBox="1"/>
            <p:nvPr/>
          </p:nvSpPr>
          <p:spPr>
            <a:xfrm>
              <a:off x="706291" y="1971283"/>
              <a:ext cx="3180997" cy="7755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1700">
                  <a:solidFill>
                    <a:schemeClr val="lt1"/>
                  </a:solidFill>
                </a:rPr>
                <a:t>Incentives like GreenScore redemption for various </a:t>
              </a:r>
              <a:r>
                <a:rPr lang="en-US" sz="1700">
                  <a:solidFill>
                    <a:schemeClr val="lt1"/>
                  </a:solidFill>
                </a:rPr>
                <a:t>amenities</a:t>
              </a:r>
              <a:endParaRPr b="0" i="0" sz="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025809" y="2920732"/>
              <a:ext cx="4103238" cy="823796"/>
            </a:xfrm>
            <a:prstGeom prst="roundRect">
              <a:avLst>
                <a:gd fmla="val 10000" name="adj"/>
              </a:avLst>
            </a:prstGeom>
            <a:solidFill>
              <a:srgbClr val="F8BF03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5"/>
            <p:cNvSpPr txBox="1"/>
            <p:nvPr/>
          </p:nvSpPr>
          <p:spPr>
            <a:xfrm>
              <a:off x="1049937" y="2944860"/>
              <a:ext cx="3175868" cy="7755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lang="en-US" sz="2100">
                  <a:solidFill>
                    <a:schemeClr val="lt1"/>
                  </a:solidFill>
                </a:rPr>
                <a:t>Green and sustainable Future</a:t>
              </a:r>
              <a:endParaRPr b="0" i="0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3567770" y="630953"/>
              <a:ext cx="535467" cy="535467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DD8FB">
                <a:alpha val="89411"/>
              </a:srgbClr>
            </a:solidFill>
            <a:ln cap="flat" cmpd="sng" w="25400">
              <a:solidFill>
                <a:srgbClr val="CDD8FB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5"/>
            <p:cNvSpPr txBox="1"/>
            <p:nvPr/>
          </p:nvSpPr>
          <p:spPr>
            <a:xfrm>
              <a:off x="3688250" y="630953"/>
              <a:ext cx="294507" cy="4029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0" lIns="31750" spcFirstLastPara="1" rIns="31750" wrap="square" tIns="31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3911416" y="1604530"/>
              <a:ext cx="535467" cy="535467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DD8FB">
                <a:alpha val="89411"/>
              </a:srgbClr>
            </a:solidFill>
            <a:ln cap="flat" cmpd="sng" w="25400">
              <a:solidFill>
                <a:srgbClr val="CDD8FB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 txBox="1"/>
            <p:nvPr/>
          </p:nvSpPr>
          <p:spPr>
            <a:xfrm>
              <a:off x="4031896" y="1604530"/>
              <a:ext cx="294507" cy="4029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0" lIns="31750" spcFirstLastPara="1" rIns="31750" wrap="square" tIns="31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4249934" y="2578108"/>
              <a:ext cx="535467" cy="535467"/>
            </a:xfrm>
            <a:prstGeom prst="downArrow">
              <a:avLst>
                <a:gd fmla="val 55000" name="adj1"/>
                <a:gd fmla="val 45000" name="adj2"/>
              </a:avLst>
            </a:prstGeom>
            <a:solidFill>
              <a:srgbClr val="CDD8FB">
                <a:alpha val="89411"/>
              </a:srgbClr>
            </a:solidFill>
            <a:ln cap="flat" cmpd="sng" w="25400">
              <a:solidFill>
                <a:srgbClr val="CDD8FB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5"/>
            <p:cNvSpPr txBox="1"/>
            <p:nvPr/>
          </p:nvSpPr>
          <p:spPr>
            <a:xfrm>
              <a:off x="4370414" y="2578108"/>
              <a:ext cx="294507" cy="4029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0" lIns="31750" spcFirstLastPara="1" rIns="31750" wrap="square" tIns="31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00"/>
                <a:buFont typeface="Arial"/>
                <a:buNone/>
              </a:pPr>
              <a:r>
                <a:t/>
              </a:r>
              <a:endParaRPr b="0" i="0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0" name="Google Shape;10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2275" y="4551300"/>
            <a:ext cx="2068249" cy="5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317f6c52d9a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317f6c52d9a_0_7"/>
          <p:cNvSpPr txBox="1"/>
          <p:nvPr/>
        </p:nvSpPr>
        <p:spPr>
          <a:xfrm>
            <a:off x="116700" y="0"/>
            <a:ext cx="47361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2"/>
              <a:buFont typeface="Arial"/>
              <a:buNone/>
            </a:pPr>
            <a:r>
              <a:rPr b="0" i="0" lang="en-US" sz="2702" u="sng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rPr>
              <a:t>How Unique is it?</a:t>
            </a:r>
            <a:endParaRPr b="0" i="0" sz="3320" u="sng" cap="none" strike="noStrike">
              <a:solidFill>
                <a:srgbClr val="EA43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317f6c52d9a_0_7"/>
          <p:cNvSpPr txBox="1"/>
          <p:nvPr>
            <p:ph idx="1" type="body"/>
          </p:nvPr>
        </p:nvSpPr>
        <p:spPr>
          <a:xfrm>
            <a:off x="116700" y="822325"/>
            <a:ext cx="6050700" cy="30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3375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SzPts val="1650"/>
              <a:buFont typeface="Roboto Mono"/>
              <a:buChar char="-"/>
            </a:pPr>
            <a:r>
              <a:rPr b="1" lang="en-US">
                <a:solidFill>
                  <a:srgbClr val="0F9D58"/>
                </a:solidFill>
                <a:latin typeface="Roboto Mono"/>
                <a:ea typeface="Roboto Mono"/>
                <a:cs typeface="Roboto Mono"/>
                <a:sym typeface="Roboto Mono"/>
              </a:rPr>
              <a:t>Existing Work vs Coined Novelty</a:t>
            </a:r>
            <a:endParaRPr b="1">
              <a:solidFill>
                <a:srgbClr val="0F9D5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08" name="Google Shape;108;g317f6c52d9a_0_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52325" y="4541300"/>
            <a:ext cx="2108200" cy="52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317f6c52d9a_0_7"/>
          <p:cNvSpPr txBox="1"/>
          <p:nvPr/>
        </p:nvSpPr>
        <p:spPr>
          <a:xfrm>
            <a:off x="510475" y="1440400"/>
            <a:ext cx="3505500" cy="274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500">
                <a:solidFill>
                  <a:schemeClr val="dk2"/>
                </a:solidFill>
              </a:rPr>
              <a:t>Existing Work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-US" sz="1500">
                <a:solidFill>
                  <a:schemeClr val="dk2"/>
                </a:solidFill>
              </a:rPr>
              <a:t>There are online Carbon footprint Calculator but they are </a:t>
            </a:r>
            <a:r>
              <a:rPr lang="en-US" sz="1500">
                <a:solidFill>
                  <a:schemeClr val="dk2"/>
                </a:solidFill>
              </a:rPr>
              <a:t>manual and calculate for a particular domain.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10" name="Google Shape;110;g317f6c52d9a_0_7"/>
          <p:cNvSpPr txBox="1"/>
          <p:nvPr/>
        </p:nvSpPr>
        <p:spPr>
          <a:xfrm>
            <a:off x="4485450" y="1420450"/>
            <a:ext cx="3335700" cy="274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500">
                <a:solidFill>
                  <a:schemeClr val="dk2"/>
                </a:solidFill>
              </a:rPr>
              <a:t>Novelty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-US" sz="1500">
                <a:solidFill>
                  <a:schemeClr val="dk2"/>
                </a:solidFill>
              </a:rPr>
              <a:t>We are tracking the everyday transactions of the individual to </a:t>
            </a:r>
            <a:r>
              <a:rPr lang="en-US" sz="1500">
                <a:solidFill>
                  <a:schemeClr val="dk2"/>
                </a:solidFill>
              </a:rPr>
              <a:t>generate a more relevant calculation of the Carbon Footprint emitted by the individual.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-US" sz="1500">
                <a:solidFill>
                  <a:schemeClr val="dk2"/>
                </a:solidFill>
              </a:rPr>
              <a:t>We are incentivising the individuals with the help of greenScores earned per transaction.</a:t>
            </a:r>
            <a:endParaRPr sz="15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2502" u="sng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Tech Stack</a:t>
            </a:r>
            <a:endParaRPr sz="2502" u="sng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 u="sng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" name="Google Shape;117;p4"/>
          <p:cNvGrpSpPr/>
          <p:nvPr/>
        </p:nvGrpSpPr>
        <p:grpSpPr>
          <a:xfrm>
            <a:off x="1988684" y="774016"/>
            <a:ext cx="4136619" cy="3406559"/>
            <a:chOff x="835173" y="1476"/>
            <a:chExt cx="4136619" cy="3406559"/>
          </a:xfrm>
        </p:grpSpPr>
        <p:sp>
          <p:nvSpPr>
            <p:cNvPr id="118" name="Google Shape;118;p4"/>
            <p:cNvSpPr/>
            <p:nvPr/>
          </p:nvSpPr>
          <p:spPr>
            <a:xfrm rot="10800000">
              <a:off x="1110160" y="1476"/>
              <a:ext cx="3861632" cy="549974"/>
            </a:xfrm>
            <a:prstGeom prst="homePlate">
              <a:avLst>
                <a:gd fmla="val 50000" name="adj"/>
              </a:avLst>
            </a:prstGeom>
            <a:solidFill>
              <a:srgbClr val="4185F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4"/>
            <p:cNvSpPr txBox="1"/>
            <p:nvPr/>
          </p:nvSpPr>
          <p:spPr>
            <a:xfrm>
              <a:off x="1247653" y="1476"/>
              <a:ext cx="3724139" cy="549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242500" spcFirstLastPara="1" rIns="184900" wrap="square" tIns="99050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Arial"/>
                <a:buNone/>
              </a:pPr>
              <a:r>
                <a:rPr lang="en-US" sz="2300">
                  <a:solidFill>
                    <a:schemeClr val="lt1"/>
                  </a:solidFill>
                </a:rPr>
                <a:t>Web App (React)</a:t>
              </a:r>
              <a:endParaRPr sz="1100"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835173" y="1476"/>
              <a:ext cx="549974" cy="549974"/>
            </a:xfrm>
            <a:prstGeom prst="ellipse">
              <a:avLst/>
            </a:prstGeom>
            <a:solidFill>
              <a:srgbClr val="BCCCFA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 rot="10800000">
              <a:off x="1110160" y="715622"/>
              <a:ext cx="3861632" cy="549974"/>
            </a:xfrm>
            <a:prstGeom prst="homePlate">
              <a:avLst>
                <a:gd fmla="val 50000" name="adj"/>
              </a:avLst>
            </a:prstGeom>
            <a:solidFill>
              <a:srgbClr val="4185F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"/>
            <p:cNvSpPr txBox="1"/>
            <p:nvPr/>
          </p:nvSpPr>
          <p:spPr>
            <a:xfrm>
              <a:off x="1247653" y="715622"/>
              <a:ext cx="3724139" cy="549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242500" spcFirstLastPara="1" rIns="18490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-US" sz="2300">
                  <a:solidFill>
                    <a:schemeClr val="lt1"/>
                  </a:solidFill>
                </a:rPr>
                <a:t>Database (PostGreSQL)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835173" y="715622"/>
              <a:ext cx="549974" cy="549974"/>
            </a:xfrm>
            <a:prstGeom prst="ellipse">
              <a:avLst/>
            </a:prstGeom>
            <a:solidFill>
              <a:srgbClr val="BCCCFA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 rot="10800000">
              <a:off x="1110160" y="1429768"/>
              <a:ext cx="3861632" cy="549974"/>
            </a:xfrm>
            <a:prstGeom prst="homePlate">
              <a:avLst>
                <a:gd fmla="val 50000" name="adj"/>
              </a:avLst>
            </a:prstGeom>
            <a:solidFill>
              <a:srgbClr val="4185F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"/>
            <p:cNvSpPr txBox="1"/>
            <p:nvPr/>
          </p:nvSpPr>
          <p:spPr>
            <a:xfrm>
              <a:off x="1247653" y="1429768"/>
              <a:ext cx="3724139" cy="549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242500" spcFirstLastPara="1" rIns="18490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APIs</a:t>
              </a:r>
              <a:r>
                <a:rPr lang="en-US" sz="2400">
                  <a:solidFill>
                    <a:schemeClr val="lt1"/>
                  </a:solidFill>
                </a:rPr>
                <a:t> (Plaid , Yodlee)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835173" y="1429768"/>
              <a:ext cx="549974" cy="549974"/>
            </a:xfrm>
            <a:prstGeom prst="ellipse">
              <a:avLst/>
            </a:prstGeom>
            <a:solidFill>
              <a:srgbClr val="BCCCFA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 rot="10800000">
              <a:off x="1110160" y="2143914"/>
              <a:ext cx="3861632" cy="549974"/>
            </a:xfrm>
            <a:prstGeom prst="homePlate">
              <a:avLst>
                <a:gd fmla="val 50000" name="adj"/>
              </a:avLst>
            </a:prstGeom>
            <a:solidFill>
              <a:srgbClr val="4185F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"/>
            <p:cNvSpPr txBox="1"/>
            <p:nvPr/>
          </p:nvSpPr>
          <p:spPr>
            <a:xfrm>
              <a:off x="1247653" y="2143914"/>
              <a:ext cx="3724139" cy="549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242500" spcFirstLastPara="1" rIns="18490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ML</a:t>
              </a:r>
              <a:r>
                <a:rPr lang="en-US" sz="2600">
                  <a:solidFill>
                    <a:schemeClr val="lt1"/>
                  </a:solidFill>
                </a:rPr>
                <a:t> (Tensor Flow)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835173" y="2143914"/>
              <a:ext cx="549974" cy="549974"/>
            </a:xfrm>
            <a:prstGeom prst="ellipse">
              <a:avLst/>
            </a:prstGeom>
            <a:solidFill>
              <a:srgbClr val="BCCCFA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 rot="10800000">
              <a:off x="1110160" y="2858061"/>
              <a:ext cx="3861632" cy="549974"/>
            </a:xfrm>
            <a:prstGeom prst="homePlate">
              <a:avLst>
                <a:gd fmla="val 50000" name="adj"/>
              </a:avLst>
            </a:prstGeom>
            <a:solidFill>
              <a:srgbClr val="4185F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"/>
            <p:cNvSpPr txBox="1"/>
            <p:nvPr/>
          </p:nvSpPr>
          <p:spPr>
            <a:xfrm>
              <a:off x="1247653" y="2858061"/>
              <a:ext cx="3724139" cy="549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9050" lIns="242500" spcFirstLastPara="1" rIns="184900" wrap="square" tIns="9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r>
                <a:rPr lang="en-US" sz="2600">
                  <a:solidFill>
                    <a:schemeClr val="lt1"/>
                  </a:solidFill>
                </a:rPr>
                <a:t>BlockChain (Optional)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835173" y="2858061"/>
              <a:ext cx="549974" cy="549974"/>
            </a:xfrm>
            <a:prstGeom prst="ellipse">
              <a:avLst/>
            </a:prstGeom>
            <a:solidFill>
              <a:srgbClr val="BCCCFA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33" name="Google Shape;13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42350" y="4538800"/>
            <a:ext cx="2118176" cy="5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6"/>
          <p:cNvPicPr preferRelativeResize="0"/>
          <p:nvPr/>
        </p:nvPicPr>
        <p:blipFill rotWithShape="1">
          <a:blip r:embed="rId3">
            <a:alphaModFix/>
          </a:blip>
          <a:srcRect b="0" l="35687" r="-1" t="0"/>
          <a:stretch/>
        </p:blipFill>
        <p:spPr>
          <a:xfrm flipH="1">
            <a:off x="-2" y="5"/>
            <a:ext cx="5856891" cy="514370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6"/>
          <p:cNvSpPr txBox="1"/>
          <p:nvPr/>
        </p:nvSpPr>
        <p:spPr>
          <a:xfrm flipH="1">
            <a:off x="1633500" y="1269118"/>
            <a:ext cx="29385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ackathon 2022" id="140" name="Google Shape;140;p6"/>
          <p:cNvPicPr preferRelativeResize="0"/>
          <p:nvPr/>
        </p:nvPicPr>
        <p:blipFill rotWithShape="1">
          <a:blip r:embed="rId4">
            <a:alphaModFix/>
          </a:blip>
          <a:srcRect b="28936" l="11701" r="8638" t="13608"/>
          <a:stretch/>
        </p:blipFill>
        <p:spPr>
          <a:xfrm>
            <a:off x="5961054" y="1568668"/>
            <a:ext cx="3246008" cy="2341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868218"/>
            <a:ext cx="4572000" cy="2884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1" y="4753082"/>
            <a:ext cx="4572001" cy="39041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"/>
          <p:cNvSpPr txBox="1"/>
          <p:nvPr/>
        </p:nvSpPr>
        <p:spPr>
          <a:xfrm>
            <a:off x="0" y="1890650"/>
            <a:ext cx="4035900" cy="30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Lead: Rohit Ku</a:t>
            </a:r>
            <a:r>
              <a:rPr b="1" lang="en-US" sz="1200"/>
              <a:t>mar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Email: rohi</a:t>
            </a:r>
            <a:r>
              <a:rPr b="1" lang="en-US" sz="1200"/>
              <a:t>tkumar620200@gmail.com</a:t>
            </a:r>
            <a:b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Phone: 6202003348</a:t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 1: </a:t>
            </a:r>
            <a:r>
              <a:rPr b="1" lang="en-US" sz="1200"/>
              <a:t>Kumar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</a:t>
            </a:r>
            <a:r>
              <a:rPr b="1" lang="en-US" sz="1200"/>
              <a:t>jash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Email: kmrtejash@gmail</a:t>
            </a:r>
            <a:r>
              <a:rPr b="1" lang="en-US" sz="1200"/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Phone: 72949287</a:t>
            </a:r>
            <a:r>
              <a:rPr b="1" lang="en-US" sz="1200"/>
              <a:t>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 2 : </a:t>
            </a:r>
            <a:r>
              <a:rPr b="1" lang="en-US" sz="1200"/>
              <a:t>Rahul Negi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Email: rahulnegi</a:t>
            </a:r>
            <a:r>
              <a:rPr b="1" lang="en-US" sz="1200"/>
              <a:t>0465</a:t>
            </a: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@gmail.com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Phone: 7300828002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Member 3 : </a:t>
            </a:r>
            <a:r>
              <a:rPr b="1" lang="en-US" sz="1200"/>
              <a:t>Aryan Bisht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Email: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aryan.b19</a:t>
            </a:r>
            <a:r>
              <a:rPr b="1" lang="en-US" sz="1200"/>
              <a:t>04</a:t>
            </a: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@gmail.com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Phone: 9321798212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04401" y="154775"/>
            <a:ext cx="2559300" cy="3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