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sp>
        <p:nvSpPr>
          <p:cNvPr id="90"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91"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sp>
        <p:nvSpPr>
          <p:cNvPr id="99"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100"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37"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46"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64"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73"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sp>
        <p:nvSpPr>
          <p:cNvPr id="81"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82"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11" name="Text 0"/>
          <p:cNvSpPr txBox="1"/>
          <p:nvPr/>
        </p:nvSpPr>
        <p:spPr>
          <a:xfrm>
            <a:off x="6280189" y="2864524"/>
            <a:ext cx="3010601"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GreenScore</a:t>
            </a:r>
          </a:p>
        </p:txBody>
      </p:sp>
      <p:sp>
        <p:nvSpPr>
          <p:cNvPr id="112" name="Text 1"/>
          <p:cNvSpPr txBox="1"/>
          <p:nvPr/>
        </p:nvSpPr>
        <p:spPr>
          <a:xfrm>
            <a:off x="6280189" y="3913465"/>
            <a:ext cx="7556422"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Empowering sustainable spending. GreenScore is a carbon footprint tracker. Users get financial incentives for eco-friendly choices. Track your impact, earn rewards, and build a greener future with every purchase.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229" name="Text 0"/>
          <p:cNvSpPr txBox="1"/>
          <p:nvPr/>
        </p:nvSpPr>
        <p:spPr>
          <a:xfrm>
            <a:off x="6280189" y="1268849"/>
            <a:ext cx="5878966"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Challenges &amp; Solutions</a:t>
            </a:r>
          </a:p>
        </p:txBody>
      </p:sp>
      <p:sp>
        <p:nvSpPr>
          <p:cNvPr id="230" name="Shape 1"/>
          <p:cNvSpPr/>
          <p:nvPr/>
        </p:nvSpPr>
        <p:spPr>
          <a:xfrm>
            <a:off x="6280189" y="2317789"/>
            <a:ext cx="7556422" cy="4642963"/>
          </a:xfrm>
          <a:prstGeom prst="roundRect">
            <a:avLst>
              <a:gd name="adj" fmla="val 2052"/>
            </a:avLst>
          </a:prstGeom>
          <a:ln w="7620">
            <a:solidFill>
              <a:srgbClr val="000000">
                <a:alpha val="8000"/>
              </a:srgbClr>
            </a:solidFill>
          </a:ln>
        </p:spPr>
        <p:txBody>
          <a:bodyPr lIns="45719" rIns="45719"/>
          <a:lstStyle/>
          <a:p>
            <a:pPr/>
          </a:p>
        </p:txBody>
      </p:sp>
      <p:sp>
        <p:nvSpPr>
          <p:cNvPr id="231" name="Shape 2"/>
          <p:cNvSpPr/>
          <p:nvPr/>
        </p:nvSpPr>
        <p:spPr>
          <a:xfrm>
            <a:off x="6287809" y="2325409"/>
            <a:ext cx="7541182" cy="650320"/>
          </a:xfrm>
          <a:prstGeom prst="rect">
            <a:avLst/>
          </a:prstGeom>
          <a:solidFill>
            <a:srgbClr val="FFFFFF">
              <a:alpha val="4000"/>
            </a:srgbClr>
          </a:solidFill>
          <a:ln w="12700">
            <a:miter lim="400000"/>
          </a:ln>
        </p:spPr>
        <p:txBody>
          <a:bodyPr lIns="45719" rIns="45719"/>
          <a:lstStyle/>
          <a:p>
            <a:pPr/>
          </a:p>
        </p:txBody>
      </p:sp>
      <p:sp>
        <p:nvSpPr>
          <p:cNvPr id="232" name="Text 3"/>
          <p:cNvSpPr txBox="1"/>
          <p:nvPr/>
        </p:nvSpPr>
        <p:spPr>
          <a:xfrm>
            <a:off x="6514624" y="2469118"/>
            <a:ext cx="943840"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Challenge</a:t>
            </a:r>
          </a:p>
        </p:txBody>
      </p:sp>
      <p:sp>
        <p:nvSpPr>
          <p:cNvPr id="233" name="Text 4"/>
          <p:cNvSpPr txBox="1"/>
          <p:nvPr/>
        </p:nvSpPr>
        <p:spPr>
          <a:xfrm>
            <a:off x="10289023" y="2469118"/>
            <a:ext cx="756338"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Solution</a:t>
            </a:r>
          </a:p>
        </p:txBody>
      </p:sp>
      <p:sp>
        <p:nvSpPr>
          <p:cNvPr id="234" name="Shape 5"/>
          <p:cNvSpPr/>
          <p:nvPr/>
        </p:nvSpPr>
        <p:spPr>
          <a:xfrm>
            <a:off x="6287809" y="2975729"/>
            <a:ext cx="7541182" cy="650319"/>
          </a:xfrm>
          <a:prstGeom prst="rect">
            <a:avLst/>
          </a:prstGeom>
          <a:solidFill>
            <a:srgbClr val="000000">
              <a:alpha val="4000"/>
            </a:srgbClr>
          </a:solidFill>
          <a:ln w="12700">
            <a:miter lim="400000"/>
          </a:ln>
        </p:spPr>
        <p:txBody>
          <a:bodyPr lIns="45719" rIns="45719"/>
          <a:lstStyle/>
          <a:p>
            <a:pPr/>
          </a:p>
        </p:txBody>
      </p:sp>
      <p:sp>
        <p:nvSpPr>
          <p:cNvPr id="235" name="Text 6"/>
          <p:cNvSpPr txBox="1"/>
          <p:nvPr/>
        </p:nvSpPr>
        <p:spPr>
          <a:xfrm>
            <a:off x="6514624" y="3119438"/>
            <a:ext cx="256842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Calculating carbon footprint.</a:t>
            </a:r>
          </a:p>
        </p:txBody>
      </p:sp>
      <p:sp>
        <p:nvSpPr>
          <p:cNvPr id="236" name="Text 7"/>
          <p:cNvSpPr txBox="1"/>
          <p:nvPr/>
        </p:nvSpPr>
        <p:spPr>
          <a:xfrm>
            <a:off x="10289023" y="3119438"/>
            <a:ext cx="208928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Use databases and AI.</a:t>
            </a:r>
          </a:p>
        </p:txBody>
      </p:sp>
      <p:sp>
        <p:nvSpPr>
          <p:cNvPr id="237" name="Shape 8"/>
          <p:cNvSpPr/>
          <p:nvPr/>
        </p:nvSpPr>
        <p:spPr>
          <a:xfrm>
            <a:off x="6287809" y="3626048"/>
            <a:ext cx="7541182" cy="650319"/>
          </a:xfrm>
          <a:prstGeom prst="rect">
            <a:avLst/>
          </a:prstGeom>
          <a:solidFill>
            <a:srgbClr val="FFFFFF">
              <a:alpha val="4000"/>
            </a:srgbClr>
          </a:solidFill>
          <a:ln w="12700">
            <a:miter lim="400000"/>
          </a:ln>
        </p:spPr>
        <p:txBody>
          <a:bodyPr lIns="45719" rIns="45719"/>
          <a:lstStyle/>
          <a:p>
            <a:pPr/>
          </a:p>
        </p:txBody>
      </p:sp>
      <p:sp>
        <p:nvSpPr>
          <p:cNvPr id="238" name="Text 9"/>
          <p:cNvSpPr txBox="1"/>
          <p:nvPr/>
        </p:nvSpPr>
        <p:spPr>
          <a:xfrm>
            <a:off x="6514624" y="3769757"/>
            <a:ext cx="207227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Securing partnerships.</a:t>
            </a:r>
          </a:p>
        </p:txBody>
      </p:sp>
      <p:sp>
        <p:nvSpPr>
          <p:cNvPr id="239" name="Text 10"/>
          <p:cNvSpPr txBox="1"/>
          <p:nvPr/>
        </p:nvSpPr>
        <p:spPr>
          <a:xfrm>
            <a:off x="10289023" y="3769757"/>
            <a:ext cx="1395965"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Pilot programs.</a:t>
            </a:r>
          </a:p>
        </p:txBody>
      </p:sp>
      <p:sp>
        <p:nvSpPr>
          <p:cNvPr id="240" name="Shape 11"/>
          <p:cNvSpPr/>
          <p:nvPr/>
        </p:nvSpPr>
        <p:spPr>
          <a:xfrm>
            <a:off x="6287809" y="4276368"/>
            <a:ext cx="7541182" cy="650319"/>
          </a:xfrm>
          <a:prstGeom prst="rect">
            <a:avLst/>
          </a:prstGeom>
          <a:solidFill>
            <a:srgbClr val="000000">
              <a:alpha val="4000"/>
            </a:srgbClr>
          </a:solidFill>
          <a:ln w="12700">
            <a:miter lim="400000"/>
          </a:ln>
        </p:spPr>
        <p:txBody>
          <a:bodyPr lIns="45719" rIns="45719"/>
          <a:lstStyle/>
          <a:p>
            <a:pPr/>
          </a:p>
        </p:txBody>
      </p:sp>
      <p:sp>
        <p:nvSpPr>
          <p:cNvPr id="241" name="Text 12"/>
          <p:cNvSpPr txBox="1"/>
          <p:nvPr/>
        </p:nvSpPr>
        <p:spPr>
          <a:xfrm>
            <a:off x="6514624" y="4420075"/>
            <a:ext cx="1654337"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User data privacy.</a:t>
            </a:r>
          </a:p>
        </p:txBody>
      </p:sp>
      <p:sp>
        <p:nvSpPr>
          <p:cNvPr id="242" name="Text 13"/>
          <p:cNvSpPr txBox="1"/>
          <p:nvPr/>
        </p:nvSpPr>
        <p:spPr>
          <a:xfrm>
            <a:off x="10289023" y="4420075"/>
            <a:ext cx="2199585"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Encryption, compliance.</a:t>
            </a:r>
          </a:p>
        </p:txBody>
      </p:sp>
      <p:sp>
        <p:nvSpPr>
          <p:cNvPr id="243" name="Shape 14"/>
          <p:cNvSpPr/>
          <p:nvPr/>
        </p:nvSpPr>
        <p:spPr>
          <a:xfrm>
            <a:off x="6287809" y="4926686"/>
            <a:ext cx="7541182" cy="1013223"/>
          </a:xfrm>
          <a:prstGeom prst="rect">
            <a:avLst/>
          </a:prstGeom>
          <a:solidFill>
            <a:srgbClr val="FFFFFF">
              <a:alpha val="4000"/>
            </a:srgbClr>
          </a:solidFill>
          <a:ln w="12700">
            <a:miter lim="400000"/>
          </a:ln>
        </p:spPr>
        <p:txBody>
          <a:bodyPr lIns="45719" rIns="45719"/>
          <a:lstStyle/>
          <a:p>
            <a:pPr/>
          </a:p>
        </p:txBody>
      </p:sp>
      <p:sp>
        <p:nvSpPr>
          <p:cNvPr id="244" name="Text 15"/>
          <p:cNvSpPr txBox="1"/>
          <p:nvPr/>
        </p:nvSpPr>
        <p:spPr>
          <a:xfrm>
            <a:off x="6514624" y="5070395"/>
            <a:ext cx="2899616"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pc="-36" sz="1700">
                <a:solidFill>
                  <a:srgbClr val="272525"/>
                </a:solidFill>
                <a:latin typeface="Inter"/>
                <a:ea typeface="Inter"/>
                <a:cs typeface="Inter"/>
                <a:sym typeface="Inter"/>
              </a:defRPr>
            </a:lvl1pPr>
          </a:lstStyle>
          <a:p>
            <a:pPr/>
            <a:r>
              <a:t>Managing Smaller transactions.</a:t>
            </a:r>
          </a:p>
        </p:txBody>
      </p:sp>
      <p:sp>
        <p:nvSpPr>
          <p:cNvPr id="245" name="Text 16"/>
          <p:cNvSpPr txBox="1"/>
          <p:nvPr/>
        </p:nvSpPr>
        <p:spPr>
          <a:xfrm>
            <a:off x="10289023" y="5070395"/>
            <a:ext cx="3313153"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implement a minimum transaction limit</a:t>
            </a:r>
          </a:p>
        </p:txBody>
      </p:sp>
      <p:sp>
        <p:nvSpPr>
          <p:cNvPr id="246" name="Shape 17"/>
          <p:cNvSpPr/>
          <p:nvPr/>
        </p:nvSpPr>
        <p:spPr>
          <a:xfrm>
            <a:off x="6287809" y="5939909"/>
            <a:ext cx="7541182" cy="1013223"/>
          </a:xfrm>
          <a:prstGeom prst="rect">
            <a:avLst/>
          </a:prstGeom>
          <a:solidFill>
            <a:srgbClr val="000000">
              <a:alpha val="4000"/>
            </a:srgbClr>
          </a:solidFill>
          <a:ln w="12700">
            <a:miter lim="400000"/>
          </a:ln>
        </p:spPr>
        <p:txBody>
          <a:bodyPr lIns="45719" rIns="45719"/>
          <a:lstStyle/>
          <a:p>
            <a:pPr/>
          </a:p>
        </p:txBody>
      </p:sp>
      <p:sp>
        <p:nvSpPr>
          <p:cNvPr id="247" name="Text 18"/>
          <p:cNvSpPr txBox="1"/>
          <p:nvPr/>
        </p:nvSpPr>
        <p:spPr>
          <a:xfrm>
            <a:off x="6514624" y="6083617"/>
            <a:ext cx="3313153"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Unable to keep track of cash related transaction</a:t>
            </a:r>
          </a:p>
        </p:txBody>
      </p:sp>
      <p:sp>
        <p:nvSpPr>
          <p:cNvPr id="248" name="Text 19"/>
          <p:cNvSpPr txBox="1"/>
          <p:nvPr/>
        </p:nvSpPr>
        <p:spPr>
          <a:xfrm>
            <a:off x="10289023" y="6083617"/>
            <a:ext cx="3313153"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Allow users to manually update their cash expenses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ext 0"/>
          <p:cNvSpPr txBox="1"/>
          <p:nvPr/>
        </p:nvSpPr>
        <p:spPr>
          <a:xfrm>
            <a:off x="694015" y="3184088"/>
            <a:ext cx="6025227" cy="6015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800"/>
              </a:lnSpc>
              <a:defRPr b="1" spc="-116" sz="3900">
                <a:latin typeface="Inter Bold"/>
                <a:ea typeface="Inter Bold"/>
                <a:cs typeface="Inter Bold"/>
                <a:sym typeface="Inter Bold"/>
              </a:defRPr>
            </a:lvl1pPr>
          </a:lstStyle>
          <a:p>
            <a:pPr/>
            <a:r>
              <a:t>The Problem We're Solving</a:t>
            </a:r>
          </a:p>
        </p:txBody>
      </p:sp>
      <p:sp>
        <p:nvSpPr>
          <p:cNvPr id="115" name="Text 1"/>
          <p:cNvSpPr txBox="1"/>
          <p:nvPr/>
        </p:nvSpPr>
        <p:spPr>
          <a:xfrm>
            <a:off x="694014" y="4299465"/>
            <a:ext cx="2148405"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8" sz="1900">
                <a:latin typeface="Inter Bold"/>
                <a:ea typeface="Inter Bold"/>
                <a:cs typeface="Inter Bold"/>
                <a:sym typeface="Inter Bold"/>
              </a:defRPr>
            </a:lvl1pPr>
          </a:lstStyle>
          <a:p>
            <a:pPr/>
            <a:r>
              <a:t>Tracking Difficulties</a:t>
            </a:r>
          </a:p>
        </p:txBody>
      </p:sp>
      <p:sp>
        <p:nvSpPr>
          <p:cNvPr id="116" name="Text 2"/>
          <p:cNvSpPr txBox="1"/>
          <p:nvPr/>
        </p:nvSpPr>
        <p:spPr>
          <a:xfrm>
            <a:off x="694014" y="4807506"/>
            <a:ext cx="4091227" cy="1506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pc="-31" sz="1500">
                <a:solidFill>
                  <a:srgbClr val="272525"/>
                </a:solidFill>
                <a:latin typeface="Inter"/>
                <a:ea typeface="Inter"/>
                <a:cs typeface="Inter"/>
                <a:sym typeface="Inter"/>
              </a:defRPr>
            </a:lvl1pPr>
          </a:lstStyle>
          <a:p>
            <a:pPr/>
            <a:r>
              <a:t>Individuals struggle to monitor their carbon footprint due to a lack of accessible and user-friendly tools. Existing methods are often complex, time-consuming, and fail to provide personalized insights into daily spending habits.</a:t>
            </a:r>
          </a:p>
        </p:txBody>
      </p:sp>
      <p:sp>
        <p:nvSpPr>
          <p:cNvPr id="117" name="Text 3"/>
          <p:cNvSpPr txBox="1"/>
          <p:nvPr/>
        </p:nvSpPr>
        <p:spPr>
          <a:xfrm>
            <a:off x="5276493" y="4299465"/>
            <a:ext cx="1983075"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8" sz="1900">
                <a:latin typeface="Inter Bold"/>
                <a:ea typeface="Inter Bold"/>
                <a:cs typeface="Inter Bold"/>
                <a:sym typeface="Inter Bold"/>
              </a:defRPr>
            </a:lvl1pPr>
          </a:lstStyle>
          <a:p>
            <a:pPr/>
            <a:r>
              <a:t>Limited Incentives</a:t>
            </a:r>
          </a:p>
        </p:txBody>
      </p:sp>
      <p:sp>
        <p:nvSpPr>
          <p:cNvPr id="118" name="Text 4"/>
          <p:cNvSpPr txBox="1"/>
          <p:nvPr/>
        </p:nvSpPr>
        <p:spPr>
          <a:xfrm>
            <a:off x="5276493" y="4807506"/>
            <a:ext cx="4091226" cy="18116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pc="-31" sz="1500">
                <a:solidFill>
                  <a:srgbClr val="272525"/>
                </a:solidFill>
                <a:latin typeface="Inter"/>
                <a:ea typeface="Inter"/>
                <a:cs typeface="Inter"/>
                <a:sym typeface="Inter"/>
              </a:defRPr>
            </a:lvl1pPr>
          </a:lstStyle>
          <a:p>
            <a:pPr/>
            <a:r>
              <a:t>Financial institutions find it challenging to effectively encourage sustainable behavior among their customers. Current incentive programs lack appeal, are poorly targeted, and fail to create a meaningful connection between financial rewards and eco-friendly actions.</a:t>
            </a:r>
          </a:p>
        </p:txBody>
      </p:sp>
      <p:sp>
        <p:nvSpPr>
          <p:cNvPr id="119" name="Text 5"/>
          <p:cNvSpPr txBox="1"/>
          <p:nvPr/>
        </p:nvSpPr>
        <p:spPr>
          <a:xfrm>
            <a:off x="9858970" y="4299465"/>
            <a:ext cx="1224743"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8" sz="1900">
                <a:latin typeface="Inter Bold"/>
                <a:ea typeface="Inter Bold"/>
                <a:cs typeface="Inter Bold"/>
                <a:sym typeface="Inter Bold"/>
              </a:defRPr>
            </a:lvl1pPr>
          </a:lstStyle>
          <a:p>
            <a:pPr/>
            <a:r>
              <a:t>Action Gap</a:t>
            </a:r>
          </a:p>
        </p:txBody>
      </p:sp>
      <p:sp>
        <p:nvSpPr>
          <p:cNvPr id="120" name="Text 6"/>
          <p:cNvSpPr txBox="1"/>
          <p:nvPr/>
        </p:nvSpPr>
        <p:spPr>
          <a:xfrm>
            <a:off x="9858970" y="4807506"/>
            <a:ext cx="4091226" cy="21164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pc="-31" sz="1500">
                <a:solidFill>
                  <a:srgbClr val="272525"/>
                </a:solidFill>
                <a:latin typeface="Inter"/>
                <a:ea typeface="Inter"/>
                <a:cs typeface="Inter"/>
                <a:sym typeface="Inter"/>
              </a:defRPr>
            </a:lvl1pPr>
          </a:lstStyle>
          <a:p>
            <a:pPr/>
            <a:r>
              <a:t>A significant gap exists between knowing about sustainability and taking concrete action. Many people are aware of the importance of reducing their environmental impact, but they lack the knowledge, motivation, and support to translate their awareness into tangible lifestyle changes and purchasing decisions.</a:t>
            </a:r>
          </a:p>
        </p:txBody>
      </p:sp>
      <p:pic>
        <p:nvPicPr>
          <p:cNvPr id="121" name="Image 0" descr="Image 0"/>
          <p:cNvPicPr>
            <a:picLocks noChangeAspect="1"/>
          </p:cNvPicPr>
          <p:nvPr/>
        </p:nvPicPr>
        <p:blipFill>
          <a:blip r:embed="rId2">
            <a:extLst/>
          </a:blip>
          <a:stretch>
            <a:fillRect/>
          </a:stretch>
        </p:blipFill>
        <p:spPr>
          <a:xfrm>
            <a:off x="0" y="0"/>
            <a:ext cx="14630400" cy="247876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Image 0" descr="Image 0"/>
          <p:cNvPicPr>
            <a:picLocks noChangeAspect="1"/>
          </p:cNvPicPr>
          <p:nvPr/>
        </p:nvPicPr>
        <p:blipFill>
          <a:blip r:embed="rId2">
            <a:extLst/>
          </a:blip>
          <a:stretch>
            <a:fillRect/>
          </a:stretch>
        </p:blipFill>
        <p:spPr>
          <a:xfrm>
            <a:off x="0" y="0"/>
            <a:ext cx="14630400" cy="2835236"/>
          </a:xfrm>
          <a:prstGeom prst="rect">
            <a:avLst/>
          </a:prstGeom>
          <a:ln w="12700">
            <a:miter lim="400000"/>
          </a:ln>
        </p:spPr>
      </p:pic>
      <p:sp>
        <p:nvSpPr>
          <p:cNvPr id="124" name="Text 0"/>
          <p:cNvSpPr txBox="1"/>
          <p:nvPr/>
        </p:nvSpPr>
        <p:spPr>
          <a:xfrm>
            <a:off x="793789" y="3546395"/>
            <a:ext cx="6034492"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Introducing GreenScore</a:t>
            </a:r>
          </a:p>
        </p:txBody>
      </p:sp>
      <p:sp>
        <p:nvSpPr>
          <p:cNvPr id="125" name="Shape 1"/>
          <p:cNvSpPr/>
          <p:nvPr/>
        </p:nvSpPr>
        <p:spPr>
          <a:xfrm>
            <a:off x="793790" y="4850486"/>
            <a:ext cx="510303" cy="510303"/>
          </a:xfrm>
          <a:prstGeom prst="roundRect">
            <a:avLst>
              <a:gd name="adj" fmla="val 18669"/>
            </a:avLst>
          </a:prstGeom>
          <a:solidFill>
            <a:srgbClr val="DADBF1"/>
          </a:solidFill>
          <a:ln w="7620">
            <a:solidFill>
              <a:srgbClr val="C0C1D7"/>
            </a:solidFill>
          </a:ln>
        </p:spPr>
        <p:txBody>
          <a:bodyPr lIns="45719" rIns="45719"/>
          <a:lstStyle/>
          <a:p>
            <a:pPr/>
          </a:p>
        </p:txBody>
      </p:sp>
      <p:sp>
        <p:nvSpPr>
          <p:cNvPr id="126" name="Text 2"/>
          <p:cNvSpPr txBox="1"/>
          <p:nvPr/>
        </p:nvSpPr>
        <p:spPr>
          <a:xfrm>
            <a:off x="955790" y="4935497"/>
            <a:ext cx="186183" cy="34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b="1" spc="-80" sz="2600">
                <a:solidFill>
                  <a:srgbClr val="272525"/>
                </a:solidFill>
                <a:latin typeface="Inter Bold"/>
                <a:ea typeface="Inter Bold"/>
                <a:cs typeface="Inter Bold"/>
                <a:sym typeface="Inter Bold"/>
              </a:defRPr>
            </a:lvl1pPr>
          </a:lstStyle>
          <a:p>
            <a:pPr/>
            <a:r>
              <a:t>1</a:t>
            </a:r>
          </a:p>
        </p:txBody>
      </p:sp>
      <p:sp>
        <p:nvSpPr>
          <p:cNvPr id="127" name="Text 3"/>
          <p:cNvSpPr txBox="1"/>
          <p:nvPr/>
        </p:nvSpPr>
        <p:spPr>
          <a:xfrm>
            <a:off x="1530905" y="4850486"/>
            <a:ext cx="2416841"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Real-Time Tracking</a:t>
            </a:r>
          </a:p>
        </p:txBody>
      </p:sp>
      <p:sp>
        <p:nvSpPr>
          <p:cNvPr id="128" name="Text 4"/>
          <p:cNvSpPr txBox="1"/>
          <p:nvPr/>
        </p:nvSpPr>
        <p:spPr>
          <a:xfrm>
            <a:off x="1530905" y="5340906"/>
            <a:ext cx="3459243"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Tracks the carbon footprint of your transactions instantly, providing up-to-date insights into your environmental impact with every purchase.</a:t>
            </a:r>
          </a:p>
        </p:txBody>
      </p:sp>
      <p:sp>
        <p:nvSpPr>
          <p:cNvPr id="129" name="Shape 5"/>
          <p:cNvSpPr/>
          <p:nvPr/>
        </p:nvSpPr>
        <p:spPr>
          <a:xfrm>
            <a:off x="5216962" y="4850486"/>
            <a:ext cx="510303" cy="510303"/>
          </a:xfrm>
          <a:prstGeom prst="roundRect">
            <a:avLst>
              <a:gd name="adj" fmla="val 18669"/>
            </a:avLst>
          </a:prstGeom>
          <a:solidFill>
            <a:srgbClr val="DADBF1"/>
          </a:solidFill>
          <a:ln w="7620">
            <a:solidFill>
              <a:srgbClr val="C0C1D7"/>
            </a:solidFill>
          </a:ln>
        </p:spPr>
        <p:txBody>
          <a:bodyPr lIns="45719" rIns="45719"/>
          <a:lstStyle/>
          <a:p>
            <a:pPr/>
          </a:p>
        </p:txBody>
      </p:sp>
      <p:sp>
        <p:nvSpPr>
          <p:cNvPr id="130" name="Text 6"/>
          <p:cNvSpPr txBox="1"/>
          <p:nvPr/>
        </p:nvSpPr>
        <p:spPr>
          <a:xfrm>
            <a:off x="5378962" y="4935497"/>
            <a:ext cx="186182" cy="34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b="1" spc="-80" sz="2600">
                <a:solidFill>
                  <a:srgbClr val="272525"/>
                </a:solidFill>
                <a:latin typeface="Inter Bold"/>
                <a:ea typeface="Inter Bold"/>
                <a:cs typeface="Inter Bold"/>
                <a:sym typeface="Inter Bold"/>
              </a:defRPr>
            </a:lvl1pPr>
          </a:lstStyle>
          <a:p>
            <a:pPr/>
            <a:r>
              <a:t>2</a:t>
            </a:r>
          </a:p>
        </p:txBody>
      </p:sp>
      <p:sp>
        <p:nvSpPr>
          <p:cNvPr id="131" name="Text 7"/>
          <p:cNvSpPr txBox="1"/>
          <p:nvPr/>
        </p:nvSpPr>
        <p:spPr>
          <a:xfrm>
            <a:off x="5954078" y="4850486"/>
            <a:ext cx="1511650"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GreenScore</a:t>
            </a:r>
          </a:p>
        </p:txBody>
      </p:sp>
      <p:sp>
        <p:nvSpPr>
          <p:cNvPr id="132" name="Text 8"/>
          <p:cNvSpPr txBox="1"/>
          <p:nvPr/>
        </p:nvSpPr>
        <p:spPr>
          <a:xfrm>
            <a:off x="5954078" y="5340906"/>
            <a:ext cx="3459242" cy="17565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Assigns you a personalized sustainability score based on your spending habits, helping you understand how your choices affect the planet.</a:t>
            </a:r>
          </a:p>
        </p:txBody>
      </p:sp>
      <p:sp>
        <p:nvSpPr>
          <p:cNvPr id="133" name="Shape 9"/>
          <p:cNvSpPr/>
          <p:nvPr/>
        </p:nvSpPr>
        <p:spPr>
          <a:xfrm>
            <a:off x="9640133" y="4850486"/>
            <a:ext cx="510303" cy="510303"/>
          </a:xfrm>
          <a:prstGeom prst="roundRect">
            <a:avLst>
              <a:gd name="adj" fmla="val 18669"/>
            </a:avLst>
          </a:prstGeom>
          <a:solidFill>
            <a:srgbClr val="DADBF1"/>
          </a:solidFill>
          <a:ln w="7620">
            <a:solidFill>
              <a:srgbClr val="C0C1D7"/>
            </a:solidFill>
          </a:ln>
        </p:spPr>
        <p:txBody>
          <a:bodyPr lIns="45719" rIns="45719"/>
          <a:lstStyle/>
          <a:p>
            <a:pPr/>
          </a:p>
        </p:txBody>
      </p:sp>
      <p:sp>
        <p:nvSpPr>
          <p:cNvPr id="134" name="Text 10"/>
          <p:cNvSpPr txBox="1"/>
          <p:nvPr/>
        </p:nvSpPr>
        <p:spPr>
          <a:xfrm>
            <a:off x="9802133" y="4935497"/>
            <a:ext cx="186183" cy="34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b="1" spc="-80" sz="2600">
                <a:solidFill>
                  <a:srgbClr val="272525"/>
                </a:solidFill>
                <a:latin typeface="Inter Bold"/>
                <a:ea typeface="Inter Bold"/>
                <a:cs typeface="Inter Bold"/>
                <a:sym typeface="Inter Bold"/>
              </a:defRPr>
            </a:lvl1pPr>
          </a:lstStyle>
          <a:p>
            <a:pPr/>
            <a:r>
              <a:t>3</a:t>
            </a:r>
          </a:p>
        </p:txBody>
      </p:sp>
      <p:sp>
        <p:nvSpPr>
          <p:cNvPr id="135" name="Text 11"/>
          <p:cNvSpPr txBox="1"/>
          <p:nvPr/>
        </p:nvSpPr>
        <p:spPr>
          <a:xfrm>
            <a:off x="10377248" y="4850486"/>
            <a:ext cx="2497776"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Financial Incentives</a:t>
            </a:r>
          </a:p>
        </p:txBody>
      </p:sp>
      <p:sp>
        <p:nvSpPr>
          <p:cNvPr id="136" name="Text 12"/>
          <p:cNvSpPr txBox="1"/>
          <p:nvPr/>
        </p:nvSpPr>
        <p:spPr>
          <a:xfrm>
            <a:off x="10377248" y="5340906"/>
            <a:ext cx="3459243" cy="17565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Offers exciting rewards and exclusive benefits for making eco-conscious decisions, encouraging you to adopt a greener lifestyle while saving money.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Image 0" descr="Image 0"/>
          <p:cNvPicPr>
            <a:picLocks noChangeAspect="1"/>
          </p:cNvPicPr>
          <p:nvPr/>
        </p:nvPicPr>
        <p:blipFill>
          <a:blip r:embed="rId2">
            <a:extLst/>
          </a:blip>
          <a:stretch>
            <a:fillRect/>
          </a:stretch>
        </p:blipFill>
        <p:spPr>
          <a:xfrm>
            <a:off x="0" y="0"/>
            <a:ext cx="14630400" cy="2835236"/>
          </a:xfrm>
          <a:prstGeom prst="rect">
            <a:avLst/>
          </a:prstGeom>
          <a:ln w="12700">
            <a:miter lim="400000"/>
          </a:ln>
        </p:spPr>
      </p:pic>
      <p:sp>
        <p:nvSpPr>
          <p:cNvPr id="139" name="Text 0"/>
          <p:cNvSpPr txBox="1"/>
          <p:nvPr/>
        </p:nvSpPr>
        <p:spPr>
          <a:xfrm>
            <a:off x="793789" y="3662719"/>
            <a:ext cx="6028419"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How GreenScore Works</a:t>
            </a:r>
          </a:p>
        </p:txBody>
      </p:sp>
      <p:pic>
        <p:nvPicPr>
          <p:cNvPr id="140" name="Image 1" descr="Image 1"/>
          <p:cNvPicPr>
            <a:picLocks noChangeAspect="1"/>
          </p:cNvPicPr>
          <p:nvPr/>
        </p:nvPicPr>
        <p:blipFill>
          <a:blip r:embed="rId3">
            <a:extLst/>
          </a:blip>
          <a:stretch>
            <a:fillRect/>
          </a:stretch>
        </p:blipFill>
        <p:spPr>
          <a:xfrm>
            <a:off x="793790" y="4711660"/>
            <a:ext cx="3260646" cy="907257"/>
          </a:xfrm>
          <a:prstGeom prst="rect">
            <a:avLst/>
          </a:prstGeom>
          <a:ln w="12700">
            <a:miter lim="400000"/>
          </a:ln>
        </p:spPr>
      </p:pic>
      <p:sp>
        <p:nvSpPr>
          <p:cNvPr id="141" name="Text 1"/>
          <p:cNvSpPr txBox="1"/>
          <p:nvPr/>
        </p:nvSpPr>
        <p:spPr>
          <a:xfrm>
            <a:off x="1020603" y="5959078"/>
            <a:ext cx="2391193"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Track Transactions</a:t>
            </a:r>
          </a:p>
        </p:txBody>
      </p:sp>
      <p:sp>
        <p:nvSpPr>
          <p:cNvPr id="142" name="Text 2"/>
          <p:cNvSpPr txBox="1"/>
          <p:nvPr/>
        </p:nvSpPr>
        <p:spPr>
          <a:xfrm>
            <a:off x="1020603" y="6449497"/>
            <a:ext cx="2807019"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Integrates with banking systems.</a:t>
            </a:r>
          </a:p>
        </p:txBody>
      </p:sp>
      <p:pic>
        <p:nvPicPr>
          <p:cNvPr id="143" name="Image 2" descr="Image 2"/>
          <p:cNvPicPr>
            <a:picLocks noChangeAspect="1"/>
          </p:cNvPicPr>
          <p:nvPr/>
        </p:nvPicPr>
        <p:blipFill>
          <a:blip r:embed="rId4">
            <a:extLst/>
          </a:blip>
          <a:stretch>
            <a:fillRect/>
          </a:stretch>
        </p:blipFill>
        <p:spPr>
          <a:xfrm>
            <a:off x="4054435" y="4711660"/>
            <a:ext cx="3260765" cy="907257"/>
          </a:xfrm>
          <a:prstGeom prst="rect">
            <a:avLst/>
          </a:prstGeom>
          <a:ln w="12700">
            <a:miter lim="400000"/>
          </a:ln>
        </p:spPr>
      </p:pic>
      <p:sp>
        <p:nvSpPr>
          <p:cNvPr id="144" name="Text 3"/>
          <p:cNvSpPr txBox="1"/>
          <p:nvPr/>
        </p:nvSpPr>
        <p:spPr>
          <a:xfrm>
            <a:off x="4281249" y="5959078"/>
            <a:ext cx="2174376"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Calculate Carbon</a:t>
            </a:r>
          </a:p>
        </p:txBody>
      </p:sp>
      <p:sp>
        <p:nvSpPr>
          <p:cNvPr id="145" name="Text 4"/>
          <p:cNvSpPr txBox="1"/>
          <p:nvPr/>
        </p:nvSpPr>
        <p:spPr>
          <a:xfrm>
            <a:off x="4281249" y="6449497"/>
            <a:ext cx="2807138"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Estimates footprint of each transaction.</a:t>
            </a:r>
          </a:p>
        </p:txBody>
      </p:sp>
      <p:pic>
        <p:nvPicPr>
          <p:cNvPr id="146" name="Image 3" descr="Image 3"/>
          <p:cNvPicPr>
            <a:picLocks noChangeAspect="1"/>
          </p:cNvPicPr>
          <p:nvPr/>
        </p:nvPicPr>
        <p:blipFill>
          <a:blip r:embed="rId5">
            <a:extLst/>
          </a:blip>
          <a:stretch>
            <a:fillRect/>
          </a:stretch>
        </p:blipFill>
        <p:spPr>
          <a:xfrm>
            <a:off x="7315200" y="4711660"/>
            <a:ext cx="3260646" cy="907257"/>
          </a:xfrm>
          <a:prstGeom prst="rect">
            <a:avLst/>
          </a:prstGeom>
          <a:ln w="12700">
            <a:miter lim="400000"/>
          </a:ln>
        </p:spPr>
      </p:pic>
      <p:sp>
        <p:nvSpPr>
          <p:cNvPr id="147" name="Text 5"/>
          <p:cNvSpPr txBox="1"/>
          <p:nvPr/>
        </p:nvSpPr>
        <p:spPr>
          <a:xfrm>
            <a:off x="7542014" y="5959078"/>
            <a:ext cx="2461229"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Assign GreenScore</a:t>
            </a:r>
          </a:p>
        </p:txBody>
      </p:sp>
      <p:sp>
        <p:nvSpPr>
          <p:cNvPr id="148" name="Text 6"/>
          <p:cNvSpPr txBox="1"/>
          <p:nvPr/>
        </p:nvSpPr>
        <p:spPr>
          <a:xfrm>
            <a:off x="7542014" y="6449497"/>
            <a:ext cx="2807019"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Scores users based on sustainability.</a:t>
            </a:r>
          </a:p>
        </p:txBody>
      </p:sp>
      <p:pic>
        <p:nvPicPr>
          <p:cNvPr id="149" name="Image 4" descr="Image 4"/>
          <p:cNvPicPr>
            <a:picLocks noChangeAspect="1"/>
          </p:cNvPicPr>
          <p:nvPr/>
        </p:nvPicPr>
        <p:blipFill>
          <a:blip r:embed="rId6">
            <a:extLst/>
          </a:blip>
          <a:stretch>
            <a:fillRect/>
          </a:stretch>
        </p:blipFill>
        <p:spPr>
          <a:xfrm>
            <a:off x="10575845" y="4711660"/>
            <a:ext cx="3260766" cy="907257"/>
          </a:xfrm>
          <a:prstGeom prst="rect">
            <a:avLst/>
          </a:prstGeom>
          <a:ln w="12700">
            <a:miter lim="400000"/>
          </a:ln>
        </p:spPr>
      </p:pic>
      <p:sp>
        <p:nvSpPr>
          <p:cNvPr id="150" name="Text 7"/>
          <p:cNvSpPr txBox="1"/>
          <p:nvPr/>
        </p:nvSpPr>
        <p:spPr>
          <a:xfrm>
            <a:off x="10802659" y="5959078"/>
            <a:ext cx="2700879"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Reward Improvement</a:t>
            </a:r>
          </a:p>
        </p:txBody>
      </p:sp>
      <p:sp>
        <p:nvSpPr>
          <p:cNvPr id="151" name="Text 8"/>
          <p:cNvSpPr txBox="1"/>
          <p:nvPr/>
        </p:nvSpPr>
        <p:spPr>
          <a:xfrm>
            <a:off x="10802659" y="6449497"/>
            <a:ext cx="2807138"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Offers rewards for consistent good scores.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3" name="Image 0" descr="Image 0"/>
          <p:cNvPicPr>
            <a:picLocks noChangeAspect="1"/>
          </p:cNvPicPr>
          <p:nvPr/>
        </p:nvPicPr>
        <p:blipFill>
          <a:blip r:embed="rId2">
            <a:extLst/>
          </a:blip>
          <a:stretch>
            <a:fillRect/>
          </a:stretch>
        </p:blipFill>
        <p:spPr>
          <a:xfrm>
            <a:off x="0" y="0"/>
            <a:ext cx="14630400" cy="2835236"/>
          </a:xfrm>
          <a:prstGeom prst="rect">
            <a:avLst/>
          </a:prstGeom>
          <a:ln w="12700">
            <a:miter lim="400000"/>
          </a:ln>
        </p:spPr>
      </p:pic>
      <p:sp>
        <p:nvSpPr>
          <p:cNvPr id="154" name="Text 0"/>
          <p:cNvSpPr txBox="1"/>
          <p:nvPr/>
        </p:nvSpPr>
        <p:spPr>
          <a:xfrm>
            <a:off x="793790" y="3459003"/>
            <a:ext cx="3318174"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Key Features</a:t>
            </a:r>
          </a:p>
        </p:txBody>
      </p:sp>
      <p:pic>
        <p:nvPicPr>
          <p:cNvPr id="155" name="Image 1" descr="Image 1"/>
          <p:cNvPicPr>
            <a:picLocks noChangeAspect="1"/>
          </p:cNvPicPr>
          <p:nvPr/>
        </p:nvPicPr>
        <p:blipFill>
          <a:blip r:embed="rId3">
            <a:extLst/>
          </a:blip>
          <a:stretch>
            <a:fillRect/>
          </a:stretch>
        </p:blipFill>
        <p:spPr>
          <a:xfrm>
            <a:off x="793790" y="4507943"/>
            <a:ext cx="566977" cy="566977"/>
          </a:xfrm>
          <a:prstGeom prst="rect">
            <a:avLst/>
          </a:prstGeom>
          <a:ln w="12700">
            <a:miter lim="400000"/>
          </a:ln>
        </p:spPr>
      </p:pic>
      <p:sp>
        <p:nvSpPr>
          <p:cNvPr id="156" name="Text 1"/>
          <p:cNvSpPr txBox="1"/>
          <p:nvPr/>
        </p:nvSpPr>
        <p:spPr>
          <a:xfrm>
            <a:off x="793789" y="5301734"/>
            <a:ext cx="2089844"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Carbon Tracking</a:t>
            </a:r>
          </a:p>
        </p:txBody>
      </p:sp>
      <p:sp>
        <p:nvSpPr>
          <p:cNvPr id="157" name="Text 2"/>
          <p:cNvSpPr txBox="1"/>
          <p:nvPr/>
        </p:nvSpPr>
        <p:spPr>
          <a:xfrm>
            <a:off x="793790" y="5792153"/>
            <a:ext cx="3005496"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Real-time footprint analysis of your spending habits, providing clear insights into your environmental impact.</a:t>
            </a:r>
          </a:p>
        </p:txBody>
      </p:sp>
      <p:pic>
        <p:nvPicPr>
          <p:cNvPr id="158" name="Image 2" descr="Image 2"/>
          <p:cNvPicPr>
            <a:picLocks noChangeAspect="1"/>
          </p:cNvPicPr>
          <p:nvPr/>
        </p:nvPicPr>
        <p:blipFill>
          <a:blip r:embed="rId4">
            <a:extLst/>
          </a:blip>
          <a:stretch>
            <a:fillRect/>
          </a:stretch>
        </p:blipFill>
        <p:spPr>
          <a:xfrm>
            <a:off x="4139446" y="4507943"/>
            <a:ext cx="566977" cy="566977"/>
          </a:xfrm>
          <a:prstGeom prst="rect">
            <a:avLst/>
          </a:prstGeom>
          <a:ln w="12700">
            <a:miter lim="400000"/>
          </a:ln>
        </p:spPr>
      </p:pic>
      <p:sp>
        <p:nvSpPr>
          <p:cNvPr id="159" name="Text 3"/>
          <p:cNvSpPr txBox="1"/>
          <p:nvPr/>
        </p:nvSpPr>
        <p:spPr>
          <a:xfrm>
            <a:off x="4139446" y="5301734"/>
            <a:ext cx="2238718"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Personalized Tips</a:t>
            </a:r>
          </a:p>
        </p:txBody>
      </p:sp>
      <p:sp>
        <p:nvSpPr>
          <p:cNvPr id="160" name="Text 4"/>
          <p:cNvSpPr txBox="1"/>
          <p:nvPr/>
        </p:nvSpPr>
        <p:spPr>
          <a:xfrm>
            <a:off x="4139446" y="5792153"/>
            <a:ext cx="3005615"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Receive tailored guidance and recommendations to reduce your emissions based on your spending patterns.</a:t>
            </a:r>
          </a:p>
        </p:txBody>
      </p:sp>
      <p:pic>
        <p:nvPicPr>
          <p:cNvPr id="161" name="Image 3" descr="Image 3"/>
          <p:cNvPicPr>
            <a:picLocks noChangeAspect="1"/>
          </p:cNvPicPr>
          <p:nvPr/>
        </p:nvPicPr>
        <p:blipFill>
          <a:blip r:embed="rId5">
            <a:extLst/>
          </a:blip>
          <a:stretch>
            <a:fillRect/>
          </a:stretch>
        </p:blipFill>
        <p:spPr>
          <a:xfrm>
            <a:off x="7485220" y="4507943"/>
            <a:ext cx="566977" cy="566977"/>
          </a:xfrm>
          <a:prstGeom prst="rect">
            <a:avLst/>
          </a:prstGeom>
          <a:ln w="12700">
            <a:miter lim="400000"/>
          </a:ln>
        </p:spPr>
      </p:pic>
      <p:sp>
        <p:nvSpPr>
          <p:cNvPr id="162" name="Text 5"/>
          <p:cNvSpPr txBox="1"/>
          <p:nvPr/>
        </p:nvSpPr>
        <p:spPr>
          <a:xfrm>
            <a:off x="7485220" y="5301734"/>
            <a:ext cx="1294188"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Incentives</a:t>
            </a:r>
          </a:p>
        </p:txBody>
      </p:sp>
      <p:sp>
        <p:nvSpPr>
          <p:cNvPr id="163" name="Text 6"/>
          <p:cNvSpPr txBox="1"/>
          <p:nvPr/>
        </p:nvSpPr>
        <p:spPr>
          <a:xfrm>
            <a:off x="7485220" y="5792153"/>
            <a:ext cx="3005615"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Earn cashback, exclusive discounts, and other rewards for making obtaining good green scores.</a:t>
            </a:r>
          </a:p>
        </p:txBody>
      </p:sp>
      <p:pic>
        <p:nvPicPr>
          <p:cNvPr id="164" name="Image 4" descr="Image 4"/>
          <p:cNvPicPr>
            <a:picLocks noChangeAspect="1"/>
          </p:cNvPicPr>
          <p:nvPr/>
        </p:nvPicPr>
        <p:blipFill>
          <a:blip r:embed="rId6">
            <a:extLst/>
          </a:blip>
          <a:stretch>
            <a:fillRect/>
          </a:stretch>
        </p:blipFill>
        <p:spPr>
          <a:xfrm>
            <a:off x="10830997" y="4507943"/>
            <a:ext cx="566977" cy="566977"/>
          </a:xfrm>
          <a:prstGeom prst="rect">
            <a:avLst/>
          </a:prstGeom>
          <a:ln w="12700">
            <a:miter lim="400000"/>
          </a:ln>
        </p:spPr>
      </p:pic>
      <p:sp>
        <p:nvSpPr>
          <p:cNvPr id="165" name="Text 7"/>
          <p:cNvSpPr txBox="1"/>
          <p:nvPr/>
        </p:nvSpPr>
        <p:spPr>
          <a:xfrm>
            <a:off x="10830997" y="5301734"/>
            <a:ext cx="1833822"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Offset Options</a:t>
            </a:r>
          </a:p>
        </p:txBody>
      </p:sp>
      <p:sp>
        <p:nvSpPr>
          <p:cNvPr id="166" name="Text 8"/>
          <p:cNvSpPr txBox="1"/>
          <p:nvPr/>
        </p:nvSpPr>
        <p:spPr>
          <a:xfrm>
            <a:off x="10830997" y="5792153"/>
            <a:ext cx="3005615"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36" sz="1700">
                <a:solidFill>
                  <a:srgbClr val="272525"/>
                </a:solidFill>
                <a:latin typeface="Inter"/>
                <a:ea typeface="Inter"/>
                <a:cs typeface="Inter"/>
                <a:sym typeface="Inter"/>
              </a:defRPr>
            </a:lvl1pPr>
          </a:lstStyle>
          <a:p>
            <a:pPr/>
            <a:r>
              <a:t>Contribute to tree planting initiatives and renewable energy projects to neutralize your carbon footprint.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ext 0"/>
          <p:cNvSpPr txBox="1"/>
          <p:nvPr/>
        </p:nvSpPr>
        <p:spPr>
          <a:xfrm>
            <a:off x="793790" y="1889403"/>
            <a:ext cx="4481208"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Technology Stack</a:t>
            </a:r>
          </a:p>
        </p:txBody>
      </p:sp>
      <p:pic>
        <p:nvPicPr>
          <p:cNvPr id="169" name="Image 0" descr="Image 0"/>
          <p:cNvPicPr>
            <a:picLocks noChangeAspect="1"/>
          </p:cNvPicPr>
          <p:nvPr/>
        </p:nvPicPr>
        <p:blipFill>
          <a:blip r:embed="rId2">
            <a:extLst/>
          </a:blip>
          <a:stretch>
            <a:fillRect/>
          </a:stretch>
        </p:blipFill>
        <p:spPr>
          <a:xfrm>
            <a:off x="3247430" y="2938342"/>
            <a:ext cx="1614012" cy="807959"/>
          </a:xfrm>
          <a:prstGeom prst="rect">
            <a:avLst/>
          </a:prstGeom>
          <a:ln w="12700">
            <a:miter lim="400000"/>
          </a:ln>
        </p:spPr>
      </p:pic>
      <p:sp>
        <p:nvSpPr>
          <p:cNvPr id="170" name="Text 1"/>
          <p:cNvSpPr txBox="1"/>
          <p:nvPr/>
        </p:nvSpPr>
        <p:spPr>
          <a:xfrm>
            <a:off x="3974585" y="3202662"/>
            <a:ext cx="159581" cy="419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1</a:t>
            </a:r>
          </a:p>
        </p:txBody>
      </p:sp>
      <p:sp>
        <p:nvSpPr>
          <p:cNvPr id="171" name="Text 2"/>
          <p:cNvSpPr txBox="1"/>
          <p:nvPr/>
        </p:nvSpPr>
        <p:spPr>
          <a:xfrm>
            <a:off x="5088254" y="3165157"/>
            <a:ext cx="2051286"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Mobile/Web App</a:t>
            </a:r>
          </a:p>
        </p:txBody>
      </p:sp>
      <p:sp>
        <p:nvSpPr>
          <p:cNvPr id="172" name="Shape 3"/>
          <p:cNvSpPr/>
          <p:nvPr/>
        </p:nvSpPr>
        <p:spPr>
          <a:xfrm>
            <a:off x="4918114" y="3759398"/>
            <a:ext cx="8861823" cy="15241"/>
          </a:xfrm>
          <a:prstGeom prst="roundRect">
            <a:avLst>
              <a:gd name="adj" fmla="val 50000"/>
            </a:avLst>
          </a:prstGeom>
          <a:solidFill>
            <a:srgbClr val="C0C1D7"/>
          </a:solidFill>
          <a:ln w="12700">
            <a:miter lim="400000"/>
          </a:ln>
        </p:spPr>
        <p:txBody>
          <a:bodyPr lIns="45719" rIns="45719"/>
          <a:lstStyle/>
          <a:p>
            <a:pPr/>
          </a:p>
        </p:txBody>
      </p:sp>
      <p:pic>
        <p:nvPicPr>
          <p:cNvPr id="173" name="Image 1" descr="Image 1"/>
          <p:cNvPicPr>
            <a:picLocks noChangeAspect="1"/>
          </p:cNvPicPr>
          <p:nvPr/>
        </p:nvPicPr>
        <p:blipFill>
          <a:blip r:embed="rId3">
            <a:extLst/>
          </a:blip>
          <a:stretch>
            <a:fillRect/>
          </a:stretch>
        </p:blipFill>
        <p:spPr>
          <a:xfrm>
            <a:off x="2440423" y="3802974"/>
            <a:ext cx="3228023" cy="807959"/>
          </a:xfrm>
          <a:prstGeom prst="rect">
            <a:avLst/>
          </a:prstGeom>
          <a:ln w="12700">
            <a:miter lim="400000"/>
          </a:ln>
        </p:spPr>
      </p:pic>
      <p:sp>
        <p:nvSpPr>
          <p:cNvPr id="174" name="Text 4"/>
          <p:cNvSpPr txBox="1"/>
          <p:nvPr/>
        </p:nvSpPr>
        <p:spPr>
          <a:xfrm>
            <a:off x="3974586" y="3980140"/>
            <a:ext cx="159581" cy="419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2</a:t>
            </a:r>
          </a:p>
        </p:txBody>
      </p:sp>
      <p:sp>
        <p:nvSpPr>
          <p:cNvPr id="175" name="Text 5"/>
          <p:cNvSpPr txBox="1"/>
          <p:nvPr/>
        </p:nvSpPr>
        <p:spPr>
          <a:xfrm>
            <a:off x="5895261" y="4029788"/>
            <a:ext cx="730593"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AI/ML</a:t>
            </a:r>
          </a:p>
        </p:txBody>
      </p:sp>
      <p:sp>
        <p:nvSpPr>
          <p:cNvPr id="176" name="Shape 6"/>
          <p:cNvSpPr/>
          <p:nvPr/>
        </p:nvSpPr>
        <p:spPr>
          <a:xfrm>
            <a:off x="5725119" y="4624030"/>
            <a:ext cx="8054818" cy="15241"/>
          </a:xfrm>
          <a:prstGeom prst="roundRect">
            <a:avLst>
              <a:gd name="adj" fmla="val 50000"/>
            </a:avLst>
          </a:prstGeom>
          <a:solidFill>
            <a:srgbClr val="C0C1D7"/>
          </a:solidFill>
          <a:ln w="12700">
            <a:miter lim="400000"/>
          </a:ln>
        </p:spPr>
        <p:txBody>
          <a:bodyPr lIns="45719" rIns="45719"/>
          <a:lstStyle/>
          <a:p>
            <a:pPr/>
          </a:p>
        </p:txBody>
      </p:sp>
      <p:pic>
        <p:nvPicPr>
          <p:cNvPr id="177" name="Image 2" descr="Image 2"/>
          <p:cNvPicPr>
            <a:picLocks noChangeAspect="1"/>
          </p:cNvPicPr>
          <p:nvPr/>
        </p:nvPicPr>
        <p:blipFill>
          <a:blip r:embed="rId4">
            <a:extLst/>
          </a:blip>
          <a:stretch>
            <a:fillRect/>
          </a:stretch>
        </p:blipFill>
        <p:spPr>
          <a:xfrm>
            <a:off x="1633417" y="4667606"/>
            <a:ext cx="4842035" cy="807959"/>
          </a:xfrm>
          <a:prstGeom prst="rect">
            <a:avLst/>
          </a:prstGeom>
          <a:ln w="12700">
            <a:miter lim="400000"/>
          </a:ln>
        </p:spPr>
      </p:pic>
      <p:sp>
        <p:nvSpPr>
          <p:cNvPr id="178" name="Text 7"/>
          <p:cNvSpPr txBox="1"/>
          <p:nvPr/>
        </p:nvSpPr>
        <p:spPr>
          <a:xfrm>
            <a:off x="3974586" y="4844772"/>
            <a:ext cx="159581" cy="419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3</a:t>
            </a:r>
          </a:p>
        </p:txBody>
      </p:sp>
      <p:sp>
        <p:nvSpPr>
          <p:cNvPr id="179" name="Text 8"/>
          <p:cNvSpPr txBox="1"/>
          <p:nvPr/>
        </p:nvSpPr>
        <p:spPr>
          <a:xfrm>
            <a:off x="6702266" y="4894421"/>
            <a:ext cx="2721327"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Blockchain (Optional)</a:t>
            </a:r>
          </a:p>
        </p:txBody>
      </p:sp>
      <p:sp>
        <p:nvSpPr>
          <p:cNvPr id="180" name="Shape 9"/>
          <p:cNvSpPr/>
          <p:nvPr/>
        </p:nvSpPr>
        <p:spPr>
          <a:xfrm>
            <a:off x="6532126" y="5488661"/>
            <a:ext cx="7247812" cy="15241"/>
          </a:xfrm>
          <a:prstGeom prst="roundRect">
            <a:avLst>
              <a:gd name="adj" fmla="val 50000"/>
            </a:avLst>
          </a:prstGeom>
          <a:solidFill>
            <a:srgbClr val="C0C1D7"/>
          </a:solidFill>
          <a:ln w="12700">
            <a:miter lim="400000"/>
          </a:ln>
        </p:spPr>
        <p:txBody>
          <a:bodyPr lIns="45719" rIns="45719"/>
          <a:lstStyle/>
          <a:p>
            <a:pPr/>
          </a:p>
        </p:txBody>
      </p:sp>
      <p:pic>
        <p:nvPicPr>
          <p:cNvPr id="181" name="Image 3" descr="Image 3"/>
          <p:cNvPicPr>
            <a:picLocks noChangeAspect="1"/>
          </p:cNvPicPr>
          <p:nvPr/>
        </p:nvPicPr>
        <p:blipFill>
          <a:blip r:embed="rId5">
            <a:extLst/>
          </a:blip>
          <a:stretch>
            <a:fillRect/>
          </a:stretch>
        </p:blipFill>
        <p:spPr>
          <a:xfrm>
            <a:off x="826294" y="5532239"/>
            <a:ext cx="6456165" cy="807959"/>
          </a:xfrm>
          <a:prstGeom prst="rect">
            <a:avLst/>
          </a:prstGeom>
          <a:ln w="12700">
            <a:miter lim="400000"/>
          </a:ln>
        </p:spPr>
      </p:pic>
      <p:sp>
        <p:nvSpPr>
          <p:cNvPr id="182" name="Text 10"/>
          <p:cNvSpPr txBox="1"/>
          <p:nvPr/>
        </p:nvSpPr>
        <p:spPr>
          <a:xfrm>
            <a:off x="3974466" y="5709403"/>
            <a:ext cx="159581" cy="419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4</a:t>
            </a:r>
          </a:p>
        </p:txBody>
      </p:sp>
      <p:sp>
        <p:nvSpPr>
          <p:cNvPr id="183" name="Text 11"/>
          <p:cNvSpPr txBox="1"/>
          <p:nvPr/>
        </p:nvSpPr>
        <p:spPr>
          <a:xfrm>
            <a:off x="7509271" y="5759053"/>
            <a:ext cx="599812"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APIs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86" name="Text 0"/>
          <p:cNvSpPr txBox="1"/>
          <p:nvPr/>
        </p:nvSpPr>
        <p:spPr>
          <a:xfrm>
            <a:off x="6191725" y="598407"/>
            <a:ext cx="4308649" cy="6117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900"/>
              </a:lnSpc>
              <a:defRPr b="1" spc="-119" sz="3900">
                <a:latin typeface="Inter Bold"/>
                <a:ea typeface="Inter Bold"/>
                <a:cs typeface="Inter Bold"/>
                <a:sym typeface="Inter Bold"/>
              </a:defRPr>
            </a:lvl1pPr>
          </a:lstStyle>
          <a:p>
            <a:pPr/>
            <a:r>
              <a:t>Market Opportunity</a:t>
            </a:r>
          </a:p>
        </p:txBody>
      </p:sp>
      <p:sp>
        <p:nvSpPr>
          <p:cNvPr id="187" name="Shape 1"/>
          <p:cNvSpPr/>
          <p:nvPr/>
        </p:nvSpPr>
        <p:spPr>
          <a:xfrm>
            <a:off x="6191725" y="1530428"/>
            <a:ext cx="3765948" cy="3755709"/>
          </a:xfrm>
          <a:prstGeom prst="roundRect">
            <a:avLst>
              <a:gd name="adj" fmla="val 2254"/>
            </a:avLst>
          </a:prstGeom>
          <a:solidFill>
            <a:srgbClr val="DADBF1"/>
          </a:solidFill>
          <a:ln w="7620">
            <a:solidFill>
              <a:srgbClr val="C0C1D7"/>
            </a:solidFill>
          </a:ln>
        </p:spPr>
        <p:txBody>
          <a:bodyPr lIns="45719" rIns="45719"/>
          <a:lstStyle/>
          <a:p>
            <a:pPr/>
          </a:p>
        </p:txBody>
      </p:sp>
      <p:sp>
        <p:nvSpPr>
          <p:cNvPr id="188" name="Text 2"/>
          <p:cNvSpPr txBox="1"/>
          <p:nvPr/>
        </p:nvSpPr>
        <p:spPr>
          <a:xfrm>
            <a:off x="6400800" y="1739502"/>
            <a:ext cx="1624146"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9" sz="1900">
                <a:solidFill>
                  <a:srgbClr val="272525"/>
                </a:solidFill>
                <a:latin typeface="Inter Bold"/>
                <a:ea typeface="Inter Bold"/>
                <a:cs typeface="Inter Bold"/>
                <a:sym typeface="Inter Bold"/>
              </a:defRPr>
            </a:lvl1pPr>
          </a:lstStyle>
          <a:p>
            <a:pPr/>
            <a:r>
              <a:t>Demand Surge</a:t>
            </a:r>
          </a:p>
        </p:txBody>
      </p:sp>
      <p:sp>
        <p:nvSpPr>
          <p:cNvPr id="189" name="Text 3"/>
          <p:cNvSpPr txBox="1"/>
          <p:nvPr/>
        </p:nvSpPr>
        <p:spPr>
          <a:xfrm>
            <a:off x="6400800" y="2175272"/>
            <a:ext cx="3347799" cy="22028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32" sz="1500">
                <a:solidFill>
                  <a:srgbClr val="272525"/>
                </a:solidFill>
                <a:latin typeface="Inter"/>
                <a:ea typeface="Inter"/>
                <a:cs typeface="Inter"/>
                <a:sym typeface="Inter"/>
              </a:defRPr>
            </a:lvl1pPr>
          </a:lstStyle>
          <a:p>
            <a:pPr/>
            <a:r>
              <a:t>The market is experiencing a significant surge in demand for sustainable solutions. Consumers and investors are increasingly seeking eco-friendly products and services, creating a substantial market opportunity for GreenScore.</a:t>
            </a:r>
          </a:p>
        </p:txBody>
      </p:sp>
      <p:sp>
        <p:nvSpPr>
          <p:cNvPr id="190" name="Shape 4"/>
          <p:cNvSpPr/>
          <p:nvPr/>
        </p:nvSpPr>
        <p:spPr>
          <a:xfrm>
            <a:off x="10159127" y="1530428"/>
            <a:ext cx="3765948" cy="3755709"/>
          </a:xfrm>
          <a:prstGeom prst="roundRect">
            <a:avLst>
              <a:gd name="adj" fmla="val 2254"/>
            </a:avLst>
          </a:prstGeom>
          <a:solidFill>
            <a:srgbClr val="DADBF1"/>
          </a:solidFill>
          <a:ln w="7620">
            <a:solidFill>
              <a:srgbClr val="C0C1D7"/>
            </a:solidFill>
          </a:ln>
        </p:spPr>
        <p:txBody>
          <a:bodyPr lIns="45719" rIns="45719"/>
          <a:lstStyle/>
          <a:p>
            <a:pPr/>
          </a:p>
        </p:txBody>
      </p:sp>
      <p:sp>
        <p:nvSpPr>
          <p:cNvPr id="191" name="Text 5"/>
          <p:cNvSpPr txBox="1"/>
          <p:nvPr/>
        </p:nvSpPr>
        <p:spPr>
          <a:xfrm>
            <a:off x="10368201" y="1739502"/>
            <a:ext cx="2397055"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9" sz="1900">
                <a:solidFill>
                  <a:srgbClr val="272525"/>
                </a:solidFill>
                <a:latin typeface="Inter Bold"/>
                <a:ea typeface="Inter Bold"/>
                <a:cs typeface="Inter Bold"/>
                <a:sym typeface="Inter Bold"/>
              </a:defRPr>
            </a:lvl1pPr>
          </a:lstStyle>
          <a:p>
            <a:pPr/>
            <a:r>
              <a:t>Consumer Awareness</a:t>
            </a:r>
          </a:p>
        </p:txBody>
      </p:sp>
      <p:sp>
        <p:nvSpPr>
          <p:cNvPr id="192" name="Text 6"/>
          <p:cNvSpPr txBox="1"/>
          <p:nvPr/>
        </p:nvSpPr>
        <p:spPr>
          <a:xfrm>
            <a:off x="10368201" y="2175272"/>
            <a:ext cx="3347799" cy="25203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32" sz="1500">
                <a:solidFill>
                  <a:srgbClr val="272525"/>
                </a:solidFill>
                <a:latin typeface="Inter"/>
                <a:ea typeface="Inter"/>
                <a:cs typeface="Inter"/>
                <a:sym typeface="Inter"/>
              </a:defRPr>
            </a:lvl1pPr>
          </a:lstStyle>
          <a:p>
            <a:pPr/>
            <a:r>
              <a:t>There is a rising awareness among consumers regarding the impact of their carbon footprint. People are becoming more conscious of the environmental consequences of their purchasing decisions, driving the demand for tools like GreenScore to help them make informed choices.</a:t>
            </a:r>
          </a:p>
        </p:txBody>
      </p:sp>
      <p:sp>
        <p:nvSpPr>
          <p:cNvPr id="193" name="Shape 7"/>
          <p:cNvSpPr/>
          <p:nvPr/>
        </p:nvSpPr>
        <p:spPr>
          <a:xfrm>
            <a:off x="6191725" y="5487591"/>
            <a:ext cx="7733350" cy="2143601"/>
          </a:xfrm>
          <a:prstGeom prst="roundRect">
            <a:avLst>
              <a:gd name="adj" fmla="val 3949"/>
            </a:avLst>
          </a:prstGeom>
          <a:solidFill>
            <a:srgbClr val="DADBF1"/>
          </a:solidFill>
          <a:ln w="7620">
            <a:solidFill>
              <a:srgbClr val="C0C1D7"/>
            </a:solidFill>
          </a:ln>
        </p:spPr>
        <p:txBody>
          <a:bodyPr lIns="45719" rIns="45719"/>
          <a:lstStyle/>
          <a:p>
            <a:pPr/>
          </a:p>
        </p:txBody>
      </p:sp>
      <p:sp>
        <p:nvSpPr>
          <p:cNvPr id="194" name="Text 8"/>
          <p:cNvSpPr txBox="1"/>
          <p:nvPr/>
        </p:nvSpPr>
        <p:spPr>
          <a:xfrm>
            <a:off x="6400800" y="5696663"/>
            <a:ext cx="2406163"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pc="-59" sz="1900">
                <a:solidFill>
                  <a:srgbClr val="272525"/>
                </a:solidFill>
                <a:latin typeface="Inter Bold"/>
                <a:ea typeface="Inter Bold"/>
                <a:cs typeface="Inter Bold"/>
                <a:sym typeface="Inter Bold"/>
              </a:defRPr>
            </a:lvl1pPr>
          </a:lstStyle>
          <a:p>
            <a:pPr/>
            <a:r>
              <a:t>Potential Partnerships</a:t>
            </a:r>
          </a:p>
        </p:txBody>
      </p:sp>
      <p:sp>
        <p:nvSpPr>
          <p:cNvPr id="195" name="Text 9"/>
          <p:cNvSpPr txBox="1"/>
          <p:nvPr/>
        </p:nvSpPr>
        <p:spPr>
          <a:xfrm>
            <a:off x="6400800" y="6132433"/>
            <a:ext cx="7315200" cy="12503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32" sz="1500">
                <a:solidFill>
                  <a:srgbClr val="272525"/>
                </a:solidFill>
                <a:latin typeface="Inter"/>
                <a:ea typeface="Inter"/>
                <a:cs typeface="Inter"/>
                <a:sym typeface="Inter"/>
              </a:defRPr>
            </a:lvl1pPr>
          </a:lstStyle>
          <a:p>
            <a:pPr/>
            <a:r>
              <a:t>GreenScore has the potential to forge valuable partnerships with banks and government entities. These collaborations can expand GreenScore's reach, provide access to a wider customer base, and facilitate the integration of sustainability into mainstream financial practices.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ext 0"/>
          <p:cNvSpPr txBox="1"/>
          <p:nvPr/>
        </p:nvSpPr>
        <p:spPr>
          <a:xfrm>
            <a:off x="773072" y="608648"/>
            <a:ext cx="3938908" cy="6742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400"/>
              </a:lnSpc>
              <a:defRPr b="1" spc="-130" sz="4300">
                <a:latin typeface="Inter Bold"/>
                <a:ea typeface="Inter Bold"/>
                <a:cs typeface="Inter Bold"/>
                <a:sym typeface="Inter Bold"/>
              </a:defRPr>
            </a:lvl1pPr>
          </a:lstStyle>
          <a:p>
            <a:pPr/>
            <a:r>
              <a:t>Business Model</a:t>
            </a:r>
          </a:p>
        </p:txBody>
      </p:sp>
      <p:sp>
        <p:nvSpPr>
          <p:cNvPr id="198" name="Text 1"/>
          <p:cNvSpPr txBox="1"/>
          <p:nvPr/>
        </p:nvSpPr>
        <p:spPr>
          <a:xfrm>
            <a:off x="2525006" y="1740574"/>
            <a:ext cx="2229041" cy="3356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700"/>
              </a:lnSpc>
              <a:defRPr b="1" spc="-65" sz="2100">
                <a:solidFill>
                  <a:srgbClr val="272525"/>
                </a:solidFill>
                <a:latin typeface="Inter Bold"/>
                <a:ea typeface="Inter Bold"/>
                <a:cs typeface="Inter Bold"/>
                <a:sym typeface="Inter Bold"/>
              </a:defRPr>
            </a:lvl1pPr>
          </a:lstStyle>
          <a:p>
            <a:pPr/>
            <a:r>
              <a:t>Bank Partnerships</a:t>
            </a:r>
          </a:p>
        </p:txBody>
      </p:sp>
      <p:sp>
        <p:nvSpPr>
          <p:cNvPr id="199" name="Text 2"/>
          <p:cNvSpPr txBox="1"/>
          <p:nvPr/>
        </p:nvSpPr>
        <p:spPr>
          <a:xfrm>
            <a:off x="773072" y="2218133"/>
            <a:ext cx="3980976" cy="16955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700"/>
              </a:lnSpc>
              <a:defRPr spc="-34" sz="1700">
                <a:solidFill>
                  <a:srgbClr val="272525"/>
                </a:solidFill>
                <a:latin typeface="Inter"/>
                <a:ea typeface="Inter"/>
                <a:cs typeface="Inter"/>
                <a:sym typeface="Inter"/>
              </a:defRPr>
            </a:lvl1pPr>
          </a:lstStyle>
          <a:p>
            <a:pPr/>
            <a:r>
              <a:t>Collaborate with financial institutions to offer GreenScore as a value-added service to their customers, integrating our carbon tracking and scoring system into their existing banking apps and platforms.</a:t>
            </a:r>
          </a:p>
        </p:txBody>
      </p:sp>
      <p:pic>
        <p:nvPicPr>
          <p:cNvPr id="200" name="Image 0" descr="Image 0"/>
          <p:cNvPicPr>
            <a:picLocks noChangeAspect="1"/>
          </p:cNvPicPr>
          <p:nvPr/>
        </p:nvPicPr>
        <p:blipFill>
          <a:blip r:embed="rId2">
            <a:extLst/>
          </a:blip>
          <a:stretch>
            <a:fillRect/>
          </a:stretch>
        </p:blipFill>
        <p:spPr>
          <a:xfrm>
            <a:off x="5085277" y="2450782"/>
            <a:ext cx="4459725" cy="4459725"/>
          </a:xfrm>
          <a:prstGeom prst="rect">
            <a:avLst/>
          </a:prstGeom>
          <a:ln w="12700">
            <a:miter lim="400000"/>
          </a:ln>
        </p:spPr>
      </p:pic>
      <p:sp>
        <p:nvSpPr>
          <p:cNvPr id="201" name="Text 3"/>
          <p:cNvSpPr txBox="1"/>
          <p:nvPr/>
        </p:nvSpPr>
        <p:spPr>
          <a:xfrm>
            <a:off x="6362224" y="3182659"/>
            <a:ext cx="152771" cy="406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400"/>
              </a:lnSpc>
              <a:defRPr b="1" spc="-65" sz="2100">
                <a:solidFill>
                  <a:srgbClr val="272525"/>
                </a:solidFill>
                <a:latin typeface="Inter Bold"/>
                <a:ea typeface="Inter Bold"/>
                <a:cs typeface="Inter Bold"/>
                <a:sym typeface="Inter Bold"/>
              </a:defRPr>
            </a:lvl1pPr>
          </a:lstStyle>
          <a:p>
            <a:pPr/>
            <a:r>
              <a:t>1</a:t>
            </a:r>
          </a:p>
        </p:txBody>
      </p:sp>
      <p:sp>
        <p:nvSpPr>
          <p:cNvPr id="202" name="Text 4"/>
          <p:cNvSpPr txBox="1"/>
          <p:nvPr/>
        </p:nvSpPr>
        <p:spPr>
          <a:xfrm>
            <a:off x="9876234" y="1740574"/>
            <a:ext cx="2869231" cy="3356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5" sz="2100">
                <a:solidFill>
                  <a:srgbClr val="272525"/>
                </a:solidFill>
                <a:latin typeface="Inter Bold"/>
                <a:ea typeface="Inter Bold"/>
                <a:cs typeface="Inter Bold"/>
                <a:sym typeface="Inter Bold"/>
              </a:defRPr>
            </a:lvl1pPr>
          </a:lstStyle>
          <a:p>
            <a:pPr/>
            <a:r>
              <a:t>Business Subscriptions</a:t>
            </a:r>
          </a:p>
        </p:txBody>
      </p:sp>
      <p:sp>
        <p:nvSpPr>
          <p:cNvPr id="203" name="Text 5"/>
          <p:cNvSpPr txBox="1"/>
          <p:nvPr/>
        </p:nvSpPr>
        <p:spPr>
          <a:xfrm>
            <a:off x="9876234" y="2218133"/>
            <a:ext cx="3981094" cy="20384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pc="-34" sz="1700">
                <a:solidFill>
                  <a:srgbClr val="272525"/>
                </a:solidFill>
                <a:latin typeface="Inter"/>
                <a:ea typeface="Inter"/>
                <a:cs typeface="Inter"/>
                <a:sym typeface="Inter"/>
              </a:defRPr>
            </a:lvl1pPr>
          </a:lstStyle>
          <a:p>
            <a:pPr/>
            <a:r>
              <a:t>Provide premium subscriptions to businesses seeking to enhance their sustainability efforts, offering advanced analytics, reporting tools, and customized recommendations for reducing their carbon footprint.</a:t>
            </a:r>
          </a:p>
        </p:txBody>
      </p:sp>
      <p:pic>
        <p:nvPicPr>
          <p:cNvPr id="204" name="Image 1" descr="Image 1"/>
          <p:cNvPicPr>
            <a:picLocks noChangeAspect="1"/>
          </p:cNvPicPr>
          <p:nvPr/>
        </p:nvPicPr>
        <p:blipFill>
          <a:blip r:embed="rId3">
            <a:extLst/>
          </a:blip>
          <a:stretch>
            <a:fillRect/>
          </a:stretch>
        </p:blipFill>
        <p:spPr>
          <a:xfrm>
            <a:off x="5085277" y="2450782"/>
            <a:ext cx="4459725" cy="4459725"/>
          </a:xfrm>
          <a:prstGeom prst="rect">
            <a:avLst/>
          </a:prstGeom>
          <a:ln w="12700">
            <a:miter lim="400000"/>
          </a:ln>
        </p:spPr>
      </p:pic>
      <p:sp>
        <p:nvSpPr>
          <p:cNvPr id="205" name="Text 6"/>
          <p:cNvSpPr txBox="1"/>
          <p:nvPr/>
        </p:nvSpPr>
        <p:spPr>
          <a:xfrm>
            <a:off x="8509396" y="3562231"/>
            <a:ext cx="152772" cy="4067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400"/>
              </a:lnSpc>
              <a:defRPr b="1" spc="-65" sz="2100">
                <a:solidFill>
                  <a:srgbClr val="272525"/>
                </a:solidFill>
                <a:latin typeface="Inter Bold"/>
                <a:ea typeface="Inter Bold"/>
                <a:cs typeface="Inter Bold"/>
                <a:sym typeface="Inter Bold"/>
              </a:defRPr>
            </a:lvl1pPr>
          </a:lstStyle>
          <a:p>
            <a:pPr/>
            <a:r>
              <a:t>2</a:t>
            </a:r>
          </a:p>
        </p:txBody>
      </p:sp>
      <p:sp>
        <p:nvSpPr>
          <p:cNvPr id="206" name="Text 7"/>
          <p:cNvSpPr txBox="1"/>
          <p:nvPr/>
        </p:nvSpPr>
        <p:spPr>
          <a:xfrm>
            <a:off x="9876234" y="4846320"/>
            <a:ext cx="1853495" cy="33565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5" sz="2100">
                <a:solidFill>
                  <a:srgbClr val="272525"/>
                </a:solidFill>
                <a:latin typeface="Inter Bold"/>
                <a:ea typeface="Inter Bold"/>
                <a:cs typeface="Inter Bold"/>
                <a:sym typeface="Inter Bold"/>
              </a:defRPr>
            </a:lvl1pPr>
          </a:lstStyle>
          <a:p>
            <a:pPr/>
            <a:r>
              <a:t>Offset Revenue</a:t>
            </a:r>
          </a:p>
        </p:txBody>
      </p:sp>
      <p:sp>
        <p:nvSpPr>
          <p:cNvPr id="207" name="Text 8"/>
          <p:cNvSpPr txBox="1"/>
          <p:nvPr/>
        </p:nvSpPr>
        <p:spPr>
          <a:xfrm>
            <a:off x="9876234" y="5323880"/>
            <a:ext cx="3981094" cy="16955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pc="-34" sz="1700">
                <a:solidFill>
                  <a:srgbClr val="272525"/>
                </a:solidFill>
                <a:latin typeface="Inter"/>
                <a:ea typeface="Inter"/>
                <a:cs typeface="Inter"/>
                <a:sym typeface="Inter"/>
              </a:defRPr>
            </a:lvl1pPr>
          </a:lstStyle>
          <a:p>
            <a:pPr/>
            <a:r>
              <a:t>Generate revenue by facilitating carbon offsetting initiatives, enabling users to invest in verified carbon reduction projects, such as tree planting and renewable energy, through our platform.</a:t>
            </a:r>
          </a:p>
        </p:txBody>
      </p:sp>
      <p:pic>
        <p:nvPicPr>
          <p:cNvPr id="208" name="Image 2" descr="Image 2"/>
          <p:cNvPicPr>
            <a:picLocks noChangeAspect="1"/>
          </p:cNvPicPr>
          <p:nvPr/>
        </p:nvPicPr>
        <p:blipFill>
          <a:blip r:embed="rId4">
            <a:extLst/>
          </a:blip>
          <a:stretch>
            <a:fillRect/>
          </a:stretch>
        </p:blipFill>
        <p:spPr>
          <a:xfrm>
            <a:off x="5085277" y="2450782"/>
            <a:ext cx="4459725" cy="4459725"/>
          </a:xfrm>
          <a:prstGeom prst="rect">
            <a:avLst/>
          </a:prstGeom>
          <a:ln w="12700">
            <a:miter lim="400000"/>
          </a:ln>
        </p:spPr>
      </p:pic>
      <p:sp>
        <p:nvSpPr>
          <p:cNvPr id="209" name="Text 9"/>
          <p:cNvSpPr txBox="1"/>
          <p:nvPr/>
        </p:nvSpPr>
        <p:spPr>
          <a:xfrm>
            <a:off x="8127562" y="5736787"/>
            <a:ext cx="152772" cy="406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400"/>
              </a:lnSpc>
              <a:defRPr b="1" spc="-65" sz="2100">
                <a:solidFill>
                  <a:srgbClr val="272525"/>
                </a:solidFill>
                <a:latin typeface="Inter Bold"/>
                <a:ea typeface="Inter Bold"/>
                <a:cs typeface="Inter Bold"/>
                <a:sym typeface="Inter Bold"/>
              </a:defRPr>
            </a:lvl1pPr>
          </a:lstStyle>
          <a:p>
            <a:pPr/>
            <a:r>
              <a:t>3</a:t>
            </a:r>
          </a:p>
        </p:txBody>
      </p:sp>
      <p:sp>
        <p:nvSpPr>
          <p:cNvPr id="210" name="Text 10"/>
          <p:cNvSpPr txBox="1"/>
          <p:nvPr/>
        </p:nvSpPr>
        <p:spPr>
          <a:xfrm>
            <a:off x="2586443" y="4669630"/>
            <a:ext cx="2167604" cy="3356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700"/>
              </a:lnSpc>
              <a:defRPr b="1" spc="-65" sz="2100">
                <a:solidFill>
                  <a:srgbClr val="272525"/>
                </a:solidFill>
                <a:latin typeface="Inter Bold"/>
                <a:ea typeface="Inter Bold"/>
                <a:cs typeface="Inter Bold"/>
                <a:sym typeface="Inter Bold"/>
              </a:defRPr>
            </a:lvl1pPr>
          </a:lstStyle>
          <a:p>
            <a:pPr/>
            <a:r>
              <a:t>Affiliate Marketing</a:t>
            </a:r>
          </a:p>
        </p:txBody>
      </p:sp>
      <p:sp>
        <p:nvSpPr>
          <p:cNvPr id="211" name="Text 11"/>
          <p:cNvSpPr txBox="1"/>
          <p:nvPr/>
        </p:nvSpPr>
        <p:spPr>
          <a:xfrm>
            <a:off x="773072" y="5147190"/>
            <a:ext cx="3980976" cy="20384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700"/>
              </a:lnSpc>
              <a:defRPr spc="-34" sz="1700">
                <a:solidFill>
                  <a:srgbClr val="272525"/>
                </a:solidFill>
                <a:latin typeface="Inter"/>
                <a:ea typeface="Inter"/>
                <a:cs typeface="Inter"/>
                <a:sym typeface="Inter"/>
              </a:defRPr>
            </a:lvl1pPr>
          </a:lstStyle>
          <a:p>
            <a:pPr/>
            <a:r>
              <a:t>Partner with eco-friendly brands and retailers to promote sustainable products and services, earning commissions on sales generated through our platform while promoting environmentally responsible consumption.</a:t>
            </a:r>
          </a:p>
        </p:txBody>
      </p:sp>
      <p:pic>
        <p:nvPicPr>
          <p:cNvPr id="212" name="Image 3" descr="Image 3"/>
          <p:cNvPicPr>
            <a:picLocks noChangeAspect="1"/>
          </p:cNvPicPr>
          <p:nvPr/>
        </p:nvPicPr>
        <p:blipFill>
          <a:blip r:embed="rId5">
            <a:extLst/>
          </a:blip>
          <a:stretch>
            <a:fillRect/>
          </a:stretch>
        </p:blipFill>
        <p:spPr>
          <a:xfrm>
            <a:off x="5085277" y="2450782"/>
            <a:ext cx="4459725" cy="4459725"/>
          </a:xfrm>
          <a:prstGeom prst="rect">
            <a:avLst/>
          </a:prstGeom>
          <a:ln w="12700">
            <a:miter lim="400000"/>
          </a:ln>
        </p:spPr>
      </p:pic>
      <p:sp>
        <p:nvSpPr>
          <p:cNvPr id="213" name="Text 12"/>
          <p:cNvSpPr txBox="1"/>
          <p:nvPr/>
        </p:nvSpPr>
        <p:spPr>
          <a:xfrm>
            <a:off x="5948719" y="5357217"/>
            <a:ext cx="152772" cy="4067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400"/>
              </a:lnSpc>
              <a:defRPr b="1" spc="-65" sz="2100">
                <a:solidFill>
                  <a:srgbClr val="272525"/>
                </a:solidFill>
                <a:latin typeface="Inter Bold"/>
                <a:ea typeface="Inter Bold"/>
                <a:cs typeface="Inter Bold"/>
                <a:sym typeface="Inter Bold"/>
              </a:defRPr>
            </a:lvl1pPr>
          </a:lstStyle>
          <a:p>
            <a:pPr/>
            <a:r>
              <a:t>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ext 0"/>
          <p:cNvSpPr txBox="1"/>
          <p:nvPr/>
        </p:nvSpPr>
        <p:spPr>
          <a:xfrm>
            <a:off x="793789" y="2208252"/>
            <a:ext cx="6560074"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pc="-134" sz="4400">
                <a:latin typeface="Inter Bold"/>
                <a:ea typeface="Inter Bold"/>
                <a:cs typeface="Inter Bold"/>
                <a:sym typeface="Inter Bold"/>
              </a:defRPr>
            </a:lvl1pPr>
          </a:lstStyle>
          <a:p>
            <a:pPr/>
            <a:r>
              <a:t>The Impact of GreenScore</a:t>
            </a:r>
          </a:p>
        </p:txBody>
      </p:sp>
      <p:sp>
        <p:nvSpPr>
          <p:cNvPr id="216" name="Shape 1"/>
          <p:cNvSpPr/>
          <p:nvPr/>
        </p:nvSpPr>
        <p:spPr>
          <a:xfrm>
            <a:off x="793790" y="3370658"/>
            <a:ext cx="2173724" cy="807959"/>
          </a:xfrm>
          <a:prstGeom prst="roundRect">
            <a:avLst>
              <a:gd name="adj" fmla="val 11791"/>
            </a:avLst>
          </a:prstGeom>
          <a:solidFill>
            <a:srgbClr val="DADBF1"/>
          </a:solidFill>
          <a:ln w="7620">
            <a:solidFill>
              <a:srgbClr val="C0C1D7"/>
            </a:solidFill>
          </a:ln>
        </p:spPr>
        <p:txBody>
          <a:bodyPr lIns="45719" rIns="45719"/>
          <a:lstStyle/>
          <a:p>
            <a:pPr/>
          </a:p>
        </p:txBody>
      </p:sp>
      <p:sp>
        <p:nvSpPr>
          <p:cNvPr id="217" name="Text 2"/>
          <p:cNvSpPr txBox="1"/>
          <p:nvPr/>
        </p:nvSpPr>
        <p:spPr>
          <a:xfrm>
            <a:off x="1005286" y="3547824"/>
            <a:ext cx="159581" cy="419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1</a:t>
            </a:r>
          </a:p>
        </p:txBody>
      </p:sp>
      <p:sp>
        <p:nvSpPr>
          <p:cNvPr id="218" name="Text 3"/>
          <p:cNvSpPr txBox="1"/>
          <p:nvPr/>
        </p:nvSpPr>
        <p:spPr>
          <a:xfrm>
            <a:off x="3194328" y="3597473"/>
            <a:ext cx="1788766"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Eco-Spending</a:t>
            </a:r>
          </a:p>
        </p:txBody>
      </p:sp>
      <p:sp>
        <p:nvSpPr>
          <p:cNvPr id="219" name="Shape 4"/>
          <p:cNvSpPr/>
          <p:nvPr/>
        </p:nvSpPr>
        <p:spPr>
          <a:xfrm>
            <a:off x="3080860" y="4163378"/>
            <a:ext cx="10642404" cy="15241"/>
          </a:xfrm>
          <a:prstGeom prst="roundRect">
            <a:avLst>
              <a:gd name="adj" fmla="val 50000"/>
            </a:avLst>
          </a:prstGeom>
          <a:solidFill>
            <a:srgbClr val="C0C1D7"/>
          </a:solidFill>
          <a:ln w="12700">
            <a:miter lim="400000"/>
          </a:ln>
        </p:spPr>
        <p:txBody>
          <a:bodyPr lIns="45719" rIns="45719"/>
          <a:lstStyle/>
          <a:p>
            <a:pPr/>
          </a:p>
        </p:txBody>
      </p:sp>
      <p:sp>
        <p:nvSpPr>
          <p:cNvPr id="220" name="Shape 5"/>
          <p:cNvSpPr/>
          <p:nvPr/>
        </p:nvSpPr>
        <p:spPr>
          <a:xfrm>
            <a:off x="793790" y="4291965"/>
            <a:ext cx="4347568" cy="807959"/>
          </a:xfrm>
          <a:prstGeom prst="roundRect">
            <a:avLst>
              <a:gd name="adj" fmla="val 11791"/>
            </a:avLst>
          </a:prstGeom>
          <a:solidFill>
            <a:srgbClr val="DADBF1"/>
          </a:solidFill>
          <a:ln w="7620">
            <a:solidFill>
              <a:srgbClr val="C0C1D7"/>
            </a:solidFill>
          </a:ln>
        </p:spPr>
        <p:txBody>
          <a:bodyPr lIns="45719" rIns="45719"/>
          <a:lstStyle/>
          <a:p>
            <a:pPr/>
          </a:p>
        </p:txBody>
      </p:sp>
      <p:sp>
        <p:nvSpPr>
          <p:cNvPr id="221" name="Text 6"/>
          <p:cNvSpPr txBox="1"/>
          <p:nvPr/>
        </p:nvSpPr>
        <p:spPr>
          <a:xfrm>
            <a:off x="1033384" y="4469129"/>
            <a:ext cx="159581" cy="419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2</a:t>
            </a:r>
          </a:p>
        </p:txBody>
      </p:sp>
      <p:sp>
        <p:nvSpPr>
          <p:cNvPr id="222" name="Text 7"/>
          <p:cNvSpPr txBox="1"/>
          <p:nvPr/>
        </p:nvSpPr>
        <p:spPr>
          <a:xfrm>
            <a:off x="5368171" y="4518778"/>
            <a:ext cx="2051831"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Meet ESG Goals</a:t>
            </a:r>
          </a:p>
        </p:txBody>
      </p:sp>
      <p:sp>
        <p:nvSpPr>
          <p:cNvPr id="223" name="Shape 8"/>
          <p:cNvSpPr/>
          <p:nvPr/>
        </p:nvSpPr>
        <p:spPr>
          <a:xfrm>
            <a:off x="5254704" y="5084683"/>
            <a:ext cx="8468559" cy="15241"/>
          </a:xfrm>
          <a:prstGeom prst="roundRect">
            <a:avLst>
              <a:gd name="adj" fmla="val 50000"/>
            </a:avLst>
          </a:prstGeom>
          <a:solidFill>
            <a:srgbClr val="C0C1D7"/>
          </a:solidFill>
          <a:ln w="12700">
            <a:miter lim="400000"/>
          </a:ln>
        </p:spPr>
        <p:txBody>
          <a:bodyPr lIns="45719" rIns="45719"/>
          <a:lstStyle/>
          <a:p>
            <a:pPr/>
          </a:p>
        </p:txBody>
      </p:sp>
      <p:sp>
        <p:nvSpPr>
          <p:cNvPr id="224" name="Shape 9"/>
          <p:cNvSpPr/>
          <p:nvPr/>
        </p:nvSpPr>
        <p:spPr>
          <a:xfrm>
            <a:off x="793790" y="5213270"/>
            <a:ext cx="6521410" cy="807959"/>
          </a:xfrm>
          <a:prstGeom prst="roundRect">
            <a:avLst>
              <a:gd name="adj" fmla="val 11791"/>
            </a:avLst>
          </a:prstGeom>
          <a:solidFill>
            <a:srgbClr val="DADBF1"/>
          </a:solidFill>
          <a:ln w="7620">
            <a:solidFill>
              <a:srgbClr val="C0C1D7"/>
            </a:solidFill>
          </a:ln>
        </p:spPr>
        <p:txBody>
          <a:bodyPr lIns="45719" rIns="45719"/>
          <a:lstStyle/>
          <a:p>
            <a:pPr/>
          </a:p>
        </p:txBody>
      </p:sp>
      <p:sp>
        <p:nvSpPr>
          <p:cNvPr id="225" name="Text 10"/>
          <p:cNvSpPr txBox="1"/>
          <p:nvPr/>
        </p:nvSpPr>
        <p:spPr>
          <a:xfrm>
            <a:off x="1035647" y="5390436"/>
            <a:ext cx="159581" cy="41985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3500"/>
              </a:lnSpc>
              <a:defRPr b="1" spc="-67" sz="2200">
                <a:solidFill>
                  <a:srgbClr val="272525"/>
                </a:solidFill>
                <a:latin typeface="Inter Bold"/>
                <a:ea typeface="Inter Bold"/>
                <a:cs typeface="Inter Bold"/>
                <a:sym typeface="Inter Bold"/>
              </a:defRPr>
            </a:lvl1pPr>
          </a:lstStyle>
          <a:p>
            <a:pPr/>
            <a:r>
              <a:t>3</a:t>
            </a:r>
          </a:p>
        </p:txBody>
      </p:sp>
      <p:sp>
        <p:nvSpPr>
          <p:cNvPr id="226" name="Text 11"/>
          <p:cNvSpPr txBox="1"/>
          <p:nvPr/>
        </p:nvSpPr>
        <p:spPr>
          <a:xfrm>
            <a:off x="7542014" y="5440084"/>
            <a:ext cx="3356970"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b="1" spc="-67" sz="2200">
                <a:solidFill>
                  <a:srgbClr val="272525"/>
                </a:solidFill>
                <a:latin typeface="Inter Bold"/>
                <a:ea typeface="Inter Bold"/>
                <a:cs typeface="Inter Bold"/>
                <a:sym typeface="Inter Bold"/>
              </a:defRPr>
            </a:lvl1pPr>
          </a:lstStyle>
          <a:p>
            <a:pPr/>
            <a:r>
              <a:t>Reduce Carbon Emissions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