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701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33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2381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361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192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4688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0465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444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15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24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045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80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77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175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349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50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2810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112" y="2141951"/>
            <a:ext cx="9970717" cy="2718147"/>
          </a:xfrm>
        </p:spPr>
        <p:txBody>
          <a:bodyPr>
            <a:normAutofit fontScale="90000"/>
          </a:bodyPr>
          <a:lstStyle/>
          <a:p>
            <a:r>
              <a:rPr lang="en-US" b="1" dirty="0"/>
              <a:t>Don't Get Hooked</a:t>
            </a:r>
            <a:r>
              <a:rPr lang="en-US" b="1" dirty="0" smtClean="0"/>
              <a:t>!</a:t>
            </a:r>
            <a:br>
              <a:rPr lang="en-US" b="1" dirty="0" smtClean="0"/>
            </a:br>
            <a:r>
              <a:rPr lang="en-US" dirty="0"/>
              <a:t/>
            </a:r>
            <a:br>
              <a:rPr lang="en-US" dirty="0"/>
            </a:br>
            <a:r>
              <a:rPr lang="en-US" sz="4000" dirty="0" smtClean="0"/>
              <a:t>Reeling in Phishing Attacks and Protecting Yourself Online</a:t>
            </a:r>
            <a:endParaRPr lang="en-US" sz="4000" dirty="0"/>
          </a:p>
        </p:txBody>
      </p:sp>
    </p:spTree>
    <p:extLst>
      <p:ext uri="{BB962C8B-B14F-4D97-AF65-F5344CB8AC3E}">
        <p14:creationId xmlns:p14="http://schemas.microsoft.com/office/powerpoint/2010/main" val="410339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889" y="536428"/>
            <a:ext cx="8911687" cy="1280890"/>
          </a:xfrm>
        </p:spPr>
        <p:txBody>
          <a:bodyPr/>
          <a:lstStyle/>
          <a:p>
            <a:r>
              <a:rPr lang="en-US" sz="4400" b="1" dirty="0"/>
              <a:t>Unveiling the Phish: </a:t>
            </a:r>
            <a:r>
              <a:rPr lang="en-US" sz="2800" dirty="0"/>
              <a:t>Decoding Deception in Emails and Websites</a:t>
            </a:r>
          </a:p>
        </p:txBody>
      </p:sp>
      <p:sp>
        <p:nvSpPr>
          <p:cNvPr id="3" name="Content Placeholder 2"/>
          <p:cNvSpPr>
            <a:spLocks noGrp="1"/>
          </p:cNvSpPr>
          <p:nvPr>
            <p:ph idx="1"/>
          </p:nvPr>
        </p:nvSpPr>
        <p:spPr>
          <a:xfrm>
            <a:off x="1853888" y="1817318"/>
            <a:ext cx="10171097" cy="4383066"/>
          </a:xfrm>
        </p:spPr>
        <p:txBody>
          <a:bodyPr/>
          <a:lstStyle/>
          <a:p>
            <a:pPr>
              <a:lnSpc>
                <a:spcPct val="150000"/>
              </a:lnSpc>
            </a:pPr>
            <a:r>
              <a:rPr lang="en-US" dirty="0"/>
              <a:t> </a:t>
            </a:r>
            <a:r>
              <a:rPr lang="en-US" sz="2100" b="1" u="sng" dirty="0" smtClean="0"/>
              <a:t>Phishing Attacks </a:t>
            </a:r>
            <a:r>
              <a:rPr lang="en-US" sz="2100" b="1" dirty="0" smtClean="0"/>
              <a:t> </a:t>
            </a:r>
            <a:r>
              <a:rPr lang="en-US" sz="2000" dirty="0" smtClean="0"/>
              <a:t>is </a:t>
            </a:r>
            <a:r>
              <a:rPr lang="en-US" sz="2000" dirty="0"/>
              <a:t>a type of social engineering and cybersecurity attack where the attacker impersonates someone else via email or other electronic communication methods, including social networks and Short Message Service (SMS) text messages</a:t>
            </a:r>
            <a:r>
              <a:rPr lang="en-US" sz="2000" dirty="0" smtClean="0"/>
              <a:t>, </a:t>
            </a:r>
            <a:r>
              <a:rPr lang="en-US" sz="2000" dirty="0"/>
              <a:t>to reveal sensitive </a:t>
            </a:r>
            <a:r>
              <a:rPr lang="en-US" sz="2000" dirty="0" smtClean="0"/>
              <a:t>information.</a:t>
            </a:r>
          </a:p>
          <a:p>
            <a:pPr>
              <a:lnSpc>
                <a:spcPct val="150000"/>
              </a:lnSpc>
            </a:pPr>
            <a:r>
              <a:rPr lang="en-US" sz="2000" dirty="0"/>
              <a:t>Phishers can use public sources of information, such as LinkedIn, Facebook and Twitter, to gather the victim's personal details, work history, interests and activities. These resources are often used to uncover information such as names, job titles and email addresses of potential victims. An attacker can then use information to craft a believable phishing </a:t>
            </a:r>
            <a:r>
              <a:rPr lang="en-US" sz="2000" dirty="0" smtClean="0"/>
              <a:t>email.</a:t>
            </a:r>
          </a:p>
          <a:p>
            <a:endParaRPr lang="en-US" dirty="0"/>
          </a:p>
        </p:txBody>
      </p:sp>
    </p:spTree>
    <p:extLst>
      <p:ext uri="{BB962C8B-B14F-4D97-AF65-F5344CB8AC3E}">
        <p14:creationId xmlns:p14="http://schemas.microsoft.com/office/powerpoint/2010/main" val="223619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129" y="513567"/>
            <a:ext cx="10239483" cy="1391433"/>
          </a:xfrm>
        </p:spPr>
        <p:txBody>
          <a:bodyPr>
            <a:noAutofit/>
          </a:bodyPr>
          <a:lstStyle/>
          <a:p>
            <a:pPr algn="ctr"/>
            <a:r>
              <a:rPr lang="en-US" sz="4400" b="1" dirty="0"/>
              <a:t>The Anatomy of a Phishing Attack</a:t>
            </a:r>
          </a:p>
        </p:txBody>
      </p:sp>
      <p:sp>
        <p:nvSpPr>
          <p:cNvPr id="3" name="Content Placeholder 2"/>
          <p:cNvSpPr>
            <a:spLocks noGrp="1"/>
          </p:cNvSpPr>
          <p:nvPr>
            <p:ph idx="1"/>
          </p:nvPr>
        </p:nvSpPr>
        <p:spPr>
          <a:xfrm>
            <a:off x="1265129" y="1552653"/>
            <a:ext cx="10926871" cy="5812650"/>
          </a:xfrm>
        </p:spPr>
        <p:txBody>
          <a:bodyPr>
            <a:normAutofit fontScale="85000" lnSpcReduction="10000"/>
          </a:bodyPr>
          <a:lstStyle/>
          <a:p>
            <a:pPr marL="0" indent="0">
              <a:buNone/>
            </a:pPr>
            <a:r>
              <a:rPr lang="en-US" dirty="0"/>
              <a:t>No matter which avenue of attack they choose, the common steps attackers take to carry out a phishing attempt are set out below, with examples.</a:t>
            </a:r>
          </a:p>
          <a:p>
            <a:r>
              <a:rPr lang="en-US" b="1" dirty="0"/>
              <a:t>1. Mark the Goal</a:t>
            </a:r>
            <a:r>
              <a:rPr lang="en-US" dirty="0"/>
              <a:t> – </a:t>
            </a:r>
            <a:r>
              <a:rPr lang="en-US" dirty="0" smtClean="0"/>
              <a:t>The </a:t>
            </a:r>
            <a:r>
              <a:rPr lang="en-US" dirty="0"/>
              <a:t>attacker decides what they want to achieve. E.g. To get credit card numbers.</a:t>
            </a:r>
          </a:p>
          <a:p>
            <a:r>
              <a:rPr lang="en-US" b="1" dirty="0"/>
              <a:t>2. Choose the Target</a:t>
            </a:r>
            <a:r>
              <a:rPr lang="en-US" dirty="0"/>
              <a:t> – Even the simplest of phishing emails need to know the email addresses for the intended recipients. </a:t>
            </a:r>
            <a:endParaRPr lang="en-US" dirty="0" smtClean="0"/>
          </a:p>
          <a:p>
            <a:r>
              <a:rPr lang="en-US" b="1" dirty="0" smtClean="0"/>
              <a:t>3</a:t>
            </a:r>
            <a:r>
              <a:rPr lang="en-US" b="1" dirty="0"/>
              <a:t>. Source Set Up (Background Check)</a:t>
            </a:r>
            <a:r>
              <a:rPr lang="en-US" dirty="0"/>
              <a:t> – Once the target has been selected, then the fake email or website can be chosen. For mass target phishing, a widely used or common brand such as PayPal, Google, or eBay may be used. </a:t>
            </a:r>
            <a:endParaRPr lang="en-US" dirty="0" smtClean="0"/>
          </a:p>
          <a:p>
            <a:r>
              <a:rPr lang="en-US" b="1" dirty="0" smtClean="0"/>
              <a:t>4</a:t>
            </a:r>
            <a:r>
              <a:rPr lang="en-US" b="1" dirty="0"/>
              <a:t>. Attack Distribution (Launch the Attack)</a:t>
            </a:r>
            <a:r>
              <a:rPr lang="en-US" dirty="0"/>
              <a:t> – Whether mass or individually targeted, the distribution of phishing emails is often perpetrated through other compromised systems. For example, they may have been the victim of previous phishing activities that included the delivery of malware or stolen credentials, causing an unaware victim’s contact list to be available for the propagation of further emails. </a:t>
            </a:r>
            <a:endParaRPr lang="en-US" dirty="0" smtClean="0"/>
          </a:p>
          <a:p>
            <a:r>
              <a:rPr lang="en-US" b="1" dirty="0" smtClean="0"/>
              <a:t>5</a:t>
            </a:r>
            <a:r>
              <a:rPr lang="en-US" b="1" dirty="0"/>
              <a:t>. Hook Victims</a:t>
            </a:r>
            <a:r>
              <a:rPr lang="en-US" dirty="0"/>
              <a:t> – </a:t>
            </a:r>
            <a:r>
              <a:rPr lang="en-US" dirty="0" smtClean="0"/>
              <a:t>Dependent </a:t>
            </a:r>
            <a:r>
              <a:rPr lang="en-US" dirty="0"/>
              <a:t>on the ‘Source Set Up’ taken above, the hook included within the phishing email can vary. Whether it’s an email from the IT department requesting the renewal or change of passwords, or from eBay asking to verify account details, the hook will always try manipulating the receiver into clicking on the embedded link. E.g. Follow this link to claim your ‘free gift’!</a:t>
            </a:r>
          </a:p>
          <a:p>
            <a:pPr>
              <a:lnSpc>
                <a:spcPct val="110000"/>
              </a:lnSpc>
            </a:pPr>
            <a:r>
              <a:rPr lang="en-US" b="1" dirty="0"/>
              <a:t>6. Expand and </a:t>
            </a:r>
            <a:r>
              <a:rPr lang="en-US" b="1" dirty="0" smtClean="0"/>
              <a:t>Monetize</a:t>
            </a:r>
            <a:r>
              <a:rPr lang="en-US" dirty="0"/>
              <a:t> – Once the victim interacts with the link, following it, and through whichever method set up by the attacker (such as a convincing login portal), the user’s credentials are forfeit. The attacker can now use what they have gained to escalate the breach or gain access to data, and carry out their original plan. E.g. Credit Card details obtained. Time for a spending spree</a:t>
            </a:r>
            <a:r>
              <a:rPr lang="en-US" dirty="0" smtClean="0"/>
              <a:t>!</a:t>
            </a:r>
            <a:endParaRPr lang="en-US" dirty="0"/>
          </a:p>
        </p:txBody>
      </p:sp>
    </p:spTree>
    <p:extLst>
      <p:ext uri="{BB962C8B-B14F-4D97-AF65-F5344CB8AC3E}">
        <p14:creationId xmlns:p14="http://schemas.microsoft.com/office/powerpoint/2010/main" val="41746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265" y="548954"/>
            <a:ext cx="10421617" cy="1280890"/>
          </a:xfrm>
        </p:spPr>
        <p:txBody>
          <a:bodyPr>
            <a:noAutofit/>
          </a:bodyPr>
          <a:lstStyle/>
          <a:p>
            <a:r>
              <a:rPr lang="en-US" sz="4400" b="1" dirty="0"/>
              <a:t>Top 3 Phishing Attacks in the history</a:t>
            </a:r>
            <a:endParaRPr lang="en-US" sz="4400" b="1" dirty="0"/>
          </a:p>
        </p:txBody>
      </p:sp>
      <p:sp>
        <p:nvSpPr>
          <p:cNvPr id="3" name="Content Placeholder 2"/>
          <p:cNvSpPr>
            <a:spLocks noGrp="1"/>
          </p:cNvSpPr>
          <p:nvPr>
            <p:ph idx="1"/>
          </p:nvPr>
        </p:nvSpPr>
        <p:spPr>
          <a:xfrm>
            <a:off x="1390389" y="1371600"/>
            <a:ext cx="10960274" cy="5486400"/>
          </a:xfrm>
        </p:spPr>
        <p:txBody>
          <a:bodyPr>
            <a:normAutofit/>
          </a:bodyPr>
          <a:lstStyle/>
          <a:p>
            <a:r>
              <a:rPr lang="en-US" sz="2400" b="1" u="sng" dirty="0"/>
              <a:t>The Facebook and Google Scam (2013-2015</a:t>
            </a:r>
            <a:r>
              <a:rPr lang="en-US" sz="2400" b="1" u="sng" dirty="0" smtClean="0"/>
              <a:t>) :</a:t>
            </a:r>
          </a:p>
          <a:p>
            <a:pPr marL="0" indent="0">
              <a:buNone/>
            </a:pPr>
            <a:r>
              <a:rPr lang="en-US" dirty="0"/>
              <a:t>This elaborate attack targeted tech giants Facebook and Google. Hackers created fake email accounts mimicking a Taiwanese company, Quanta Computer, a real supplier to both firms. Over two years, they sent convincing emails with phony invoices and contracts, tricking employees into transferring over $100 million to the scammers' accounts</a:t>
            </a:r>
            <a:r>
              <a:rPr lang="en-US" dirty="0" smtClean="0"/>
              <a:t>.</a:t>
            </a:r>
          </a:p>
          <a:p>
            <a:pPr marL="0" indent="0">
              <a:buNone/>
            </a:pPr>
            <a:r>
              <a:rPr lang="en-US" sz="2400" b="1" u="sng" dirty="0" smtClean="0"/>
              <a:t>-the </a:t>
            </a:r>
            <a:r>
              <a:rPr lang="en-US" sz="2400" b="1" u="sng" dirty="0" err="1"/>
              <a:t>Nordea</a:t>
            </a:r>
            <a:r>
              <a:rPr lang="en-US" sz="2400" b="1" u="sng" dirty="0"/>
              <a:t> Bank Incident (2007</a:t>
            </a:r>
            <a:r>
              <a:rPr lang="en-US" sz="2400" b="1" u="sng" dirty="0"/>
              <a:t>):</a:t>
            </a:r>
            <a:endParaRPr lang="en-US" sz="2400" b="1" u="sng" dirty="0"/>
          </a:p>
          <a:p>
            <a:pPr marL="0" indent="0">
              <a:buNone/>
            </a:pPr>
            <a:r>
              <a:rPr lang="en-US" sz="1900" dirty="0"/>
              <a:t>This attack targeted customers of the Swedish bank </a:t>
            </a:r>
            <a:r>
              <a:rPr lang="en-US" sz="1900" dirty="0" smtClean="0"/>
              <a:t>Nordau. </a:t>
            </a:r>
            <a:r>
              <a:rPr lang="en-US" sz="1900" dirty="0"/>
              <a:t>Phishers sent emails disguised as legitimate bank messages, urging recipients to download "anti-spam software." This software was actually a Trojan horse that installed a </a:t>
            </a:r>
            <a:r>
              <a:rPr lang="en-US" sz="1900" dirty="0" smtClean="0"/>
              <a:t>key-logger </a:t>
            </a:r>
            <a:r>
              <a:rPr lang="en-US" sz="1900" dirty="0"/>
              <a:t>on victims' computers, stealing their login credentials when they accessed the bank's website. The attackers reportedly made off with over 7 million kronor</a:t>
            </a:r>
            <a:r>
              <a:rPr lang="en-US" sz="1900" dirty="0" smtClean="0"/>
              <a:t>.</a:t>
            </a:r>
          </a:p>
          <a:p>
            <a:pPr marL="0" indent="0">
              <a:buNone/>
            </a:pPr>
            <a:r>
              <a:rPr lang="en-US" sz="2400" b="1" u="sng" dirty="0" smtClean="0"/>
              <a:t>- The </a:t>
            </a:r>
            <a:r>
              <a:rPr lang="en-US" sz="2400" b="1" u="sng" dirty="0"/>
              <a:t>FACC Business Email Compromise (BEC) Attack (</a:t>
            </a:r>
            <a:r>
              <a:rPr lang="en-US" sz="2400" b="1" u="sng" dirty="0"/>
              <a:t>2016):</a:t>
            </a:r>
          </a:p>
          <a:p>
            <a:pPr marL="0" indent="0">
              <a:buNone/>
            </a:pPr>
            <a:r>
              <a:rPr lang="en-US" sz="2000" dirty="0"/>
              <a:t>In this case, hackers sent emails that appeared to be from FACC's CEO, instructing an employee to transfer a large sum (around $50 million) for a supposed acquisition project. The employee, believing the email to be genuine, </a:t>
            </a:r>
            <a:r>
              <a:rPr lang="en-US" sz="2000" dirty="0" smtClean="0"/>
              <a:t>authorizing </a:t>
            </a:r>
            <a:r>
              <a:rPr lang="en-US" sz="2000" dirty="0"/>
              <a:t>the </a:t>
            </a:r>
            <a:r>
              <a:rPr lang="en-US" sz="2000" dirty="0" smtClean="0"/>
              <a:t>transfer.</a:t>
            </a:r>
            <a:endParaRPr lang="en-US" sz="1900" dirty="0" smtClean="0"/>
          </a:p>
        </p:txBody>
      </p:sp>
    </p:spTree>
    <p:extLst>
      <p:ext uri="{BB962C8B-B14F-4D97-AF65-F5344CB8AC3E}">
        <p14:creationId xmlns:p14="http://schemas.microsoft.com/office/powerpoint/2010/main" val="154437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046" y="548954"/>
            <a:ext cx="8911687" cy="1280890"/>
          </a:xfrm>
        </p:spPr>
        <p:txBody>
          <a:bodyPr/>
          <a:lstStyle/>
          <a:p>
            <a:r>
              <a:rPr lang="en-US" sz="4400" b="1" dirty="0"/>
              <a:t>Cast a Wary Eye: </a:t>
            </a:r>
            <a:r>
              <a:rPr lang="en-US" sz="2800" dirty="0"/>
              <a:t>Spotting Red Flags in Phishing Attempts</a:t>
            </a:r>
          </a:p>
        </p:txBody>
      </p:sp>
      <p:sp>
        <p:nvSpPr>
          <p:cNvPr id="3" name="Content Placeholder 2"/>
          <p:cNvSpPr>
            <a:spLocks noGrp="1"/>
          </p:cNvSpPr>
          <p:nvPr>
            <p:ph idx="1"/>
          </p:nvPr>
        </p:nvSpPr>
        <p:spPr>
          <a:xfrm>
            <a:off x="2188378" y="1829844"/>
            <a:ext cx="9723873" cy="4367408"/>
          </a:xfrm>
        </p:spPr>
        <p:txBody>
          <a:bodyPr>
            <a:normAutofit/>
          </a:bodyPr>
          <a:lstStyle/>
          <a:p>
            <a:pPr marL="0" indent="0">
              <a:buNone/>
            </a:pPr>
            <a:r>
              <a:rPr lang="en-US" dirty="0"/>
              <a:t>Phishing can be tricky to spot but keeping these red flags in mind can help employees spot and stop phishing to prevent </a:t>
            </a:r>
            <a:r>
              <a:rPr lang="en-US" dirty="0" smtClean="0"/>
              <a:t>cyberattacks:</a:t>
            </a:r>
          </a:p>
          <a:p>
            <a:r>
              <a:rPr lang="en-US" dirty="0" smtClean="0"/>
              <a:t>-</a:t>
            </a:r>
            <a:r>
              <a:rPr lang="en-US" b="1" dirty="0"/>
              <a:t>A Strange Subject Line</a:t>
            </a:r>
            <a:endParaRPr lang="en-US" dirty="0"/>
          </a:p>
          <a:p>
            <a:r>
              <a:rPr lang="en-US" b="1" dirty="0"/>
              <a:t>An Unofficial Domain</a:t>
            </a:r>
            <a:endParaRPr lang="en-US" dirty="0"/>
          </a:p>
          <a:p>
            <a:r>
              <a:rPr lang="en-US" b="1" dirty="0" smtClean="0"/>
              <a:t>A Clunky Greeting</a:t>
            </a:r>
            <a:endParaRPr lang="en-US" dirty="0" smtClean="0"/>
          </a:p>
          <a:p>
            <a:r>
              <a:rPr lang="en-US" b="1" dirty="0" smtClean="0"/>
              <a:t>Bad Word Choices, Spelling &amp; Grammar</a:t>
            </a:r>
            <a:endParaRPr lang="en-US" dirty="0" smtClean="0"/>
          </a:p>
          <a:p>
            <a:r>
              <a:rPr lang="en-US" b="1" dirty="0" smtClean="0"/>
              <a:t>Suspicious </a:t>
            </a:r>
            <a:r>
              <a:rPr lang="en-US" b="1" dirty="0"/>
              <a:t>Links</a:t>
            </a:r>
            <a:endParaRPr lang="en-US" dirty="0"/>
          </a:p>
          <a:p>
            <a:r>
              <a:rPr lang="en-US" b="1" dirty="0"/>
              <a:t>Unexpected Attachments</a:t>
            </a:r>
            <a:endParaRPr lang="en-US" dirty="0"/>
          </a:p>
          <a:p>
            <a:r>
              <a:rPr lang="en-US" b="1" dirty="0"/>
              <a:t>Unprompted calls from “customer </a:t>
            </a:r>
            <a:r>
              <a:rPr lang="en-US" b="1" dirty="0" smtClean="0"/>
              <a:t>service”.</a:t>
            </a:r>
          </a:p>
          <a:p>
            <a:r>
              <a:rPr lang="en-US" b="1" dirty="0"/>
              <a:t>Scare tactics and urgent messages or subject lines</a:t>
            </a:r>
            <a:endParaRPr lang="en-US" dirty="0" smtClean="0"/>
          </a:p>
        </p:txBody>
      </p:sp>
    </p:spTree>
    <p:extLst>
      <p:ext uri="{BB962C8B-B14F-4D97-AF65-F5344CB8AC3E}">
        <p14:creationId xmlns:p14="http://schemas.microsoft.com/office/powerpoint/2010/main" val="323446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753681" y="252108"/>
            <a:ext cx="938109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latin typeface="Arial" panose="020B0604020202020204" pitchFamily="34" charset="0"/>
              </a:rPr>
              <a:t>Hook, Line, and Scammer: </a:t>
            </a:r>
            <a:r>
              <a:rPr kumimoji="0" lang="en-US" altLang="en-US" sz="2200" i="0" u="none" strike="noStrike" cap="none" normalizeH="0" baseline="0" dirty="0" smtClean="0">
                <a:ln>
                  <a:noFill/>
                </a:ln>
                <a:solidFill>
                  <a:schemeClr val="tx1"/>
                </a:solidFill>
                <a:effectLst/>
                <a:latin typeface="Arial" panose="020B0604020202020204" pitchFamily="34" charset="0"/>
              </a:rPr>
              <a:t>Don't Get Phished! </a:t>
            </a:r>
            <a:br>
              <a:rPr kumimoji="0" lang="en-US" altLang="en-US" sz="2200" i="0" u="none" strike="noStrike" cap="none" normalizeH="0" baseline="0" dirty="0" smtClean="0">
                <a:ln>
                  <a:noFill/>
                </a:ln>
                <a:solidFill>
                  <a:schemeClr val="tx1"/>
                </a:solidFill>
                <a:effectLst/>
                <a:latin typeface="Arial" panose="020B0604020202020204" pitchFamily="34" charset="0"/>
              </a:rPr>
            </a:br>
            <a:r>
              <a:rPr lang="en-US" altLang="en-US" sz="2200" dirty="0" smtClean="0">
                <a:solidFill>
                  <a:schemeClr val="tx1"/>
                </a:solidFill>
                <a:latin typeface="Arial" panose="020B0604020202020204" pitchFamily="34" charset="0"/>
              </a:rPr>
              <a:t>Know your enemy from your friends</a:t>
            </a:r>
            <a:endParaRPr kumimoji="0" lang="en-US" altLang="en-US" sz="220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2116898" y="1400542"/>
            <a:ext cx="9407047" cy="4912575"/>
          </a:xfrm>
        </p:spPr>
        <p:txBody>
          <a:bodyPr>
            <a:normAutofit lnSpcReduction="10000"/>
          </a:bodyPr>
          <a:lstStyle/>
          <a:p>
            <a:pPr marL="0" indent="0">
              <a:buNone/>
            </a:pPr>
            <a:r>
              <a:rPr lang="en-US" sz="2400" b="1" dirty="0"/>
              <a:t>F</a:t>
            </a:r>
            <a:r>
              <a:rPr lang="en-US" dirty="0"/>
              <a:t>ake websites are everywhere  and they’re getting harder to spot. Here’s how you can make sure that you’re not dealing with a fraudulent website</a:t>
            </a:r>
            <a:r>
              <a:rPr lang="en-US" dirty="0" smtClean="0"/>
              <a:t>.</a:t>
            </a:r>
          </a:p>
          <a:p>
            <a:r>
              <a:rPr lang="en-US" b="1" dirty="0"/>
              <a:t>C</a:t>
            </a:r>
            <a:r>
              <a:rPr lang="en-US" dirty="0"/>
              <a:t>heck the domain name </a:t>
            </a:r>
            <a:r>
              <a:rPr lang="en-US" dirty="0" smtClean="0"/>
              <a:t>closely.</a:t>
            </a:r>
            <a:endParaRPr lang="en-US" dirty="0"/>
          </a:p>
          <a:p>
            <a:r>
              <a:rPr lang="en-US" b="1" dirty="0"/>
              <a:t>L</a:t>
            </a:r>
            <a:r>
              <a:rPr lang="en-US" dirty="0"/>
              <a:t>ook for a padlock </a:t>
            </a:r>
            <a:r>
              <a:rPr lang="en-US" dirty="0" smtClean="0"/>
              <a:t>symbol.</a:t>
            </a:r>
            <a:endParaRPr lang="en-US" dirty="0"/>
          </a:p>
          <a:p>
            <a:r>
              <a:rPr lang="en-US" b="1" dirty="0"/>
              <a:t>U</a:t>
            </a:r>
            <a:r>
              <a:rPr lang="en-US" dirty="0"/>
              <a:t>se a website checker or safe browsing </a:t>
            </a:r>
            <a:r>
              <a:rPr lang="en-US" dirty="0" smtClean="0"/>
              <a:t>tools.</a:t>
            </a:r>
            <a:endParaRPr lang="en-US" dirty="0"/>
          </a:p>
          <a:p>
            <a:r>
              <a:rPr lang="en-US" b="1" dirty="0"/>
              <a:t>L</a:t>
            </a:r>
            <a:r>
              <a:rPr lang="en-US" dirty="0"/>
              <a:t>ook for poor spelling, design issues, and other red </a:t>
            </a:r>
            <a:r>
              <a:rPr lang="en-US" dirty="0" smtClean="0"/>
              <a:t>flags.</a:t>
            </a:r>
            <a:endParaRPr lang="en-US" dirty="0"/>
          </a:p>
          <a:p>
            <a:r>
              <a:rPr lang="en-US" b="1" dirty="0"/>
              <a:t>C</a:t>
            </a:r>
            <a:r>
              <a:rPr lang="en-US" dirty="0"/>
              <a:t>heck the domain </a:t>
            </a:r>
            <a:r>
              <a:rPr lang="en-US" dirty="0" smtClean="0"/>
              <a:t>age.</a:t>
            </a:r>
            <a:endParaRPr lang="en-US" dirty="0"/>
          </a:p>
          <a:p>
            <a:r>
              <a:rPr lang="en-US" b="1" dirty="0"/>
              <a:t>B</a:t>
            </a:r>
            <a:r>
              <a:rPr lang="en-US" dirty="0"/>
              <a:t>e wary of deals that seem too good to be </a:t>
            </a:r>
            <a:r>
              <a:rPr lang="en-US" dirty="0" smtClean="0"/>
              <a:t>true.</a:t>
            </a:r>
            <a:endParaRPr lang="en-US" dirty="0"/>
          </a:p>
          <a:p>
            <a:r>
              <a:rPr lang="en-US" b="1" dirty="0"/>
              <a:t>L</a:t>
            </a:r>
            <a:r>
              <a:rPr lang="en-US" dirty="0"/>
              <a:t>ook for user reviews, and check for reports of </a:t>
            </a:r>
            <a:r>
              <a:rPr lang="en-US" dirty="0" smtClean="0"/>
              <a:t>scams.</a:t>
            </a:r>
            <a:endParaRPr lang="en-US" dirty="0"/>
          </a:p>
          <a:p>
            <a:r>
              <a:rPr lang="en-US" b="1" dirty="0"/>
              <a:t>R</a:t>
            </a:r>
            <a:r>
              <a:rPr lang="en-US" dirty="0"/>
              <a:t>ead the shipping and return </a:t>
            </a:r>
            <a:r>
              <a:rPr lang="en-US" dirty="0" smtClean="0"/>
              <a:t>policy.</a:t>
            </a:r>
            <a:endParaRPr lang="en-US" dirty="0"/>
          </a:p>
          <a:p>
            <a:r>
              <a:rPr lang="en-US" b="1" dirty="0"/>
              <a:t>B</a:t>
            </a:r>
            <a:r>
              <a:rPr lang="en-US" dirty="0"/>
              <a:t>eware of non-traditional payment </a:t>
            </a:r>
            <a:r>
              <a:rPr lang="en-US" dirty="0" smtClean="0"/>
              <a:t>options.</a:t>
            </a:r>
            <a:endParaRPr lang="en-US" dirty="0"/>
          </a:p>
          <a:p>
            <a:r>
              <a:rPr lang="en-US" b="1" dirty="0"/>
              <a:t>D</a:t>
            </a:r>
            <a:r>
              <a:rPr lang="en-US" dirty="0"/>
              <a:t>on’t be conned by “trust signals</a:t>
            </a:r>
            <a:r>
              <a:rPr lang="en-US" dirty="0" smtClean="0"/>
              <a:t>”.</a:t>
            </a:r>
            <a:endParaRPr lang="en-US" dirty="0"/>
          </a:p>
          <a:p>
            <a:r>
              <a:rPr lang="en-US" b="1" dirty="0"/>
              <a:t>R</a:t>
            </a:r>
            <a:r>
              <a:rPr lang="en-US" dirty="0"/>
              <a:t>un a virus </a:t>
            </a:r>
            <a:r>
              <a:rPr lang="en-US" dirty="0" smtClean="0"/>
              <a:t>scan.</a:t>
            </a:r>
            <a:endParaRPr lang="en-US" dirty="0"/>
          </a:p>
          <a:p>
            <a:endParaRPr lang="en-US" dirty="0"/>
          </a:p>
        </p:txBody>
      </p:sp>
    </p:spTree>
    <p:extLst>
      <p:ext uri="{BB962C8B-B14F-4D97-AF65-F5344CB8AC3E}">
        <p14:creationId xmlns:p14="http://schemas.microsoft.com/office/powerpoint/2010/main" val="1735732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24</TotalTime>
  <Words>910</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Don't Get Hooked!  Reeling in Phishing Attacks and Protecting Yourself Online</vt:lpstr>
      <vt:lpstr>Unveiling the Phish: Decoding Deception in Emails and Websites</vt:lpstr>
      <vt:lpstr>The Anatomy of a Phishing Attack</vt:lpstr>
      <vt:lpstr>Top 3 Phishing Attacks in the history</vt:lpstr>
      <vt:lpstr>Cast a Wary Eye: Spotting Red Flags in Phishing Attempts</vt:lpstr>
      <vt:lpstr>Hook, Line, and Scammer: Don't Get Phished!  Know your enemy from your friends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Get Hooked! Reeling in Phishing Attacks and Protecting Yourself Online</dc:title>
  <dc:creator>PC</dc:creator>
  <cp:lastModifiedBy>PC</cp:lastModifiedBy>
  <cp:revision>3</cp:revision>
  <dcterms:created xsi:type="dcterms:W3CDTF">2024-06-04T18:41:51Z</dcterms:created>
  <dcterms:modified xsi:type="dcterms:W3CDTF">2024-06-04T19:05:52Z</dcterms:modified>
</cp:coreProperties>
</file>