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65" r:id="rId4"/>
    <p:sldId id="258" r:id="rId5"/>
    <p:sldId id="259" r:id="rId7"/>
    <p:sldId id="273" r:id="rId8"/>
    <p:sldId id="261" r:id="rId9"/>
    <p:sldId id="293" r:id="rId10"/>
    <p:sldId id="275" r:id="rId11"/>
    <p:sldId id="263" r:id="rId12"/>
    <p:sldId id="262" r:id="rId13"/>
    <p:sldId id="264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en-US" altLang="zh-CN" sz="3200"/>
              <a:t>How is BERT surprised</a:t>
            </a:r>
            <a:r>
              <a:rPr lang="zh-CN" altLang="en-US" sz="3200"/>
              <a:t>？</a:t>
            </a:r>
            <a:br>
              <a:rPr lang="zh-CN" altLang="en-US" sz="3200"/>
            </a:br>
            <a:r>
              <a:rPr lang="en-US" altLang="zh-CN" sz="3200"/>
              <a:t>Layerwise detection of linguistic anomalies</a:t>
            </a:r>
            <a:endParaRPr lang="en-US" altLang="zh-CN" sz="3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10640" y="3696653"/>
            <a:ext cx="9144000" cy="1655762"/>
          </a:xfrm>
        </p:spPr>
        <p:txBody>
          <a:bodyPr/>
          <a:p>
            <a:pPr>
              <a:lnSpc>
                <a:spcPct val="130000"/>
              </a:lnSpc>
            </a:pPr>
            <a:r>
              <a:rPr lang="zh-CN" altLang="en-US"/>
              <a:t>姓名：伍洪意</a:t>
            </a:r>
            <a:br>
              <a:rPr lang="zh-CN" altLang="en-US"/>
            </a:br>
            <a:r>
              <a:rPr lang="zh-CN" altLang="en-US"/>
              <a:t>学号：</a:t>
            </a:r>
            <a:r>
              <a:rPr lang="en-US" altLang="zh-CN"/>
              <a:t>51215901087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524635" cy="15341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3360" y="146113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论文分享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Example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38530" y="1692275"/>
            <a:ext cx="5052060" cy="4351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81115" y="1915160"/>
            <a:ext cx="5052060" cy="4050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11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Example sentence with a morphosyntactic anomaly (left) and semantic anomaly (right) (anomalies in bold).</a:t>
            </a:r>
            <a:endParaRPr lang="zh-CN" altLang="en-US"/>
          </a:p>
          <a:p>
            <a:pPr marL="285750" indent="-285750" algn="l">
              <a:lnSpc>
                <a:spcPct val="110000"/>
              </a:lnSpc>
              <a:buFont typeface="Arial" panose="020B0604020202090204" pitchFamily="34" charset="0"/>
              <a:buChar char="•"/>
            </a:pPr>
            <a:endParaRPr lang="zh-CN" altLang="en-US"/>
          </a:p>
          <a:p>
            <a:pPr marL="285750" indent="-285750" algn="l">
              <a:lnSpc>
                <a:spcPct val="11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Darker colours indicate higher surprisal. We investigate several patterns:</a:t>
            </a:r>
            <a:endParaRPr lang="zh-CN" altLang="en-US"/>
          </a:p>
          <a:p>
            <a:pPr marL="742950" lvl="1" indent="-285750" algn="l">
              <a:lnSpc>
                <a:spcPct val="110000"/>
              </a:lnSpc>
              <a:buFont typeface="Arial" panose="020B0604020202090204" pitchFamily="34" charset="0"/>
              <a:buChar char="•"/>
            </a:pPr>
            <a:r>
              <a:rPr lang="en-US" altLang="zh-CN"/>
              <a:t>F</a:t>
            </a:r>
            <a:r>
              <a:rPr lang="zh-CN" altLang="en-US"/>
              <a:t>irst, surprisal at lower layers corresponds to infrequent tokens, but this effect diminishes towards upper layers. </a:t>
            </a:r>
            <a:endParaRPr lang="zh-CN" altLang="en-US"/>
          </a:p>
          <a:p>
            <a:pPr marL="742950" lvl="1" indent="-285750" algn="l">
              <a:lnSpc>
                <a:spcPct val="11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Second, morphosyntactic violations begin to trigger high surprisals at an earlier layer than semantic violations.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82420" y="6043930"/>
            <a:ext cx="19011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Morphosyntactic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4010660" y="6043930"/>
            <a:ext cx="11430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Semantic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Word frequency </a:t>
            </a:r>
            <a:br>
              <a:rPr lang="en-US" altLang="zh-CN"/>
            </a:br>
            <a:r>
              <a:rPr lang="en-US" altLang="zh-CN"/>
              <a:t>and Surprisal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459730" cy="4351655"/>
          </a:xfrm>
        </p:spPr>
        <p:txBody>
          <a:bodyPr/>
          <a:p>
            <a:pPr>
              <a:lnSpc>
                <a:spcPct val="110000"/>
              </a:lnSpc>
            </a:pPr>
            <a:r>
              <a:rPr lang="en-US" altLang="zh-CN"/>
              <a:t>Compute Pearson correlation between log frequency and surprisal.</a:t>
            </a:r>
            <a:endParaRPr lang="en-US" altLang="zh-CN"/>
          </a:p>
          <a:p>
            <a:pPr marL="0" indent="0">
              <a:lnSpc>
                <a:spcPct val="110000"/>
              </a:lnSpc>
              <a:buNone/>
            </a:pPr>
            <a:endParaRPr lang="en-US" altLang="zh-CN"/>
          </a:p>
          <a:p>
            <a:pPr>
              <a:lnSpc>
                <a:spcPct val="110000"/>
              </a:lnSpc>
            </a:pPr>
            <a:endParaRPr lang="en-US" altLang="zh-CN"/>
          </a:p>
          <a:p>
            <a:pPr>
              <a:lnSpc>
                <a:spcPct val="110000"/>
              </a:lnSpc>
            </a:pPr>
            <a:r>
              <a:rPr lang="en-US" altLang="zh-CN"/>
              <a:t>All models show positive correlation in lower layers, but diminishes at upper layers.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33260" y="394335"/>
            <a:ext cx="4087495" cy="3521075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7141210" y="2371725"/>
            <a:ext cx="3979545" cy="10623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395" y="4114800"/>
            <a:ext cx="4129405" cy="24841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5" y="3453130"/>
            <a:ext cx="5466715" cy="9391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Example Sentences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47545" y="1443355"/>
            <a:ext cx="8625840" cy="54146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Surprisal Gap (RoBERTa)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6645" y="1961515"/>
            <a:ext cx="7077710" cy="981710"/>
          </a:xfrm>
        </p:spPr>
        <p:txBody>
          <a:bodyPr/>
          <a:p>
            <a:pPr marL="0" indent="0">
              <a:buNone/>
            </a:pPr>
            <a:r>
              <a:rPr lang="en-US" altLang="zh-CN"/>
              <a:t>Calculate difference in surprisals, scaled by standard deviation: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0380" y="3107690"/>
            <a:ext cx="5179060" cy="1472565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/>
        </p:nvSpPr>
        <p:spPr>
          <a:xfrm>
            <a:off x="1103630" y="5168900"/>
            <a:ext cx="7077710" cy="981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/>
              <a:t>Morphosyntactic anomalies: produce surprisals starting from layers 3-4.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9105" y="2467610"/>
            <a:ext cx="4109085" cy="29159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Surprisal Gap (RoBERTa)</a:t>
            </a:r>
            <a:endParaRPr lang="en-US" altLang="zh-CN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1096645" y="1961515"/>
            <a:ext cx="7077710" cy="981710"/>
          </a:xfrm>
        </p:spPr>
        <p:txBody>
          <a:bodyPr/>
          <a:p>
            <a:pPr marL="0" indent="0">
              <a:buNone/>
            </a:pPr>
            <a:r>
              <a:rPr lang="en-US" altLang="zh-CN"/>
              <a:t>Calculate difference in surprisals, scaled by standard deviation:</a:t>
            </a:r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0380" y="3107690"/>
            <a:ext cx="5179060" cy="1472565"/>
          </a:xfrm>
          <a:prstGeom prst="rect">
            <a:avLst/>
          </a:prstGeom>
        </p:spPr>
      </p:pic>
      <p:sp>
        <p:nvSpPr>
          <p:cNvPr id="11" name="内容占位符 2"/>
          <p:cNvSpPr>
            <a:spLocks noGrp="1"/>
          </p:cNvSpPr>
          <p:nvPr/>
        </p:nvSpPr>
        <p:spPr>
          <a:xfrm>
            <a:off x="1103630" y="5168900"/>
            <a:ext cx="7077710" cy="981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/>
              <a:t>Semantic anomalies: low surprisals until upper layers (9 and above)</a:t>
            </a:r>
            <a:endParaRPr lang="en-US" altLang="zh-CN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370" y="1691005"/>
            <a:ext cx="4024630" cy="467550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Surprisal Gap (RoBERTa)</a:t>
            </a:r>
            <a:endParaRPr lang="en-US" altLang="zh-CN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1096645" y="1961515"/>
            <a:ext cx="7077710" cy="981710"/>
          </a:xfrm>
        </p:spPr>
        <p:txBody>
          <a:bodyPr/>
          <a:p>
            <a:pPr marL="0" indent="0">
              <a:buNone/>
            </a:pPr>
            <a:r>
              <a:rPr lang="en-US" altLang="zh-CN"/>
              <a:t>Calculate difference in surprisals, scaled by standard deviation:</a:t>
            </a:r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0380" y="3107690"/>
            <a:ext cx="5179060" cy="1472565"/>
          </a:xfrm>
          <a:prstGeom prst="rect">
            <a:avLst/>
          </a:prstGeom>
        </p:spPr>
      </p:pic>
      <p:sp>
        <p:nvSpPr>
          <p:cNvPr id="11" name="内容占位符 2"/>
          <p:cNvSpPr>
            <a:spLocks noGrp="1"/>
          </p:cNvSpPr>
          <p:nvPr/>
        </p:nvSpPr>
        <p:spPr>
          <a:xfrm>
            <a:off x="1103630" y="5168900"/>
            <a:ext cx="7077710" cy="981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/>
              <a:t>Commonsense anomalies: no surprisals at any layer.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1340" y="2103755"/>
            <a:ext cx="3986530" cy="39166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Comparing vs MLM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1222990" cy="633095"/>
          </a:xfrm>
        </p:spPr>
        <p:txBody>
          <a:bodyPr/>
          <a:p>
            <a:pPr marL="0" indent="0">
              <a:lnSpc>
                <a:spcPct val="120000"/>
              </a:lnSpc>
              <a:buNone/>
            </a:pPr>
            <a:r>
              <a:rPr lang="en-US" altLang="zh-CN" sz="2400"/>
              <a:t>How does Gaussian anomaly model compare vs masked language model?</a:t>
            </a:r>
            <a:endParaRPr lang="en-US" altLang="zh-CN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65325" r="18834"/>
          <a:stretch>
            <a:fillRect/>
          </a:stretch>
        </p:blipFill>
        <p:spPr>
          <a:xfrm>
            <a:off x="7383780" y="2337435"/>
            <a:ext cx="1687195" cy="3706495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/>
        </p:nvSpPr>
        <p:spPr>
          <a:xfrm>
            <a:off x="838200" y="6081395"/>
            <a:ext cx="11222990" cy="633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400"/>
              <a:t>MLM usually better than GM, but still does not solve every task.</a:t>
            </a:r>
            <a:endParaRPr lang="en-US" altLang="zh-CN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r="51201"/>
          <a:stretch>
            <a:fillRect/>
          </a:stretch>
        </p:blipFill>
        <p:spPr>
          <a:xfrm>
            <a:off x="2186305" y="2331085"/>
            <a:ext cx="5197475" cy="370649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Conclusions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759440" cy="4758690"/>
          </a:xfrm>
        </p:spPr>
        <p:txBody>
          <a:bodyPr>
            <a:noAutofit/>
          </a:bodyPr>
          <a:p>
            <a:pPr>
              <a:lnSpc>
                <a:spcPct val="110000"/>
              </a:lnSpc>
            </a:pPr>
            <a:r>
              <a:rPr lang="en-US" altLang="zh-CN"/>
              <a:t>Proposed a new method to measure surprisals at intermediate layers of language model.</a:t>
            </a:r>
            <a:endParaRPr lang="en-US" altLang="zh-CN"/>
          </a:p>
          <a:p>
            <a:pPr marL="0" indent="0">
              <a:lnSpc>
                <a:spcPct val="110000"/>
              </a:lnSpc>
              <a:buNone/>
            </a:pPr>
            <a:endParaRPr lang="en-US" altLang="zh-CN"/>
          </a:p>
          <a:p>
            <a:pPr>
              <a:lnSpc>
                <a:spcPct val="110000"/>
              </a:lnSpc>
            </a:pPr>
            <a:r>
              <a:rPr lang="en-US" altLang="zh-CN"/>
              <a:t>validated Gaussian model on BLiMP, training requires only a small amount of in-domain data.</a:t>
            </a:r>
            <a:endParaRPr lang="en-US" altLang="zh-CN"/>
          </a:p>
          <a:p>
            <a:pPr marL="0" indent="0">
              <a:lnSpc>
                <a:spcPct val="110000"/>
              </a:lnSpc>
              <a:buNone/>
            </a:pPr>
            <a:endParaRPr lang="en-US" altLang="zh-CN"/>
          </a:p>
          <a:p>
            <a:pPr>
              <a:lnSpc>
                <a:spcPct val="110000"/>
              </a:lnSpc>
            </a:pPr>
            <a:r>
              <a:rPr lang="en-US" altLang="zh-CN"/>
              <a:t>RoBERTa exhibits different internal patterns depending on type of linguistic anomaly (morphosyntactic vs semantic vs commonsence).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675" y="2852420"/>
            <a:ext cx="3203575" cy="1325880"/>
          </a:xfrm>
        </p:spPr>
        <p:txBody>
          <a:bodyPr/>
          <a:p>
            <a:r>
              <a:rPr lang="en-US" altLang="zh-CN"/>
              <a:t>Thank you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Types of anomaly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262995" cy="4351655"/>
          </a:xfrm>
        </p:spPr>
        <p:txBody>
          <a:bodyPr>
            <a:normAutofit lnSpcReduction="20000"/>
          </a:bodyPr>
          <a:p>
            <a:pPr>
              <a:lnSpc>
                <a:spcPct val="140000"/>
              </a:lnSpc>
            </a:pPr>
            <a:r>
              <a:rPr lang="en-US" altLang="zh-CN" b="1"/>
              <a:t>Morphosyntactic/</a:t>
            </a:r>
            <a:r>
              <a:rPr lang="en-US" altLang="zh-CN" b="1">
                <a:sym typeface="+mn-ea"/>
              </a:rPr>
              <a:t>Syntactic</a:t>
            </a:r>
            <a:r>
              <a:rPr lang="en-US" altLang="zh-CN"/>
              <a:t>: error in inflected of word (“The boy </a:t>
            </a:r>
            <a:r>
              <a:rPr lang="en-US" altLang="zh-CN" b="1"/>
              <a:t>eat</a:t>
            </a:r>
            <a:r>
              <a:rPr lang="en-US" altLang="zh-CN"/>
              <a:t> the sandwich.”)</a:t>
            </a:r>
            <a:endParaRPr lang="en-US" altLang="zh-CN"/>
          </a:p>
          <a:p>
            <a:pPr>
              <a:lnSpc>
                <a:spcPct val="140000"/>
              </a:lnSpc>
            </a:pPr>
            <a:r>
              <a:rPr lang="en-US" altLang="zh-CN" b="1"/>
              <a:t>Semantic</a:t>
            </a:r>
            <a:r>
              <a:rPr lang="en-US" altLang="zh-CN"/>
              <a:t>:</a:t>
            </a:r>
            <a:r>
              <a:rPr lang="en-US" altLang="zh-CN" b="1"/>
              <a:t> </a:t>
            </a:r>
            <a:r>
              <a:rPr lang="en-US" altLang="zh-CN"/>
              <a:t>violation of semantic restriction (“The </a:t>
            </a:r>
            <a:r>
              <a:rPr lang="en-US" altLang="zh-CN" b="1"/>
              <a:t>house </a:t>
            </a:r>
            <a:r>
              <a:rPr lang="en-US" altLang="zh-CN"/>
              <a:t>ate the sandwich.”)</a:t>
            </a:r>
            <a:endParaRPr lang="en-US" altLang="zh-CN"/>
          </a:p>
          <a:p>
            <a:pPr>
              <a:lnSpc>
                <a:spcPct val="140000"/>
              </a:lnSpc>
            </a:pPr>
            <a:r>
              <a:rPr lang="en-US" altLang="zh-CN" b="1"/>
              <a:t>Commonsense</a:t>
            </a:r>
            <a:r>
              <a:rPr lang="en-US" altLang="zh-CN"/>
              <a:t>: situation that's atypical in real world (“The customer served the waitress.”)</a:t>
            </a:r>
            <a:endParaRPr lang="en-US" altLang="zh-CN"/>
          </a:p>
          <a:p>
            <a:pPr marL="0" indent="0">
              <a:lnSpc>
                <a:spcPct val="110000"/>
              </a:lnSpc>
              <a:buNone/>
            </a:pPr>
            <a:endParaRPr lang="en-US" altLang="zh-CN"/>
          </a:p>
          <a:p>
            <a:pPr marL="0" indent="0">
              <a:lnSpc>
                <a:spcPct val="110000"/>
              </a:lnSpc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Syntactic and semantic anomalies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5615" y="1691005"/>
            <a:ext cx="6933565" cy="4351655"/>
          </a:xfrm>
        </p:spPr>
        <p:txBody>
          <a:bodyPr>
            <a:normAutofit/>
          </a:bodyPr>
          <a:p>
            <a:r>
              <a:rPr lang="zh-CN" altLang="en-US"/>
              <a:t>s</a:t>
            </a:r>
            <a:r>
              <a:rPr lang="en-US" altLang="zh-CN"/>
              <a:t>yntactic</a:t>
            </a:r>
            <a:r>
              <a:rPr lang="zh-CN" altLang="en-US"/>
              <a:t> anomalies：</a:t>
            </a:r>
            <a:endParaRPr lang="zh-CN" altLang="en-US"/>
          </a:p>
          <a:p>
            <a:pPr lvl="1"/>
            <a:r>
              <a:rPr lang="en-US" altLang="zh-CN"/>
              <a:t>*The cat won't eating the food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*Furiously sleep ideas green colorless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semantic anomalies：</a:t>
            </a:r>
            <a:endParaRPr lang="zh-CN" altLang="en-US"/>
          </a:p>
          <a:p>
            <a:pPr lvl="1"/>
            <a:r>
              <a:rPr lang="en-US" altLang="zh-CN"/>
              <a:t>#The plane laughed at the runway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#</a:t>
            </a:r>
            <a:r>
              <a:rPr lang="zh-CN" altLang="en-US">
                <a:sym typeface="+mn-ea"/>
              </a:rPr>
              <a:t>colorless green ideas sleep furiously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77975" y="5374005"/>
            <a:ext cx="94310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Research Question:</a:t>
            </a:r>
            <a:r>
              <a:rPr lang="en-US" altLang="zh-CN" sz="2000"/>
              <a:t>  Are LMs sensitive to different types of linguistic anomalies?</a:t>
            </a:r>
            <a:endParaRPr lang="en-US" altLang="zh-CN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11720" y="4072255"/>
            <a:ext cx="3467100" cy="16287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Motivation from N400 / P600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073140" cy="4351655"/>
          </a:xfrm>
        </p:spPr>
        <p:txBody>
          <a:bodyPr/>
          <a:p>
            <a:r>
              <a:rPr lang="en-US" altLang="zh-CN"/>
              <a:t>Early work on event-related potenials found semantic anomalies trigger N400, while syntactic anomalies trigger P600.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But follow-up experiments found it's not so simple. 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720" y="1825625"/>
            <a:ext cx="2581275" cy="17386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Background 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26300" y="1825625"/>
            <a:ext cx="4564380" cy="47345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12775" y="3081655"/>
            <a:ext cx="236410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transformer </a:t>
            </a:r>
            <a:endParaRPr lang="en-US" altLang="zh-CN" sz="2400"/>
          </a:p>
          <a:p>
            <a:r>
              <a:rPr lang="en-US" altLang="zh-CN" sz="2400"/>
              <a:t>language model</a:t>
            </a:r>
            <a:endParaRPr lang="en-US" altLang="zh-CN" sz="2400"/>
          </a:p>
        </p:txBody>
      </p:sp>
      <p:sp>
        <p:nvSpPr>
          <p:cNvPr id="7" name="文本框 6"/>
          <p:cNvSpPr txBox="1"/>
          <p:nvPr/>
        </p:nvSpPr>
        <p:spPr>
          <a:xfrm>
            <a:off x="4062095" y="2251710"/>
            <a:ext cx="26968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anomaly detection</a:t>
            </a:r>
            <a:endParaRPr lang="en-US" altLang="zh-CN" sz="2400"/>
          </a:p>
        </p:txBody>
      </p:sp>
      <p:sp>
        <p:nvSpPr>
          <p:cNvPr id="8" name="文本框 7"/>
          <p:cNvSpPr txBox="1"/>
          <p:nvPr/>
        </p:nvSpPr>
        <p:spPr>
          <a:xfrm>
            <a:off x="4062095" y="4361180"/>
            <a:ext cx="30968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the cause of anomaly</a:t>
            </a:r>
            <a:endParaRPr lang="en-US" altLang="zh-CN" sz="2400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2804160" y="2582545"/>
            <a:ext cx="1130935" cy="452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endCxn id="8" idx="1"/>
          </p:cNvCxnSpPr>
          <p:nvPr/>
        </p:nvCxnSpPr>
        <p:spPr>
          <a:xfrm>
            <a:off x="2734945" y="4008755"/>
            <a:ext cx="1327150" cy="582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乘号 10"/>
          <p:cNvSpPr/>
          <p:nvPr/>
        </p:nvSpPr>
        <p:spPr>
          <a:xfrm rot="1140000">
            <a:off x="2999105" y="4008120"/>
            <a:ext cx="741045" cy="584200"/>
          </a:xfrm>
          <a:prstGeom prst="mathMultiply">
            <a:avLst/>
          </a:prstGeom>
          <a:ln w="28575" cmpd="sng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76655" y="5633085"/>
            <a:ext cx="50165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sym typeface="+mn-ea"/>
              </a:rPr>
              <a:t> LMs do not compute likelihoods at </a:t>
            </a:r>
            <a:endParaRPr lang="en-US" altLang="zh-CN" sz="2000">
              <a:sym typeface="+mn-ea"/>
            </a:endParaRPr>
          </a:p>
          <a:p>
            <a:r>
              <a:rPr lang="en-US" altLang="zh-CN" sz="2000">
                <a:sym typeface="+mn-ea"/>
              </a:rPr>
              <a:t>intermediate layers – only at the final layer.</a:t>
            </a:r>
            <a:endParaRPr lang="zh-CN" alt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Proposed Method: Gaussian Model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8169275" cy="435165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zh-CN"/>
              <a:t>Ideas: Train a Gaussian model (one per layer) on BERT embeddings from in-domain text (BNC).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Surprisal of new point = log likelihood according to this Gaussian distribution.</a:t>
            </a:r>
            <a:endParaRPr lang="en-US" altLang="zh-CN"/>
          </a:p>
          <a:p>
            <a:pPr>
              <a:lnSpc>
                <a:spcPct val="110000"/>
              </a:lnSpc>
            </a:pPr>
            <a:endParaRPr lang="en-US" altLang="zh-CN"/>
          </a:p>
          <a:p>
            <a:pPr marL="0" indent="0">
              <a:lnSpc>
                <a:spcPct val="110000"/>
              </a:lnSpc>
              <a:buNone/>
            </a:pP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07475" y="2623820"/>
            <a:ext cx="2891155" cy="16097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Gaussian model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132840" y="1862455"/>
            <a:ext cx="41021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One-dimensional </a:t>
            </a:r>
            <a:r>
              <a:rPr lang="en-US" altLang="zh-CN"/>
              <a:t>gaussian</a:t>
            </a:r>
            <a:r>
              <a:rPr lang="zh-CN" altLang="en-US"/>
              <a:t> distribution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117715" y="1862455"/>
            <a:ext cx="38436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N</a:t>
            </a:r>
            <a:r>
              <a:rPr lang="zh-CN" altLang="en-US"/>
              <a:t>-dimensional </a:t>
            </a:r>
            <a:r>
              <a:rPr lang="en-US" altLang="zh-CN"/>
              <a:t>gaussian</a:t>
            </a:r>
            <a:r>
              <a:rPr lang="zh-CN" altLang="en-US"/>
              <a:t> distribution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621280"/>
            <a:ext cx="4504055" cy="22523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675" y="2454275"/>
            <a:ext cx="3467100" cy="25863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390" y="5213350"/>
            <a:ext cx="2927350" cy="6686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3380" y="5281930"/>
            <a:ext cx="1906270" cy="53403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641725" y="5654675"/>
            <a:ext cx="4368165" cy="92202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ctr"/>
            <a:r>
              <a:rPr lang="en-US" altLang="zh-CN">
                <a:solidFill>
                  <a:schemeClr val="tx1"/>
                </a:solidFill>
              </a:rPr>
              <a:t>     mean </a:t>
            </a:r>
            <a:r>
              <a:rPr lang="en-US" altLang="zh-CN">
                <a:solidFill>
                  <a:srgbClr val="0070C0"/>
                </a:solidFill>
              </a:rPr>
              <a:t>-&gt;</a:t>
            </a:r>
            <a:r>
              <a:rPr lang="en-US" altLang="zh-CN">
                <a:solidFill>
                  <a:schemeClr val="tx1"/>
                </a:solidFill>
              </a:rPr>
              <a:t> vector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  standard deviation </a:t>
            </a:r>
            <a:r>
              <a:rPr lang="en-US" altLang="zh-CN">
                <a:solidFill>
                  <a:srgbClr val="0070C0"/>
                </a:solidFill>
              </a:rPr>
              <a:t>-&gt;</a:t>
            </a:r>
            <a:r>
              <a:rPr lang="en-US" altLang="zh-CN">
                <a:solidFill>
                  <a:schemeClr val="tx1"/>
                </a:solidFill>
              </a:rPr>
              <a:t> covariance matrix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one-dimensional 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-&gt;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 n-dimensional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5459095" y="3878580"/>
            <a:ext cx="10471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Task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2675" y="1825625"/>
            <a:ext cx="1589405" cy="13735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63620"/>
            <a:ext cx="2101215" cy="13595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15" y="5287645"/>
            <a:ext cx="2874645" cy="138239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525905" y="3162935"/>
            <a:ext cx="7677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BERT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1287780" y="4798060"/>
            <a:ext cx="11785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RoBERTa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1484630" y="6489700"/>
            <a:ext cx="8089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XLNet</a:t>
            </a:r>
            <a:endParaRPr lang="en-US" altLang="zh-CN"/>
          </a:p>
        </p:txBody>
      </p:sp>
      <p:sp>
        <p:nvSpPr>
          <p:cNvPr id="12" name="右大括号 11"/>
          <p:cNvSpPr/>
          <p:nvPr/>
        </p:nvSpPr>
        <p:spPr>
          <a:xfrm>
            <a:off x="3826510" y="2338070"/>
            <a:ext cx="1007110" cy="3575050"/>
          </a:xfrm>
          <a:prstGeom prst="rightBrace">
            <a:avLst>
              <a:gd name="adj1" fmla="val 628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046980" y="3531235"/>
            <a:ext cx="1877060" cy="1078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/>
              <a:t>Gaussian</a:t>
            </a:r>
            <a:endParaRPr lang="en-US" altLang="zh-CN" sz="2400"/>
          </a:p>
          <a:p>
            <a:pPr algn="ctr"/>
            <a:r>
              <a:rPr lang="en-US" altLang="zh-CN" sz="2400"/>
              <a:t>models</a:t>
            </a:r>
            <a:endParaRPr lang="en-US" altLang="zh-CN" sz="240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7063105" y="4125595"/>
            <a:ext cx="4546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7765415" y="3586480"/>
            <a:ext cx="1737995" cy="1078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/>
              <a:t>density</a:t>
            </a:r>
            <a:endParaRPr lang="en-US" altLang="zh-CN" sz="2400"/>
          </a:p>
          <a:p>
            <a:pPr algn="ctr"/>
            <a:r>
              <a:rPr lang="en-US" altLang="zh-CN" sz="2400"/>
              <a:t>estimation</a:t>
            </a:r>
            <a:endParaRPr lang="en-US" altLang="zh-CN" sz="240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9751060" y="4243070"/>
            <a:ext cx="4546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9503410" y="3819525"/>
            <a:ext cx="1036955" cy="4235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>
              <a:lnSpc>
                <a:spcPct val="120000"/>
              </a:lnSpc>
            </a:pPr>
            <a:r>
              <a:rPr lang="en-US" altLang="zh-CN"/>
              <a:t>evaluate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9751060" y="4185920"/>
            <a:ext cx="441325" cy="4235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>
              <a:lnSpc>
                <a:spcPct val="120000"/>
              </a:lnSpc>
            </a:pPr>
            <a:r>
              <a:rPr lang="en-US" altLang="zh-CN"/>
              <a:t>on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10587990" y="3774440"/>
            <a:ext cx="1346835" cy="835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/>
              <a:t>BLiMP</a:t>
            </a:r>
            <a:endParaRPr lang="en-US" altLang="zh-CN" sz="2400"/>
          </a:p>
        </p:txBody>
      </p:sp>
      <p:sp>
        <p:nvSpPr>
          <p:cNvPr id="25" name="文本框 24"/>
          <p:cNvSpPr txBox="1"/>
          <p:nvPr/>
        </p:nvSpPr>
        <p:spPr>
          <a:xfrm>
            <a:off x="3333115" y="3819525"/>
            <a:ext cx="8724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/>
              <a:t>middle</a:t>
            </a:r>
            <a:endParaRPr lang="en-US" altLang="zh-CN"/>
          </a:p>
          <a:p>
            <a:pPr algn="ctr"/>
            <a:r>
              <a:rPr lang="en-US" altLang="zh-CN"/>
              <a:t>layers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144770" y="5417820"/>
            <a:ext cx="688784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sym typeface="+mn-ea"/>
              </a:rPr>
              <a:t>Data sources</a:t>
            </a:r>
            <a:r>
              <a:rPr lang="en-US" altLang="zh-CN">
                <a:sym typeface="+mn-ea"/>
              </a:rPr>
              <a:t>: BLiMP (3 tasks, template generated), psycholinguistic studies (9 tasks from 7 papers, written by researchers)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Evaluating Gaussian Model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741545"/>
            <a:ext cx="10515600" cy="1823720"/>
          </a:xfrm>
        </p:spPr>
        <p:txBody>
          <a:bodyPr/>
          <a:p>
            <a:r>
              <a:rPr lang="en-US" altLang="zh-CN"/>
              <a:t>Use BLiMP for validation (67k grammaticality sentence pairs).</a:t>
            </a:r>
            <a:endParaRPr lang="en-US" altLang="zh-CN"/>
          </a:p>
          <a:p>
            <a:r>
              <a:rPr lang="en-US" altLang="zh-CN"/>
              <a:t>Only takes 1k sentences for accuracy to plateau.</a:t>
            </a:r>
            <a:endParaRPr lang="en-US" altLang="zh-CN"/>
          </a:p>
          <a:p>
            <a:r>
              <a:rPr lang="en-US" altLang="zh-CN"/>
              <a:t>RoBERTa is best performing model (0.83 accuracy on BLiMP).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9165" y="1544955"/>
            <a:ext cx="4236085" cy="3028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3323</Words>
  <Application>WPS 演示</Application>
  <PresentationFormat>宽屏</PresentationFormat>
  <Paragraphs>148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方正书宋_GBK</vt:lpstr>
      <vt:lpstr>Wingdings</vt:lpstr>
      <vt:lpstr>Calibri Light</vt:lpstr>
      <vt:lpstr>Helvetica Neue</vt:lpstr>
      <vt:lpstr>宋体</vt:lpstr>
      <vt:lpstr>汉仪书宋二KW</vt:lpstr>
      <vt:lpstr>Calibri</vt:lpstr>
      <vt:lpstr>微软雅黑</vt:lpstr>
      <vt:lpstr>汉仪旗黑</vt:lpstr>
      <vt:lpstr>Arial Unicode MS</vt:lpstr>
      <vt:lpstr>Office 主题</vt:lpstr>
      <vt:lpstr>How is BERT surprised？ Layerwise detection of linguistic anomalies</vt:lpstr>
      <vt:lpstr>Types of anomaly</vt:lpstr>
      <vt:lpstr>Syntactic and semantic anomalies</vt:lpstr>
      <vt:lpstr>Motivation from N400 / P600</vt:lpstr>
      <vt:lpstr>Background </vt:lpstr>
      <vt:lpstr>Proposed Method: Gaussian Model</vt:lpstr>
      <vt:lpstr>Gaussian model</vt:lpstr>
      <vt:lpstr>Task</vt:lpstr>
      <vt:lpstr>Evaluating Gaussian Model</vt:lpstr>
      <vt:lpstr>Example</vt:lpstr>
      <vt:lpstr>Frequency and surprisal</vt:lpstr>
      <vt:lpstr>Example Sentences</vt:lpstr>
      <vt:lpstr>Surprisal Gap (RoBERTa)</vt:lpstr>
      <vt:lpstr>Surprisal Gap (RoBERTa)</vt:lpstr>
      <vt:lpstr>Surprisal Gap (RoBERTa)</vt:lpstr>
      <vt:lpstr>Comparing vs MLM</vt:lpstr>
      <vt:lpstr>Conclusions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wuhongyi</dc:creator>
  <cp:lastModifiedBy>wuhongyi</cp:lastModifiedBy>
  <cp:revision>12</cp:revision>
  <dcterms:created xsi:type="dcterms:W3CDTF">2021-09-29T13:27:07Z</dcterms:created>
  <dcterms:modified xsi:type="dcterms:W3CDTF">2021-09-29T13:27:07Z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2052-3.9.0.6159</vt:lpwstr>
  </property>
</Properties>
</file>