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8" r:id="rId6"/>
    <p:sldId id="259" r:id="rId7"/>
    <p:sldId id="263" r:id="rId8"/>
    <p:sldId id="332" r:id="rId9"/>
    <p:sldId id="330" r:id="rId10"/>
    <p:sldId id="354" r:id="rId11"/>
    <p:sldId id="333" r:id="rId12"/>
    <p:sldId id="290" r:id="rId13"/>
    <p:sldId id="292" r:id="rId14"/>
    <p:sldId id="313" r:id="rId15"/>
    <p:sldId id="353" r:id="rId16"/>
    <p:sldId id="316" r:id="rId17"/>
    <p:sldId id="360" r:id="rId18"/>
    <p:sldId id="355" r:id="rId19"/>
    <p:sldId id="362" r:id="rId20"/>
    <p:sldId id="291" r:id="rId21"/>
    <p:sldId id="264" r:id="rId22"/>
    <p:sldId id="319" r:id="rId23"/>
    <p:sldId id="334" r:id="rId24"/>
    <p:sldId id="320" r:id="rId25"/>
    <p:sldId id="322" r:id="rId26"/>
    <p:sldId id="323" r:id="rId27"/>
    <p:sldId id="318" r:id="rId28"/>
    <p:sldId id="379" r:id="rId29"/>
    <p:sldId id="324" r:id="rId30"/>
    <p:sldId id="356" r:id="rId31"/>
    <p:sldId id="326" r:id="rId32"/>
    <p:sldId id="328" r:id="rId33"/>
    <p:sldId id="358" r:id="rId34"/>
    <p:sldId id="257" r:id="rId35"/>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8679"/>
    <a:srgbClr val="218175"/>
    <a:srgbClr val="FFFFFF"/>
    <a:srgbClr val="2DB1A3"/>
    <a:srgbClr val="92D54A"/>
    <a:srgbClr val="31738B"/>
    <a:srgbClr val="04C359"/>
    <a:srgbClr val="18826E"/>
    <a:srgbClr val="02AD4F"/>
    <a:srgbClr val="007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0" autoAdjust="0"/>
    <p:restoredTop sz="96314" autoAdjust="0"/>
  </p:normalViewPr>
  <p:slideViewPr>
    <p:cSldViewPr snapToGrid="0" showGuides="1">
      <p:cViewPr varScale="1">
        <p:scale>
          <a:sx n="108" d="100"/>
          <a:sy n="108" d="100"/>
        </p:scale>
        <p:origin x="798" y="114"/>
      </p:cViewPr>
      <p:guideLst>
        <p:guide orient="horz" pos="2072"/>
        <p:guide pos="37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0" Type="http://schemas.openxmlformats.org/officeDocument/2006/relationships/tags" Target="tags/tag2.xml"/><Relationship Id="rId4" Type="http://schemas.openxmlformats.org/officeDocument/2006/relationships/slide" Target="slides/slide1.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5.wmf"/><Relationship Id="rId7" Type="http://schemas.openxmlformats.org/officeDocument/2006/relationships/image" Target="../media/image24.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42CC4D-A568-4C36-8F6B-A191B119C4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1F511F-D6D0-4A6C-B4BD-18B0FA8A954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1F511F-D6D0-4A6C-B4BD-18B0FA8A954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1F511F-D6D0-4A6C-B4BD-18B0FA8A954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1F511F-D6D0-4A6C-B4BD-18B0FA8A954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1F511F-D6D0-4A6C-B4BD-18B0FA8A954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1F511F-D6D0-4A6C-B4BD-18B0FA8A954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1F511F-D6D0-4A6C-B4BD-18B0FA8A954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1F511F-D6D0-4A6C-B4BD-18B0FA8A954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1F511F-D6D0-4A6C-B4BD-18B0FA8A954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https://www.ypppt.com/</a:t>
            </a:r>
            <a:endParaRPr lang="zh-CN" altLang="en-US" dirty="0"/>
          </a:p>
        </p:txBody>
      </p:sp>
      <p:sp>
        <p:nvSpPr>
          <p:cNvPr id="4" name="灯片编号占位符 3"/>
          <p:cNvSpPr>
            <a:spLocks noGrp="1"/>
          </p:cNvSpPr>
          <p:nvPr>
            <p:ph type="sldNum" sz="quarter" idx="10"/>
          </p:nvPr>
        </p:nvSpPr>
        <p:spPr/>
        <p:txBody>
          <a:bodyPr/>
          <a:lstStyle/>
          <a:p>
            <a:fld id="{171F511F-D6D0-4A6C-B4BD-18B0FA8A954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1F511F-D6D0-4A6C-B4BD-18B0FA8A954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1F511F-D6D0-4A6C-B4BD-18B0FA8A954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1F511F-D6D0-4A6C-B4BD-18B0FA8A954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1F511F-D6D0-4A6C-B4BD-18B0FA8A954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1F511F-D6D0-4A6C-B4BD-18B0FA8A954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1F511F-D6D0-4A6C-B4BD-18B0FA8A954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1F511F-D6D0-4A6C-B4BD-18B0FA8A954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1F511F-D6D0-4A6C-B4BD-18B0FA8A954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1F511F-D6D0-4A6C-B4BD-18B0FA8A954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1F511F-D6D0-4A6C-B4BD-18B0FA8A954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1F511F-D6D0-4A6C-B4BD-18B0FA8A954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1F511F-D6D0-4A6C-B4BD-18B0FA8A954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1F511F-D6D0-4A6C-B4BD-18B0FA8A954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1F511F-D6D0-4A6C-B4BD-18B0FA8A954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1F511F-D6D0-4A6C-B4BD-18B0FA8A954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1F511F-D6D0-4A6C-B4BD-18B0FA8A954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CAF6E65-B46C-49A5-AAE7-3611A1D2F4BD}"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9F5B0147-39D4-46AD-8998-74330C89AFF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CAF6E65-B46C-49A5-AAE7-3611A1D2F4BD}"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9F5B0147-39D4-46AD-8998-74330C89AFF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CAF6E65-B46C-49A5-AAE7-3611A1D2F4BD}"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9F5B0147-39D4-46AD-8998-74330C89AFF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CAF6E65-B46C-49A5-AAE7-3611A1D2F4BD}"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9F5B0147-39D4-46AD-8998-74330C89AFF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CAF6E65-B46C-49A5-AAE7-3611A1D2F4BD}"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9F5B0147-39D4-46AD-8998-74330C89AFF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CAF6E65-B46C-49A5-AAE7-3611A1D2F4BD}"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9F5B0147-39D4-46AD-8998-74330C89AFF8}" type="slidenum">
              <a:rPr lang="zh-CN" altLang="en-US" smtClean="0"/>
            </a:fld>
            <a:endParaRPr lang="zh-CN" altLang="en-US"/>
          </a:p>
        </p:txBody>
      </p:sp>
      <p:sp>
        <p:nvSpPr>
          <p:cNvPr id="9" name="TextBox 8"/>
          <p:cNvSpPr txBox="1"/>
          <p:nvPr userDrawn="1"/>
        </p:nvSpPr>
        <p:spPr>
          <a:xfrm>
            <a:off x="1907705" y="6205690"/>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http://www.1ppt.com/moban/</a:t>
            </a:r>
            <a:r>
              <a:rPr kumimoji="0" lang="zh-CN" altLang="en-US" sz="100" b="0" i="0" u="none" strike="noStrike" kern="0" cap="none" spc="0" normalizeH="0" baseline="0" noProof="0" dirty="0" smtClean="0">
                <a:ln>
                  <a:noFill/>
                </a:ln>
                <a:solidFill>
                  <a:prstClr val="black"/>
                </a:solidFill>
                <a:effectLst/>
                <a:uLnTx/>
                <a:uFillTx/>
              </a:rPr>
              <a:t> </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CAF6E65-B46C-49A5-AAE7-3611A1D2F4BD}"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9F5B0147-39D4-46AD-8998-74330C89AFF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CAF6E65-B46C-49A5-AAE7-3611A1D2F4BD}"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9F5B0147-39D4-46AD-8998-74330C89AFF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CAF6E65-B46C-49A5-AAE7-3611A1D2F4BD}"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9F5B0147-39D4-46AD-8998-74330C89AFF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CAF6E65-B46C-49A5-AAE7-3611A1D2F4BD}"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9F5B0147-39D4-46AD-8998-74330C89AFF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CAF6E65-B46C-49A5-AAE7-3611A1D2F4BD}"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9F5B0147-39D4-46AD-8998-74330C89AFF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DB1A3"/>
        </a:solidFill>
        <a:effectLst/>
      </p:bgPr>
    </p:bg>
    <p:spTree>
      <p:nvGrpSpPr>
        <p:cNvPr id="1" name=""/>
        <p:cNvGrpSpPr/>
        <p:nvPr/>
      </p:nvGrpSpPr>
      <p:grpSpPr>
        <a:xfrm>
          <a:off x="0" y="0"/>
          <a:ext cx="0" cy="0"/>
          <a:chOff x="0" y="0"/>
          <a:chExt cx="0" cy="0"/>
        </a:xfrm>
      </p:grpSpPr>
      <p:sp>
        <p:nvSpPr>
          <p:cNvPr id="7" name="矩形 6"/>
          <p:cNvSpPr/>
          <p:nvPr userDrawn="1"/>
        </p:nvSpPr>
        <p:spPr>
          <a:xfrm>
            <a:off x="0" y="0"/>
            <a:ext cx="2317072" cy="1997476"/>
          </a:xfrm>
          <a:prstGeom prst="rect">
            <a:avLst/>
          </a:prstGeom>
          <a:solidFill>
            <a:srgbClr val="317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8" name="矩形 7"/>
          <p:cNvSpPr/>
          <p:nvPr userDrawn="1"/>
        </p:nvSpPr>
        <p:spPr>
          <a:xfrm>
            <a:off x="9874928" y="4860524"/>
            <a:ext cx="2317072" cy="1997476"/>
          </a:xfrm>
          <a:prstGeom prst="rect">
            <a:avLst/>
          </a:prstGeom>
          <a:solidFill>
            <a:srgbClr val="317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p>
        </p:txBody>
      </p:sp>
      <p:sp>
        <p:nvSpPr>
          <p:cNvPr id="9" name="矩形 8"/>
          <p:cNvSpPr/>
          <p:nvPr userDrawn="1"/>
        </p:nvSpPr>
        <p:spPr>
          <a:xfrm>
            <a:off x="474955" y="534879"/>
            <a:ext cx="11242090" cy="5788241"/>
          </a:xfrm>
          <a:prstGeom prst="rect">
            <a:avLst/>
          </a:prstGeom>
          <a:solidFill>
            <a:schemeClr val="bg1"/>
          </a:solidFill>
          <a:ln w="31750" cmpd="thickThi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vmlDrawing" Target="../drawings/vmlDrawing2.vml"/><Relationship Id="rId6"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wmf"/><Relationship Id="rId3" Type="http://schemas.openxmlformats.org/officeDocument/2006/relationships/oleObject" Target="../embeddings/oleObject3.bin"/><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oleObject" Target="../embeddings/oleObject8.bin"/><Relationship Id="rId7" Type="http://schemas.openxmlformats.org/officeDocument/2006/relationships/oleObject" Target="../embeddings/oleObject7.bin"/><Relationship Id="rId6" Type="http://schemas.openxmlformats.org/officeDocument/2006/relationships/oleObject" Target="../embeddings/oleObject6.bin"/><Relationship Id="rId5" Type="http://schemas.openxmlformats.org/officeDocument/2006/relationships/image" Target="../media/image16.wmf"/><Relationship Id="rId4" Type="http://schemas.openxmlformats.org/officeDocument/2006/relationships/oleObject" Target="../embeddings/oleObject5.bin"/><Relationship Id="rId3" Type="http://schemas.openxmlformats.org/officeDocument/2006/relationships/image" Target="../media/image15.wmf"/><Relationship Id="rId2" Type="http://schemas.openxmlformats.org/officeDocument/2006/relationships/oleObject" Target="../embeddings/oleObject4.bin"/><Relationship Id="rId11" Type="http://schemas.openxmlformats.org/officeDocument/2006/relationships/notesSlide" Target="../notesSlides/notesSlide12.xml"/><Relationship Id="rId10" Type="http://schemas.openxmlformats.org/officeDocument/2006/relationships/vmlDrawing" Target="../drawings/vmlDrawing3.vml"/><Relationship Id="rId1" Type="http://schemas.openxmlformats.org/officeDocument/2006/relationships/image" Target="../media/image14.jpeg"/></Relationships>
</file>

<file path=ppt/slides/_rels/slide13.xml.rels><?xml version="1.0" encoding="UTF-8" standalone="yes"?>
<Relationships xmlns="http://schemas.openxmlformats.org/package/2006/relationships"><Relationship Id="rId9" Type="http://schemas.openxmlformats.org/officeDocument/2006/relationships/image" Target="../media/image21.wmf"/><Relationship Id="rId8" Type="http://schemas.openxmlformats.org/officeDocument/2006/relationships/oleObject" Target="../embeddings/oleObject12.bin"/><Relationship Id="rId7" Type="http://schemas.openxmlformats.org/officeDocument/2006/relationships/image" Target="../media/image20.wmf"/><Relationship Id="rId6" Type="http://schemas.openxmlformats.org/officeDocument/2006/relationships/oleObject" Target="../embeddings/oleObject11.bin"/><Relationship Id="rId5" Type="http://schemas.openxmlformats.org/officeDocument/2006/relationships/image" Target="../media/image19.wmf"/><Relationship Id="rId4" Type="http://schemas.openxmlformats.org/officeDocument/2006/relationships/oleObject" Target="../embeddings/oleObject10.bin"/><Relationship Id="rId3" Type="http://schemas.openxmlformats.org/officeDocument/2006/relationships/image" Target="../media/image18.png"/><Relationship Id="rId20" Type="http://schemas.openxmlformats.org/officeDocument/2006/relationships/notesSlide" Target="../notesSlides/notesSlide13.xml"/><Relationship Id="rId2" Type="http://schemas.openxmlformats.org/officeDocument/2006/relationships/image" Target="../media/image17.wmf"/><Relationship Id="rId19" Type="http://schemas.openxmlformats.org/officeDocument/2006/relationships/vmlDrawing" Target="../drawings/vmlDrawing4.vml"/><Relationship Id="rId18" Type="http://schemas.openxmlformats.org/officeDocument/2006/relationships/slideLayout" Target="../slideLayouts/slideLayout1.xml"/><Relationship Id="rId17" Type="http://schemas.openxmlformats.org/officeDocument/2006/relationships/image" Target="../media/image25.wmf"/><Relationship Id="rId16" Type="http://schemas.openxmlformats.org/officeDocument/2006/relationships/oleObject" Target="../embeddings/oleObject16.bin"/><Relationship Id="rId15" Type="http://schemas.openxmlformats.org/officeDocument/2006/relationships/image" Target="../media/image24.wmf"/><Relationship Id="rId14" Type="http://schemas.openxmlformats.org/officeDocument/2006/relationships/oleObject" Target="../embeddings/oleObject15.bin"/><Relationship Id="rId13" Type="http://schemas.openxmlformats.org/officeDocument/2006/relationships/image" Target="../media/image23.wmf"/><Relationship Id="rId12" Type="http://schemas.openxmlformats.org/officeDocument/2006/relationships/oleObject" Target="../embeddings/oleObject14.bin"/><Relationship Id="rId11" Type="http://schemas.openxmlformats.org/officeDocument/2006/relationships/image" Target="../media/image22.wmf"/><Relationship Id="rId10" Type="http://schemas.openxmlformats.org/officeDocument/2006/relationships/oleObject" Target="../embeddings/oleObject13.bin"/><Relationship Id="rId1"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vmlDrawing" Target="../drawings/vmlDrawing5.vml"/><Relationship Id="rId5" Type="http://schemas.openxmlformats.org/officeDocument/2006/relationships/slideLayout" Target="../slideLayouts/slideLayout1.xml"/><Relationship Id="rId4" Type="http://schemas.openxmlformats.org/officeDocument/2006/relationships/image" Target="../media/image26.wmf"/><Relationship Id="rId3" Type="http://schemas.openxmlformats.org/officeDocument/2006/relationships/oleObject" Target="../embeddings/oleObject18.bin"/><Relationship Id="rId2" Type="http://schemas.openxmlformats.org/officeDocument/2006/relationships/image" Target="../media/image15.wmf"/><Relationship Id="rId1" Type="http://schemas.openxmlformats.org/officeDocument/2006/relationships/oleObject" Target="../embeddings/oleObject17.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4.png"/><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image" Target="../media/image8.wmf"/><Relationship Id="rId3" Type="http://schemas.openxmlformats.org/officeDocument/2006/relationships/oleObject" Target="../embeddings/oleObject2.bin"/><Relationship Id="rId2" Type="http://schemas.openxmlformats.org/officeDocument/2006/relationships/image" Target="../media/image7.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2870" y="1412101"/>
            <a:ext cx="4552241" cy="1608525"/>
            <a:chOff x="1928458" y="-68802"/>
            <a:chExt cx="9899032" cy="3497802"/>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b="52071"/>
            <a:stretch>
              <a:fillRect/>
            </a:stretch>
          </p:blipFill>
          <p:spPr>
            <a:xfrm>
              <a:off x="1928458" y="142043"/>
              <a:ext cx="4340131" cy="3286957"/>
            </a:xfrm>
            <a:prstGeom prst="rect">
              <a:avLst/>
            </a:prstGeom>
          </p:spPr>
        </p:pic>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t="50000"/>
            <a:stretch>
              <a:fillRect/>
            </a:stretch>
          </p:blipFill>
          <p:spPr>
            <a:xfrm>
              <a:off x="7487359" y="-68802"/>
              <a:ext cx="4340131" cy="3429000"/>
            </a:xfrm>
            <a:prstGeom prst="rect">
              <a:avLst/>
            </a:prstGeom>
          </p:spPr>
        </p:pic>
      </p:grpSp>
      <p:sp>
        <p:nvSpPr>
          <p:cNvPr id="6" name="文本框 5"/>
          <p:cNvSpPr txBox="1"/>
          <p:nvPr/>
        </p:nvSpPr>
        <p:spPr>
          <a:xfrm>
            <a:off x="869950" y="3303905"/>
            <a:ext cx="10430510" cy="1198880"/>
          </a:xfrm>
          <a:prstGeom prst="rect">
            <a:avLst/>
          </a:prstGeom>
          <a:noFill/>
        </p:spPr>
        <p:txBody>
          <a:bodyPr wrap="square" rtlCol="0">
            <a:spAutoFit/>
          </a:bodyPr>
          <a:lstStyle/>
          <a:p>
            <a:pPr algn="ctr"/>
            <a:r>
              <a:rPr lang="zh-CN" altLang="en-US" sz="3600" dirty="0">
                <a:cs typeface="+mn-ea"/>
                <a:sym typeface="+mn-lt"/>
              </a:rPr>
              <a:t>Pre-training Universal Language Representation  </a:t>
            </a:r>
            <a:endParaRPr lang="zh-CN" altLang="en-US" sz="3600" dirty="0">
              <a:cs typeface="+mn-ea"/>
              <a:sym typeface="+mn-lt"/>
            </a:endParaRPr>
          </a:p>
        </p:txBody>
      </p:sp>
      <p:sp>
        <p:nvSpPr>
          <p:cNvPr id="7" name="矩形 6"/>
          <p:cNvSpPr/>
          <p:nvPr/>
        </p:nvSpPr>
        <p:spPr>
          <a:xfrm>
            <a:off x="7573010" y="4925060"/>
            <a:ext cx="3368040" cy="645160"/>
          </a:xfrm>
          <a:prstGeom prst="rect">
            <a:avLst/>
          </a:prstGeom>
        </p:spPr>
        <p:txBody>
          <a:bodyPr wrap="square">
            <a:spAutoFit/>
          </a:bodyPr>
          <a:lstStyle/>
          <a:p>
            <a:pPr algn="ctr">
              <a:lnSpc>
                <a:spcPct val="200000"/>
              </a:lnSpc>
            </a:pPr>
            <a:r>
              <a:rPr lang="zh-CN" altLang="en-US" dirty="0">
                <a:cs typeface="+mn-ea"/>
                <a:sym typeface="+mn-lt"/>
              </a:rPr>
              <a:t>余慧   </a:t>
            </a:r>
            <a:r>
              <a:rPr lang="en-US" altLang="zh-CN" dirty="0">
                <a:cs typeface="+mn-ea"/>
                <a:sym typeface="+mn-lt"/>
              </a:rPr>
              <a:t>51215901076</a:t>
            </a:r>
            <a:endParaRPr lang="en-US" altLang="zh-CN"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350711" y="816746"/>
            <a:ext cx="2920753"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
        <p:nvSpPr>
          <p:cNvPr id="11" name="文本框 10"/>
          <p:cNvSpPr txBox="1"/>
          <p:nvPr/>
        </p:nvSpPr>
        <p:spPr>
          <a:xfrm>
            <a:off x="1207770" y="878205"/>
            <a:ext cx="7129145" cy="583565"/>
          </a:xfrm>
          <a:prstGeom prst="rect">
            <a:avLst/>
          </a:prstGeom>
          <a:noFill/>
        </p:spPr>
        <p:txBody>
          <a:bodyPr wrap="square" rtlCol="0">
            <a:spAutoFit/>
          </a:bodyPr>
          <a:p>
            <a:pPr lvl="0" algn="l">
              <a:buClrTx/>
              <a:buSzTx/>
              <a:buFontTx/>
            </a:pPr>
            <a:r>
              <a:rPr lang="zh-CN" altLang="en-US" sz="3200" b="1" dirty="0">
                <a:solidFill>
                  <a:srgbClr val="228679"/>
                </a:solidFill>
                <a:cs typeface="+mn-ea"/>
                <a:sym typeface="+mn-ea"/>
              </a:rPr>
              <a:t>Model</a:t>
            </a:r>
            <a:r>
              <a:rPr lang="zh-CN" altLang="en-US" sz="3200" b="1" dirty="0">
                <a:solidFill>
                  <a:srgbClr val="228679"/>
                </a:solidFill>
                <a:cs typeface="+mn-ea"/>
                <a:sym typeface="+mn-ea"/>
              </a:rPr>
              <a:t>模块</a:t>
            </a:r>
            <a:endParaRPr lang="zh-CN" altLang="en-US" sz="3200" b="1" dirty="0">
              <a:solidFill>
                <a:srgbClr val="228679"/>
              </a:solidFill>
              <a:cs typeface="+mn-ea"/>
              <a:sym typeface="+mn-ea"/>
            </a:endParaRPr>
          </a:p>
        </p:txBody>
      </p:sp>
      <p:sp>
        <p:nvSpPr>
          <p:cNvPr id="6" name="文本框 5"/>
          <p:cNvSpPr txBox="1"/>
          <p:nvPr/>
        </p:nvSpPr>
        <p:spPr>
          <a:xfrm>
            <a:off x="645795" y="1614170"/>
            <a:ext cx="10760075" cy="3892550"/>
          </a:xfrm>
          <a:prstGeom prst="rect">
            <a:avLst/>
          </a:prstGeom>
          <a:noFill/>
        </p:spPr>
        <p:txBody>
          <a:bodyPr wrap="square" rtlCol="0" anchor="t">
            <a:spAutoFit/>
          </a:bodyPr>
          <a:p>
            <a:pPr marL="800100" lvl="1" indent="-342900" algn="l" fontAlgn="auto">
              <a:lnSpc>
                <a:spcPct val="150000"/>
              </a:lnSpc>
              <a:spcBef>
                <a:spcPts val="400"/>
              </a:spcBef>
              <a:buFont typeface="Arial" panose="020B0604020202020204" pitchFamily="34" charset="0"/>
              <a:buChar char="•"/>
            </a:pPr>
            <a:r>
              <a:rPr lang="en-US" altLang="zh-CN" sz="2000" b="1">
                <a:sym typeface="+mn-ea"/>
              </a:rPr>
              <a:t>n-gram Extracting</a:t>
            </a:r>
            <a:r>
              <a:rPr lang="zh-CN" altLang="en-US" sz="2000">
                <a:sym typeface="+mn-ea"/>
              </a:rPr>
              <a:t>：基于点级交互信息从单语语料库中提取大量有意义的n-gram，以利用多粒度结构信息</a:t>
            </a:r>
            <a:r>
              <a:rPr lang="zh-CN" altLang="en-US" sz="2000">
                <a:solidFill>
                  <a:schemeClr val="accent1">
                    <a:lumMod val="50000"/>
                  </a:schemeClr>
                </a:solidFill>
                <a:sym typeface="+mn-ea"/>
              </a:rPr>
              <a:t>（可以理解为找有用的不同长度的短语）</a:t>
            </a:r>
            <a:endParaRPr lang="zh-CN" altLang="en-US">
              <a:solidFill>
                <a:schemeClr val="accent1">
                  <a:lumMod val="50000"/>
                </a:schemeClr>
              </a:solidFill>
              <a:sym typeface="+mn-ea"/>
            </a:endParaRPr>
          </a:p>
          <a:p>
            <a:pPr lvl="2" indent="-342900" algn="l" fontAlgn="auto">
              <a:lnSpc>
                <a:spcPct val="150000"/>
              </a:lnSpc>
              <a:spcBef>
                <a:spcPts val="400"/>
              </a:spcBef>
              <a:buFont typeface="Arial" panose="020B0604020202020204" pitchFamily="34" charset="0"/>
              <a:buChar char="•"/>
            </a:pPr>
            <a:r>
              <a:rPr lang="en-US" altLang="zh-CN" sz="2000" b="1">
                <a:sym typeface="+mn-ea"/>
              </a:rPr>
              <a:t>n-gram Sampling</a:t>
            </a:r>
            <a:r>
              <a:rPr lang="zh-CN" altLang="en-US" sz="2000">
                <a:sym typeface="+mn-ea"/>
              </a:rPr>
              <a:t>：对于第二步的关键</a:t>
            </a:r>
            <a:r>
              <a:rPr lang="en-US" altLang="zh-CN" sz="2000">
                <a:sym typeface="+mn-ea"/>
              </a:rPr>
              <a:t>n-gram</a:t>
            </a:r>
            <a:r>
              <a:rPr lang="zh-CN" altLang="en-US" sz="2000">
                <a:sym typeface="+mn-ea"/>
              </a:rPr>
              <a:t>，不进行随机采样，对每个n-gram得到一个归一化的分数，以指导训练其的抽样</a:t>
            </a:r>
            <a:r>
              <a:rPr lang="zh-CN" altLang="en-US" sz="2000">
                <a:solidFill>
                  <a:schemeClr val="accent1">
                    <a:lumMod val="50000"/>
                  </a:schemeClr>
                </a:solidFill>
                <a:sym typeface="+mn-ea"/>
              </a:rPr>
              <a:t>（指对得到的n-gram进行计算，来帮助它更好的得到在第三步的w）</a:t>
            </a:r>
            <a:endParaRPr lang="zh-CN" altLang="en-US" sz="2000">
              <a:sym typeface="+mn-ea"/>
            </a:endParaRPr>
          </a:p>
          <a:p>
            <a:pPr marL="800100" lvl="1" indent="-342900" algn="l" fontAlgn="auto">
              <a:lnSpc>
                <a:spcPct val="150000"/>
              </a:lnSpc>
              <a:spcBef>
                <a:spcPts val="400"/>
              </a:spcBef>
              <a:buFont typeface="Arial" panose="020B0604020202020204" pitchFamily="34" charset="0"/>
              <a:buChar char="•"/>
            </a:pPr>
            <a:r>
              <a:rPr lang="en-US" altLang="zh-CN" sz="2000" b="1">
                <a:sym typeface="+mn-ea"/>
              </a:rPr>
              <a:t>Training Objective</a:t>
            </a:r>
            <a:r>
              <a:rPr lang="zh-CN" altLang="en-US" sz="2000">
                <a:sym typeface="+mn-ea"/>
              </a:rPr>
              <a:t>：介绍一种新的预训练目标MiSAD，通过改变输入序列，将其分成</a:t>
            </a:r>
            <a:r>
              <a:rPr lang="en-US" altLang="zh-CN" sz="2000">
                <a:sym typeface="+mn-ea"/>
              </a:rPr>
              <a:t>{</a:t>
            </a:r>
            <a:r>
              <a:rPr lang="zh-CN" altLang="en-US" sz="2000">
                <a:sym typeface="+mn-ea"/>
              </a:rPr>
              <a:t>关键</a:t>
            </a:r>
            <a:r>
              <a:rPr lang="en-US" altLang="zh-CN" sz="2000">
                <a:sym typeface="+mn-ea"/>
              </a:rPr>
              <a:t>n-gram</a:t>
            </a:r>
            <a:r>
              <a:rPr lang="zh-CN" altLang="en-US" sz="2000">
                <a:sym typeface="+mn-ea"/>
              </a:rPr>
              <a:t>，其余部分</a:t>
            </a:r>
            <a:r>
              <a:rPr lang="en-US" altLang="zh-CN" sz="2000">
                <a:sym typeface="+mn-ea"/>
              </a:rPr>
              <a:t>}</a:t>
            </a:r>
            <a:r>
              <a:rPr lang="zh-CN" altLang="en-US" sz="2000">
                <a:sym typeface="+mn-ea"/>
              </a:rPr>
              <a:t>，来强制学习向量之间的算术对应的关系</a:t>
            </a:r>
            <a:endParaRPr lang="zh-CN" altLang="en-US" sz="2000">
              <a:sym typeface="+mn-ea"/>
            </a:endParaRPr>
          </a:p>
          <a:p>
            <a:pPr marL="800100" lvl="1" indent="-342900" algn="l" fontAlgn="auto">
              <a:lnSpc>
                <a:spcPct val="150000"/>
              </a:lnSpc>
              <a:spcBef>
                <a:spcPts val="400"/>
              </a:spcBef>
              <a:buFont typeface="Arial" panose="020B0604020202020204" pitchFamily="34" charset="0"/>
              <a:buChar char="•"/>
            </a:pPr>
            <a:endParaRPr lang="zh-CN" altLang="en-US" sz="1800">
              <a:solidFill>
                <a:schemeClr val="accent1">
                  <a:lumMod val="50000"/>
                </a:schemeClr>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3630" y="816610"/>
            <a:ext cx="7129145" cy="583565"/>
          </a:xfrm>
          <a:prstGeom prst="rect">
            <a:avLst/>
          </a:prstGeom>
          <a:noFill/>
        </p:spPr>
        <p:txBody>
          <a:bodyPr wrap="square" rtlCol="0">
            <a:spAutoFit/>
          </a:bodyPr>
          <a:p>
            <a:pPr lvl="0" algn="l">
              <a:buClrTx/>
              <a:buSzTx/>
              <a:buFontTx/>
            </a:pPr>
            <a:r>
              <a:rPr lang="zh-CN" altLang="en-US" sz="3200" b="1" dirty="0">
                <a:solidFill>
                  <a:srgbClr val="228679"/>
                </a:solidFill>
                <a:cs typeface="+mn-ea"/>
                <a:sym typeface="+mn-ea"/>
              </a:rPr>
              <a:t>① n-gram Extracting</a:t>
            </a:r>
            <a:endParaRPr lang="zh-CN" altLang="en-US" sz="3200" b="1" dirty="0">
              <a:solidFill>
                <a:srgbClr val="228679"/>
              </a:solidFill>
              <a:cs typeface="+mn-ea"/>
              <a:sym typeface="+mn-ea"/>
            </a:endParaRPr>
          </a:p>
        </p:txBody>
      </p:sp>
      <p:grpSp>
        <p:nvGrpSpPr>
          <p:cNvPr id="23" name="组合 22"/>
          <p:cNvGrpSpPr/>
          <p:nvPr/>
        </p:nvGrpSpPr>
        <p:grpSpPr>
          <a:xfrm>
            <a:off x="1214120" y="4634865"/>
            <a:ext cx="6908165" cy="1131570"/>
            <a:chOff x="2239" y="6956"/>
            <a:chExt cx="10879" cy="1782"/>
          </a:xfrm>
        </p:grpSpPr>
        <p:sp>
          <p:nvSpPr>
            <p:cNvPr id="10" name="文本框 9"/>
            <p:cNvSpPr txBox="1"/>
            <p:nvPr/>
          </p:nvSpPr>
          <p:spPr>
            <a:xfrm>
              <a:off x="3518" y="6956"/>
              <a:ext cx="3846" cy="725"/>
            </a:xfrm>
            <a:prstGeom prst="rect">
              <a:avLst/>
            </a:prstGeom>
            <a:noFill/>
          </p:spPr>
          <p:txBody>
            <a:bodyPr wrap="square" rtlCol="0">
              <a:spAutoFit/>
            </a:bodyPr>
            <a:p>
              <a:pPr algn="l"/>
              <a:r>
                <a:rPr lang="en-US" altLang="zh-CN" sz="2400" b="1" dirty="0">
                  <a:cs typeface="+mn-ea"/>
                  <a:sym typeface="+mn-lt"/>
                </a:rPr>
                <a:t>n-gram选取</a:t>
              </a:r>
              <a:endParaRPr lang="en-US" altLang="zh-CN" sz="2400" b="1" dirty="0">
                <a:cs typeface="+mn-ea"/>
                <a:sym typeface="+mn-lt"/>
              </a:endParaRPr>
            </a:p>
          </p:txBody>
        </p:sp>
        <p:sp>
          <p:nvSpPr>
            <p:cNvPr id="12" name="矩形 11"/>
            <p:cNvSpPr/>
            <p:nvPr/>
          </p:nvSpPr>
          <p:spPr>
            <a:xfrm>
              <a:off x="3518" y="7681"/>
              <a:ext cx="9600" cy="580"/>
            </a:xfrm>
            <a:prstGeom prst="rect">
              <a:avLst/>
            </a:prstGeom>
          </p:spPr>
          <p:txBody>
            <a:bodyPr>
              <a:spAutoFit/>
            </a:bodyPr>
            <a:p>
              <a:pPr>
                <a:lnSpc>
                  <a:spcPct val="150000"/>
                </a:lnSpc>
              </a:pPr>
              <a:r>
                <a:rPr lang="en-US" altLang="zh-CN" sz="1600" dirty="0">
                  <a:cs typeface="+mn-ea"/>
                  <a:sym typeface="+mn-lt"/>
                </a:rPr>
                <a:t>只选择PMI分数高于所选阈值的n-gram，认为这些是有意义的</a:t>
              </a:r>
              <a:endParaRPr lang="en-US" altLang="zh-CN" sz="1600" dirty="0">
                <a:cs typeface="+mn-ea"/>
                <a:sym typeface="+mn-lt"/>
              </a:endParaRPr>
            </a:p>
          </p:txBody>
        </p:sp>
        <p:pic>
          <p:nvPicPr>
            <p:cNvPr id="13" name="图片 12"/>
            <p:cNvPicPr>
              <a:picLocks noChangeAspect="1"/>
            </p:cNvPicPr>
            <p:nvPr/>
          </p:nvPicPr>
          <p:blipFill rotWithShape="1">
            <a:blip r:embed="rId1" cstate="print">
              <a:extLst>
                <a:ext uri="{28A0092B-C50C-407E-A947-70E740481C1C}">
                  <a14:useLocalDpi xmlns:a14="http://schemas.microsoft.com/office/drawing/2010/main" val="0"/>
                </a:ext>
              </a:extLst>
            </a:blip>
            <a:srcRect l="67893" t="11463" b="52071"/>
            <a:stretch>
              <a:fillRect/>
            </a:stretch>
          </p:blipFill>
          <p:spPr>
            <a:xfrm>
              <a:off x="2239" y="6956"/>
              <a:ext cx="993" cy="1782"/>
            </a:xfrm>
            <a:prstGeom prst="rect">
              <a:avLst/>
            </a:prstGeom>
          </p:spPr>
        </p:pic>
      </p:grpSp>
      <p:grpSp>
        <p:nvGrpSpPr>
          <p:cNvPr id="24" name="组合 23"/>
          <p:cNvGrpSpPr/>
          <p:nvPr/>
        </p:nvGrpSpPr>
        <p:grpSpPr>
          <a:xfrm>
            <a:off x="819150" y="2132965"/>
            <a:ext cx="10876915" cy="1816100"/>
            <a:chOff x="1304" y="2969"/>
            <a:chExt cx="17129" cy="2860"/>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67893" t="11463" b="52071"/>
            <a:stretch>
              <a:fillRect/>
            </a:stretch>
          </p:blipFill>
          <p:spPr>
            <a:xfrm>
              <a:off x="2239" y="2969"/>
              <a:ext cx="993" cy="1782"/>
            </a:xfrm>
            <a:prstGeom prst="rect">
              <a:avLst/>
            </a:prstGeom>
          </p:spPr>
        </p:pic>
        <p:sp>
          <p:nvSpPr>
            <p:cNvPr id="6" name="文本框 5"/>
            <p:cNvSpPr txBox="1"/>
            <p:nvPr/>
          </p:nvSpPr>
          <p:spPr>
            <a:xfrm>
              <a:off x="3518" y="3196"/>
              <a:ext cx="3093" cy="725"/>
            </a:xfrm>
            <a:prstGeom prst="rect">
              <a:avLst/>
            </a:prstGeom>
            <a:noFill/>
          </p:spPr>
          <p:txBody>
            <a:bodyPr wrap="square" rtlCol="0">
              <a:spAutoFit/>
            </a:bodyPr>
            <a:p>
              <a:pPr algn="l"/>
              <a:r>
                <a:rPr lang="en-US" altLang="zh-CN" sz="2400" b="1" dirty="0">
                  <a:cs typeface="+mn-ea"/>
                  <a:sym typeface="+mn-lt"/>
                </a:rPr>
                <a:t>n-gram</a:t>
              </a:r>
              <a:r>
                <a:rPr lang="zh-CN" altLang="en-US" sz="2400" b="1" dirty="0">
                  <a:cs typeface="+mn-ea"/>
                  <a:sym typeface="+mn-lt"/>
                </a:rPr>
                <a:t>提取</a:t>
              </a:r>
              <a:endParaRPr lang="zh-CN" altLang="en-US" sz="2400" b="1" dirty="0">
                <a:cs typeface="+mn-ea"/>
                <a:sym typeface="+mn-lt"/>
              </a:endParaRPr>
            </a:p>
          </p:txBody>
        </p:sp>
        <p:sp>
          <p:nvSpPr>
            <p:cNvPr id="7" name="矩形 6"/>
            <p:cNvSpPr/>
            <p:nvPr/>
          </p:nvSpPr>
          <p:spPr>
            <a:xfrm>
              <a:off x="3518" y="4026"/>
              <a:ext cx="14915" cy="725"/>
            </a:xfrm>
            <a:prstGeom prst="rect">
              <a:avLst/>
            </a:prstGeom>
          </p:spPr>
          <p:txBody>
            <a:bodyPr wrap="square">
              <a:spAutoFit/>
            </a:bodyPr>
            <a:p>
              <a:pPr>
                <a:lnSpc>
                  <a:spcPct val="150000"/>
                </a:lnSpc>
              </a:pPr>
              <a:r>
                <a:rPr lang="en-US" altLang="zh-CN" sz="1600" dirty="0">
                  <a:cs typeface="+mn-ea"/>
                  <a:sym typeface="+mn-lt"/>
                </a:rPr>
                <a:t>利用SRILM toolkit去收集所有的n-gram，然后对他们的PMI</a:t>
              </a:r>
              <a:r>
                <a:rPr lang="zh-CN" altLang="en-US" sz="1600" dirty="0">
                  <a:cs typeface="+mn-ea"/>
                  <a:sym typeface="+mn-lt"/>
                </a:rPr>
                <a:t>分数</a:t>
              </a:r>
              <a:r>
                <a:rPr lang="en-US" altLang="zh-CN" sz="1600" dirty="0">
                  <a:cs typeface="+mn-ea"/>
                  <a:sym typeface="+mn-lt"/>
                </a:rPr>
                <a:t>进行计算。</a:t>
              </a:r>
              <a:endParaRPr lang="zh-CN" altLang="en-US" sz="1600" dirty="0">
                <a:cs typeface="+mn-ea"/>
                <a:sym typeface="+mn-lt"/>
              </a:endParaRPr>
            </a:p>
          </p:txBody>
        </p:sp>
        <p:sp>
          <p:nvSpPr>
            <p:cNvPr id="16" name="文本框 15"/>
            <p:cNvSpPr txBox="1"/>
            <p:nvPr/>
          </p:nvSpPr>
          <p:spPr>
            <a:xfrm>
              <a:off x="1304" y="5104"/>
              <a:ext cx="8943" cy="725"/>
            </a:xfrm>
            <a:prstGeom prst="rect">
              <a:avLst/>
            </a:prstGeom>
            <a:noFill/>
          </p:spPr>
          <p:txBody>
            <a:bodyPr wrap="square" rtlCol="0" anchor="t">
              <a:spAutoFit/>
            </a:bodyPr>
            <a:p>
              <a:r>
                <a:rPr lang="zh-CN" altLang="en-US" sz="1200"/>
                <a:t>Andreas Stolcke. 2002. SRILM - an extensible language modeling toolkit. In Seventh international conference on spoken language processing.</a:t>
              </a:r>
              <a:endParaRPr lang="zh-CN" altLang="en-US" sz="1200"/>
            </a:p>
          </p:txBody>
        </p:sp>
        <p:cxnSp>
          <p:nvCxnSpPr>
            <p:cNvPr id="17" name="直接箭头连接符 16"/>
            <p:cNvCxnSpPr/>
            <p:nvPr/>
          </p:nvCxnSpPr>
          <p:spPr>
            <a:xfrm flipV="1">
              <a:off x="4412" y="4675"/>
              <a:ext cx="378" cy="429"/>
            </a:xfrm>
            <a:prstGeom prst="straightConnector1">
              <a:avLst/>
            </a:prstGeom>
            <a:ln w="15875">
              <a:solidFill>
                <a:srgbClr val="007600"/>
              </a:solidFill>
              <a:tailEnd type="arrow"/>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6381115" y="1449705"/>
            <a:ext cx="5162550" cy="1505585"/>
            <a:chOff x="10076" y="1404"/>
            <a:chExt cx="8130" cy="2371"/>
          </a:xfrm>
        </p:grpSpPr>
        <p:pic>
          <p:nvPicPr>
            <p:cNvPr id="18" name="图片 17"/>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10076" y="2035"/>
              <a:ext cx="6205" cy="1741"/>
            </a:xfrm>
            <a:prstGeom prst="rect">
              <a:avLst/>
            </a:prstGeom>
          </p:spPr>
        </p:pic>
        <p:sp>
          <p:nvSpPr>
            <p:cNvPr id="19" name="文本框 18"/>
            <p:cNvSpPr txBox="1"/>
            <p:nvPr/>
          </p:nvSpPr>
          <p:spPr>
            <a:xfrm>
              <a:off x="10076" y="1455"/>
              <a:ext cx="8130" cy="580"/>
            </a:xfrm>
            <a:prstGeom prst="rect">
              <a:avLst/>
            </a:prstGeom>
            <a:noFill/>
          </p:spPr>
          <p:txBody>
            <a:bodyPr wrap="square" rtlCol="0">
              <a:spAutoFit/>
            </a:bodyPr>
            <a:p>
              <a:r>
                <a:rPr lang="zh-CN" altLang="en-US"/>
                <a:t>假设一个</a:t>
              </a:r>
              <a:r>
                <a:rPr lang="en-US" altLang="zh-CN"/>
                <a:t>n-gram</a:t>
              </a:r>
              <a:r>
                <a:rPr lang="zh-CN" altLang="en-US"/>
                <a:t>记为                             ，则</a:t>
              </a:r>
              <a:endParaRPr lang="en-US" altLang="zh-CN"/>
            </a:p>
          </p:txBody>
        </p:sp>
        <p:graphicFrame>
          <p:nvGraphicFramePr>
            <p:cNvPr id="20" name="对象 19">
              <a:hlinkClick r:id="" action="ppaction://ole?verb="/>
            </p:cNvPr>
            <p:cNvGraphicFramePr>
              <a:graphicFrameLocks noChangeAspect="1"/>
            </p:cNvGraphicFramePr>
            <p:nvPr/>
          </p:nvGraphicFramePr>
          <p:xfrm>
            <a:off x="13766" y="1404"/>
            <a:ext cx="2889" cy="742"/>
          </p:xfrm>
          <a:graphic>
            <a:graphicData uri="http://schemas.openxmlformats.org/presentationml/2006/ole">
              <mc:AlternateContent xmlns:mc="http://schemas.openxmlformats.org/markup-compatibility/2006">
                <mc:Choice xmlns:v="urn:schemas-microsoft-com:vml" Requires="v">
                  <p:oleObj spid="_x0000_s1025" name="" r:id="rId3" imgW="939800" imgH="241300" progId="Equation.KSEE3">
                    <p:embed/>
                  </p:oleObj>
                </mc:Choice>
                <mc:Fallback>
                  <p:oleObj name="" r:id="rId3" imgW="939800" imgH="241300" progId="Equation.KSEE3">
                    <p:embed/>
                    <p:pic>
                      <p:nvPicPr>
                        <p:cNvPr id="0" name="图片 1024"/>
                        <p:cNvPicPr/>
                        <p:nvPr/>
                      </p:nvPicPr>
                      <p:blipFill>
                        <a:blip r:embed="rId4"/>
                        <a:stretch>
                          <a:fillRect/>
                        </a:stretch>
                      </p:blipFill>
                      <p:spPr>
                        <a:xfrm>
                          <a:off x="13766" y="1404"/>
                          <a:ext cx="2889" cy="742"/>
                        </a:xfrm>
                        <a:prstGeom prst="rect">
                          <a:avLst/>
                        </a:prstGeom>
                      </p:spPr>
                    </p:pic>
                  </p:oleObj>
                </mc:Fallback>
              </mc:AlternateContent>
            </a:graphicData>
          </a:graphic>
        </p:graphicFrame>
      </p:grpSp>
      <p:grpSp>
        <p:nvGrpSpPr>
          <p:cNvPr id="4" name="组合 3"/>
          <p:cNvGrpSpPr/>
          <p:nvPr/>
        </p:nvGrpSpPr>
        <p:grpSpPr>
          <a:xfrm>
            <a:off x="6642100" y="3264535"/>
            <a:ext cx="4901565" cy="1489075"/>
            <a:chOff x="10460" y="5145"/>
            <a:chExt cx="7719" cy="2345"/>
          </a:xfrm>
        </p:grpSpPr>
        <p:sp>
          <p:nvSpPr>
            <p:cNvPr id="3" name="文本框 2"/>
            <p:cNvSpPr txBox="1"/>
            <p:nvPr/>
          </p:nvSpPr>
          <p:spPr>
            <a:xfrm>
              <a:off x="10460" y="5602"/>
              <a:ext cx="7719" cy="1888"/>
            </a:xfrm>
            <a:prstGeom prst="rect">
              <a:avLst/>
            </a:prstGeom>
            <a:noFill/>
          </p:spPr>
          <p:txBody>
            <a:bodyPr wrap="square" rtlCol="0" anchor="t">
              <a:spAutoFit/>
            </a:bodyPr>
            <a:p>
              <a:pPr>
                <a:lnSpc>
                  <a:spcPct val="150000"/>
                </a:lnSpc>
              </a:pPr>
              <a:r>
                <a:rPr lang="en-US" altLang="zh-CN" sz="1600" dirty="0">
                  <a:cs typeface="+mn-ea"/>
                  <a:sym typeface="+mn-lt"/>
                </a:rPr>
                <a:t>PMI</a:t>
              </a:r>
              <a:r>
                <a:rPr lang="zh-CN" altLang="en-US" sz="1600" dirty="0">
                  <a:cs typeface="+mn-ea"/>
                  <a:sym typeface="+mn-lt"/>
                </a:rPr>
                <a:t>通过计算几个词同时出现的频次去判断几个词之间的相关程度，可以理解为这个</a:t>
              </a:r>
              <a:r>
                <a:rPr lang="en-US" altLang="zh-CN" sz="1600" dirty="0">
                  <a:cs typeface="+mn-ea"/>
                  <a:sym typeface="+mn-lt"/>
                </a:rPr>
                <a:t>token</a:t>
              </a:r>
              <a:r>
                <a:rPr lang="zh-CN" altLang="en-US" sz="1600" dirty="0">
                  <a:cs typeface="+mn-ea"/>
                  <a:sym typeface="+mn-lt"/>
                </a:rPr>
                <a:t>里几个词的的紧密程度，分母为了不让长的</a:t>
              </a:r>
              <a:r>
                <a:rPr lang="en-US" altLang="zh-CN" sz="1600" dirty="0">
                  <a:cs typeface="+mn-ea"/>
                  <a:sym typeface="+mn-lt"/>
                </a:rPr>
                <a:t>n-gram</a:t>
              </a:r>
              <a:r>
                <a:rPr lang="zh-CN" altLang="en-US" sz="1600" dirty="0">
                  <a:cs typeface="+mn-ea"/>
                  <a:sym typeface="+mn-lt"/>
                </a:rPr>
                <a:t>有过低的分数</a:t>
              </a:r>
              <a:endParaRPr lang="zh-CN" altLang="en-US" sz="1600" dirty="0">
                <a:cs typeface="+mn-ea"/>
                <a:sym typeface="+mn-lt"/>
              </a:endParaRPr>
            </a:p>
          </p:txBody>
        </p:sp>
        <p:cxnSp>
          <p:nvCxnSpPr>
            <p:cNvPr id="32" name="直接箭头连接符 31"/>
            <p:cNvCxnSpPr/>
            <p:nvPr/>
          </p:nvCxnSpPr>
          <p:spPr>
            <a:xfrm flipH="1" flipV="1">
              <a:off x="11878" y="5145"/>
              <a:ext cx="289" cy="563"/>
            </a:xfrm>
            <a:prstGeom prst="straightConnector1">
              <a:avLst/>
            </a:prstGeom>
            <a:ln w="25400">
              <a:solidFill>
                <a:srgbClr val="18826E"/>
              </a:solidFill>
              <a:tailEnd type="arrow"/>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381115" y="69850"/>
            <a:ext cx="4091940" cy="2132965"/>
            <a:chOff x="10049" y="110"/>
            <a:chExt cx="6444" cy="3359"/>
          </a:xfrm>
        </p:grpSpPr>
        <p:pic>
          <p:nvPicPr>
            <p:cNvPr id="8" name="图片 7"/>
            <p:cNvPicPr>
              <a:picLocks noChangeAspect="1"/>
            </p:cNvPicPr>
            <p:nvPr/>
          </p:nvPicPr>
          <p:blipFill>
            <a:blip r:embed="rId5"/>
            <a:srcRect b="4106"/>
            <a:stretch>
              <a:fillRect/>
            </a:stretch>
          </p:blipFill>
          <p:spPr>
            <a:xfrm>
              <a:off x="10049" y="110"/>
              <a:ext cx="6444" cy="1588"/>
            </a:xfrm>
            <a:prstGeom prst="rect">
              <a:avLst/>
            </a:prstGeom>
          </p:spPr>
        </p:pic>
        <p:cxnSp>
          <p:nvCxnSpPr>
            <p:cNvPr id="9" name="直接箭头连接符 8"/>
            <p:cNvCxnSpPr/>
            <p:nvPr/>
          </p:nvCxnSpPr>
          <p:spPr>
            <a:xfrm>
              <a:off x="12551" y="1904"/>
              <a:ext cx="687" cy="1565"/>
            </a:xfrm>
            <a:prstGeom prst="straightConnector1">
              <a:avLst/>
            </a:prstGeom>
            <a:ln w="25400">
              <a:solidFill>
                <a:srgbClr val="18826E"/>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1000"/>
                                        <p:tgtEl>
                                          <p:spTgt spid="23"/>
                                        </p:tgtEl>
                                      </p:cBhvr>
                                    </p:animEffect>
                                    <p:anim calcmode="lin" valueType="num">
                                      <p:cBhvr>
                                        <p:cTn id="36" dur="1000" fill="hold"/>
                                        <p:tgtEl>
                                          <p:spTgt spid="23"/>
                                        </p:tgtEl>
                                        <p:attrNameLst>
                                          <p:attrName>ppt_x</p:attrName>
                                        </p:attrNameLst>
                                      </p:cBhvr>
                                      <p:tavLst>
                                        <p:tav tm="0">
                                          <p:val>
                                            <p:strVal val="#ppt_x"/>
                                          </p:val>
                                        </p:tav>
                                        <p:tav tm="100000">
                                          <p:val>
                                            <p:strVal val="#ppt_x"/>
                                          </p:val>
                                        </p:tav>
                                      </p:tavLst>
                                    </p:anim>
                                    <p:anim calcmode="lin" valueType="num">
                                      <p:cBhvr>
                                        <p:cTn id="3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3630" y="816610"/>
            <a:ext cx="7129145" cy="583565"/>
          </a:xfrm>
          <a:prstGeom prst="rect">
            <a:avLst/>
          </a:prstGeom>
          <a:noFill/>
        </p:spPr>
        <p:txBody>
          <a:bodyPr wrap="square" rtlCol="0">
            <a:spAutoFit/>
          </a:bodyPr>
          <a:p>
            <a:pPr lvl="0" algn="l">
              <a:buClrTx/>
              <a:buSzTx/>
              <a:buFontTx/>
            </a:pPr>
            <a:r>
              <a:rPr lang="zh-CN" altLang="en-US" sz="3200" b="1" dirty="0">
                <a:solidFill>
                  <a:srgbClr val="228679"/>
                </a:solidFill>
                <a:cs typeface="+mn-ea"/>
                <a:sym typeface="+mn-ea"/>
              </a:rPr>
              <a:t>② n-gram Sampling </a:t>
            </a:r>
            <a:endParaRPr lang="zh-CN" altLang="en-US" sz="3200" b="1" dirty="0">
              <a:solidFill>
                <a:srgbClr val="228679"/>
              </a:solidFill>
              <a:cs typeface="+mn-ea"/>
              <a:sym typeface="+mn-ea"/>
            </a:endParaRPr>
          </a:p>
        </p:txBody>
      </p:sp>
      <p:sp>
        <p:nvSpPr>
          <p:cNvPr id="3" name="文本框 2"/>
          <p:cNvSpPr txBox="1"/>
          <p:nvPr/>
        </p:nvSpPr>
        <p:spPr>
          <a:xfrm>
            <a:off x="1103630" y="1400175"/>
            <a:ext cx="10619740" cy="506730"/>
          </a:xfrm>
          <a:prstGeom prst="rect">
            <a:avLst/>
          </a:prstGeom>
          <a:noFill/>
        </p:spPr>
        <p:txBody>
          <a:bodyPr wrap="square" rtlCol="0" anchor="t">
            <a:spAutoFit/>
          </a:bodyPr>
          <a:p>
            <a:pPr fontAlgn="auto">
              <a:lnSpc>
                <a:spcPct val="150000"/>
              </a:lnSpc>
            </a:pPr>
            <a:r>
              <a:rPr lang="zh-CN"/>
              <a:t>根据以往模型，</a:t>
            </a:r>
            <a:r>
              <a:t>对</a:t>
            </a:r>
            <a:r>
              <a:rPr lang="zh-CN"/>
              <a:t>选定</a:t>
            </a:r>
            <a:r>
              <a:t>的n-gram进行标准化评分，这个分数影响到后面的mask</a:t>
            </a:r>
            <a:r>
              <a:rPr lang="zh-CN"/>
              <a:t>和</a:t>
            </a:r>
            <a:r>
              <a:rPr lang="en-US" altLang="zh-CN"/>
              <a:t>train</a:t>
            </a:r>
            <a:r>
              <a:t>过程</a:t>
            </a:r>
            <a:endParaRPr lang="zh-CN"/>
          </a:p>
        </p:txBody>
      </p:sp>
      <p:grpSp>
        <p:nvGrpSpPr>
          <p:cNvPr id="40" name="组合 39"/>
          <p:cNvGrpSpPr/>
          <p:nvPr/>
        </p:nvGrpSpPr>
        <p:grpSpPr>
          <a:xfrm>
            <a:off x="706120" y="1924050"/>
            <a:ext cx="5678805" cy="946150"/>
            <a:chOff x="1195" y="2878"/>
            <a:chExt cx="8943" cy="1490"/>
          </a:xfrm>
        </p:grpSpPr>
        <p:sp>
          <p:nvSpPr>
            <p:cNvPr id="38" name="文本框 37"/>
            <p:cNvSpPr txBox="1"/>
            <p:nvPr/>
          </p:nvSpPr>
          <p:spPr>
            <a:xfrm>
              <a:off x="1195" y="3352"/>
              <a:ext cx="8943" cy="1016"/>
            </a:xfrm>
            <a:prstGeom prst="rect">
              <a:avLst/>
            </a:prstGeom>
            <a:noFill/>
          </p:spPr>
          <p:txBody>
            <a:bodyPr wrap="square" rtlCol="0" anchor="t">
              <a:spAutoFit/>
            </a:bodyPr>
            <a:p>
              <a:r>
                <a:rPr lang="zh-CN" altLang="en-US" sz="1200"/>
                <a:t>Alexandre Tamborrino, Nicola Pellican`o, Baptiste Pannier, Pascal Voitot, and Louise Naudin. 2020. Pretraining is (almost) all you need: An application to commonsense reasoning. </a:t>
              </a:r>
              <a:endParaRPr lang="zh-CN" altLang="en-US" sz="1200"/>
            </a:p>
          </p:txBody>
        </p:sp>
        <p:cxnSp>
          <p:nvCxnSpPr>
            <p:cNvPr id="39" name="直接箭头连接符 38"/>
            <p:cNvCxnSpPr/>
            <p:nvPr/>
          </p:nvCxnSpPr>
          <p:spPr>
            <a:xfrm flipH="1" flipV="1">
              <a:off x="3968" y="2878"/>
              <a:ext cx="335" cy="474"/>
            </a:xfrm>
            <a:prstGeom prst="straightConnector1">
              <a:avLst/>
            </a:prstGeom>
            <a:ln w="15875">
              <a:solidFill>
                <a:srgbClr val="007600"/>
              </a:solidFill>
              <a:tailEnd type="arrow"/>
            </a:ln>
          </p:spPr>
          <p:style>
            <a:lnRef idx="1">
              <a:schemeClr val="accent1"/>
            </a:lnRef>
            <a:fillRef idx="0">
              <a:schemeClr val="accent1"/>
            </a:fillRef>
            <a:effectRef idx="0">
              <a:schemeClr val="accent1"/>
            </a:effectRef>
            <a:fontRef idx="minor">
              <a:schemeClr val="tx1"/>
            </a:fontRef>
          </p:style>
        </p:cxnSp>
      </p:grpSp>
      <p:sp>
        <p:nvSpPr>
          <p:cNvPr id="42" name="文本框 41"/>
          <p:cNvSpPr txBox="1"/>
          <p:nvPr/>
        </p:nvSpPr>
        <p:spPr>
          <a:xfrm>
            <a:off x="888365" y="3071495"/>
            <a:ext cx="1223010" cy="398780"/>
          </a:xfrm>
          <a:prstGeom prst="rect">
            <a:avLst/>
          </a:prstGeom>
          <a:noFill/>
        </p:spPr>
        <p:txBody>
          <a:bodyPr wrap="square" rtlCol="0">
            <a:spAutoFit/>
          </a:bodyPr>
          <a:p>
            <a:pPr algn="l"/>
            <a:r>
              <a:rPr lang="zh-CN" altLang="en-US" sz="2000" b="1" dirty="0">
                <a:cs typeface="+mn-ea"/>
                <a:sym typeface="+mn-lt"/>
              </a:rPr>
              <a:t>计算公式</a:t>
            </a:r>
            <a:endParaRPr lang="zh-CN" altLang="en-US" sz="2000" b="1" dirty="0">
              <a:cs typeface="+mn-ea"/>
              <a:sym typeface="+mn-lt"/>
            </a:endParaRPr>
          </a:p>
        </p:txBody>
      </p:sp>
      <p:grpSp>
        <p:nvGrpSpPr>
          <p:cNvPr id="45" name="组合 44"/>
          <p:cNvGrpSpPr/>
          <p:nvPr/>
        </p:nvGrpSpPr>
        <p:grpSpPr>
          <a:xfrm>
            <a:off x="8773160" y="3277235"/>
            <a:ext cx="2950210" cy="3040380"/>
            <a:chOff x="13816" y="5161"/>
            <a:chExt cx="4646" cy="4788"/>
          </a:xfrm>
        </p:grpSpPr>
        <p:sp>
          <p:nvSpPr>
            <p:cNvPr id="43" name="Rectangle 10" descr="001e90bc453a118d6b4237"/>
            <p:cNvSpPr>
              <a:spLocks noChangeArrowheads="1"/>
            </p:cNvSpPr>
            <p:nvPr/>
          </p:nvSpPr>
          <p:spPr bwMode="auto">
            <a:xfrm>
              <a:off x="13816" y="5161"/>
              <a:ext cx="4646" cy="4789"/>
            </a:xfrm>
            <a:prstGeom prst="rect">
              <a:avLst/>
            </a:prstGeom>
            <a:blipFill dpi="0" rotWithShape="1">
              <a:blip r:embed="rId1" cstate="screen">
                <a:alphaModFix amt="64000"/>
              </a:blip>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Lst>
          </p:spPr>
          <p:txBody>
            <a:bodyPr/>
            <a:p>
              <a:pPr>
                <a:defRPr/>
              </a:pPr>
              <a:endParaRPr lang="zh-CN" altLang="en-US" sz="2400" kern="0">
                <a:solidFill>
                  <a:schemeClr val="bg1"/>
                </a:solidFill>
                <a:latin typeface="+mn-ea"/>
              </a:endParaRPr>
            </a:p>
          </p:txBody>
        </p:sp>
        <p:sp>
          <p:nvSpPr>
            <p:cNvPr id="44" name="矩形 43"/>
            <p:cNvSpPr/>
            <p:nvPr/>
          </p:nvSpPr>
          <p:spPr>
            <a:xfrm>
              <a:off x="13816" y="5712"/>
              <a:ext cx="3530" cy="4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aphicFrame>
        <p:nvGraphicFramePr>
          <p:cNvPr id="46" name="对象 45">
            <a:hlinkClick r:id="" action="ppaction://ole?verb="/>
          </p:cNvPr>
          <p:cNvGraphicFramePr>
            <a:graphicFrameLocks noChangeAspect="1"/>
          </p:cNvGraphicFramePr>
          <p:nvPr/>
        </p:nvGraphicFramePr>
        <p:xfrm>
          <a:off x="1275715" y="4959350"/>
          <a:ext cx="3864610" cy="995680"/>
        </p:xfrm>
        <a:graphic>
          <a:graphicData uri="http://schemas.openxmlformats.org/presentationml/2006/ole">
            <mc:AlternateContent xmlns:mc="http://schemas.openxmlformats.org/markup-compatibility/2006">
              <mc:Choice xmlns:v="urn:schemas-microsoft-com:vml" Requires="v">
                <p:oleObj spid="_x0000_s2052" name="" r:id="rId2" imgW="1676400" imgH="431800" progId="Equation.KSEE3">
                  <p:embed/>
                </p:oleObj>
              </mc:Choice>
              <mc:Fallback>
                <p:oleObj name="" r:id="rId2" imgW="1676400" imgH="431800" progId="Equation.KSEE3">
                  <p:embed/>
                  <p:pic>
                    <p:nvPicPr>
                      <p:cNvPr id="0" name="图片 2051"/>
                      <p:cNvPicPr/>
                      <p:nvPr/>
                    </p:nvPicPr>
                    <p:blipFill>
                      <a:blip r:embed="rId3"/>
                      <a:stretch>
                        <a:fillRect/>
                      </a:stretch>
                    </p:blipFill>
                    <p:spPr>
                      <a:xfrm>
                        <a:off x="1275715" y="4959350"/>
                        <a:ext cx="3864610" cy="995680"/>
                      </a:xfrm>
                      <a:prstGeom prst="rect">
                        <a:avLst/>
                      </a:prstGeom>
                    </p:spPr>
                  </p:pic>
                </p:oleObj>
              </mc:Fallback>
            </mc:AlternateContent>
          </a:graphicData>
        </a:graphic>
      </p:graphicFrame>
      <p:grpSp>
        <p:nvGrpSpPr>
          <p:cNvPr id="50" name="组合 49"/>
          <p:cNvGrpSpPr/>
          <p:nvPr/>
        </p:nvGrpSpPr>
        <p:grpSpPr>
          <a:xfrm>
            <a:off x="5575935" y="4972050"/>
            <a:ext cx="2552700" cy="521970"/>
            <a:chOff x="8945" y="7635"/>
            <a:chExt cx="4020" cy="822"/>
          </a:xfrm>
        </p:grpSpPr>
        <p:sp>
          <p:nvSpPr>
            <p:cNvPr id="48" name="文本框 47"/>
            <p:cNvSpPr txBox="1"/>
            <p:nvPr/>
          </p:nvSpPr>
          <p:spPr>
            <a:xfrm>
              <a:off x="8945" y="7635"/>
              <a:ext cx="4020" cy="822"/>
            </a:xfrm>
            <a:prstGeom prst="rect">
              <a:avLst/>
            </a:prstGeom>
            <a:noFill/>
          </p:spPr>
          <p:txBody>
            <a:bodyPr wrap="square" rtlCol="0" anchor="t">
              <a:spAutoFit/>
            </a:bodyPr>
            <a:p>
              <a:r>
                <a:rPr lang="zh-CN" altLang="en-US" sz="1400"/>
                <a:t>一个    里所有tokens被[MASK]取代的输入序列</a:t>
              </a:r>
              <a:endParaRPr lang="zh-CN" altLang="en-US" sz="1400"/>
            </a:p>
          </p:txBody>
        </p:sp>
        <p:graphicFrame>
          <p:nvGraphicFramePr>
            <p:cNvPr id="49" name="对象 48">
              <a:hlinkClick r:id="" action="ppaction://ole?verb="/>
            </p:cNvPr>
            <p:cNvGraphicFramePr>
              <a:graphicFrameLocks noChangeAspect="1"/>
            </p:cNvGraphicFramePr>
            <p:nvPr/>
          </p:nvGraphicFramePr>
          <p:xfrm>
            <a:off x="9642" y="7772"/>
            <a:ext cx="349" cy="322"/>
          </p:xfrm>
          <a:graphic>
            <a:graphicData uri="http://schemas.openxmlformats.org/presentationml/2006/ole">
              <mc:AlternateContent xmlns:mc="http://schemas.openxmlformats.org/markup-compatibility/2006">
                <mc:Choice xmlns:v="urn:schemas-microsoft-com:vml" Requires="v">
                  <p:oleObj spid="_x0000_s4" name="" r:id="rId4" imgW="152400" imgH="139700" progId="Equation.KSEE3">
                    <p:embed/>
                  </p:oleObj>
                </mc:Choice>
                <mc:Fallback>
                  <p:oleObj name="" r:id="rId4" imgW="152400" imgH="139700" progId="Equation.KSEE3">
                    <p:embed/>
                    <p:pic>
                      <p:nvPicPr>
                        <p:cNvPr id="0" name="图片 2052"/>
                        <p:cNvPicPr/>
                        <p:nvPr/>
                      </p:nvPicPr>
                      <p:blipFill>
                        <a:blip r:embed="rId5"/>
                        <a:stretch>
                          <a:fillRect/>
                        </a:stretch>
                      </p:blipFill>
                      <p:spPr>
                        <a:xfrm>
                          <a:off x="9642" y="7772"/>
                          <a:ext cx="349" cy="322"/>
                        </a:xfrm>
                        <a:prstGeom prst="rect">
                          <a:avLst/>
                        </a:prstGeom>
                      </p:spPr>
                    </p:pic>
                  </p:oleObj>
                </mc:Fallback>
              </mc:AlternateContent>
            </a:graphicData>
          </a:graphic>
        </p:graphicFrame>
      </p:grpSp>
      <p:cxnSp>
        <p:nvCxnSpPr>
          <p:cNvPr id="53" name="直接箭头连接符 52"/>
          <p:cNvCxnSpPr/>
          <p:nvPr/>
        </p:nvCxnSpPr>
        <p:spPr>
          <a:xfrm flipH="1">
            <a:off x="5055870" y="5193665"/>
            <a:ext cx="520065" cy="100330"/>
          </a:xfrm>
          <a:prstGeom prst="straightConnector1">
            <a:avLst/>
          </a:prstGeom>
          <a:ln w="25400">
            <a:solidFill>
              <a:srgbClr val="18826E"/>
            </a:solidFill>
            <a:tailEnd type="arrow"/>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50545" y="3470275"/>
            <a:ext cx="10760075" cy="1370965"/>
            <a:chOff x="867" y="5465"/>
            <a:chExt cx="16945" cy="2159"/>
          </a:xfrm>
        </p:grpSpPr>
        <p:grpSp>
          <p:nvGrpSpPr>
            <p:cNvPr id="54" name="组合 53"/>
            <p:cNvGrpSpPr/>
            <p:nvPr/>
          </p:nvGrpSpPr>
          <p:grpSpPr>
            <a:xfrm>
              <a:off x="867" y="5465"/>
              <a:ext cx="16945" cy="2159"/>
              <a:chOff x="867" y="5714"/>
              <a:chExt cx="16945" cy="2159"/>
            </a:xfrm>
          </p:grpSpPr>
          <p:sp>
            <p:nvSpPr>
              <p:cNvPr id="41" name="文本框 40"/>
              <p:cNvSpPr txBox="1"/>
              <p:nvPr/>
            </p:nvSpPr>
            <p:spPr>
              <a:xfrm>
                <a:off x="867" y="5714"/>
                <a:ext cx="16945" cy="2159"/>
              </a:xfrm>
              <a:prstGeom prst="rect">
                <a:avLst/>
              </a:prstGeom>
              <a:noFill/>
            </p:spPr>
            <p:txBody>
              <a:bodyPr wrap="square" rtlCol="0" anchor="t">
                <a:spAutoFit/>
              </a:bodyPr>
              <a:p>
                <a:pPr marL="800100" lvl="1" indent="-342900" algn="l" fontAlgn="auto">
                  <a:lnSpc>
                    <a:spcPct val="150000"/>
                  </a:lnSpc>
                  <a:spcBef>
                    <a:spcPts val="400"/>
                  </a:spcBef>
                  <a:buFont typeface="Arial" panose="020B0604020202020204" pitchFamily="34" charset="0"/>
                  <a:buChar char="•"/>
                </a:pPr>
                <a:r>
                  <a:rPr lang="zh-CN" altLang="en-US" sz="1700">
                    <a:sym typeface="+mn-ea"/>
                  </a:rPr>
                  <a:t>一个序列 </a:t>
                </a:r>
                <a:r>
                  <a:rPr lang="en-US" altLang="zh-CN" sz="1700">
                    <a:sym typeface="+mn-ea"/>
                  </a:rPr>
                  <a:t>S </a:t>
                </a:r>
                <a:r>
                  <a:rPr lang="zh-CN" altLang="en-US" sz="1700">
                    <a:sym typeface="+mn-ea"/>
                  </a:rPr>
                  <a:t>中，将某一 </a:t>
                </a:r>
                <a:r>
                  <a:rPr lang="en-US" altLang="zh-CN" sz="1700">
                    <a:sym typeface="+mn-ea"/>
                  </a:rPr>
                  <a:t>n-gram </a:t>
                </a:r>
                <a:r>
                  <a:rPr lang="zh-CN" altLang="en-US" sz="1700">
                    <a:sym typeface="+mn-ea"/>
                  </a:rPr>
                  <a:t>作为  </a:t>
                </a:r>
                <a:r>
                  <a:rPr lang="en-US" altLang="zh-CN" sz="1700">
                    <a:sym typeface="+mn-ea"/>
                  </a:rPr>
                  <a:t>   </a:t>
                </a:r>
                <a:r>
                  <a:rPr lang="zh-CN" altLang="en-US" sz="1700" b="1">
                    <a:sym typeface="+mn-ea"/>
                  </a:rPr>
                  <a:t>进行 </a:t>
                </a:r>
                <a:r>
                  <a:rPr lang="en-US" altLang="zh-CN" sz="1700" b="1">
                    <a:sym typeface="+mn-ea"/>
                  </a:rPr>
                  <a:t>[MASK]</a:t>
                </a:r>
                <a:endParaRPr lang="zh-CN" altLang="en-US" sz="1700">
                  <a:sym typeface="+mn-ea"/>
                </a:endParaRPr>
              </a:p>
              <a:p>
                <a:pPr marL="800100" lvl="1" indent="-342900" algn="l" fontAlgn="auto">
                  <a:lnSpc>
                    <a:spcPct val="150000"/>
                  </a:lnSpc>
                  <a:spcBef>
                    <a:spcPts val="400"/>
                  </a:spcBef>
                  <a:buFont typeface="Arial" panose="020B0604020202020204" pitchFamily="34" charset="0"/>
                  <a:buChar char="•"/>
                </a:pPr>
                <a:r>
                  <a:rPr lang="zh-CN" altLang="en-US" sz="1700">
                    <a:sym typeface="+mn-ea"/>
                  </a:rPr>
                  <a:t>该    的n-gram的分数被计算为，该     中每个</a:t>
                </a:r>
                <a:r>
                  <a:rPr lang="en-US" altLang="zh-CN" sz="1700">
                    <a:sym typeface="+mn-ea"/>
                  </a:rPr>
                  <a:t>token</a:t>
                </a:r>
                <a:r>
                  <a:rPr lang="zh-CN" altLang="en-US" sz="1700">
                    <a:sym typeface="+mn-ea"/>
                  </a:rPr>
                  <a:t>被预测到</a:t>
                </a:r>
                <a:r>
                  <a:rPr lang="zh-CN" altLang="en-US" sz="1700">
                    <a:sym typeface="+mn-ea"/>
                  </a:rPr>
                  <a:t>的分数</a:t>
                </a:r>
                <a:endParaRPr lang="zh-CN" altLang="en-US" sz="1700">
                  <a:sym typeface="+mn-ea"/>
                </a:endParaRPr>
              </a:p>
              <a:p>
                <a:pPr marL="800100" lvl="1" indent="-342900" algn="l" fontAlgn="auto">
                  <a:lnSpc>
                    <a:spcPct val="150000"/>
                  </a:lnSpc>
                  <a:spcBef>
                    <a:spcPts val="400"/>
                  </a:spcBef>
                  <a:buFont typeface="Arial" panose="020B0604020202020204" pitchFamily="34" charset="0"/>
                  <a:buChar char="•"/>
                </a:pPr>
                <a:r>
                  <a:rPr lang="zh-CN" altLang="en-US" sz="1700">
                    <a:sym typeface="+mn-ea"/>
                  </a:rPr>
                  <a:t>最后选择</a:t>
                </a:r>
                <a:r>
                  <a:rPr lang="en-US" altLang="zh-CN" sz="1700">
                    <a:sym typeface="+mn-ea"/>
                  </a:rPr>
                  <a:t>score</a:t>
                </a:r>
                <a:r>
                  <a:rPr lang="zh-CN" altLang="en-US" sz="1700">
                    <a:sym typeface="+mn-ea"/>
                  </a:rPr>
                  <a:t>最低的</a:t>
                </a:r>
                <a:r>
                  <a:rPr lang="en-US" altLang="zh-CN" sz="1700">
                    <a:sym typeface="+mn-ea"/>
                  </a:rPr>
                  <a:t>w</a:t>
                </a:r>
                <a:r>
                  <a:rPr lang="zh-CN" altLang="en-US" sz="1700">
                    <a:sym typeface="+mn-ea"/>
                  </a:rPr>
                  <a:t>（指失去这个</a:t>
                </a:r>
                <a:r>
                  <a:rPr lang="en-US" altLang="zh-CN" sz="1700">
                    <a:sym typeface="+mn-ea"/>
                  </a:rPr>
                  <a:t>w</a:t>
                </a:r>
                <a:r>
                  <a:rPr lang="zh-CN" altLang="en-US" sz="1700">
                    <a:sym typeface="+mn-ea"/>
                  </a:rPr>
                  <a:t>对整个句子的理解影响非常大）</a:t>
                </a:r>
                <a:endParaRPr lang="zh-CN" altLang="en-US" sz="1700">
                  <a:sym typeface="+mn-ea"/>
                </a:endParaRPr>
              </a:p>
            </p:txBody>
          </p:sp>
          <p:graphicFrame>
            <p:nvGraphicFramePr>
              <p:cNvPr id="47" name="对象 46">
                <a:hlinkClick r:id="" action="ppaction://ole?verb="/>
              </p:cNvPr>
              <p:cNvGraphicFramePr>
                <a:graphicFrameLocks noChangeAspect="1"/>
              </p:cNvGraphicFramePr>
              <p:nvPr/>
            </p:nvGraphicFramePr>
            <p:xfrm>
              <a:off x="2610" y="6715"/>
              <a:ext cx="374" cy="344"/>
            </p:xfrm>
            <a:graphic>
              <a:graphicData uri="http://schemas.openxmlformats.org/presentationml/2006/ole">
                <mc:AlternateContent xmlns:mc="http://schemas.openxmlformats.org/markup-compatibility/2006">
                  <mc:Choice xmlns:v="urn:schemas-microsoft-com:vml" Requires="v">
                    <p:oleObj spid="_x0000_s2053" name="" r:id="rId6" imgW="152400" imgH="139700" progId="Equation.KSEE3">
                      <p:embed/>
                    </p:oleObj>
                  </mc:Choice>
                  <mc:Fallback>
                    <p:oleObj name="" r:id="rId6" imgW="152400" imgH="139700" progId="Equation.KSEE3">
                      <p:embed/>
                      <p:pic>
                        <p:nvPicPr>
                          <p:cNvPr id="0" name="图片 2052"/>
                          <p:cNvPicPr/>
                          <p:nvPr/>
                        </p:nvPicPr>
                        <p:blipFill>
                          <a:blip r:embed="rId5"/>
                          <a:stretch>
                            <a:fillRect/>
                          </a:stretch>
                        </p:blipFill>
                        <p:spPr>
                          <a:xfrm>
                            <a:off x="2610" y="6715"/>
                            <a:ext cx="374" cy="344"/>
                          </a:xfrm>
                          <a:prstGeom prst="rect">
                            <a:avLst/>
                          </a:prstGeom>
                        </p:spPr>
                      </p:pic>
                    </p:oleObj>
                  </mc:Fallback>
                </mc:AlternateContent>
              </a:graphicData>
            </a:graphic>
          </p:graphicFrame>
        </p:grpSp>
        <p:graphicFrame>
          <p:nvGraphicFramePr>
            <p:cNvPr id="5" name="对象 4">
              <a:hlinkClick r:id="" action="ppaction://ole?verb="/>
            </p:cNvPr>
            <p:cNvGraphicFramePr>
              <a:graphicFrameLocks noChangeAspect="1"/>
            </p:cNvGraphicFramePr>
            <p:nvPr/>
          </p:nvGraphicFramePr>
          <p:xfrm>
            <a:off x="7895" y="5746"/>
            <a:ext cx="374" cy="344"/>
          </p:xfrm>
          <a:graphic>
            <a:graphicData uri="http://schemas.openxmlformats.org/presentationml/2006/ole">
              <mc:AlternateContent xmlns:mc="http://schemas.openxmlformats.org/markup-compatibility/2006">
                <mc:Choice xmlns:v="urn:schemas-microsoft-com:vml" Requires="v">
                  <p:oleObj spid="_x0000_s6" name="" r:id="rId7" imgW="152400" imgH="139700" progId="Equation.KSEE3">
                    <p:embed/>
                  </p:oleObj>
                </mc:Choice>
                <mc:Fallback>
                  <p:oleObj name="" r:id="rId7" imgW="152400" imgH="139700" progId="Equation.KSEE3">
                    <p:embed/>
                    <p:pic>
                      <p:nvPicPr>
                        <p:cNvPr id="0" name="图片 2052"/>
                        <p:cNvPicPr/>
                        <p:nvPr/>
                      </p:nvPicPr>
                      <p:blipFill>
                        <a:blip r:embed="rId5"/>
                        <a:stretch>
                          <a:fillRect/>
                        </a:stretch>
                      </p:blipFill>
                      <p:spPr>
                        <a:xfrm>
                          <a:off x="7895" y="5746"/>
                          <a:ext cx="374" cy="344"/>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7723" y="6460"/>
            <a:ext cx="374" cy="344"/>
          </p:xfrm>
          <a:graphic>
            <a:graphicData uri="http://schemas.openxmlformats.org/presentationml/2006/ole">
              <mc:AlternateContent xmlns:mc="http://schemas.openxmlformats.org/markup-compatibility/2006">
                <mc:Choice xmlns:v="urn:schemas-microsoft-com:vml" Requires="v">
                  <p:oleObj spid="_x0000_s8" name="" r:id="rId8" imgW="152400" imgH="139700" progId="Equation.KSEE3">
                    <p:embed/>
                  </p:oleObj>
                </mc:Choice>
                <mc:Fallback>
                  <p:oleObj name="" r:id="rId8" imgW="152400" imgH="139700" progId="Equation.KSEE3">
                    <p:embed/>
                    <p:pic>
                      <p:nvPicPr>
                        <p:cNvPr id="0" name="图片 2052"/>
                        <p:cNvPicPr/>
                        <p:nvPr/>
                      </p:nvPicPr>
                      <p:blipFill>
                        <a:blip r:embed="rId5"/>
                        <a:stretch>
                          <a:fillRect/>
                        </a:stretch>
                      </p:blipFill>
                      <p:spPr>
                        <a:xfrm>
                          <a:off x="7723" y="6460"/>
                          <a:ext cx="374" cy="344"/>
                        </a:xfrm>
                        <a:prstGeom prst="rect">
                          <a:avLst/>
                        </a:prstGeom>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1000"/>
                                        <p:tgtEl>
                                          <p:spTgt spid="46"/>
                                        </p:tgtEl>
                                      </p:cBhvr>
                                    </p:animEffect>
                                    <p:anim calcmode="lin" valueType="num">
                                      <p:cBhvr>
                                        <p:cTn id="22" dur="1000" fill="hold"/>
                                        <p:tgtEl>
                                          <p:spTgt spid="46"/>
                                        </p:tgtEl>
                                        <p:attrNameLst>
                                          <p:attrName>ppt_x</p:attrName>
                                        </p:attrNameLst>
                                      </p:cBhvr>
                                      <p:tavLst>
                                        <p:tav tm="0">
                                          <p:val>
                                            <p:strVal val="#ppt_x"/>
                                          </p:val>
                                        </p:tav>
                                        <p:tav tm="100000">
                                          <p:val>
                                            <p:strVal val="#ppt_x"/>
                                          </p:val>
                                        </p:tav>
                                      </p:tavLst>
                                    </p:anim>
                                    <p:anim calcmode="lin" valueType="num">
                                      <p:cBhvr>
                                        <p:cTn id="23"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1000"/>
                                        <p:tgtEl>
                                          <p:spTgt spid="50"/>
                                        </p:tgtEl>
                                      </p:cBhvr>
                                    </p:animEffect>
                                    <p:anim calcmode="lin" valueType="num">
                                      <p:cBhvr>
                                        <p:cTn id="29" dur="1000" fill="hold"/>
                                        <p:tgtEl>
                                          <p:spTgt spid="50"/>
                                        </p:tgtEl>
                                        <p:attrNameLst>
                                          <p:attrName>ppt_x</p:attrName>
                                        </p:attrNameLst>
                                      </p:cBhvr>
                                      <p:tavLst>
                                        <p:tav tm="0">
                                          <p:val>
                                            <p:strVal val="#ppt_x"/>
                                          </p:val>
                                        </p:tav>
                                        <p:tav tm="100000">
                                          <p:val>
                                            <p:strVal val="#ppt_x"/>
                                          </p:val>
                                        </p:tav>
                                      </p:tavLst>
                                    </p:anim>
                                    <p:anim calcmode="lin" valueType="num">
                                      <p:cBhvr>
                                        <p:cTn id="30" dur="1000" fill="hold"/>
                                        <p:tgtEl>
                                          <p:spTgt spid="50"/>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1000"/>
                                        <p:tgtEl>
                                          <p:spTgt spid="53"/>
                                        </p:tgtEl>
                                      </p:cBhvr>
                                    </p:animEffect>
                                    <p:anim calcmode="lin" valueType="num">
                                      <p:cBhvr>
                                        <p:cTn id="34" dur="1000" fill="hold"/>
                                        <p:tgtEl>
                                          <p:spTgt spid="53"/>
                                        </p:tgtEl>
                                        <p:attrNameLst>
                                          <p:attrName>ppt_x</p:attrName>
                                        </p:attrNameLst>
                                      </p:cBhvr>
                                      <p:tavLst>
                                        <p:tav tm="0">
                                          <p:val>
                                            <p:strVal val="#ppt_x"/>
                                          </p:val>
                                        </p:tav>
                                        <p:tav tm="100000">
                                          <p:val>
                                            <p:strVal val="#ppt_x"/>
                                          </p:val>
                                        </p:tav>
                                      </p:tavLst>
                                    </p:anim>
                                    <p:anim calcmode="lin" valueType="num">
                                      <p:cBhvr>
                                        <p:cTn id="35"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3630" y="816610"/>
            <a:ext cx="7129145" cy="583565"/>
          </a:xfrm>
          <a:prstGeom prst="rect">
            <a:avLst/>
          </a:prstGeom>
          <a:noFill/>
        </p:spPr>
        <p:txBody>
          <a:bodyPr wrap="square" rtlCol="0">
            <a:spAutoFit/>
          </a:bodyPr>
          <a:p>
            <a:pPr lvl="0" algn="l">
              <a:buClrTx/>
              <a:buSzTx/>
              <a:buFontTx/>
            </a:pPr>
            <a:r>
              <a:rPr lang="zh-CN" altLang="en-US" sz="3200" b="1" dirty="0">
                <a:solidFill>
                  <a:srgbClr val="228679"/>
                </a:solidFill>
                <a:cs typeface="+mn-ea"/>
                <a:sym typeface="+mn-ea"/>
              </a:rPr>
              <a:t>③ Training Objective</a:t>
            </a:r>
            <a:endParaRPr lang="zh-CN" altLang="en-US" sz="3200" b="1" dirty="0">
              <a:solidFill>
                <a:srgbClr val="228679"/>
              </a:solidFill>
              <a:cs typeface="+mn-ea"/>
              <a:sym typeface="+mn-ea"/>
            </a:endParaRPr>
          </a:p>
        </p:txBody>
      </p:sp>
      <p:sp>
        <p:nvSpPr>
          <p:cNvPr id="3" name="文本框 2"/>
          <p:cNvSpPr txBox="1"/>
          <p:nvPr/>
        </p:nvSpPr>
        <p:spPr>
          <a:xfrm>
            <a:off x="970915" y="1400175"/>
            <a:ext cx="10107930" cy="922020"/>
          </a:xfrm>
          <a:prstGeom prst="rect">
            <a:avLst/>
          </a:prstGeom>
          <a:noFill/>
        </p:spPr>
        <p:txBody>
          <a:bodyPr wrap="square" rtlCol="0" anchor="t">
            <a:spAutoFit/>
          </a:bodyPr>
          <a:p>
            <a:pPr fontAlgn="auto">
              <a:lnSpc>
                <a:spcPct val="150000"/>
              </a:lnSpc>
            </a:pPr>
            <a:r>
              <a:rPr lang="en-US" altLang="zh-CN"/>
              <a:t>       </a:t>
            </a:r>
            <a:r>
              <a:rPr lang="zh-CN" altLang="en-US">
                <a:sym typeface="+mn-ea"/>
              </a:rPr>
              <a:t>介绍一种新的预训练目标MiSAD，通过改变输入序列，将其分成</a:t>
            </a:r>
            <a:r>
              <a:rPr lang="en-US" altLang="zh-CN">
                <a:sym typeface="+mn-ea"/>
              </a:rPr>
              <a:t>{</a:t>
            </a:r>
            <a:r>
              <a:rPr lang="zh-CN" altLang="en-US">
                <a:sym typeface="+mn-ea"/>
              </a:rPr>
              <a:t>关键</a:t>
            </a:r>
            <a:r>
              <a:rPr lang="en-US" altLang="zh-CN">
                <a:sym typeface="+mn-ea"/>
              </a:rPr>
              <a:t>n-gram</a:t>
            </a:r>
            <a:r>
              <a:rPr lang="zh-CN" altLang="en-US">
                <a:sym typeface="+mn-ea"/>
              </a:rPr>
              <a:t>，其余部分</a:t>
            </a:r>
            <a:r>
              <a:rPr lang="en-US" altLang="zh-CN">
                <a:sym typeface="+mn-ea"/>
              </a:rPr>
              <a:t>}</a:t>
            </a:r>
            <a:r>
              <a:rPr lang="zh-CN" altLang="en-US">
                <a:sym typeface="+mn-ea"/>
              </a:rPr>
              <a:t>，来强制学习向量之间的算术对应的关系</a:t>
            </a:r>
            <a:endParaRPr lang="zh-CN" altLang="en-US"/>
          </a:p>
        </p:txBody>
      </p:sp>
      <p:graphicFrame>
        <p:nvGraphicFramePr>
          <p:cNvPr id="9" name="对象 8">
            <a:hlinkClick r:id="" action="ppaction://ole?verb="/>
          </p:cNvPr>
          <p:cNvGraphicFramePr>
            <a:graphicFrameLocks noChangeAspect="1"/>
          </p:cNvGraphicFramePr>
          <p:nvPr/>
        </p:nvGraphicFramePr>
        <p:xfrm>
          <a:off x="758825" y="2484120"/>
          <a:ext cx="10531475" cy="343535"/>
        </p:xfrm>
        <a:graphic>
          <a:graphicData uri="http://schemas.openxmlformats.org/presentationml/2006/ole">
            <mc:AlternateContent xmlns:mc="http://schemas.openxmlformats.org/markup-compatibility/2006">
              <mc:Choice xmlns:v="urn:schemas-microsoft-com:vml" Requires="v">
                <p:oleObj spid="_x0000_s2050" name="" r:id="rId1" imgW="6235700" imgH="203200" progId="Equation.KSEE3">
                  <p:embed/>
                </p:oleObj>
              </mc:Choice>
              <mc:Fallback>
                <p:oleObj name="" r:id="rId1" imgW="6235700" imgH="203200" progId="Equation.KSEE3">
                  <p:embed/>
                  <p:pic>
                    <p:nvPicPr>
                      <p:cNvPr id="0" name="图片 2049"/>
                      <p:cNvPicPr/>
                      <p:nvPr/>
                    </p:nvPicPr>
                    <p:blipFill>
                      <a:blip r:embed="rId2"/>
                      <a:stretch>
                        <a:fillRect/>
                      </a:stretch>
                    </p:blipFill>
                    <p:spPr>
                      <a:xfrm>
                        <a:off x="758825" y="2484120"/>
                        <a:ext cx="10531475" cy="343535"/>
                      </a:xfrm>
                      <a:prstGeom prst="rect">
                        <a:avLst/>
                      </a:prstGeom>
                    </p:spPr>
                  </p:pic>
                </p:oleObj>
              </mc:Fallback>
            </mc:AlternateContent>
          </a:graphicData>
        </a:graphic>
      </p:graphicFrame>
      <p:grpSp>
        <p:nvGrpSpPr>
          <p:cNvPr id="33" name="组合 32"/>
          <p:cNvGrpSpPr/>
          <p:nvPr/>
        </p:nvGrpSpPr>
        <p:grpSpPr>
          <a:xfrm>
            <a:off x="1103630" y="3144520"/>
            <a:ext cx="1913890" cy="815340"/>
            <a:chOff x="1738" y="4952"/>
            <a:chExt cx="3014" cy="1284"/>
          </a:xfrm>
        </p:grpSpPr>
        <p:sp>
          <p:nvSpPr>
            <p:cNvPr id="11" name="文本框 10"/>
            <p:cNvSpPr txBox="1"/>
            <p:nvPr/>
          </p:nvSpPr>
          <p:spPr>
            <a:xfrm>
              <a:off x="2826" y="5165"/>
              <a:ext cx="1926" cy="580"/>
            </a:xfrm>
            <a:prstGeom prst="rect">
              <a:avLst/>
            </a:prstGeom>
            <a:noFill/>
          </p:spPr>
          <p:txBody>
            <a:bodyPr wrap="square" rtlCol="0">
              <a:spAutoFit/>
            </a:bodyPr>
            <a:p>
              <a:pPr algn="l"/>
              <a:r>
                <a:rPr lang="zh-CN" altLang="en-US" b="1" dirty="0">
                  <a:cs typeface="+mn-ea"/>
                  <a:sym typeface="+mn-lt"/>
                </a:rPr>
                <a:t>输入切分</a:t>
              </a:r>
              <a:endParaRPr lang="zh-CN" altLang="en-US" b="1" dirty="0">
                <a:cs typeface="+mn-ea"/>
                <a:sym typeface="+mn-lt"/>
              </a:endParaRPr>
            </a:p>
          </p:txBody>
        </p:sp>
        <p:pic>
          <p:nvPicPr>
            <p:cNvPr id="15" name="图片 14"/>
            <p:cNvPicPr>
              <a:picLocks noChangeAspect="1"/>
            </p:cNvPicPr>
            <p:nvPr/>
          </p:nvPicPr>
          <p:blipFill rotWithShape="1">
            <a:blip r:embed="rId3" cstate="print">
              <a:extLst>
                <a:ext uri="{28A0092B-C50C-407E-A947-70E740481C1C}">
                  <a14:useLocalDpi xmlns:a14="http://schemas.microsoft.com/office/drawing/2010/main" val="0"/>
                </a:ext>
              </a:extLst>
            </a:blip>
            <a:srcRect t="61504" r="56227"/>
            <a:stretch>
              <a:fillRect/>
            </a:stretch>
          </p:blipFill>
          <p:spPr>
            <a:xfrm>
              <a:off x="1738" y="4952"/>
              <a:ext cx="924" cy="1285"/>
            </a:xfrm>
            <a:prstGeom prst="rect">
              <a:avLst/>
            </a:prstGeom>
          </p:spPr>
        </p:pic>
      </p:grpSp>
      <p:grpSp>
        <p:nvGrpSpPr>
          <p:cNvPr id="31" name="组合 30"/>
          <p:cNvGrpSpPr/>
          <p:nvPr/>
        </p:nvGrpSpPr>
        <p:grpSpPr>
          <a:xfrm rot="0">
            <a:off x="1803400" y="3707130"/>
            <a:ext cx="2343785" cy="459740"/>
            <a:chOff x="2426" y="5917"/>
            <a:chExt cx="3691" cy="724"/>
          </a:xfrm>
        </p:grpSpPr>
        <p:sp>
          <p:nvSpPr>
            <p:cNvPr id="14" name="矩形 13"/>
            <p:cNvSpPr/>
            <p:nvPr/>
          </p:nvSpPr>
          <p:spPr>
            <a:xfrm>
              <a:off x="2426" y="5917"/>
              <a:ext cx="2056" cy="725"/>
            </a:xfrm>
            <a:prstGeom prst="rect">
              <a:avLst/>
            </a:prstGeom>
          </p:spPr>
          <p:txBody>
            <a:bodyPr wrap="square">
              <a:spAutoFit/>
            </a:bodyPr>
            <a:p>
              <a:pPr algn="l">
                <a:lnSpc>
                  <a:spcPct val="150000"/>
                </a:lnSpc>
              </a:pPr>
              <a:r>
                <a:rPr lang="zh-CN" altLang="en-US" sz="1600" dirty="0">
                  <a:cs typeface="+mn-ea"/>
                  <a:sym typeface="+mn-lt"/>
                </a:rPr>
                <a:t>输入序列</a:t>
              </a:r>
              <a:endParaRPr lang="zh-CN" altLang="en-US" sz="1600" dirty="0">
                <a:cs typeface="+mn-ea"/>
                <a:sym typeface="+mn-lt"/>
              </a:endParaRPr>
            </a:p>
          </p:txBody>
        </p:sp>
        <p:graphicFrame>
          <p:nvGraphicFramePr>
            <p:cNvPr id="28" name="对象 27">
              <a:hlinkClick r:id="" action="ppaction://ole?verb="/>
            </p:cNvPr>
            <p:cNvGraphicFramePr>
              <a:graphicFrameLocks noChangeAspect="1"/>
            </p:cNvGraphicFramePr>
            <p:nvPr/>
          </p:nvGraphicFramePr>
          <p:xfrm>
            <a:off x="3969" y="6119"/>
            <a:ext cx="2148" cy="523"/>
          </p:xfrm>
          <a:graphic>
            <a:graphicData uri="http://schemas.openxmlformats.org/presentationml/2006/ole">
              <mc:AlternateContent xmlns:mc="http://schemas.openxmlformats.org/markup-compatibility/2006">
                <mc:Choice xmlns:v="urn:schemas-microsoft-com:vml" Requires="v">
                  <p:oleObj spid="_x0000_s2051" name="" r:id="rId4" imgW="939800" imgH="228600" progId="Equation.KSEE3">
                    <p:embed/>
                  </p:oleObj>
                </mc:Choice>
                <mc:Fallback>
                  <p:oleObj name="" r:id="rId4" imgW="939800" imgH="228600" progId="Equation.KSEE3">
                    <p:embed/>
                    <p:pic>
                      <p:nvPicPr>
                        <p:cNvPr id="0" name="图片 2050"/>
                        <p:cNvPicPr/>
                        <p:nvPr/>
                      </p:nvPicPr>
                      <p:blipFill>
                        <a:blip r:embed="rId5"/>
                        <a:stretch>
                          <a:fillRect/>
                        </a:stretch>
                      </p:blipFill>
                      <p:spPr>
                        <a:xfrm>
                          <a:off x="3969" y="6119"/>
                          <a:ext cx="2148" cy="523"/>
                        </a:xfrm>
                        <a:prstGeom prst="rect">
                          <a:avLst/>
                        </a:prstGeom>
                      </p:spPr>
                    </p:pic>
                  </p:oleObj>
                </mc:Fallback>
              </mc:AlternateContent>
            </a:graphicData>
          </a:graphic>
        </p:graphicFrame>
      </p:grpSp>
      <p:sp>
        <p:nvSpPr>
          <p:cNvPr id="34" name="矩形 33"/>
          <p:cNvSpPr/>
          <p:nvPr/>
        </p:nvSpPr>
        <p:spPr>
          <a:xfrm>
            <a:off x="1794510" y="4523105"/>
            <a:ext cx="2516505" cy="460375"/>
          </a:xfrm>
          <a:prstGeom prst="rect">
            <a:avLst/>
          </a:prstGeom>
        </p:spPr>
        <p:txBody>
          <a:bodyPr wrap="square">
            <a:spAutoFit/>
          </a:bodyPr>
          <a:p>
            <a:pPr algn="l">
              <a:lnSpc>
                <a:spcPct val="150000"/>
              </a:lnSpc>
            </a:pPr>
            <a:r>
              <a:rPr lang="zh-CN" altLang="en-US" sz="1600" dirty="0">
                <a:cs typeface="+mn-ea"/>
                <a:sym typeface="+mn-lt"/>
              </a:rPr>
              <a:t>被选取的</a:t>
            </a:r>
            <a:r>
              <a:rPr lang="en-US" altLang="zh-CN" sz="1600" dirty="0">
                <a:cs typeface="+mn-ea"/>
                <a:sym typeface="+mn-lt"/>
              </a:rPr>
              <a:t>n-gram</a:t>
            </a:r>
            <a:endParaRPr lang="zh-CN" altLang="en-US" sz="1600" dirty="0">
              <a:cs typeface="+mn-ea"/>
              <a:sym typeface="+mn-lt"/>
            </a:endParaRPr>
          </a:p>
        </p:txBody>
      </p:sp>
      <p:grpSp>
        <p:nvGrpSpPr>
          <p:cNvPr id="35" name="组合 34"/>
          <p:cNvGrpSpPr/>
          <p:nvPr/>
        </p:nvGrpSpPr>
        <p:grpSpPr>
          <a:xfrm>
            <a:off x="1357630" y="4188460"/>
            <a:ext cx="2515870" cy="427990"/>
            <a:chOff x="2138" y="6596"/>
            <a:chExt cx="3962" cy="674"/>
          </a:xfrm>
        </p:grpSpPr>
        <p:cxnSp>
          <p:nvCxnSpPr>
            <p:cNvPr id="32" name="直接箭头连接符 31"/>
            <p:cNvCxnSpPr/>
            <p:nvPr/>
          </p:nvCxnSpPr>
          <p:spPr>
            <a:xfrm>
              <a:off x="4271" y="6596"/>
              <a:ext cx="0" cy="674"/>
            </a:xfrm>
            <a:prstGeom prst="straightConnector1">
              <a:avLst/>
            </a:prstGeom>
            <a:ln w="25400">
              <a:solidFill>
                <a:srgbClr val="18826E"/>
              </a:solidFill>
              <a:tailEnd type="arrow"/>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2138" y="6596"/>
              <a:ext cx="3963" cy="580"/>
            </a:xfrm>
            <a:prstGeom prst="rect">
              <a:avLst/>
            </a:prstGeom>
          </p:spPr>
          <p:txBody>
            <a:bodyPr wrap="square">
              <a:spAutoFit/>
            </a:bodyPr>
            <a:p>
              <a:pPr algn="l">
                <a:lnSpc>
                  <a:spcPct val="150000"/>
                </a:lnSpc>
              </a:pPr>
              <a:r>
                <a:rPr lang="zh-CN" altLang="en-US" sz="1200" dirty="0">
                  <a:cs typeface="+mn-ea"/>
                  <a:sym typeface="+mn-lt"/>
                </a:rPr>
                <a:t>①</a:t>
              </a:r>
              <a:r>
                <a:rPr lang="en-US" sz="1200" dirty="0">
                  <a:cs typeface="+mn-ea"/>
                  <a:sym typeface="+mn-lt"/>
                </a:rPr>
                <a:t> n-gram</a:t>
              </a:r>
              <a:r>
                <a:rPr lang="zh-CN" altLang="en-US" sz="1200" dirty="0">
                  <a:cs typeface="+mn-ea"/>
                  <a:sym typeface="+mn-lt"/>
                </a:rPr>
                <a:t>提取</a:t>
              </a:r>
              <a:endParaRPr lang="zh-CN" altLang="en-US" sz="1200" dirty="0">
                <a:cs typeface="+mn-ea"/>
                <a:sym typeface="+mn-lt"/>
              </a:endParaRPr>
            </a:p>
          </p:txBody>
        </p:sp>
      </p:grpSp>
      <p:grpSp>
        <p:nvGrpSpPr>
          <p:cNvPr id="36" name="组合 35"/>
          <p:cNvGrpSpPr/>
          <p:nvPr/>
        </p:nvGrpSpPr>
        <p:grpSpPr>
          <a:xfrm>
            <a:off x="1490345" y="4983480"/>
            <a:ext cx="2516505" cy="368300"/>
            <a:chOff x="2347" y="7848"/>
            <a:chExt cx="3963" cy="580"/>
          </a:xfrm>
        </p:grpSpPr>
        <p:cxnSp>
          <p:nvCxnSpPr>
            <p:cNvPr id="5" name="直接箭头连接符 4"/>
            <p:cNvCxnSpPr/>
            <p:nvPr/>
          </p:nvCxnSpPr>
          <p:spPr>
            <a:xfrm>
              <a:off x="4336" y="7911"/>
              <a:ext cx="416" cy="497"/>
            </a:xfrm>
            <a:prstGeom prst="straightConnector1">
              <a:avLst/>
            </a:prstGeom>
            <a:ln w="25400">
              <a:solidFill>
                <a:srgbClr val="18826E"/>
              </a:solidFill>
              <a:tailEnd type="arrow"/>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347" y="7848"/>
              <a:ext cx="3963" cy="580"/>
            </a:xfrm>
            <a:prstGeom prst="rect">
              <a:avLst/>
            </a:prstGeom>
          </p:spPr>
          <p:txBody>
            <a:bodyPr wrap="square">
              <a:spAutoFit/>
            </a:bodyPr>
            <a:p>
              <a:pPr algn="l">
                <a:lnSpc>
                  <a:spcPct val="150000"/>
                </a:lnSpc>
              </a:pPr>
              <a:r>
                <a:rPr lang="zh-CN" altLang="en-US" sz="1200" dirty="0">
                  <a:cs typeface="+mn-ea"/>
                  <a:sym typeface="+mn-lt"/>
                </a:rPr>
                <a:t>②</a:t>
              </a:r>
              <a:r>
                <a:rPr lang="en-US" sz="1200" dirty="0">
                  <a:cs typeface="+mn-ea"/>
                  <a:sym typeface="+mn-lt"/>
                </a:rPr>
                <a:t> n-gram</a:t>
              </a:r>
              <a:r>
                <a:rPr lang="zh-CN" altLang="en-US" sz="1200" dirty="0">
                  <a:cs typeface="+mn-ea"/>
                  <a:sym typeface="+mn-lt"/>
                </a:rPr>
                <a:t>采样</a:t>
              </a:r>
              <a:endParaRPr lang="zh-CN" altLang="en-US" sz="1200" dirty="0">
                <a:cs typeface="+mn-ea"/>
                <a:sym typeface="+mn-lt"/>
              </a:endParaRPr>
            </a:p>
          </p:txBody>
        </p:sp>
      </p:grpSp>
      <p:grpSp>
        <p:nvGrpSpPr>
          <p:cNvPr id="41" name="组合 40"/>
          <p:cNvGrpSpPr/>
          <p:nvPr/>
        </p:nvGrpSpPr>
        <p:grpSpPr>
          <a:xfrm rot="0">
            <a:off x="3181985" y="5114925"/>
            <a:ext cx="4766310" cy="1141730"/>
            <a:chOff x="1195" y="8124"/>
            <a:chExt cx="7506" cy="1798"/>
          </a:xfrm>
        </p:grpSpPr>
        <p:graphicFrame>
          <p:nvGraphicFramePr>
            <p:cNvPr id="7" name="对象 6">
              <a:hlinkClick r:id="" action="ppaction://ole?verb="/>
            </p:cNvPr>
            <p:cNvGraphicFramePr>
              <a:graphicFrameLocks noChangeAspect="1"/>
            </p:cNvGraphicFramePr>
            <p:nvPr/>
          </p:nvGraphicFramePr>
          <p:xfrm>
            <a:off x="5421" y="8388"/>
            <a:ext cx="424" cy="389"/>
          </p:xfrm>
          <a:graphic>
            <a:graphicData uri="http://schemas.openxmlformats.org/presentationml/2006/ole">
              <mc:AlternateContent xmlns:mc="http://schemas.openxmlformats.org/markup-compatibility/2006">
                <mc:Choice xmlns:v="urn:schemas-microsoft-com:vml" Requires="v">
                  <p:oleObj spid="_x0000_s3073" name="" r:id="rId6" imgW="152400" imgH="139700" progId="Equation.KSEE3">
                    <p:embed/>
                  </p:oleObj>
                </mc:Choice>
                <mc:Fallback>
                  <p:oleObj name="" r:id="rId6" imgW="152400" imgH="139700" progId="Equation.KSEE3">
                    <p:embed/>
                    <p:pic>
                      <p:nvPicPr>
                        <p:cNvPr id="0" name="图片 3072"/>
                        <p:cNvPicPr/>
                        <p:nvPr/>
                      </p:nvPicPr>
                      <p:blipFill>
                        <a:blip r:embed="rId7"/>
                        <a:stretch>
                          <a:fillRect/>
                        </a:stretch>
                      </p:blipFill>
                      <p:spPr>
                        <a:xfrm>
                          <a:off x="5421" y="8388"/>
                          <a:ext cx="424" cy="389"/>
                        </a:xfrm>
                        <a:prstGeom prst="rect">
                          <a:avLst/>
                        </a:prstGeom>
                      </p:spPr>
                    </p:pic>
                  </p:oleObj>
                </mc:Fallback>
              </mc:AlternateContent>
            </a:graphicData>
          </a:graphic>
        </p:graphicFrame>
        <p:grpSp>
          <p:nvGrpSpPr>
            <p:cNvPr id="30" name="组合 29"/>
            <p:cNvGrpSpPr/>
            <p:nvPr/>
          </p:nvGrpSpPr>
          <p:grpSpPr>
            <a:xfrm>
              <a:off x="1195" y="8124"/>
              <a:ext cx="7506" cy="1798"/>
              <a:chOff x="1195" y="8124"/>
              <a:chExt cx="7506" cy="1798"/>
            </a:xfrm>
          </p:grpSpPr>
          <p:sp>
            <p:nvSpPr>
              <p:cNvPr id="4" name="矩形 3"/>
              <p:cNvSpPr/>
              <p:nvPr/>
            </p:nvSpPr>
            <p:spPr>
              <a:xfrm>
                <a:off x="1195" y="8124"/>
                <a:ext cx="4650" cy="1549"/>
              </a:xfrm>
              <a:prstGeom prst="rect">
                <a:avLst/>
              </a:prstGeom>
            </p:spPr>
            <p:txBody>
              <a:bodyPr wrap="square">
                <a:spAutoFit/>
              </a:bodyPr>
              <a:p>
                <a:pPr algn="l">
                  <a:lnSpc>
                    <a:spcPct val="150000"/>
                  </a:lnSpc>
                </a:pPr>
                <a:r>
                  <a:rPr lang="zh-CN" sz="1600" dirty="0">
                    <a:cs typeface="+mn-ea"/>
                    <a:sym typeface="+mn-lt"/>
                  </a:rPr>
                  <a:t>序列被一个</a:t>
                </a:r>
                <a:r>
                  <a:rPr lang="en-US" altLang="zh-CN" sz="1600" dirty="0">
                    <a:cs typeface="+mn-ea"/>
                    <a:sym typeface="+mn-lt"/>
                  </a:rPr>
                  <a:t>n-gram</a:t>
                </a:r>
                <a:r>
                  <a:rPr lang="zh-CN" altLang="en-US" sz="1600" dirty="0">
                    <a:cs typeface="+mn-ea"/>
                    <a:sym typeface="+mn-lt"/>
                  </a:rPr>
                  <a:t>代表</a:t>
                </a:r>
                <a:r>
                  <a:rPr lang="en-US" altLang="zh-CN" sz="1600" dirty="0">
                    <a:cs typeface="+mn-ea"/>
                    <a:sym typeface="+mn-lt"/>
                  </a:rPr>
                  <a:t>,</a:t>
                </a:r>
                <a:r>
                  <a:rPr lang="zh-CN" altLang="en-US" sz="1600" dirty="0">
                    <a:cs typeface="+mn-ea"/>
                    <a:sym typeface="+mn-lt"/>
                  </a:rPr>
                  <a:t>记为</a:t>
                </a:r>
                <a:endParaRPr lang="zh-CN" altLang="en-US" sz="1600" dirty="0">
                  <a:cs typeface="+mn-ea"/>
                  <a:sym typeface="+mn-lt"/>
                </a:endParaRPr>
              </a:p>
              <a:p>
                <a:pPr algn="l" fontAlgn="auto">
                  <a:lnSpc>
                    <a:spcPct val="150000"/>
                  </a:lnSpc>
                  <a:spcBef>
                    <a:spcPts val="1200"/>
                  </a:spcBef>
                </a:pPr>
                <a:r>
                  <a:rPr lang="zh-CN" altLang="en-US" sz="1600" dirty="0">
                    <a:cs typeface="+mn-ea"/>
                    <a:sym typeface="+mn-lt"/>
                  </a:rPr>
                  <a:t>原序列    分成两个部分</a:t>
                </a:r>
                <a:endParaRPr lang="zh-CN" altLang="en-US" sz="1600" dirty="0">
                  <a:cs typeface="+mn-ea"/>
                  <a:sym typeface="+mn-lt"/>
                </a:endParaRPr>
              </a:p>
            </p:txBody>
          </p:sp>
          <p:graphicFrame>
            <p:nvGraphicFramePr>
              <p:cNvPr id="8" name="对象 7">
                <a:hlinkClick r:id="" action="ppaction://ole?verb="/>
              </p:cNvPr>
              <p:cNvGraphicFramePr>
                <a:graphicFrameLocks noChangeAspect="1"/>
              </p:cNvGraphicFramePr>
              <p:nvPr/>
            </p:nvGraphicFramePr>
            <p:xfrm>
              <a:off x="2262" y="9129"/>
              <a:ext cx="363" cy="461"/>
            </p:xfrm>
            <a:graphic>
              <a:graphicData uri="http://schemas.openxmlformats.org/presentationml/2006/ole">
                <mc:AlternateContent xmlns:mc="http://schemas.openxmlformats.org/markup-compatibility/2006">
                  <mc:Choice xmlns:v="urn:schemas-microsoft-com:vml" Requires="v">
                    <p:oleObj spid="_x0000_s3074" name="" r:id="rId8" imgW="139700" imgH="177165" progId="Equation.KSEE3">
                      <p:embed/>
                    </p:oleObj>
                  </mc:Choice>
                  <mc:Fallback>
                    <p:oleObj name="" r:id="rId8" imgW="139700" imgH="177165" progId="Equation.KSEE3">
                      <p:embed/>
                      <p:pic>
                        <p:nvPicPr>
                          <p:cNvPr id="0" name="图片 3073"/>
                          <p:cNvPicPr/>
                          <p:nvPr/>
                        </p:nvPicPr>
                        <p:blipFill>
                          <a:blip r:embed="rId9"/>
                          <a:stretch>
                            <a:fillRect/>
                          </a:stretch>
                        </p:blipFill>
                        <p:spPr>
                          <a:xfrm>
                            <a:off x="2262" y="9129"/>
                            <a:ext cx="363" cy="461"/>
                          </a:xfrm>
                          <a:prstGeom prst="rect">
                            <a:avLst/>
                          </a:prstGeom>
                        </p:spPr>
                      </p:pic>
                    </p:oleObj>
                  </mc:Fallback>
                </mc:AlternateContent>
              </a:graphicData>
            </a:graphic>
          </p:graphicFrame>
          <p:grpSp>
            <p:nvGrpSpPr>
              <p:cNvPr id="16" name="组合 15"/>
              <p:cNvGrpSpPr/>
              <p:nvPr/>
            </p:nvGrpSpPr>
            <p:grpSpPr>
              <a:xfrm>
                <a:off x="4773" y="8878"/>
                <a:ext cx="3928" cy="1044"/>
                <a:chOff x="5267" y="8878"/>
                <a:chExt cx="3928" cy="1044"/>
              </a:xfrm>
            </p:grpSpPr>
            <p:graphicFrame>
              <p:nvGraphicFramePr>
                <p:cNvPr id="10" name="对象 9">
                  <a:hlinkClick r:id="" action="ppaction://ole?verb="/>
                </p:cNvPr>
                <p:cNvGraphicFramePr>
                  <a:graphicFrameLocks noChangeAspect="1"/>
                </p:cNvGraphicFramePr>
                <p:nvPr/>
              </p:nvGraphicFramePr>
              <p:xfrm>
                <a:off x="5267" y="8878"/>
                <a:ext cx="3929" cy="553"/>
              </p:xfrm>
              <a:graphic>
                <a:graphicData uri="http://schemas.openxmlformats.org/presentationml/2006/ole">
                  <mc:AlternateContent xmlns:mc="http://schemas.openxmlformats.org/markup-compatibility/2006">
                    <mc:Choice xmlns:v="urn:schemas-microsoft-com:vml" Requires="v">
                      <p:oleObj spid="_x0000_s12" name="" r:id="rId10" imgW="1714500" imgH="241300" progId="Equation.KSEE3">
                        <p:embed/>
                      </p:oleObj>
                    </mc:Choice>
                    <mc:Fallback>
                      <p:oleObj name="" r:id="rId10" imgW="1714500" imgH="241300" progId="Equation.KSEE3">
                        <p:embed/>
                        <p:pic>
                          <p:nvPicPr>
                            <p:cNvPr id="0" name="图片 3072"/>
                            <p:cNvPicPr/>
                            <p:nvPr/>
                          </p:nvPicPr>
                          <p:blipFill>
                            <a:blip r:embed="rId11"/>
                            <a:stretch>
                              <a:fillRect/>
                            </a:stretch>
                          </p:blipFill>
                          <p:spPr>
                            <a:xfrm>
                              <a:off x="5267" y="8878"/>
                              <a:ext cx="3929" cy="553"/>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5267" y="9370"/>
                <a:ext cx="3346" cy="553"/>
              </p:xfrm>
              <a:graphic>
                <a:graphicData uri="http://schemas.openxmlformats.org/presentationml/2006/ole">
                  <mc:AlternateContent xmlns:mc="http://schemas.openxmlformats.org/markup-compatibility/2006">
                    <mc:Choice xmlns:v="urn:schemas-microsoft-com:vml" Requires="v">
                      <p:oleObj spid="_x0000_s17" name="" r:id="rId12" imgW="1459865" imgH="241300" progId="Equation.KSEE3">
                        <p:embed/>
                      </p:oleObj>
                    </mc:Choice>
                    <mc:Fallback>
                      <p:oleObj name="" r:id="rId12" imgW="1459865" imgH="241300" progId="Equation.KSEE3">
                        <p:embed/>
                        <p:pic>
                          <p:nvPicPr>
                            <p:cNvPr id="0" name="图片 3072"/>
                            <p:cNvPicPr/>
                            <p:nvPr/>
                          </p:nvPicPr>
                          <p:blipFill>
                            <a:blip r:embed="rId13"/>
                            <a:stretch>
                              <a:fillRect/>
                            </a:stretch>
                          </p:blipFill>
                          <p:spPr>
                            <a:xfrm>
                              <a:off x="5267" y="9370"/>
                              <a:ext cx="3346" cy="553"/>
                            </a:xfrm>
                            <a:prstGeom prst="rect">
                              <a:avLst/>
                            </a:prstGeom>
                          </p:spPr>
                        </p:pic>
                      </p:oleObj>
                    </mc:Fallback>
                  </mc:AlternateContent>
                </a:graphicData>
              </a:graphic>
            </p:graphicFrame>
          </p:grpSp>
        </p:grpSp>
      </p:grpSp>
      <p:grpSp>
        <p:nvGrpSpPr>
          <p:cNvPr id="38" name="组合 37"/>
          <p:cNvGrpSpPr/>
          <p:nvPr/>
        </p:nvGrpSpPr>
        <p:grpSpPr>
          <a:xfrm>
            <a:off x="6223000" y="3144520"/>
            <a:ext cx="1905635" cy="815340"/>
            <a:chOff x="9800" y="4952"/>
            <a:chExt cx="3001" cy="1284"/>
          </a:xfrm>
        </p:grpSpPr>
        <p:sp>
          <p:nvSpPr>
            <p:cNvPr id="21" name="文本框 20"/>
            <p:cNvSpPr txBox="1"/>
            <p:nvPr/>
          </p:nvSpPr>
          <p:spPr>
            <a:xfrm>
              <a:off x="10875" y="5165"/>
              <a:ext cx="1926" cy="580"/>
            </a:xfrm>
            <a:prstGeom prst="rect">
              <a:avLst/>
            </a:prstGeom>
            <a:noFill/>
          </p:spPr>
          <p:txBody>
            <a:bodyPr wrap="square" rtlCol="0">
              <a:spAutoFit/>
            </a:bodyPr>
            <a:p>
              <a:pPr algn="l"/>
              <a:r>
                <a:rPr lang="zh-CN" altLang="en-US" b="1" dirty="0">
                  <a:cs typeface="+mn-ea"/>
                  <a:sym typeface="+mn-lt"/>
                </a:rPr>
                <a:t>损失函数</a:t>
              </a:r>
              <a:endParaRPr lang="zh-CN" altLang="en-US" b="1" dirty="0">
                <a:cs typeface="+mn-ea"/>
                <a:sym typeface="+mn-lt"/>
              </a:endParaRPr>
            </a:p>
          </p:txBody>
        </p:sp>
        <p:pic>
          <p:nvPicPr>
            <p:cNvPr id="27" name="图片 26"/>
            <p:cNvPicPr>
              <a:picLocks noChangeAspect="1"/>
            </p:cNvPicPr>
            <p:nvPr/>
          </p:nvPicPr>
          <p:blipFill rotWithShape="1">
            <a:blip r:embed="rId3" cstate="print">
              <a:extLst>
                <a:ext uri="{28A0092B-C50C-407E-A947-70E740481C1C}">
                  <a14:useLocalDpi xmlns:a14="http://schemas.microsoft.com/office/drawing/2010/main" val="0"/>
                </a:ext>
              </a:extLst>
            </a:blip>
            <a:srcRect t="61504" r="56227"/>
            <a:stretch>
              <a:fillRect/>
            </a:stretch>
          </p:blipFill>
          <p:spPr>
            <a:xfrm>
              <a:off x="9800" y="4952"/>
              <a:ext cx="924" cy="1285"/>
            </a:xfrm>
            <a:prstGeom prst="rect">
              <a:avLst/>
            </a:prstGeom>
          </p:spPr>
        </p:pic>
      </p:grpSp>
      <p:graphicFrame>
        <p:nvGraphicFramePr>
          <p:cNvPr id="18" name="对象 17">
            <a:hlinkClick r:id="" action="ppaction://ole?verb="/>
          </p:cNvPr>
          <p:cNvGraphicFramePr>
            <a:graphicFrameLocks noChangeAspect="1"/>
          </p:cNvGraphicFramePr>
          <p:nvPr/>
        </p:nvGraphicFramePr>
        <p:xfrm>
          <a:off x="6975475" y="4319270"/>
          <a:ext cx="2063750" cy="433070"/>
        </p:xfrm>
        <a:graphic>
          <a:graphicData uri="http://schemas.openxmlformats.org/presentationml/2006/ole">
            <mc:AlternateContent xmlns:mc="http://schemas.openxmlformats.org/markup-compatibility/2006">
              <mc:Choice xmlns:v="urn:schemas-microsoft-com:vml" Requires="v">
                <p:oleObj spid="_x0000_s19" name="" r:id="rId14" imgW="1091565" imgH="228600" progId="Equation.KSEE3">
                  <p:embed/>
                </p:oleObj>
              </mc:Choice>
              <mc:Fallback>
                <p:oleObj name="" r:id="rId14" imgW="1091565" imgH="228600" progId="Equation.KSEE3">
                  <p:embed/>
                  <p:pic>
                    <p:nvPicPr>
                      <p:cNvPr id="0" name="图片 2050"/>
                      <p:cNvPicPr/>
                      <p:nvPr/>
                    </p:nvPicPr>
                    <p:blipFill>
                      <a:blip r:embed="rId15"/>
                      <a:stretch>
                        <a:fillRect/>
                      </a:stretch>
                    </p:blipFill>
                    <p:spPr>
                      <a:xfrm>
                        <a:off x="6975475" y="4319270"/>
                        <a:ext cx="2063750" cy="433070"/>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6975475" y="3725545"/>
          <a:ext cx="3182620" cy="442595"/>
        </p:xfrm>
        <a:graphic>
          <a:graphicData uri="http://schemas.openxmlformats.org/presentationml/2006/ole">
            <mc:AlternateContent xmlns:mc="http://schemas.openxmlformats.org/markup-compatibility/2006">
              <mc:Choice xmlns:v="urn:schemas-microsoft-com:vml" Requires="v">
                <p:oleObj spid="_x0000_s22" name="" r:id="rId16" imgW="1739900" imgH="241300" progId="Equation.KSEE3">
                  <p:embed/>
                </p:oleObj>
              </mc:Choice>
              <mc:Fallback>
                <p:oleObj name="" r:id="rId16" imgW="1739900" imgH="241300" progId="Equation.KSEE3">
                  <p:embed/>
                  <p:pic>
                    <p:nvPicPr>
                      <p:cNvPr id="0" name="图片 2050"/>
                      <p:cNvPicPr/>
                      <p:nvPr/>
                    </p:nvPicPr>
                    <p:blipFill>
                      <a:blip r:embed="rId17"/>
                      <a:stretch>
                        <a:fillRect/>
                      </a:stretch>
                    </p:blipFill>
                    <p:spPr>
                      <a:xfrm>
                        <a:off x="6975475" y="3725545"/>
                        <a:ext cx="3182620" cy="442595"/>
                      </a:xfrm>
                      <a:prstGeom prst="rect">
                        <a:avLst/>
                      </a:prstGeom>
                    </p:spPr>
                  </p:pic>
                </p:oleObj>
              </mc:Fallback>
            </mc:AlternateContent>
          </a:graphicData>
        </a:graphic>
      </p:graphicFrame>
      <p:grpSp>
        <p:nvGrpSpPr>
          <p:cNvPr id="39" name="组合 38"/>
          <p:cNvGrpSpPr/>
          <p:nvPr/>
        </p:nvGrpSpPr>
        <p:grpSpPr>
          <a:xfrm>
            <a:off x="9424035" y="4147185"/>
            <a:ext cx="2259330" cy="803910"/>
            <a:chOff x="14841" y="6531"/>
            <a:chExt cx="3558" cy="1266"/>
          </a:xfrm>
        </p:grpSpPr>
        <p:cxnSp>
          <p:nvCxnSpPr>
            <p:cNvPr id="23" name="直接箭头连接符 22"/>
            <p:cNvCxnSpPr/>
            <p:nvPr/>
          </p:nvCxnSpPr>
          <p:spPr>
            <a:xfrm flipH="1" flipV="1">
              <a:off x="14841" y="6531"/>
              <a:ext cx="550" cy="508"/>
            </a:xfrm>
            <a:prstGeom prst="straightConnector1">
              <a:avLst/>
            </a:prstGeom>
            <a:ln w="25400">
              <a:solidFill>
                <a:srgbClr val="18826E"/>
              </a:solidFill>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5487" y="6781"/>
              <a:ext cx="2912" cy="1016"/>
            </a:xfrm>
            <a:prstGeom prst="rect">
              <a:avLst/>
            </a:prstGeom>
            <a:noFill/>
          </p:spPr>
          <p:txBody>
            <a:bodyPr wrap="square" rtlCol="0" anchor="t">
              <a:spAutoFit/>
            </a:bodyPr>
            <a:p>
              <a:r>
                <a:rPr lang="zh-CN" altLang="en-US" sz="1200"/>
                <a:t>w、R和S的</a:t>
              </a:r>
              <a:r>
                <a:rPr lang="en-US" altLang="zh-CN" sz="1200"/>
                <a:t>Embedding</a:t>
              </a:r>
              <a:r>
                <a:rPr lang="zh-CN" altLang="en-US" sz="1200"/>
                <a:t>表示，均标准化为单位长度</a:t>
              </a:r>
              <a:endParaRPr lang="zh-CN" altLang="en-US" sz="1200"/>
            </a:p>
          </p:txBody>
        </p:sp>
      </p:grpSp>
      <p:grpSp>
        <p:nvGrpSpPr>
          <p:cNvPr id="40" name="组合 39"/>
          <p:cNvGrpSpPr/>
          <p:nvPr/>
        </p:nvGrpSpPr>
        <p:grpSpPr>
          <a:xfrm>
            <a:off x="8896350" y="4792345"/>
            <a:ext cx="2111375" cy="1113790"/>
            <a:chOff x="14010" y="7547"/>
            <a:chExt cx="3325" cy="1754"/>
          </a:xfrm>
        </p:grpSpPr>
        <p:cxnSp>
          <p:nvCxnSpPr>
            <p:cNvPr id="25" name="直接箭头连接符 24"/>
            <p:cNvCxnSpPr/>
            <p:nvPr/>
          </p:nvCxnSpPr>
          <p:spPr>
            <a:xfrm flipH="1" flipV="1">
              <a:off x="14010" y="7547"/>
              <a:ext cx="550" cy="508"/>
            </a:xfrm>
            <a:prstGeom prst="straightConnector1">
              <a:avLst/>
            </a:prstGeom>
            <a:ln w="25400">
              <a:solidFill>
                <a:srgbClr val="18826E"/>
              </a:solidFill>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4423" y="7994"/>
              <a:ext cx="2912" cy="1307"/>
            </a:xfrm>
            <a:prstGeom prst="rect">
              <a:avLst/>
            </a:prstGeom>
            <a:noFill/>
          </p:spPr>
          <p:txBody>
            <a:bodyPr wrap="square" rtlCol="0" anchor="t">
              <a:spAutoFit/>
            </a:bodyPr>
            <a:p>
              <a:r>
                <a:rPr sz="1200"/>
                <a:t>用[MASK]来计算另一个损失函数</a:t>
              </a:r>
              <a:r>
                <a:rPr lang="zh-CN" sz="1200"/>
                <a:t>，避免句子被拆分成</a:t>
              </a:r>
              <a:r>
                <a:rPr lang="en-US" altLang="zh-CN" sz="1200"/>
                <a:t>w</a:t>
              </a:r>
              <a:r>
                <a:rPr lang="zh-CN" altLang="en-US" sz="1200"/>
                <a:t>和</a:t>
              </a:r>
              <a:r>
                <a:rPr lang="en-US" altLang="zh-CN" sz="1200"/>
                <a:t>R</a:t>
              </a:r>
              <a:r>
                <a:rPr lang="zh-CN" sz="1200"/>
                <a:t>后原句子的语义有过大的变动</a:t>
              </a:r>
              <a:endParaRPr lang="zh-CN" sz="1200"/>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1000"/>
                                        <p:tgtEl>
                                          <p:spTgt spid="33"/>
                                        </p:tgtEl>
                                      </p:cBhvr>
                                    </p:animEffect>
                                    <p:anim calcmode="lin" valueType="num">
                                      <p:cBhvr>
                                        <p:cTn id="15" dur="1000" fill="hold"/>
                                        <p:tgtEl>
                                          <p:spTgt spid="33"/>
                                        </p:tgtEl>
                                        <p:attrNameLst>
                                          <p:attrName>ppt_x</p:attrName>
                                        </p:attrNameLst>
                                      </p:cBhvr>
                                      <p:tavLst>
                                        <p:tav tm="0">
                                          <p:val>
                                            <p:strVal val="#ppt_x"/>
                                          </p:val>
                                        </p:tav>
                                        <p:tav tm="100000">
                                          <p:val>
                                            <p:strVal val="#ppt_x"/>
                                          </p:val>
                                        </p:tav>
                                      </p:tavLst>
                                    </p:anim>
                                    <p:anim calcmode="lin" valueType="num">
                                      <p:cBhvr>
                                        <p:cTn id="1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1000"/>
                                        <p:tgtEl>
                                          <p:spTgt spid="31"/>
                                        </p:tgtEl>
                                      </p:cBhvr>
                                    </p:animEffect>
                                    <p:anim calcmode="lin" valueType="num">
                                      <p:cBhvr>
                                        <p:cTn id="22" dur="1000" fill="hold"/>
                                        <p:tgtEl>
                                          <p:spTgt spid="31"/>
                                        </p:tgtEl>
                                        <p:attrNameLst>
                                          <p:attrName>ppt_x</p:attrName>
                                        </p:attrNameLst>
                                      </p:cBhvr>
                                      <p:tavLst>
                                        <p:tav tm="0">
                                          <p:val>
                                            <p:strVal val="#ppt_x"/>
                                          </p:val>
                                        </p:tav>
                                        <p:tav tm="100000">
                                          <p:val>
                                            <p:strVal val="#ppt_x"/>
                                          </p:val>
                                        </p:tav>
                                      </p:tavLst>
                                    </p:anim>
                                    <p:anim calcmode="lin" valueType="num">
                                      <p:cBhvr>
                                        <p:cTn id="23"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1000"/>
                                        <p:tgtEl>
                                          <p:spTgt spid="35"/>
                                        </p:tgtEl>
                                      </p:cBhvr>
                                    </p:animEffect>
                                    <p:anim calcmode="lin" valueType="num">
                                      <p:cBhvr>
                                        <p:cTn id="29" dur="1000" fill="hold"/>
                                        <p:tgtEl>
                                          <p:spTgt spid="35"/>
                                        </p:tgtEl>
                                        <p:attrNameLst>
                                          <p:attrName>ppt_x</p:attrName>
                                        </p:attrNameLst>
                                      </p:cBhvr>
                                      <p:tavLst>
                                        <p:tav tm="0">
                                          <p:val>
                                            <p:strVal val="#ppt_x"/>
                                          </p:val>
                                        </p:tav>
                                        <p:tav tm="100000">
                                          <p:val>
                                            <p:strVal val="#ppt_x"/>
                                          </p:val>
                                        </p:tav>
                                      </p:tavLst>
                                    </p:anim>
                                    <p:anim calcmode="lin" valueType="num">
                                      <p:cBhvr>
                                        <p:cTn id="3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1000"/>
                                        <p:tgtEl>
                                          <p:spTgt spid="34"/>
                                        </p:tgtEl>
                                      </p:cBhvr>
                                    </p:animEffect>
                                    <p:anim calcmode="lin" valueType="num">
                                      <p:cBhvr>
                                        <p:cTn id="36" dur="1000" fill="hold"/>
                                        <p:tgtEl>
                                          <p:spTgt spid="34"/>
                                        </p:tgtEl>
                                        <p:attrNameLst>
                                          <p:attrName>ppt_x</p:attrName>
                                        </p:attrNameLst>
                                      </p:cBhvr>
                                      <p:tavLst>
                                        <p:tav tm="0">
                                          <p:val>
                                            <p:strVal val="#ppt_x"/>
                                          </p:val>
                                        </p:tav>
                                        <p:tav tm="100000">
                                          <p:val>
                                            <p:strVal val="#ppt_x"/>
                                          </p:val>
                                        </p:tav>
                                      </p:tavLst>
                                    </p:anim>
                                    <p:anim calcmode="lin" valueType="num">
                                      <p:cBhvr>
                                        <p:cTn id="3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1000"/>
                                        <p:tgtEl>
                                          <p:spTgt spid="36"/>
                                        </p:tgtEl>
                                      </p:cBhvr>
                                    </p:animEffect>
                                    <p:anim calcmode="lin" valueType="num">
                                      <p:cBhvr>
                                        <p:cTn id="43" dur="1000" fill="hold"/>
                                        <p:tgtEl>
                                          <p:spTgt spid="36"/>
                                        </p:tgtEl>
                                        <p:attrNameLst>
                                          <p:attrName>ppt_x</p:attrName>
                                        </p:attrNameLst>
                                      </p:cBhvr>
                                      <p:tavLst>
                                        <p:tav tm="0">
                                          <p:val>
                                            <p:strVal val="#ppt_x"/>
                                          </p:val>
                                        </p:tav>
                                        <p:tav tm="100000">
                                          <p:val>
                                            <p:strVal val="#ppt_x"/>
                                          </p:val>
                                        </p:tav>
                                      </p:tavLst>
                                    </p:anim>
                                    <p:anim calcmode="lin" valueType="num">
                                      <p:cBhvr>
                                        <p:cTn id="4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1000"/>
                                        <p:tgtEl>
                                          <p:spTgt spid="41"/>
                                        </p:tgtEl>
                                      </p:cBhvr>
                                    </p:animEffect>
                                    <p:anim calcmode="lin" valueType="num">
                                      <p:cBhvr>
                                        <p:cTn id="50" dur="1000" fill="hold"/>
                                        <p:tgtEl>
                                          <p:spTgt spid="41"/>
                                        </p:tgtEl>
                                        <p:attrNameLst>
                                          <p:attrName>ppt_x</p:attrName>
                                        </p:attrNameLst>
                                      </p:cBhvr>
                                      <p:tavLst>
                                        <p:tav tm="0">
                                          <p:val>
                                            <p:strVal val="#ppt_x"/>
                                          </p:val>
                                        </p:tav>
                                        <p:tav tm="100000">
                                          <p:val>
                                            <p:strVal val="#ppt_x"/>
                                          </p:val>
                                        </p:tav>
                                      </p:tavLst>
                                    </p:anim>
                                    <p:anim calcmode="lin" valueType="num">
                                      <p:cBhvr>
                                        <p:cTn id="5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1000"/>
                                        <p:tgtEl>
                                          <p:spTgt spid="38"/>
                                        </p:tgtEl>
                                      </p:cBhvr>
                                    </p:animEffect>
                                    <p:anim calcmode="lin" valueType="num">
                                      <p:cBhvr>
                                        <p:cTn id="57" dur="1000" fill="hold"/>
                                        <p:tgtEl>
                                          <p:spTgt spid="38"/>
                                        </p:tgtEl>
                                        <p:attrNameLst>
                                          <p:attrName>ppt_x</p:attrName>
                                        </p:attrNameLst>
                                      </p:cBhvr>
                                      <p:tavLst>
                                        <p:tav tm="0">
                                          <p:val>
                                            <p:strVal val="#ppt_x"/>
                                          </p:val>
                                        </p:tav>
                                        <p:tav tm="100000">
                                          <p:val>
                                            <p:strVal val="#ppt_x"/>
                                          </p:val>
                                        </p:tav>
                                      </p:tavLst>
                                    </p:anim>
                                    <p:anim calcmode="lin" valueType="num">
                                      <p:cBhvr>
                                        <p:cTn id="58"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1000"/>
                                        <p:tgtEl>
                                          <p:spTgt spid="20"/>
                                        </p:tgtEl>
                                      </p:cBhvr>
                                    </p:animEffect>
                                    <p:anim calcmode="lin" valueType="num">
                                      <p:cBhvr>
                                        <p:cTn id="64" dur="1000" fill="hold"/>
                                        <p:tgtEl>
                                          <p:spTgt spid="20"/>
                                        </p:tgtEl>
                                        <p:attrNameLst>
                                          <p:attrName>ppt_x</p:attrName>
                                        </p:attrNameLst>
                                      </p:cBhvr>
                                      <p:tavLst>
                                        <p:tav tm="0">
                                          <p:val>
                                            <p:strVal val="#ppt_x"/>
                                          </p:val>
                                        </p:tav>
                                        <p:tav tm="100000">
                                          <p:val>
                                            <p:strVal val="#ppt_x"/>
                                          </p:val>
                                        </p:tav>
                                      </p:tavLst>
                                    </p:anim>
                                    <p:anim calcmode="lin" valueType="num">
                                      <p:cBhvr>
                                        <p:cTn id="6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fade">
                                      <p:cBhvr>
                                        <p:cTn id="70" dur="1000"/>
                                        <p:tgtEl>
                                          <p:spTgt spid="39"/>
                                        </p:tgtEl>
                                      </p:cBhvr>
                                    </p:animEffect>
                                    <p:anim calcmode="lin" valueType="num">
                                      <p:cBhvr>
                                        <p:cTn id="71" dur="1000" fill="hold"/>
                                        <p:tgtEl>
                                          <p:spTgt spid="39"/>
                                        </p:tgtEl>
                                        <p:attrNameLst>
                                          <p:attrName>ppt_x</p:attrName>
                                        </p:attrNameLst>
                                      </p:cBhvr>
                                      <p:tavLst>
                                        <p:tav tm="0">
                                          <p:val>
                                            <p:strVal val="#ppt_x"/>
                                          </p:val>
                                        </p:tav>
                                        <p:tav tm="100000">
                                          <p:val>
                                            <p:strVal val="#ppt_x"/>
                                          </p:val>
                                        </p:tav>
                                      </p:tavLst>
                                    </p:anim>
                                    <p:anim calcmode="lin" valueType="num">
                                      <p:cBhvr>
                                        <p:cTn id="72"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fade">
                                      <p:cBhvr>
                                        <p:cTn id="84" dur="1000"/>
                                        <p:tgtEl>
                                          <p:spTgt spid="40"/>
                                        </p:tgtEl>
                                      </p:cBhvr>
                                    </p:animEffect>
                                    <p:anim calcmode="lin" valueType="num">
                                      <p:cBhvr>
                                        <p:cTn id="85" dur="1000" fill="hold"/>
                                        <p:tgtEl>
                                          <p:spTgt spid="40"/>
                                        </p:tgtEl>
                                        <p:attrNameLst>
                                          <p:attrName>ppt_x</p:attrName>
                                        </p:attrNameLst>
                                      </p:cBhvr>
                                      <p:tavLst>
                                        <p:tav tm="0">
                                          <p:val>
                                            <p:strVal val="#ppt_x"/>
                                          </p:val>
                                        </p:tav>
                                        <p:tav tm="100000">
                                          <p:val>
                                            <p:strVal val="#ppt_x"/>
                                          </p:val>
                                        </p:tav>
                                      </p:tavLst>
                                    </p:anim>
                                    <p:anim calcmode="lin" valueType="num">
                                      <p:cBhvr>
                                        <p:cTn id="8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229360" y="4531360"/>
            <a:ext cx="7530465" cy="368300"/>
            <a:chOff x="1936" y="7136"/>
            <a:chExt cx="11859" cy="580"/>
          </a:xfrm>
        </p:grpSpPr>
        <p:sp>
          <p:nvSpPr>
            <p:cNvPr id="3" name="文本框 2"/>
            <p:cNvSpPr txBox="1"/>
            <p:nvPr/>
          </p:nvSpPr>
          <p:spPr>
            <a:xfrm>
              <a:off x="1936" y="7136"/>
              <a:ext cx="1698" cy="580"/>
            </a:xfrm>
            <a:prstGeom prst="rect">
              <a:avLst/>
            </a:prstGeom>
            <a:noFill/>
          </p:spPr>
          <p:txBody>
            <a:bodyPr wrap="square" rtlCol="0" anchor="t">
              <a:spAutoFit/>
            </a:bodyPr>
            <a:p>
              <a:r>
                <a:rPr lang="zh-CN" altLang="en-US"/>
                <a:t>greatest </a:t>
              </a:r>
              <a:endParaRPr lang="zh-CN" altLang="en-US"/>
            </a:p>
          </p:txBody>
        </p:sp>
        <p:sp>
          <p:nvSpPr>
            <p:cNvPr id="4" name="文本框 3"/>
            <p:cNvSpPr txBox="1"/>
            <p:nvPr/>
          </p:nvSpPr>
          <p:spPr>
            <a:xfrm>
              <a:off x="3890" y="7136"/>
              <a:ext cx="1109" cy="580"/>
            </a:xfrm>
            <a:prstGeom prst="rect">
              <a:avLst/>
            </a:prstGeom>
            <a:noFill/>
          </p:spPr>
          <p:txBody>
            <a:bodyPr wrap="none" rtlCol="0" anchor="t">
              <a:spAutoFit/>
            </a:bodyPr>
            <a:p>
              <a:r>
                <a:rPr lang="zh-CN" altLang="en-US">
                  <a:sym typeface="+mn-ea"/>
                </a:rPr>
                <a:t> fruit </a:t>
              </a:r>
              <a:endParaRPr lang="zh-CN" altLang="en-US"/>
            </a:p>
          </p:txBody>
        </p:sp>
        <p:sp>
          <p:nvSpPr>
            <p:cNvPr id="5" name="文本框 4"/>
            <p:cNvSpPr txBox="1"/>
            <p:nvPr/>
          </p:nvSpPr>
          <p:spPr>
            <a:xfrm>
              <a:off x="5470" y="7136"/>
              <a:ext cx="1610" cy="580"/>
            </a:xfrm>
            <a:prstGeom prst="rect">
              <a:avLst/>
            </a:prstGeom>
            <a:noFill/>
          </p:spPr>
          <p:txBody>
            <a:bodyPr wrap="none" rtlCol="0" anchor="t">
              <a:spAutoFit/>
            </a:bodyPr>
            <a:p>
              <a:r>
                <a:rPr lang="zh-CN" altLang="en-US">
                  <a:sym typeface="+mn-ea"/>
                </a:rPr>
                <a:t> benefit </a:t>
              </a:r>
              <a:endParaRPr lang="zh-CN" altLang="en-US"/>
            </a:p>
          </p:txBody>
        </p:sp>
        <p:sp>
          <p:nvSpPr>
            <p:cNvPr id="7" name="文本框 6"/>
            <p:cNvSpPr txBox="1"/>
            <p:nvPr/>
          </p:nvSpPr>
          <p:spPr>
            <a:xfrm>
              <a:off x="7932" y="7136"/>
              <a:ext cx="1459" cy="580"/>
            </a:xfrm>
            <a:prstGeom prst="rect">
              <a:avLst/>
            </a:prstGeom>
            <a:noFill/>
          </p:spPr>
          <p:txBody>
            <a:bodyPr wrap="none" rtlCol="0" anchor="t">
              <a:spAutoFit/>
            </a:bodyPr>
            <a:p>
              <a:r>
                <a:rPr lang="zh-CN" altLang="en-US">
                  <a:sym typeface="+mn-ea"/>
                </a:rPr>
                <a:t>impact</a:t>
              </a:r>
              <a:endParaRPr lang="zh-CN" altLang="en-US"/>
            </a:p>
          </p:txBody>
        </p:sp>
        <p:sp>
          <p:nvSpPr>
            <p:cNvPr id="13" name="文本框 12"/>
            <p:cNvSpPr txBox="1"/>
            <p:nvPr/>
          </p:nvSpPr>
          <p:spPr>
            <a:xfrm>
              <a:off x="11717" y="7136"/>
              <a:ext cx="2078" cy="580"/>
            </a:xfrm>
            <a:prstGeom prst="rect">
              <a:avLst/>
            </a:prstGeom>
            <a:noFill/>
          </p:spPr>
          <p:txBody>
            <a:bodyPr wrap="none" rtlCol="0" anchor="t">
              <a:spAutoFit/>
            </a:bodyPr>
            <a:p>
              <a:r>
                <a:rPr lang="en-US" altLang="zh-CN" b="1">
                  <a:sym typeface="+mn-ea"/>
                </a:rPr>
                <a:t>one-gram</a:t>
              </a:r>
              <a:endParaRPr lang="zh-CN" altLang="en-US"/>
            </a:p>
          </p:txBody>
        </p:sp>
      </p:grpSp>
      <p:sp>
        <p:nvSpPr>
          <p:cNvPr id="8" name="文本框 7"/>
          <p:cNvSpPr txBox="1"/>
          <p:nvPr/>
        </p:nvSpPr>
        <p:spPr>
          <a:xfrm>
            <a:off x="7350711" y="816746"/>
            <a:ext cx="2920753"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
        <p:nvSpPr>
          <p:cNvPr id="11" name="文本框 10"/>
          <p:cNvSpPr txBox="1"/>
          <p:nvPr/>
        </p:nvSpPr>
        <p:spPr>
          <a:xfrm>
            <a:off x="1207770" y="878205"/>
            <a:ext cx="7129145" cy="583565"/>
          </a:xfrm>
          <a:prstGeom prst="rect">
            <a:avLst/>
          </a:prstGeom>
          <a:noFill/>
        </p:spPr>
        <p:txBody>
          <a:bodyPr wrap="square" rtlCol="0">
            <a:spAutoFit/>
          </a:bodyPr>
          <a:p>
            <a:pPr lvl="0" algn="l">
              <a:buClrTx/>
              <a:buSzTx/>
              <a:buFontTx/>
            </a:pPr>
            <a:r>
              <a:rPr lang="zh-CN" altLang="en-US" sz="3200" b="1" dirty="0">
                <a:solidFill>
                  <a:srgbClr val="228679"/>
                </a:solidFill>
                <a:cs typeface="+mn-ea"/>
                <a:sym typeface="+mn-ea"/>
              </a:rPr>
              <a:t>Model</a:t>
            </a:r>
            <a:r>
              <a:rPr lang="zh-CN" altLang="en-US" sz="3200" b="1" dirty="0">
                <a:solidFill>
                  <a:srgbClr val="228679"/>
                </a:solidFill>
                <a:cs typeface="+mn-ea"/>
                <a:sym typeface="+mn-ea"/>
              </a:rPr>
              <a:t>模块</a:t>
            </a:r>
            <a:endParaRPr lang="zh-CN" altLang="en-US" sz="3200" b="1" dirty="0">
              <a:solidFill>
                <a:srgbClr val="228679"/>
              </a:solidFill>
              <a:cs typeface="+mn-ea"/>
              <a:sym typeface="+mn-ea"/>
            </a:endParaRPr>
          </a:p>
        </p:txBody>
      </p:sp>
      <p:sp>
        <p:nvSpPr>
          <p:cNvPr id="6" name="文本框 5"/>
          <p:cNvSpPr txBox="1"/>
          <p:nvPr/>
        </p:nvSpPr>
        <p:spPr>
          <a:xfrm>
            <a:off x="1079500" y="1461770"/>
            <a:ext cx="3267710" cy="1578610"/>
          </a:xfrm>
          <a:prstGeom prst="rect">
            <a:avLst/>
          </a:prstGeom>
          <a:noFill/>
        </p:spPr>
        <p:txBody>
          <a:bodyPr wrap="square" rtlCol="0" anchor="t">
            <a:spAutoFit/>
          </a:bodyPr>
          <a:p>
            <a:pPr marL="342900" lvl="0" indent="-342900" algn="l" fontAlgn="auto">
              <a:lnSpc>
                <a:spcPct val="150000"/>
              </a:lnSpc>
              <a:spcBef>
                <a:spcPts val="400"/>
              </a:spcBef>
              <a:buFont typeface="Arial" panose="020B0604020202020204" pitchFamily="34" charset="0"/>
              <a:buChar char="•"/>
            </a:pPr>
            <a:r>
              <a:rPr lang="en-US" altLang="zh-CN" sz="2000" b="1">
                <a:sym typeface="+mn-ea"/>
              </a:rPr>
              <a:t>n-gram Extracting</a:t>
            </a:r>
            <a:endParaRPr lang="zh-CN" altLang="en-US" b="1">
              <a:solidFill>
                <a:schemeClr val="accent1">
                  <a:lumMod val="50000"/>
                </a:schemeClr>
              </a:solidFill>
              <a:sym typeface="+mn-ea"/>
            </a:endParaRPr>
          </a:p>
          <a:p>
            <a:pPr lvl="0" indent="-342900" algn="l" fontAlgn="auto">
              <a:lnSpc>
                <a:spcPct val="150000"/>
              </a:lnSpc>
              <a:spcBef>
                <a:spcPts val="400"/>
              </a:spcBef>
              <a:buFont typeface="Arial" panose="020B0604020202020204" pitchFamily="34" charset="0"/>
              <a:buChar char="•"/>
            </a:pPr>
            <a:r>
              <a:rPr lang="en-US" altLang="zh-CN" sz="2000">
                <a:sym typeface="+mn-ea"/>
              </a:rPr>
              <a:t>n-gram Sampling</a:t>
            </a:r>
            <a:endParaRPr lang="en-US" altLang="zh-CN" sz="2000">
              <a:sym typeface="+mn-ea"/>
            </a:endParaRPr>
          </a:p>
          <a:p>
            <a:pPr lvl="0" indent="-342900" algn="l" fontAlgn="auto">
              <a:lnSpc>
                <a:spcPct val="150000"/>
              </a:lnSpc>
              <a:spcBef>
                <a:spcPts val="400"/>
              </a:spcBef>
              <a:buFont typeface="Arial" panose="020B0604020202020204" pitchFamily="34" charset="0"/>
              <a:buChar char="•"/>
            </a:pPr>
            <a:r>
              <a:rPr lang="en-US" altLang="zh-CN" sz="2000">
                <a:sym typeface="+mn-ea"/>
              </a:rPr>
              <a:t>Training Objective</a:t>
            </a:r>
            <a:endParaRPr lang="zh-CN" altLang="en-US" sz="1800">
              <a:solidFill>
                <a:schemeClr val="accent1">
                  <a:lumMod val="50000"/>
                </a:schemeClr>
              </a:solidFill>
              <a:sym typeface="+mn-ea"/>
            </a:endParaRPr>
          </a:p>
        </p:txBody>
      </p:sp>
      <p:sp>
        <p:nvSpPr>
          <p:cNvPr id="2" name="文本框 1"/>
          <p:cNvSpPr txBox="1"/>
          <p:nvPr/>
        </p:nvSpPr>
        <p:spPr>
          <a:xfrm>
            <a:off x="1734185" y="3494405"/>
            <a:ext cx="8723630" cy="645160"/>
          </a:xfrm>
          <a:prstGeom prst="rect">
            <a:avLst/>
          </a:prstGeom>
          <a:noFill/>
        </p:spPr>
        <p:txBody>
          <a:bodyPr wrap="square" rtlCol="0" anchor="t">
            <a:spAutoFit/>
          </a:bodyPr>
          <a:p>
            <a:r>
              <a:rPr lang="zh-CN" altLang="en-US"/>
              <a:t>What is the </a:t>
            </a:r>
            <a:r>
              <a:rPr lang="zh-CN" altLang="en-US">
                <a:sym typeface="+mn-ea"/>
              </a:rPr>
              <a:t>greatest benefit </a:t>
            </a:r>
            <a:r>
              <a:rPr lang="zh-CN" altLang="en-US"/>
              <a:t>of fruit to the human body and how much impact will this greatest benefit have</a:t>
            </a:r>
            <a:endParaRPr lang="zh-CN" altLang="en-US"/>
          </a:p>
        </p:txBody>
      </p:sp>
      <p:grpSp>
        <p:nvGrpSpPr>
          <p:cNvPr id="20" name="组合 19"/>
          <p:cNvGrpSpPr/>
          <p:nvPr/>
        </p:nvGrpSpPr>
        <p:grpSpPr>
          <a:xfrm>
            <a:off x="1263015" y="5042535"/>
            <a:ext cx="7569200" cy="368300"/>
            <a:chOff x="1989" y="7941"/>
            <a:chExt cx="11920" cy="580"/>
          </a:xfrm>
        </p:grpSpPr>
        <p:sp>
          <p:nvSpPr>
            <p:cNvPr id="9" name="文本框 8"/>
            <p:cNvSpPr txBox="1"/>
            <p:nvPr/>
          </p:nvSpPr>
          <p:spPr>
            <a:xfrm>
              <a:off x="1989" y="7941"/>
              <a:ext cx="3010" cy="580"/>
            </a:xfrm>
            <a:prstGeom prst="rect">
              <a:avLst/>
            </a:prstGeom>
            <a:noFill/>
          </p:spPr>
          <p:txBody>
            <a:bodyPr wrap="none" rtlCol="0" anchor="t">
              <a:spAutoFit/>
            </a:bodyPr>
            <a:p>
              <a:r>
                <a:rPr lang="zh-CN" altLang="en-US">
                  <a:sym typeface="+mn-ea"/>
                </a:rPr>
                <a:t>greatest benefit </a:t>
              </a:r>
              <a:endParaRPr lang="zh-CN" altLang="en-US"/>
            </a:p>
          </p:txBody>
        </p:sp>
        <p:sp>
          <p:nvSpPr>
            <p:cNvPr id="10" name="文本框 9"/>
            <p:cNvSpPr txBox="1"/>
            <p:nvPr/>
          </p:nvSpPr>
          <p:spPr>
            <a:xfrm>
              <a:off x="5713" y="7941"/>
              <a:ext cx="2584" cy="580"/>
            </a:xfrm>
            <a:prstGeom prst="rect">
              <a:avLst/>
            </a:prstGeom>
            <a:noFill/>
          </p:spPr>
          <p:txBody>
            <a:bodyPr wrap="none" rtlCol="0" anchor="t">
              <a:spAutoFit/>
            </a:bodyPr>
            <a:p>
              <a:r>
                <a:rPr lang="zh-CN" altLang="en-US">
                  <a:sym typeface="+mn-ea"/>
                </a:rPr>
                <a:t> human body </a:t>
              </a:r>
              <a:endParaRPr lang="zh-CN" altLang="en-US"/>
            </a:p>
          </p:txBody>
        </p:sp>
        <p:sp>
          <p:nvSpPr>
            <p:cNvPr id="12" name="文本框 11"/>
            <p:cNvSpPr txBox="1"/>
            <p:nvPr/>
          </p:nvSpPr>
          <p:spPr>
            <a:xfrm>
              <a:off x="9391" y="7941"/>
              <a:ext cx="1586" cy="580"/>
            </a:xfrm>
            <a:prstGeom prst="rect">
              <a:avLst/>
            </a:prstGeom>
            <a:noFill/>
          </p:spPr>
          <p:txBody>
            <a:bodyPr wrap="none" rtlCol="0" anchor="t">
              <a:spAutoFit/>
            </a:bodyPr>
            <a:p>
              <a:r>
                <a:rPr lang="zh-CN" altLang="en-US">
                  <a:sym typeface="+mn-ea"/>
                </a:rPr>
                <a:t>will this</a:t>
              </a:r>
              <a:endParaRPr lang="zh-CN" altLang="en-US"/>
            </a:p>
          </p:txBody>
        </p:sp>
        <p:sp>
          <p:nvSpPr>
            <p:cNvPr id="14" name="文本框 13"/>
            <p:cNvSpPr txBox="1"/>
            <p:nvPr/>
          </p:nvSpPr>
          <p:spPr>
            <a:xfrm>
              <a:off x="11821" y="7941"/>
              <a:ext cx="2089" cy="580"/>
            </a:xfrm>
            <a:prstGeom prst="rect">
              <a:avLst/>
            </a:prstGeom>
            <a:noFill/>
          </p:spPr>
          <p:txBody>
            <a:bodyPr wrap="none" rtlCol="0" anchor="t">
              <a:spAutoFit/>
            </a:bodyPr>
            <a:p>
              <a:r>
                <a:rPr lang="en-US" altLang="zh-CN" b="1">
                  <a:sym typeface="+mn-ea"/>
                </a:rPr>
                <a:t>two-gram</a:t>
              </a:r>
              <a:endParaRPr lang="zh-CN" altLang="en-US"/>
            </a:p>
          </p:txBody>
        </p:sp>
      </p:grpSp>
      <p:sp>
        <p:nvSpPr>
          <p:cNvPr id="15" name="文本框 14"/>
          <p:cNvSpPr txBox="1"/>
          <p:nvPr/>
        </p:nvSpPr>
        <p:spPr>
          <a:xfrm>
            <a:off x="4368800" y="5577840"/>
            <a:ext cx="1678305" cy="368300"/>
          </a:xfrm>
          <a:prstGeom prst="rect">
            <a:avLst/>
          </a:prstGeom>
          <a:noFill/>
        </p:spPr>
        <p:txBody>
          <a:bodyPr wrap="square" rtlCol="0">
            <a:spAutoFit/>
          </a:bodyPr>
          <a:p>
            <a:r>
              <a:rPr lang="en-US" altLang="zh-CN"/>
              <a:t>...</a:t>
            </a:r>
            <a:endParaRPr lang="en-US" altLang="zh-CN"/>
          </a:p>
        </p:txBody>
      </p:sp>
      <p:grpSp>
        <p:nvGrpSpPr>
          <p:cNvPr id="21" name="组合 20"/>
          <p:cNvGrpSpPr/>
          <p:nvPr/>
        </p:nvGrpSpPr>
        <p:grpSpPr>
          <a:xfrm>
            <a:off x="1263015" y="4483735"/>
            <a:ext cx="3200400" cy="949960"/>
            <a:chOff x="1989" y="7061"/>
            <a:chExt cx="5040" cy="1496"/>
          </a:xfrm>
        </p:grpSpPr>
        <p:sp>
          <p:nvSpPr>
            <p:cNvPr id="19" name="圆角矩形 18"/>
            <p:cNvSpPr/>
            <p:nvPr/>
          </p:nvSpPr>
          <p:spPr>
            <a:xfrm>
              <a:off x="5521" y="7061"/>
              <a:ext cx="1508" cy="655"/>
            </a:xfrm>
            <a:prstGeom prst="roundRect">
              <a:avLst/>
            </a:prstGeom>
            <a:noFill/>
            <a:ln w="34925" cmpd="sng">
              <a:solidFill>
                <a:srgbClr val="22867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1989" y="7903"/>
              <a:ext cx="3011" cy="655"/>
            </a:xfrm>
            <a:prstGeom prst="roundRect">
              <a:avLst/>
            </a:prstGeom>
            <a:noFill/>
            <a:ln w="34925" cmpd="sng">
              <a:solidFill>
                <a:srgbClr val="22867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圆角矩形 16"/>
            <p:cNvSpPr/>
            <p:nvPr/>
          </p:nvSpPr>
          <p:spPr>
            <a:xfrm>
              <a:off x="1989" y="7061"/>
              <a:ext cx="1645" cy="656"/>
            </a:xfrm>
            <a:prstGeom prst="roundRect">
              <a:avLst/>
            </a:prstGeom>
            <a:noFill/>
            <a:ln w="34925" cmpd="sng">
              <a:solidFill>
                <a:srgbClr val="22867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anim calcmode="lin" valueType="num">
                                      <p:cBhvr>
                                        <p:cTn id="36" dur="1000" fill="hold"/>
                                        <p:tgtEl>
                                          <p:spTgt spid="21"/>
                                        </p:tgtEl>
                                        <p:attrNameLst>
                                          <p:attrName>ppt_x</p:attrName>
                                        </p:attrNameLst>
                                      </p:cBhvr>
                                      <p:tavLst>
                                        <p:tav tm="0">
                                          <p:val>
                                            <p:strVal val="#ppt_x"/>
                                          </p:val>
                                        </p:tav>
                                        <p:tav tm="100000">
                                          <p:val>
                                            <p:strVal val="#ppt_x"/>
                                          </p:val>
                                        </p:tav>
                                      </p:tavLst>
                                    </p:anim>
                                    <p:anim calcmode="lin" valueType="num">
                                      <p:cBhvr>
                                        <p:cTn id="3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350711" y="816746"/>
            <a:ext cx="2920753"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
        <p:nvSpPr>
          <p:cNvPr id="11" name="文本框 10"/>
          <p:cNvSpPr txBox="1"/>
          <p:nvPr/>
        </p:nvSpPr>
        <p:spPr>
          <a:xfrm>
            <a:off x="1207770" y="878205"/>
            <a:ext cx="7129145" cy="583565"/>
          </a:xfrm>
          <a:prstGeom prst="rect">
            <a:avLst/>
          </a:prstGeom>
          <a:noFill/>
        </p:spPr>
        <p:txBody>
          <a:bodyPr wrap="square" rtlCol="0">
            <a:spAutoFit/>
          </a:bodyPr>
          <a:p>
            <a:pPr lvl="0" algn="l">
              <a:buClrTx/>
              <a:buSzTx/>
              <a:buFontTx/>
            </a:pPr>
            <a:r>
              <a:rPr lang="zh-CN" altLang="en-US" sz="3200" b="1" dirty="0">
                <a:solidFill>
                  <a:srgbClr val="228679"/>
                </a:solidFill>
                <a:cs typeface="+mn-ea"/>
                <a:sym typeface="+mn-ea"/>
              </a:rPr>
              <a:t>Model</a:t>
            </a:r>
            <a:r>
              <a:rPr lang="zh-CN" altLang="en-US" sz="3200" b="1" dirty="0">
                <a:solidFill>
                  <a:srgbClr val="228679"/>
                </a:solidFill>
                <a:cs typeface="+mn-ea"/>
                <a:sym typeface="+mn-ea"/>
              </a:rPr>
              <a:t>模块</a:t>
            </a:r>
            <a:endParaRPr lang="zh-CN" altLang="en-US" sz="3200" b="1" dirty="0">
              <a:solidFill>
                <a:srgbClr val="228679"/>
              </a:solidFill>
              <a:cs typeface="+mn-ea"/>
              <a:sym typeface="+mn-ea"/>
            </a:endParaRPr>
          </a:p>
        </p:txBody>
      </p:sp>
      <p:sp>
        <p:nvSpPr>
          <p:cNvPr id="6" name="文本框 5"/>
          <p:cNvSpPr txBox="1"/>
          <p:nvPr/>
        </p:nvSpPr>
        <p:spPr>
          <a:xfrm>
            <a:off x="1079500" y="1461770"/>
            <a:ext cx="3267710" cy="1578610"/>
          </a:xfrm>
          <a:prstGeom prst="rect">
            <a:avLst/>
          </a:prstGeom>
          <a:noFill/>
        </p:spPr>
        <p:txBody>
          <a:bodyPr wrap="square" rtlCol="0" anchor="t">
            <a:spAutoFit/>
          </a:bodyPr>
          <a:p>
            <a:pPr marL="342900" lvl="0" indent="-342900" algn="l" fontAlgn="auto">
              <a:lnSpc>
                <a:spcPct val="150000"/>
              </a:lnSpc>
              <a:spcBef>
                <a:spcPts val="400"/>
              </a:spcBef>
              <a:buFont typeface="Arial" panose="020B0604020202020204" pitchFamily="34" charset="0"/>
              <a:buChar char="•"/>
            </a:pPr>
            <a:r>
              <a:rPr lang="en-US" altLang="zh-CN" sz="2000">
                <a:sym typeface="+mn-ea"/>
              </a:rPr>
              <a:t>n-gram Extracting</a:t>
            </a:r>
            <a:endParaRPr lang="zh-CN" altLang="en-US" b="1">
              <a:solidFill>
                <a:schemeClr val="accent1">
                  <a:lumMod val="50000"/>
                </a:schemeClr>
              </a:solidFill>
              <a:sym typeface="+mn-ea"/>
            </a:endParaRPr>
          </a:p>
          <a:p>
            <a:pPr lvl="0" indent="-342900" algn="l" fontAlgn="auto">
              <a:lnSpc>
                <a:spcPct val="150000"/>
              </a:lnSpc>
              <a:spcBef>
                <a:spcPts val="400"/>
              </a:spcBef>
              <a:buFont typeface="Arial" panose="020B0604020202020204" pitchFamily="34" charset="0"/>
              <a:buChar char="•"/>
            </a:pPr>
            <a:r>
              <a:rPr lang="en-US" altLang="zh-CN" sz="2000" b="1">
                <a:sym typeface="+mn-ea"/>
              </a:rPr>
              <a:t>n-gram Sampling</a:t>
            </a:r>
            <a:endParaRPr lang="en-US" altLang="zh-CN" sz="2000" b="1">
              <a:sym typeface="+mn-ea"/>
            </a:endParaRPr>
          </a:p>
          <a:p>
            <a:pPr lvl="0" indent="-342900" algn="l" fontAlgn="auto">
              <a:lnSpc>
                <a:spcPct val="150000"/>
              </a:lnSpc>
              <a:spcBef>
                <a:spcPts val="400"/>
              </a:spcBef>
              <a:buFont typeface="Arial" panose="020B0604020202020204" pitchFamily="34" charset="0"/>
              <a:buChar char="•"/>
            </a:pPr>
            <a:r>
              <a:rPr lang="en-US" altLang="zh-CN" sz="2000">
                <a:sym typeface="+mn-ea"/>
              </a:rPr>
              <a:t>Training Objective</a:t>
            </a:r>
            <a:endParaRPr lang="zh-CN" altLang="en-US" sz="1800">
              <a:solidFill>
                <a:schemeClr val="accent1">
                  <a:lumMod val="50000"/>
                </a:schemeClr>
              </a:solidFill>
              <a:sym typeface="+mn-ea"/>
            </a:endParaRPr>
          </a:p>
        </p:txBody>
      </p:sp>
      <p:sp>
        <p:nvSpPr>
          <p:cNvPr id="2" name="文本框 1"/>
          <p:cNvSpPr txBox="1"/>
          <p:nvPr/>
        </p:nvSpPr>
        <p:spPr>
          <a:xfrm>
            <a:off x="1734185" y="4122420"/>
            <a:ext cx="8723630" cy="645160"/>
          </a:xfrm>
          <a:prstGeom prst="rect">
            <a:avLst/>
          </a:prstGeom>
          <a:noFill/>
        </p:spPr>
        <p:txBody>
          <a:bodyPr wrap="square" rtlCol="0" anchor="t">
            <a:spAutoFit/>
          </a:bodyPr>
          <a:p>
            <a:r>
              <a:rPr lang="zh-CN" altLang="en-US"/>
              <a:t>What is the </a:t>
            </a:r>
            <a:r>
              <a:rPr lang="zh-CN" altLang="en-US" b="1">
                <a:sym typeface="+mn-ea"/>
              </a:rPr>
              <a:t>greatest benefit</a:t>
            </a:r>
            <a:r>
              <a:rPr lang="zh-CN" altLang="en-US">
                <a:sym typeface="+mn-ea"/>
              </a:rPr>
              <a:t> </a:t>
            </a:r>
            <a:r>
              <a:rPr lang="zh-CN" altLang="en-US"/>
              <a:t>of fruit to the human body and how much impact will this </a:t>
            </a:r>
            <a:r>
              <a:rPr lang="zh-CN" altLang="en-US" b="1"/>
              <a:t>greatest benefit</a:t>
            </a:r>
            <a:r>
              <a:rPr lang="zh-CN" altLang="en-US"/>
              <a:t> have</a:t>
            </a:r>
            <a:endParaRPr lang="zh-CN" altLang="en-US"/>
          </a:p>
        </p:txBody>
      </p:sp>
      <p:sp>
        <p:nvSpPr>
          <p:cNvPr id="9" name="文本框 8"/>
          <p:cNvSpPr txBox="1"/>
          <p:nvPr/>
        </p:nvSpPr>
        <p:spPr>
          <a:xfrm>
            <a:off x="4347210" y="3462020"/>
            <a:ext cx="2223770" cy="398780"/>
          </a:xfrm>
          <a:prstGeom prst="rect">
            <a:avLst/>
          </a:prstGeom>
          <a:noFill/>
        </p:spPr>
        <p:txBody>
          <a:bodyPr wrap="none" rtlCol="0" anchor="t">
            <a:spAutoFit/>
          </a:bodyPr>
          <a:p>
            <a:r>
              <a:rPr lang="zh-CN" altLang="en-US" sz="2000" b="1">
                <a:sym typeface="+mn-ea"/>
              </a:rPr>
              <a:t>greatest benefit </a:t>
            </a:r>
            <a:endParaRPr lang="zh-CN" altLang="en-US" sz="2000" b="1">
              <a:sym typeface="+mn-ea"/>
            </a:endParaRPr>
          </a:p>
        </p:txBody>
      </p:sp>
      <p:grpSp>
        <p:nvGrpSpPr>
          <p:cNvPr id="26" name="组合 25"/>
          <p:cNvGrpSpPr/>
          <p:nvPr/>
        </p:nvGrpSpPr>
        <p:grpSpPr>
          <a:xfrm>
            <a:off x="3092450" y="4164965"/>
            <a:ext cx="2298700" cy="601980"/>
            <a:chOff x="4870" y="6559"/>
            <a:chExt cx="3620" cy="948"/>
          </a:xfrm>
        </p:grpSpPr>
        <p:sp>
          <p:nvSpPr>
            <p:cNvPr id="17" name="圆角矩形 16"/>
            <p:cNvSpPr/>
            <p:nvPr/>
          </p:nvSpPr>
          <p:spPr>
            <a:xfrm>
              <a:off x="4870" y="6559"/>
              <a:ext cx="2958" cy="453"/>
            </a:xfrm>
            <a:prstGeom prst="roundRect">
              <a:avLst/>
            </a:prstGeom>
            <a:solidFill>
              <a:schemeClr val="bg1">
                <a:alpha val="67000"/>
              </a:schemeClr>
            </a:solidFill>
            <a:ln w="34925" cmpd="sng">
              <a:solidFill>
                <a:srgbClr val="22867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5496" y="7063"/>
              <a:ext cx="2994" cy="445"/>
            </a:xfrm>
            <a:prstGeom prst="roundRect">
              <a:avLst/>
            </a:prstGeom>
            <a:solidFill>
              <a:schemeClr val="bg1">
                <a:alpha val="71000"/>
              </a:schemeClr>
            </a:solidFill>
            <a:ln w="34925" cmpd="sng">
              <a:solidFill>
                <a:srgbClr val="22867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aphicFrame>
        <p:nvGraphicFramePr>
          <p:cNvPr id="46" name="对象 45">
            <a:hlinkClick r:id="" action="ppaction://ole?verb="/>
          </p:cNvPr>
          <p:cNvGraphicFramePr>
            <a:graphicFrameLocks noChangeAspect="1"/>
          </p:cNvGraphicFramePr>
          <p:nvPr/>
        </p:nvGraphicFramePr>
        <p:xfrm>
          <a:off x="7556500" y="1644650"/>
          <a:ext cx="3864610" cy="995680"/>
        </p:xfrm>
        <a:graphic>
          <a:graphicData uri="http://schemas.openxmlformats.org/presentationml/2006/ole">
            <mc:AlternateContent xmlns:mc="http://schemas.openxmlformats.org/markup-compatibility/2006">
              <mc:Choice xmlns:v="urn:schemas-microsoft-com:vml" Requires="v">
                <p:oleObj spid="_x0000_s2052" name="" r:id="rId1" imgW="1676400" imgH="431800" progId="Equation.KSEE3">
                  <p:embed/>
                </p:oleObj>
              </mc:Choice>
              <mc:Fallback>
                <p:oleObj name="" r:id="rId1" imgW="1676400" imgH="431800" progId="Equation.KSEE3">
                  <p:embed/>
                  <p:pic>
                    <p:nvPicPr>
                      <p:cNvPr id="0" name="图片 2051"/>
                      <p:cNvPicPr/>
                      <p:nvPr/>
                    </p:nvPicPr>
                    <p:blipFill>
                      <a:blip r:embed="rId2"/>
                      <a:stretch>
                        <a:fillRect/>
                      </a:stretch>
                    </p:blipFill>
                    <p:spPr>
                      <a:xfrm>
                        <a:off x="7556500" y="1644650"/>
                        <a:ext cx="3864610" cy="995680"/>
                      </a:xfrm>
                      <a:prstGeom prst="rect">
                        <a:avLst/>
                      </a:prstGeom>
                    </p:spPr>
                  </p:pic>
                </p:oleObj>
              </mc:Fallback>
            </mc:AlternateContent>
          </a:graphicData>
        </a:graphic>
      </p:graphicFrame>
      <p:grpSp>
        <p:nvGrpSpPr>
          <p:cNvPr id="27" name="组合 26"/>
          <p:cNvGrpSpPr/>
          <p:nvPr/>
        </p:nvGrpSpPr>
        <p:grpSpPr>
          <a:xfrm>
            <a:off x="1322705" y="5267325"/>
            <a:ext cx="8387715" cy="478790"/>
            <a:chOff x="2083" y="8295"/>
            <a:chExt cx="13209" cy="754"/>
          </a:xfrm>
        </p:grpSpPr>
        <p:graphicFrame>
          <p:nvGraphicFramePr>
            <p:cNvPr id="20" name="对象 19">
              <a:hlinkClick r:id="" action="ppaction://ole?verb="/>
            </p:cNvPr>
            <p:cNvGraphicFramePr>
              <a:graphicFrameLocks noChangeAspect="1"/>
            </p:cNvGraphicFramePr>
            <p:nvPr/>
          </p:nvGraphicFramePr>
          <p:xfrm>
            <a:off x="2083" y="8295"/>
            <a:ext cx="2936" cy="754"/>
          </p:xfrm>
          <a:graphic>
            <a:graphicData uri="http://schemas.openxmlformats.org/presentationml/2006/ole">
              <mc:AlternateContent xmlns:mc="http://schemas.openxmlformats.org/markup-compatibility/2006">
                <mc:Choice xmlns:v="urn:schemas-microsoft-com:vml" Requires="v">
                  <p:oleObj spid="_x0000_s21" name="" r:id="rId3" imgW="939800" imgH="241300" progId="Equation.KSEE3">
                    <p:embed/>
                  </p:oleObj>
                </mc:Choice>
                <mc:Fallback>
                  <p:oleObj name="" r:id="rId3" imgW="939800" imgH="241300" progId="Equation.KSEE3">
                    <p:embed/>
                    <p:pic>
                      <p:nvPicPr>
                        <p:cNvPr id="0" name="图片 2051"/>
                        <p:cNvPicPr/>
                        <p:nvPr/>
                      </p:nvPicPr>
                      <p:blipFill>
                        <a:blip r:embed="rId4"/>
                        <a:stretch>
                          <a:fillRect/>
                        </a:stretch>
                      </p:blipFill>
                      <p:spPr>
                        <a:xfrm>
                          <a:off x="2083" y="8295"/>
                          <a:ext cx="2936" cy="754"/>
                        </a:xfrm>
                        <a:prstGeom prst="rect">
                          <a:avLst/>
                        </a:prstGeom>
                      </p:spPr>
                    </p:pic>
                  </p:oleObj>
                </mc:Fallback>
              </mc:AlternateContent>
            </a:graphicData>
          </a:graphic>
        </p:graphicFrame>
        <p:sp>
          <p:nvSpPr>
            <p:cNvPr id="22" name="文本框 21"/>
            <p:cNvSpPr txBox="1"/>
            <p:nvPr/>
          </p:nvSpPr>
          <p:spPr>
            <a:xfrm>
              <a:off x="5166" y="8382"/>
              <a:ext cx="10126" cy="580"/>
            </a:xfrm>
            <a:prstGeom prst="rect">
              <a:avLst/>
            </a:prstGeom>
            <a:noFill/>
          </p:spPr>
          <p:txBody>
            <a:bodyPr wrap="square" rtlCol="0">
              <a:spAutoFit/>
            </a:bodyPr>
            <a:p>
              <a:r>
                <a:rPr lang="en-US" altLang="zh-CN"/>
                <a:t>= </a:t>
              </a:r>
              <a:r>
                <a:rPr lang="zh-CN" altLang="en-US"/>
                <a:t>上面隐藏后的句子里面</a:t>
              </a:r>
              <a:r>
                <a:rPr lang="en-US" altLang="zh-CN"/>
                <a:t>P(greatest)+P(benefit)</a:t>
              </a:r>
              <a:r>
                <a:rPr lang="zh-CN" altLang="en-US"/>
                <a:t>的概率</a:t>
              </a:r>
              <a:r>
                <a:rPr lang="en-US" altLang="zh-CN"/>
                <a:t> </a:t>
              </a:r>
              <a:r>
                <a:rPr lang="en-US" altLang="zh-CN"/>
                <a:t> </a:t>
              </a:r>
              <a:endParaRPr lang="en-US" altLang="zh-CN"/>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anim calcmode="lin" valueType="num">
                                      <p:cBhvr>
                                        <p:cTn id="15" dur="1000" fill="hold"/>
                                        <p:tgtEl>
                                          <p:spTgt spid="26"/>
                                        </p:tgtEl>
                                        <p:attrNameLst>
                                          <p:attrName>ppt_x</p:attrName>
                                        </p:attrNameLst>
                                      </p:cBhvr>
                                      <p:tavLst>
                                        <p:tav tm="0">
                                          <p:val>
                                            <p:strVal val="#ppt_x"/>
                                          </p:val>
                                        </p:tav>
                                        <p:tav tm="100000">
                                          <p:val>
                                            <p:strVal val="#ppt_x"/>
                                          </p:val>
                                        </p:tav>
                                      </p:tavLst>
                                    </p:anim>
                                    <p:anim calcmode="lin" valueType="num">
                                      <p:cBhvr>
                                        <p:cTn id="1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1000"/>
                                        <p:tgtEl>
                                          <p:spTgt spid="27"/>
                                        </p:tgtEl>
                                      </p:cBhvr>
                                    </p:animEffect>
                                    <p:anim calcmode="lin" valueType="num">
                                      <p:cBhvr>
                                        <p:cTn id="22" dur="1000" fill="hold"/>
                                        <p:tgtEl>
                                          <p:spTgt spid="27"/>
                                        </p:tgtEl>
                                        <p:attrNameLst>
                                          <p:attrName>ppt_x</p:attrName>
                                        </p:attrNameLst>
                                      </p:cBhvr>
                                      <p:tavLst>
                                        <p:tav tm="0">
                                          <p:val>
                                            <p:strVal val="#ppt_x"/>
                                          </p:val>
                                        </p:tav>
                                        <p:tav tm="100000">
                                          <p:val>
                                            <p:strVal val="#ppt_x"/>
                                          </p:val>
                                        </p:tav>
                                      </p:tavLst>
                                    </p:anim>
                                    <p:anim calcmode="lin" valueType="num">
                                      <p:cBhvr>
                                        <p:cTn id="2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350711" y="816746"/>
            <a:ext cx="2920753"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
        <p:nvSpPr>
          <p:cNvPr id="11" name="文本框 10"/>
          <p:cNvSpPr txBox="1"/>
          <p:nvPr/>
        </p:nvSpPr>
        <p:spPr>
          <a:xfrm>
            <a:off x="1207770" y="878205"/>
            <a:ext cx="7129145" cy="583565"/>
          </a:xfrm>
          <a:prstGeom prst="rect">
            <a:avLst/>
          </a:prstGeom>
          <a:noFill/>
        </p:spPr>
        <p:txBody>
          <a:bodyPr wrap="square" rtlCol="0">
            <a:spAutoFit/>
          </a:bodyPr>
          <a:p>
            <a:pPr lvl="0" algn="l">
              <a:buClrTx/>
              <a:buSzTx/>
              <a:buFontTx/>
            </a:pPr>
            <a:r>
              <a:rPr lang="zh-CN" altLang="en-US" sz="3200" b="1" dirty="0">
                <a:solidFill>
                  <a:srgbClr val="228679"/>
                </a:solidFill>
                <a:cs typeface="+mn-ea"/>
                <a:sym typeface="+mn-ea"/>
              </a:rPr>
              <a:t>Model</a:t>
            </a:r>
            <a:r>
              <a:rPr lang="zh-CN" altLang="en-US" sz="3200" b="1" dirty="0">
                <a:solidFill>
                  <a:srgbClr val="228679"/>
                </a:solidFill>
                <a:cs typeface="+mn-ea"/>
                <a:sym typeface="+mn-ea"/>
              </a:rPr>
              <a:t>模块</a:t>
            </a:r>
            <a:endParaRPr lang="zh-CN" altLang="en-US" sz="3200" b="1" dirty="0">
              <a:solidFill>
                <a:srgbClr val="228679"/>
              </a:solidFill>
              <a:cs typeface="+mn-ea"/>
              <a:sym typeface="+mn-ea"/>
            </a:endParaRPr>
          </a:p>
        </p:txBody>
      </p:sp>
      <p:sp>
        <p:nvSpPr>
          <p:cNvPr id="6" name="文本框 5"/>
          <p:cNvSpPr txBox="1"/>
          <p:nvPr/>
        </p:nvSpPr>
        <p:spPr>
          <a:xfrm>
            <a:off x="1079500" y="1461770"/>
            <a:ext cx="3267710" cy="1578610"/>
          </a:xfrm>
          <a:prstGeom prst="rect">
            <a:avLst/>
          </a:prstGeom>
          <a:noFill/>
        </p:spPr>
        <p:txBody>
          <a:bodyPr wrap="square" rtlCol="0" anchor="t">
            <a:spAutoFit/>
          </a:bodyPr>
          <a:p>
            <a:pPr marL="342900" lvl="0" indent="-342900" algn="l" fontAlgn="auto">
              <a:lnSpc>
                <a:spcPct val="150000"/>
              </a:lnSpc>
              <a:spcBef>
                <a:spcPts val="400"/>
              </a:spcBef>
              <a:buFont typeface="Arial" panose="020B0604020202020204" pitchFamily="34" charset="0"/>
              <a:buChar char="•"/>
            </a:pPr>
            <a:r>
              <a:rPr lang="en-US" altLang="zh-CN" sz="2000">
                <a:sym typeface="+mn-ea"/>
              </a:rPr>
              <a:t>n-gram Extracting</a:t>
            </a:r>
            <a:endParaRPr lang="zh-CN" altLang="en-US" b="1">
              <a:solidFill>
                <a:schemeClr val="accent1">
                  <a:lumMod val="50000"/>
                </a:schemeClr>
              </a:solidFill>
              <a:sym typeface="+mn-ea"/>
            </a:endParaRPr>
          </a:p>
          <a:p>
            <a:pPr lvl="0" indent="-342900" algn="l" fontAlgn="auto">
              <a:lnSpc>
                <a:spcPct val="150000"/>
              </a:lnSpc>
              <a:spcBef>
                <a:spcPts val="400"/>
              </a:spcBef>
              <a:buFont typeface="Arial" panose="020B0604020202020204" pitchFamily="34" charset="0"/>
              <a:buChar char="•"/>
            </a:pPr>
            <a:r>
              <a:rPr lang="en-US" altLang="zh-CN" sz="2000">
                <a:sym typeface="+mn-ea"/>
              </a:rPr>
              <a:t>n-gram Sampling</a:t>
            </a:r>
            <a:endParaRPr lang="en-US" altLang="zh-CN" sz="2000">
              <a:sym typeface="+mn-ea"/>
            </a:endParaRPr>
          </a:p>
          <a:p>
            <a:pPr lvl="0" indent="-342900" algn="l" fontAlgn="auto">
              <a:lnSpc>
                <a:spcPct val="150000"/>
              </a:lnSpc>
              <a:spcBef>
                <a:spcPts val="400"/>
              </a:spcBef>
              <a:buFont typeface="Arial" panose="020B0604020202020204" pitchFamily="34" charset="0"/>
              <a:buChar char="•"/>
            </a:pPr>
            <a:r>
              <a:rPr lang="en-US" altLang="zh-CN" sz="2000" b="1">
                <a:sym typeface="+mn-ea"/>
              </a:rPr>
              <a:t>Training Objective</a:t>
            </a:r>
            <a:endParaRPr lang="zh-CN" altLang="en-US" sz="1800" b="1">
              <a:solidFill>
                <a:schemeClr val="accent1">
                  <a:lumMod val="50000"/>
                </a:schemeClr>
              </a:solidFill>
              <a:sym typeface="+mn-ea"/>
            </a:endParaRPr>
          </a:p>
        </p:txBody>
      </p:sp>
      <p:sp>
        <p:nvSpPr>
          <p:cNvPr id="3" name="文本框 2"/>
          <p:cNvSpPr txBox="1"/>
          <p:nvPr/>
        </p:nvSpPr>
        <p:spPr>
          <a:xfrm>
            <a:off x="1612900" y="5191125"/>
            <a:ext cx="10145395" cy="645160"/>
          </a:xfrm>
          <a:prstGeom prst="rect">
            <a:avLst/>
          </a:prstGeom>
          <a:noFill/>
        </p:spPr>
        <p:txBody>
          <a:bodyPr wrap="square" rtlCol="0" anchor="t">
            <a:spAutoFit/>
          </a:bodyPr>
          <a:p>
            <a:r>
              <a:rPr lang="zh-CN" altLang="en-US"/>
              <a:t>What is the </a:t>
            </a:r>
            <a:r>
              <a:rPr lang="zh-CN" altLang="en-US">
                <a:sym typeface="+mn-ea"/>
              </a:rPr>
              <a:t>greatest benefit</a:t>
            </a:r>
            <a:r>
              <a:rPr lang="zh-CN" altLang="en-US">
                <a:sym typeface="+mn-ea"/>
              </a:rPr>
              <a:t> </a:t>
            </a:r>
            <a:r>
              <a:rPr lang="zh-CN" altLang="en-US"/>
              <a:t>of fruit to the human body and how much impact will this greatest benefit</a:t>
            </a:r>
            <a:r>
              <a:rPr lang="zh-CN" altLang="en-US"/>
              <a:t> have</a:t>
            </a:r>
            <a:endParaRPr lang="zh-CN" altLang="en-US"/>
          </a:p>
        </p:txBody>
      </p:sp>
      <p:grpSp>
        <p:nvGrpSpPr>
          <p:cNvPr id="5" name="组合 4"/>
          <p:cNvGrpSpPr/>
          <p:nvPr/>
        </p:nvGrpSpPr>
        <p:grpSpPr>
          <a:xfrm>
            <a:off x="1612900" y="3663950"/>
            <a:ext cx="8723630" cy="822960"/>
            <a:chOff x="3376" y="5787"/>
            <a:chExt cx="13738" cy="1296"/>
          </a:xfrm>
        </p:grpSpPr>
        <p:sp>
          <p:nvSpPr>
            <p:cNvPr id="2" name="文本框 1"/>
            <p:cNvSpPr txBox="1"/>
            <p:nvPr/>
          </p:nvSpPr>
          <p:spPr>
            <a:xfrm>
              <a:off x="3376" y="5787"/>
              <a:ext cx="13738" cy="580"/>
            </a:xfrm>
            <a:prstGeom prst="rect">
              <a:avLst/>
            </a:prstGeom>
            <a:noFill/>
          </p:spPr>
          <p:txBody>
            <a:bodyPr wrap="square" rtlCol="0" anchor="t">
              <a:spAutoFit/>
            </a:bodyPr>
            <a:p>
              <a:r>
                <a:rPr lang="zh-CN" altLang="en-US"/>
                <a:t>What is the</a:t>
              </a:r>
              <a:r>
                <a:rPr lang="zh-CN" altLang="en-US">
                  <a:sym typeface="+mn-ea"/>
                </a:rPr>
                <a:t> </a:t>
              </a:r>
              <a:r>
                <a:rPr lang="zh-CN" altLang="en-US"/>
                <a:t>of fruit to the human body and how much impact will this have</a:t>
              </a:r>
              <a:endParaRPr lang="zh-CN" altLang="en-US"/>
            </a:p>
          </p:txBody>
        </p:sp>
        <p:sp>
          <p:nvSpPr>
            <p:cNvPr id="4" name="文本框 3"/>
            <p:cNvSpPr txBox="1"/>
            <p:nvPr/>
          </p:nvSpPr>
          <p:spPr>
            <a:xfrm>
              <a:off x="7228" y="6503"/>
              <a:ext cx="4036" cy="580"/>
            </a:xfrm>
            <a:prstGeom prst="rect">
              <a:avLst/>
            </a:prstGeom>
            <a:noFill/>
          </p:spPr>
          <p:txBody>
            <a:bodyPr wrap="square" rtlCol="0" anchor="t">
              <a:spAutoFit/>
            </a:bodyPr>
            <a:p>
              <a:r>
                <a:rPr lang="zh-CN" altLang="en-US">
                  <a:sym typeface="+mn-ea"/>
                </a:rPr>
                <a:t>greatest benefit</a:t>
              </a:r>
              <a:endParaRPr lang="zh-CN" altLang="en-US"/>
            </a:p>
          </p:txBody>
        </p:sp>
      </p:grpSp>
      <p:sp>
        <p:nvSpPr>
          <p:cNvPr id="7" name="文本框 6"/>
          <p:cNvSpPr txBox="1"/>
          <p:nvPr/>
        </p:nvSpPr>
        <p:spPr>
          <a:xfrm>
            <a:off x="1207770" y="3642360"/>
            <a:ext cx="703580" cy="368300"/>
          </a:xfrm>
          <a:prstGeom prst="rect">
            <a:avLst/>
          </a:prstGeom>
          <a:noFill/>
        </p:spPr>
        <p:txBody>
          <a:bodyPr wrap="square" rtlCol="0">
            <a:spAutoFit/>
          </a:bodyPr>
          <a:p>
            <a:r>
              <a:rPr lang="zh-CN" altLang="en-US"/>
              <a:t>①</a:t>
            </a:r>
            <a:endParaRPr lang="zh-CN" altLang="en-US"/>
          </a:p>
        </p:txBody>
      </p:sp>
      <p:sp>
        <p:nvSpPr>
          <p:cNvPr id="10" name="文本框 9"/>
          <p:cNvSpPr txBox="1"/>
          <p:nvPr/>
        </p:nvSpPr>
        <p:spPr>
          <a:xfrm>
            <a:off x="1207770" y="5147945"/>
            <a:ext cx="703580" cy="368300"/>
          </a:xfrm>
          <a:prstGeom prst="rect">
            <a:avLst/>
          </a:prstGeom>
          <a:noFill/>
        </p:spPr>
        <p:txBody>
          <a:bodyPr wrap="square" rtlCol="0">
            <a:spAutoFit/>
          </a:bodyPr>
          <a:p>
            <a:r>
              <a:rPr lang="zh-CN" altLang="en-US"/>
              <a:t>②</a:t>
            </a:r>
            <a:endParaRPr lang="zh-CN" altLang="en-US"/>
          </a:p>
        </p:txBody>
      </p:sp>
      <p:grpSp>
        <p:nvGrpSpPr>
          <p:cNvPr id="14" name="组合 13"/>
          <p:cNvGrpSpPr/>
          <p:nvPr/>
        </p:nvGrpSpPr>
        <p:grpSpPr>
          <a:xfrm>
            <a:off x="8755380" y="4141470"/>
            <a:ext cx="2229485" cy="1049655"/>
            <a:chOff x="13788" y="6522"/>
            <a:chExt cx="3511" cy="1653"/>
          </a:xfrm>
        </p:grpSpPr>
        <p:sp>
          <p:nvSpPr>
            <p:cNvPr id="12" name="文本框 11"/>
            <p:cNvSpPr txBox="1"/>
            <p:nvPr/>
          </p:nvSpPr>
          <p:spPr>
            <a:xfrm>
              <a:off x="14338" y="6755"/>
              <a:ext cx="2961" cy="1016"/>
            </a:xfrm>
            <a:prstGeom prst="rect">
              <a:avLst/>
            </a:prstGeom>
            <a:noFill/>
          </p:spPr>
          <p:txBody>
            <a:bodyPr wrap="none" rtlCol="0" anchor="t">
              <a:spAutoFit/>
            </a:bodyPr>
            <a:p>
              <a:pPr lvl="0" indent="0" algn="l" fontAlgn="auto">
                <a:lnSpc>
                  <a:spcPct val="150000"/>
                </a:lnSpc>
                <a:spcBef>
                  <a:spcPts val="400"/>
                </a:spcBef>
                <a:buFont typeface="Arial" panose="020B0604020202020204" pitchFamily="34" charset="0"/>
                <a:buNone/>
              </a:pPr>
              <a:r>
                <a:rPr lang="en-US" altLang="zh-CN" sz="2400" b="1"/>
                <a:t>MSE+MLM</a:t>
              </a:r>
              <a:endParaRPr lang="en-US" altLang="zh-CN" sz="2400" b="1"/>
            </a:p>
          </p:txBody>
        </p:sp>
        <p:cxnSp>
          <p:nvCxnSpPr>
            <p:cNvPr id="25" name="直接箭头连接符 24"/>
            <p:cNvCxnSpPr/>
            <p:nvPr/>
          </p:nvCxnSpPr>
          <p:spPr>
            <a:xfrm flipH="1" flipV="1">
              <a:off x="13788" y="6522"/>
              <a:ext cx="550" cy="508"/>
            </a:xfrm>
            <a:prstGeom prst="straightConnector1">
              <a:avLst/>
            </a:prstGeom>
            <a:ln w="25400">
              <a:solidFill>
                <a:srgbClr val="18826E"/>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13788" y="7646"/>
              <a:ext cx="546" cy="529"/>
            </a:xfrm>
            <a:prstGeom prst="straightConnector1">
              <a:avLst/>
            </a:prstGeom>
            <a:ln w="25400">
              <a:solidFill>
                <a:srgbClr val="18826E"/>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2870" y="1412101"/>
            <a:ext cx="4552241" cy="1608525"/>
            <a:chOff x="1928458" y="-68802"/>
            <a:chExt cx="9899032" cy="3497802"/>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b="52071"/>
            <a:stretch>
              <a:fillRect/>
            </a:stretch>
          </p:blipFill>
          <p:spPr>
            <a:xfrm>
              <a:off x="1928458" y="142043"/>
              <a:ext cx="4340131" cy="3286957"/>
            </a:xfrm>
            <a:prstGeom prst="rect">
              <a:avLst/>
            </a:prstGeom>
          </p:spPr>
        </p:pic>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t="50000"/>
            <a:stretch>
              <a:fillRect/>
            </a:stretch>
          </p:blipFill>
          <p:spPr>
            <a:xfrm>
              <a:off x="7487359" y="-68802"/>
              <a:ext cx="4340131" cy="3429000"/>
            </a:xfrm>
            <a:prstGeom prst="rect">
              <a:avLst/>
            </a:prstGeom>
          </p:spPr>
        </p:pic>
      </p:grpSp>
      <p:sp>
        <p:nvSpPr>
          <p:cNvPr id="6" name="文本框 5"/>
          <p:cNvSpPr txBox="1"/>
          <p:nvPr/>
        </p:nvSpPr>
        <p:spPr>
          <a:xfrm>
            <a:off x="4525010" y="3292475"/>
            <a:ext cx="5060315" cy="645160"/>
          </a:xfrm>
          <a:prstGeom prst="rect">
            <a:avLst/>
          </a:prstGeom>
          <a:noFill/>
        </p:spPr>
        <p:txBody>
          <a:bodyPr wrap="square" rtlCol="0">
            <a:spAutoFit/>
          </a:bodyPr>
          <a:lstStyle/>
          <a:p>
            <a:pPr algn="l"/>
            <a:r>
              <a:rPr lang="en-US" altLang="zh-CN" sz="3600" dirty="0">
                <a:cs typeface="+mn-ea"/>
                <a:sym typeface="+mn-lt"/>
              </a:rPr>
              <a:t>Part 3 </a:t>
            </a:r>
            <a:r>
              <a:rPr lang="zh-CN" altLang="en-US" sz="3600" dirty="0">
                <a:cs typeface="+mn-ea"/>
                <a:sym typeface="+mn-lt"/>
              </a:rPr>
              <a:t>实验过程</a:t>
            </a:r>
            <a:endParaRPr lang="zh-CN" altLang="en-US" sz="3600" dirty="0">
              <a:cs typeface="+mn-ea"/>
              <a:sym typeface="+mn-lt"/>
            </a:endParaRPr>
          </a:p>
        </p:txBody>
      </p:sp>
      <p:sp>
        <p:nvSpPr>
          <p:cNvPr id="7" name="矩形 6"/>
          <p:cNvSpPr/>
          <p:nvPr/>
        </p:nvSpPr>
        <p:spPr>
          <a:xfrm>
            <a:off x="5503545" y="3937635"/>
            <a:ext cx="5267960" cy="368300"/>
          </a:xfrm>
          <a:prstGeom prst="rect">
            <a:avLst/>
          </a:prstGeom>
        </p:spPr>
        <p:txBody>
          <a:bodyPr wrap="square">
            <a:spAutoFit/>
          </a:bodyPr>
          <a:lstStyle/>
          <a:p>
            <a:pPr algn="l">
              <a:lnSpc>
                <a:spcPct val="150000"/>
              </a:lnSpc>
            </a:pPr>
            <a:endParaRPr lang="en-US" altLang="zh-CN" sz="12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r="61316" b="52071"/>
          <a:stretch>
            <a:fillRect/>
          </a:stretch>
        </p:blipFill>
        <p:spPr>
          <a:xfrm>
            <a:off x="5590715" y="1450563"/>
            <a:ext cx="1010569" cy="1978436"/>
          </a:xfrm>
          <a:prstGeom prst="rect">
            <a:avLst/>
          </a:prstGeom>
        </p:spPr>
      </p:pic>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69396" t="50000"/>
          <a:stretch>
            <a:fillRect/>
          </a:stretch>
        </p:blipFill>
        <p:spPr>
          <a:xfrm>
            <a:off x="5696259" y="3344443"/>
            <a:ext cx="799480" cy="2063932"/>
          </a:xfrm>
          <a:prstGeom prst="rect">
            <a:avLst/>
          </a:prstGeom>
        </p:spPr>
      </p:pic>
      <p:sp>
        <p:nvSpPr>
          <p:cNvPr id="2" name="文本框 1"/>
          <p:cNvSpPr txBox="1"/>
          <p:nvPr/>
        </p:nvSpPr>
        <p:spPr>
          <a:xfrm>
            <a:off x="965835" y="805180"/>
            <a:ext cx="4237990" cy="645160"/>
          </a:xfrm>
          <a:prstGeom prst="rect">
            <a:avLst/>
          </a:prstGeom>
          <a:noFill/>
        </p:spPr>
        <p:txBody>
          <a:bodyPr wrap="square" rtlCol="0">
            <a:spAutoFit/>
          </a:bodyPr>
          <a:p>
            <a:pPr lvl="0" algn="l">
              <a:buClrTx/>
              <a:buSzTx/>
              <a:buFontTx/>
            </a:pPr>
            <a:r>
              <a:rPr lang="zh-CN" altLang="en-US" sz="3200" b="1" dirty="0">
                <a:solidFill>
                  <a:srgbClr val="228679"/>
                </a:solidFill>
                <a:cs typeface="+mn-ea"/>
                <a:sym typeface="+mn-ea"/>
              </a:rPr>
              <a:t>模型预训练</a:t>
            </a:r>
            <a:endParaRPr lang="zh-CN" altLang="en-US" sz="3200" b="1" dirty="0">
              <a:solidFill>
                <a:srgbClr val="228679"/>
              </a:solidFill>
              <a:cs typeface="+mn-ea"/>
              <a:sym typeface="+mn-ea"/>
            </a:endParaRPr>
          </a:p>
        </p:txBody>
      </p:sp>
      <p:grpSp>
        <p:nvGrpSpPr>
          <p:cNvPr id="30" name="组合 29"/>
          <p:cNvGrpSpPr/>
          <p:nvPr/>
        </p:nvGrpSpPr>
        <p:grpSpPr>
          <a:xfrm>
            <a:off x="457200" y="1753870"/>
            <a:ext cx="5239385" cy="3641090"/>
            <a:chOff x="720" y="2762"/>
            <a:chExt cx="8251" cy="5734"/>
          </a:xfrm>
        </p:grpSpPr>
        <p:sp>
          <p:nvSpPr>
            <p:cNvPr id="4" name="文本框 3"/>
            <p:cNvSpPr txBox="1"/>
            <p:nvPr/>
          </p:nvSpPr>
          <p:spPr>
            <a:xfrm>
              <a:off x="720" y="4103"/>
              <a:ext cx="8251" cy="4393"/>
            </a:xfrm>
            <a:prstGeom prst="rect">
              <a:avLst/>
            </a:prstGeom>
            <a:noFill/>
          </p:spPr>
          <p:txBody>
            <a:bodyPr wrap="square" rtlCol="0" anchor="t">
              <a:spAutoFit/>
            </a:bodyPr>
            <a:p>
              <a:pPr marL="800100" lvl="1" indent="-342900" algn="l" fontAlgn="auto">
                <a:lnSpc>
                  <a:spcPct val="150000"/>
                </a:lnSpc>
                <a:spcBef>
                  <a:spcPts val="400"/>
                </a:spcBef>
                <a:buFont typeface="Arial" panose="020B0604020202020204" pitchFamily="34" charset="0"/>
                <a:buChar char="•"/>
              </a:pPr>
              <a:r>
                <a:rPr>
                  <a:sym typeface="+mn-ea"/>
                </a:rPr>
                <a:t>English Wikipedia Corpus 英语的维基百科语料库</a:t>
              </a:r>
              <a:endParaRPr>
                <a:sym typeface="+mn-ea"/>
              </a:endParaRPr>
            </a:p>
            <a:p>
              <a:pPr marL="800100" lvl="1" indent="-342900" algn="l" fontAlgn="auto">
                <a:lnSpc>
                  <a:spcPct val="150000"/>
                </a:lnSpc>
                <a:spcBef>
                  <a:spcPts val="400"/>
                </a:spcBef>
                <a:buFont typeface="Arial" panose="020B0604020202020204" pitchFamily="34" charset="0"/>
                <a:buChar char="•"/>
              </a:pPr>
              <a:r>
                <a:rPr>
                  <a:sym typeface="+mn-ea"/>
                </a:rPr>
                <a:t>高亮</a:t>
              </a:r>
              <a:r>
                <a:rPr>
                  <a:sym typeface="+mn-ea"/>
                </a:rPr>
                <a:t>特殊标记的n-gram</a:t>
              </a:r>
              <a:endParaRPr>
                <a:sym typeface="+mn-ea"/>
              </a:endParaRPr>
            </a:p>
            <a:p>
              <a:pPr marL="800100" lvl="1" indent="-342900" algn="l" fontAlgn="auto">
                <a:lnSpc>
                  <a:spcPct val="150000"/>
                </a:lnSpc>
                <a:spcBef>
                  <a:spcPts val="400"/>
                </a:spcBef>
                <a:buFont typeface="Arial" panose="020B0604020202020204" pitchFamily="34" charset="0"/>
                <a:buChar char="•"/>
              </a:pPr>
              <a:r>
                <a:rPr>
                  <a:sym typeface="+mn-ea"/>
                </a:rPr>
                <a:t>处理后得到2266M words</a:t>
              </a:r>
              <a:endParaRPr>
                <a:sym typeface="+mn-ea"/>
              </a:endParaRPr>
            </a:p>
            <a:p>
              <a:pPr marL="800100" lvl="1" indent="-342900" algn="l" fontAlgn="auto">
                <a:lnSpc>
                  <a:spcPct val="150000"/>
                </a:lnSpc>
                <a:spcBef>
                  <a:spcPts val="400"/>
                </a:spcBef>
                <a:buFont typeface="Arial" panose="020B0604020202020204" pitchFamily="34" charset="0"/>
                <a:buChar char="•"/>
              </a:pPr>
              <a:r>
                <a:rPr>
                  <a:sym typeface="+mn-ea"/>
                </a:rPr>
                <a:t>根据PMI的分数，</a:t>
              </a:r>
              <a:r>
                <a:rPr lang="zh-CN">
                  <a:sym typeface="+mn-ea"/>
                </a:rPr>
                <a:t>选取</a:t>
              </a:r>
              <a:r>
                <a:rPr>
                  <a:sym typeface="+mn-ea"/>
                </a:rPr>
                <a:t>前3000个n-gram</a:t>
              </a:r>
              <a:endParaRPr>
                <a:sym typeface="+mn-ea"/>
              </a:endParaRPr>
            </a:p>
            <a:p>
              <a:pPr marL="800100" lvl="1" indent="-342900" algn="l" fontAlgn="auto">
                <a:lnSpc>
                  <a:spcPct val="150000"/>
                </a:lnSpc>
                <a:spcBef>
                  <a:spcPts val="400"/>
                </a:spcBef>
                <a:buFont typeface="Arial" panose="020B0604020202020204" pitchFamily="34" charset="0"/>
                <a:buChar char="•"/>
              </a:pPr>
              <a:r>
                <a:rPr>
                  <a:sym typeface="+mn-ea"/>
                </a:rPr>
                <a:t>随机采样了10M的句子</a:t>
              </a:r>
              <a:endParaRPr>
                <a:sym typeface="+mn-ea"/>
              </a:endParaRPr>
            </a:p>
          </p:txBody>
        </p:sp>
        <p:sp>
          <p:nvSpPr>
            <p:cNvPr id="18" name="文本框 17"/>
            <p:cNvSpPr txBox="1"/>
            <p:nvPr/>
          </p:nvSpPr>
          <p:spPr>
            <a:xfrm>
              <a:off x="3576" y="2762"/>
              <a:ext cx="3887" cy="725"/>
            </a:xfrm>
            <a:prstGeom prst="rect">
              <a:avLst/>
            </a:prstGeom>
            <a:noFill/>
          </p:spPr>
          <p:txBody>
            <a:bodyPr wrap="square" rtlCol="0">
              <a:spAutoFit/>
            </a:bodyPr>
            <a:p>
              <a:pPr algn="l"/>
              <a:r>
                <a:rPr lang="zh-CN" altLang="en-US" sz="2400" b="1" dirty="0">
                  <a:cs typeface="+mn-ea"/>
                  <a:sym typeface="+mn-lt"/>
                </a:rPr>
                <a:t>语料库</a:t>
              </a:r>
              <a:endParaRPr lang="zh-CN" altLang="en-US" sz="2400" b="1" dirty="0">
                <a:cs typeface="+mn-ea"/>
                <a:sym typeface="+mn-lt"/>
              </a:endParaRPr>
            </a:p>
          </p:txBody>
        </p:sp>
      </p:grpSp>
      <p:grpSp>
        <p:nvGrpSpPr>
          <p:cNvPr id="31" name="组合 30"/>
          <p:cNvGrpSpPr/>
          <p:nvPr/>
        </p:nvGrpSpPr>
        <p:grpSpPr>
          <a:xfrm>
            <a:off x="6043295" y="1116965"/>
            <a:ext cx="5574665" cy="4904105"/>
            <a:chOff x="9586" y="2881"/>
            <a:chExt cx="8779" cy="7723"/>
          </a:xfrm>
        </p:grpSpPr>
        <p:sp>
          <p:nvSpPr>
            <p:cNvPr id="27" name="文本框 26"/>
            <p:cNvSpPr txBox="1"/>
            <p:nvPr/>
          </p:nvSpPr>
          <p:spPr>
            <a:xfrm>
              <a:off x="12151" y="2881"/>
              <a:ext cx="3887" cy="725"/>
            </a:xfrm>
            <a:prstGeom prst="rect">
              <a:avLst/>
            </a:prstGeom>
            <a:noFill/>
          </p:spPr>
          <p:txBody>
            <a:bodyPr wrap="square" rtlCol="0">
              <a:spAutoFit/>
            </a:bodyPr>
            <a:p>
              <a:pPr algn="l"/>
              <a:r>
                <a:rPr lang="zh-CN" altLang="en-US" sz="2400" b="1" dirty="0">
                  <a:cs typeface="+mn-ea"/>
                  <a:sym typeface="+mn-lt"/>
                </a:rPr>
                <a:t>参数预训练</a:t>
              </a:r>
              <a:endParaRPr lang="zh-CN" altLang="en-US" sz="2400" b="1" dirty="0">
                <a:cs typeface="+mn-ea"/>
                <a:sym typeface="+mn-lt"/>
              </a:endParaRPr>
            </a:p>
          </p:txBody>
        </p:sp>
        <p:sp>
          <p:nvSpPr>
            <p:cNvPr id="29" name="文本框 28"/>
            <p:cNvSpPr txBox="1"/>
            <p:nvPr/>
          </p:nvSpPr>
          <p:spPr>
            <a:xfrm>
              <a:off x="9586" y="4103"/>
              <a:ext cx="8779" cy="6501"/>
            </a:xfrm>
            <a:prstGeom prst="rect">
              <a:avLst/>
            </a:prstGeom>
            <a:noFill/>
          </p:spPr>
          <p:txBody>
            <a:bodyPr wrap="square" rtlCol="0" anchor="t">
              <a:spAutoFit/>
            </a:bodyPr>
            <a:p>
              <a:pPr marL="800100" lvl="1" indent="-342900" algn="l" fontAlgn="auto">
                <a:lnSpc>
                  <a:spcPct val="150000"/>
                </a:lnSpc>
                <a:spcBef>
                  <a:spcPts val="400"/>
                </a:spcBef>
                <a:buFont typeface="Arial" panose="020B0604020202020204" pitchFamily="34" charset="0"/>
                <a:buChar char="•"/>
              </a:pPr>
              <a:r>
                <a:rPr>
                  <a:sym typeface="+mn-ea"/>
                </a:rPr>
                <a:t>BERT</a:t>
              </a:r>
              <a:r>
                <a:rPr sz="1600">
                  <a:sym typeface="+mn-ea"/>
                </a:rPr>
                <a:t>（ BERT: Pre-training of deep bidirectional transformers for language under standing.）</a:t>
              </a:r>
              <a:endParaRPr>
                <a:sym typeface="+mn-ea"/>
              </a:endParaRPr>
            </a:p>
            <a:p>
              <a:pPr marL="800100" lvl="1" indent="-342900" algn="l" fontAlgn="auto">
                <a:lnSpc>
                  <a:spcPct val="150000"/>
                </a:lnSpc>
                <a:spcBef>
                  <a:spcPts val="400"/>
                </a:spcBef>
                <a:buFont typeface="Arial" panose="020B0604020202020204" pitchFamily="34" charset="0"/>
                <a:buChar char="•"/>
              </a:pPr>
              <a:r>
                <a:rPr>
                  <a:sym typeface="+mn-ea"/>
                </a:rPr>
                <a:t>ALBERT</a:t>
              </a:r>
              <a:r>
                <a:rPr sz="1600">
                  <a:sym typeface="+mn-ea"/>
                </a:rPr>
                <a:t>（ALBERT: A lite BERT for self-supervised learning of language representations. ）</a:t>
              </a:r>
              <a:endParaRPr>
                <a:sym typeface="+mn-ea"/>
              </a:endParaRPr>
            </a:p>
            <a:p>
              <a:pPr marL="800100" lvl="1" indent="-342900" algn="l" fontAlgn="auto">
                <a:lnSpc>
                  <a:spcPct val="150000"/>
                </a:lnSpc>
                <a:spcBef>
                  <a:spcPts val="400"/>
                </a:spcBef>
                <a:buFont typeface="Arial" panose="020B0604020202020204" pitchFamily="34" charset="0"/>
                <a:buChar char="•"/>
              </a:pPr>
              <a:r>
                <a:rPr>
                  <a:sym typeface="+mn-ea"/>
                </a:rPr>
                <a:t>ELECTRA</a:t>
              </a:r>
              <a:r>
                <a:rPr sz="1600">
                  <a:sym typeface="+mn-ea"/>
                </a:rPr>
                <a:t>（ELECTRA: Pretraining text encoders as discriminators rather than generators）</a:t>
              </a:r>
              <a:endParaRPr sz="1600">
                <a:sym typeface="+mn-ea"/>
              </a:endParaRPr>
            </a:p>
            <a:p>
              <a:pPr marL="800100" lvl="1" indent="-342900" algn="l" fontAlgn="auto">
                <a:lnSpc>
                  <a:spcPct val="150000"/>
                </a:lnSpc>
                <a:spcBef>
                  <a:spcPts val="400"/>
                </a:spcBef>
                <a:buFont typeface="Arial" panose="020B0604020202020204" pitchFamily="34" charset="0"/>
                <a:buChar char="•"/>
              </a:pPr>
              <a:r>
                <a:rPr lang="zh-CN" sz="1600">
                  <a:sym typeface="+mn-ea"/>
                </a:rPr>
                <a:t>用之前研究中已有的模型参数，进行了</a:t>
              </a:r>
              <a:r>
                <a:rPr lang="en-US" altLang="zh-CN" sz="1600">
                  <a:sym typeface="+mn-ea"/>
                </a:rPr>
                <a:t>10%</a:t>
              </a:r>
              <a:r>
                <a:rPr lang="zh-CN" altLang="en-US" sz="1600">
                  <a:sym typeface="+mn-ea"/>
                </a:rPr>
                <a:t>的预热</a:t>
              </a:r>
              <a:endParaRPr lang="zh-CN" altLang="en-US" sz="1600">
                <a:sym typeface="+mn-ea"/>
              </a:endParaRPr>
            </a:p>
            <a:p>
              <a:pPr marL="1257300" lvl="2" indent="-342900" algn="l" fontAlgn="auto">
                <a:lnSpc>
                  <a:spcPct val="150000"/>
                </a:lnSpc>
                <a:spcBef>
                  <a:spcPts val="400"/>
                </a:spcBef>
                <a:buFont typeface="Arial" panose="020B0604020202020204" pitchFamily="34" charset="0"/>
                <a:buChar char="•"/>
              </a:pPr>
              <a:r>
                <a:rPr lang="en-US" altLang="zh-CN" sz="1600">
                  <a:sym typeface="+mn-ea"/>
                </a:rPr>
                <a:t>Adam</a:t>
              </a:r>
              <a:r>
                <a:rPr lang="zh-CN" altLang="en-US" sz="1600">
                  <a:sym typeface="+mn-ea"/>
                </a:rPr>
                <a:t>优化</a:t>
              </a:r>
              <a:r>
                <a:rPr lang="zh-CN" altLang="en-US" sz="1600">
                  <a:sym typeface="+mn-ea"/>
                </a:rPr>
                <a:t>，</a:t>
              </a:r>
              <a:r>
                <a:rPr lang="en-US" altLang="zh-CN" sz="1600">
                  <a:sym typeface="+mn-ea"/>
                </a:rPr>
                <a:t>lr=5e-5</a:t>
              </a:r>
              <a:endParaRPr lang="en-US" altLang="zh-CN" sz="1600">
                <a:sym typeface="+mn-ea"/>
              </a:endParaRPr>
            </a:p>
          </p:txBody>
        </p:sp>
      </p:grpSp>
      <p:grpSp>
        <p:nvGrpSpPr>
          <p:cNvPr id="16" name="组合 15"/>
          <p:cNvGrpSpPr/>
          <p:nvPr/>
        </p:nvGrpSpPr>
        <p:grpSpPr>
          <a:xfrm>
            <a:off x="1271905" y="1588770"/>
            <a:ext cx="817880" cy="791210"/>
            <a:chOff x="2003" y="2502"/>
            <a:chExt cx="1288" cy="1246"/>
          </a:xfrm>
        </p:grpSpPr>
        <p:sp>
          <p:nvSpPr>
            <p:cNvPr id="15" name="椭圆 14"/>
            <p:cNvSpPr/>
            <p:nvPr/>
          </p:nvSpPr>
          <p:spPr>
            <a:xfrm>
              <a:off x="2003" y="2502"/>
              <a:ext cx="1289" cy="1246"/>
            </a:xfrm>
            <a:prstGeom prst="ellipse">
              <a:avLst/>
            </a:prstGeom>
            <a:solidFill>
              <a:srgbClr val="2DB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100">
                <a:solidFill>
                  <a:schemeClr val="bg1"/>
                </a:solidFill>
                <a:cs typeface="+mn-ea"/>
                <a:sym typeface="+mn-lt"/>
              </a:endParaRPr>
            </a:p>
          </p:txBody>
        </p:sp>
        <p:sp>
          <p:nvSpPr>
            <p:cNvPr id="6" name="文本框 5"/>
            <p:cNvSpPr txBox="1"/>
            <p:nvPr/>
          </p:nvSpPr>
          <p:spPr>
            <a:xfrm>
              <a:off x="2142" y="2762"/>
              <a:ext cx="1011" cy="725"/>
            </a:xfrm>
            <a:prstGeom prst="rect">
              <a:avLst/>
            </a:prstGeom>
            <a:solidFill>
              <a:srgbClr val="2DB1A3"/>
            </a:solidFill>
            <a:ln>
              <a:noFill/>
            </a:ln>
          </p:spPr>
          <p:txBody>
            <a:bodyPr wrap="square" rtlCol="0">
              <a:spAutoFit/>
            </a:bodyPr>
            <a:p>
              <a:pPr algn="ctr"/>
              <a:r>
                <a:rPr lang="en-US" altLang="zh-CN" sz="2400" b="1" dirty="0">
                  <a:solidFill>
                    <a:schemeClr val="bg1"/>
                  </a:solidFill>
                  <a:cs typeface="+mn-ea"/>
                  <a:sym typeface="+mn-lt"/>
                </a:rPr>
                <a:t>01</a:t>
              </a:r>
              <a:endParaRPr lang="en-US" altLang="zh-CN" sz="2400" b="1" dirty="0">
                <a:solidFill>
                  <a:schemeClr val="bg1"/>
                </a:solidFill>
                <a:cs typeface="+mn-ea"/>
                <a:sym typeface="+mn-lt"/>
              </a:endParaRPr>
            </a:p>
          </p:txBody>
        </p:sp>
      </p:grpSp>
      <p:grpSp>
        <p:nvGrpSpPr>
          <p:cNvPr id="7" name="组合 6"/>
          <p:cNvGrpSpPr/>
          <p:nvPr/>
        </p:nvGrpSpPr>
        <p:grpSpPr>
          <a:xfrm>
            <a:off x="6617970" y="951865"/>
            <a:ext cx="818515" cy="791210"/>
            <a:chOff x="2003" y="2502"/>
            <a:chExt cx="1289" cy="1246"/>
          </a:xfrm>
        </p:grpSpPr>
        <p:sp>
          <p:nvSpPr>
            <p:cNvPr id="9" name="椭圆 8"/>
            <p:cNvSpPr/>
            <p:nvPr/>
          </p:nvSpPr>
          <p:spPr>
            <a:xfrm>
              <a:off x="2003" y="2502"/>
              <a:ext cx="1289" cy="1246"/>
            </a:xfrm>
            <a:prstGeom prst="ellipse">
              <a:avLst/>
            </a:prstGeom>
            <a:solidFill>
              <a:srgbClr val="2DB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100">
                <a:solidFill>
                  <a:schemeClr val="bg1"/>
                </a:solidFill>
                <a:cs typeface="+mn-ea"/>
                <a:sym typeface="+mn-lt"/>
              </a:endParaRPr>
            </a:p>
          </p:txBody>
        </p:sp>
        <p:sp>
          <p:nvSpPr>
            <p:cNvPr id="11" name="文本框 10"/>
            <p:cNvSpPr txBox="1"/>
            <p:nvPr/>
          </p:nvSpPr>
          <p:spPr>
            <a:xfrm>
              <a:off x="2142" y="2762"/>
              <a:ext cx="1011" cy="725"/>
            </a:xfrm>
            <a:prstGeom prst="rect">
              <a:avLst/>
            </a:prstGeom>
            <a:solidFill>
              <a:srgbClr val="2DB1A3"/>
            </a:solidFill>
            <a:ln>
              <a:noFill/>
            </a:ln>
          </p:spPr>
          <p:txBody>
            <a:bodyPr wrap="square" rtlCol="0">
              <a:spAutoFit/>
            </a:bodyPr>
            <a:p>
              <a:pPr algn="ctr"/>
              <a:r>
                <a:rPr lang="en-US" altLang="zh-CN" sz="2400" b="1" dirty="0">
                  <a:solidFill>
                    <a:schemeClr val="bg1"/>
                  </a:solidFill>
                  <a:cs typeface="+mn-ea"/>
                  <a:sym typeface="+mn-lt"/>
                </a:rPr>
                <a:t>02</a:t>
              </a:r>
              <a:endParaRPr lang="en-US" altLang="zh-CN" sz="2400" b="1"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1000"/>
                                        <p:tgtEl>
                                          <p:spTgt spid="31"/>
                                        </p:tgtEl>
                                      </p:cBhvr>
                                    </p:animEffect>
                                    <p:anim calcmode="lin" valueType="num">
                                      <p:cBhvr>
                                        <p:cTn id="15" dur="1000" fill="hold"/>
                                        <p:tgtEl>
                                          <p:spTgt spid="31"/>
                                        </p:tgtEl>
                                        <p:attrNameLst>
                                          <p:attrName>ppt_x</p:attrName>
                                        </p:attrNameLst>
                                      </p:cBhvr>
                                      <p:tavLst>
                                        <p:tav tm="0">
                                          <p:val>
                                            <p:strVal val="#ppt_x"/>
                                          </p:val>
                                        </p:tav>
                                        <p:tav tm="100000">
                                          <p:val>
                                            <p:strVal val="#ppt_x"/>
                                          </p:val>
                                        </p:tav>
                                      </p:tavLst>
                                    </p:anim>
                                    <p:anim calcmode="lin" valueType="num">
                                      <p:cBhvr>
                                        <p:cTn id="1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40180" y="2789555"/>
            <a:ext cx="1979930" cy="368300"/>
          </a:xfrm>
          <a:prstGeom prst="rect">
            <a:avLst/>
          </a:prstGeom>
          <a:noFill/>
        </p:spPr>
        <p:txBody>
          <a:bodyPr wrap="square" rtlCol="0">
            <a:spAutoFit/>
          </a:bodyPr>
          <a:lstStyle/>
          <a:p>
            <a:pPr algn="l"/>
            <a:r>
              <a:rPr lang="zh-CN" altLang="en-US" b="1" dirty="0">
                <a:cs typeface="+mn-ea"/>
                <a:sym typeface="+mn-lt"/>
              </a:rPr>
              <a:t>任务一 通用类比</a:t>
            </a:r>
            <a:endParaRPr lang="zh-CN" altLang="en-US" b="1" dirty="0">
              <a:cs typeface="+mn-ea"/>
              <a:sym typeface="+mn-lt"/>
            </a:endParaRPr>
          </a:p>
        </p:txBody>
      </p:sp>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t="50000" r="56227"/>
          <a:stretch>
            <a:fillRect/>
          </a:stretch>
        </p:blipFill>
        <p:spPr>
          <a:xfrm>
            <a:off x="1903885" y="1179268"/>
            <a:ext cx="789850" cy="1425620"/>
          </a:xfrm>
          <a:prstGeom prst="rect">
            <a:avLst/>
          </a:prstGeom>
        </p:spPr>
      </p:pic>
      <p:sp>
        <p:nvSpPr>
          <p:cNvPr id="8" name="文本框 7"/>
          <p:cNvSpPr txBox="1"/>
          <p:nvPr/>
        </p:nvSpPr>
        <p:spPr>
          <a:xfrm>
            <a:off x="5259705" y="2789555"/>
            <a:ext cx="1590675" cy="368300"/>
          </a:xfrm>
          <a:prstGeom prst="rect">
            <a:avLst/>
          </a:prstGeom>
          <a:noFill/>
        </p:spPr>
        <p:txBody>
          <a:bodyPr wrap="square" rtlCol="0">
            <a:spAutoFit/>
          </a:bodyPr>
          <a:lstStyle/>
          <a:p>
            <a:pPr algn="l"/>
            <a:r>
              <a:rPr lang="zh-CN" altLang="en-US" b="1" dirty="0">
                <a:cs typeface="+mn-ea"/>
                <a:sym typeface="+mn-lt"/>
              </a:rPr>
              <a:t>任务二 GLUE</a:t>
            </a:r>
            <a:endParaRPr lang="zh-CN" altLang="en-US" b="1" dirty="0">
              <a:cs typeface="+mn-ea"/>
              <a:sym typeface="+mn-lt"/>
            </a:endParaRPr>
          </a:p>
        </p:txBody>
      </p:sp>
      <p:pic>
        <p:nvPicPr>
          <p:cNvPr id="10" name="图片 9"/>
          <p:cNvPicPr>
            <a:picLocks noChangeAspect="1"/>
          </p:cNvPicPr>
          <p:nvPr/>
        </p:nvPicPr>
        <p:blipFill rotWithShape="1">
          <a:blip r:embed="rId1" cstate="print">
            <a:extLst>
              <a:ext uri="{28A0092B-C50C-407E-A947-70E740481C1C}">
                <a14:useLocalDpi xmlns:a14="http://schemas.microsoft.com/office/drawing/2010/main" val="0"/>
              </a:ext>
            </a:extLst>
          </a:blip>
          <a:srcRect t="50000" r="56227"/>
          <a:stretch>
            <a:fillRect/>
          </a:stretch>
        </p:blipFill>
        <p:spPr>
          <a:xfrm>
            <a:off x="5538102" y="1179268"/>
            <a:ext cx="789850" cy="1425620"/>
          </a:xfrm>
          <a:prstGeom prst="rect">
            <a:avLst/>
          </a:prstGeom>
        </p:spPr>
      </p:pic>
      <p:sp>
        <p:nvSpPr>
          <p:cNvPr id="11" name="文本框 10"/>
          <p:cNvSpPr txBox="1"/>
          <p:nvPr/>
        </p:nvSpPr>
        <p:spPr>
          <a:xfrm>
            <a:off x="8602980" y="2790825"/>
            <a:ext cx="2576195" cy="368300"/>
          </a:xfrm>
          <a:prstGeom prst="rect">
            <a:avLst/>
          </a:prstGeom>
          <a:noFill/>
        </p:spPr>
        <p:txBody>
          <a:bodyPr wrap="square" rtlCol="0">
            <a:spAutoFit/>
          </a:bodyPr>
          <a:lstStyle/>
          <a:p>
            <a:pPr algn="l"/>
            <a:r>
              <a:rPr lang="zh-CN" altLang="en-US" b="1" dirty="0">
                <a:cs typeface="+mn-ea"/>
                <a:sym typeface="+mn-lt"/>
              </a:rPr>
              <a:t>任务三 GEOGRANNO</a:t>
            </a:r>
            <a:endParaRPr lang="zh-CN" altLang="en-US" b="1" dirty="0">
              <a:cs typeface="+mn-ea"/>
              <a:sym typeface="+mn-lt"/>
            </a:endParaRPr>
          </a:p>
        </p:txBody>
      </p:sp>
      <p:pic>
        <p:nvPicPr>
          <p:cNvPr id="13" name="图片 12"/>
          <p:cNvPicPr>
            <a:picLocks noChangeAspect="1"/>
          </p:cNvPicPr>
          <p:nvPr/>
        </p:nvPicPr>
        <p:blipFill rotWithShape="1">
          <a:blip r:embed="rId1" cstate="print">
            <a:extLst>
              <a:ext uri="{28A0092B-C50C-407E-A947-70E740481C1C}">
                <a14:useLocalDpi xmlns:a14="http://schemas.microsoft.com/office/drawing/2010/main" val="0"/>
              </a:ext>
            </a:extLst>
          </a:blip>
          <a:srcRect t="50000" r="56227"/>
          <a:stretch>
            <a:fillRect/>
          </a:stretch>
        </p:blipFill>
        <p:spPr>
          <a:xfrm>
            <a:off x="9336314" y="1179268"/>
            <a:ext cx="789850" cy="1425620"/>
          </a:xfrm>
          <a:prstGeom prst="rect">
            <a:avLst/>
          </a:prstGeom>
        </p:spPr>
      </p:pic>
      <p:sp>
        <p:nvSpPr>
          <p:cNvPr id="2" name="文本框 1"/>
          <p:cNvSpPr txBox="1"/>
          <p:nvPr/>
        </p:nvSpPr>
        <p:spPr>
          <a:xfrm>
            <a:off x="965835" y="805180"/>
            <a:ext cx="2300605" cy="645160"/>
          </a:xfrm>
          <a:prstGeom prst="rect">
            <a:avLst/>
          </a:prstGeom>
          <a:noFill/>
        </p:spPr>
        <p:txBody>
          <a:bodyPr wrap="square" rtlCol="0">
            <a:spAutoFit/>
          </a:bodyPr>
          <a:p>
            <a:pPr lvl="0" algn="l">
              <a:buClrTx/>
              <a:buSzTx/>
              <a:buFontTx/>
            </a:pPr>
            <a:r>
              <a:rPr lang="zh-CN" altLang="en-US" sz="3200" b="1" dirty="0">
                <a:solidFill>
                  <a:srgbClr val="228679"/>
                </a:solidFill>
                <a:cs typeface="+mn-ea"/>
                <a:sym typeface="+mn-ea"/>
              </a:rPr>
              <a:t>实验设置</a:t>
            </a:r>
            <a:endParaRPr lang="zh-CN" altLang="en-US" sz="3200" b="1" dirty="0">
              <a:solidFill>
                <a:srgbClr val="228679"/>
              </a:solidFill>
              <a:cs typeface="+mn-ea"/>
              <a:sym typeface="+mn-ea"/>
            </a:endParaRPr>
          </a:p>
        </p:txBody>
      </p:sp>
      <p:sp>
        <p:nvSpPr>
          <p:cNvPr id="41" name="文本框 40"/>
          <p:cNvSpPr txBox="1"/>
          <p:nvPr/>
        </p:nvSpPr>
        <p:spPr>
          <a:xfrm>
            <a:off x="329565" y="3277870"/>
            <a:ext cx="3938905" cy="2404745"/>
          </a:xfrm>
          <a:prstGeom prst="rect">
            <a:avLst/>
          </a:prstGeom>
          <a:noFill/>
        </p:spPr>
        <p:txBody>
          <a:bodyPr wrap="square" rtlCol="0" anchor="t">
            <a:spAutoFit/>
          </a:bodyPr>
          <a:p>
            <a:pPr marL="800100" lvl="1" indent="-342900" algn="l" fontAlgn="auto">
              <a:lnSpc>
                <a:spcPct val="150000"/>
              </a:lnSpc>
              <a:spcBef>
                <a:spcPts val="400"/>
              </a:spcBef>
              <a:buFont typeface="Arial" panose="020B0604020202020204" pitchFamily="34" charset="0"/>
              <a:buChar char="•"/>
            </a:pPr>
            <a:r>
              <a:rPr lang="zh-CN" altLang="en-US" sz="1400" b="1">
                <a:sym typeface="+mn-ea"/>
              </a:rPr>
              <a:t>单词级别</a:t>
            </a:r>
            <a:r>
              <a:rPr lang="zh-CN" altLang="en-US" sz="1400">
                <a:sym typeface="+mn-ea"/>
              </a:rPr>
              <a:t>：如涉及两对共享相同关系A:B::C:D，根据ABC去估计D</a:t>
            </a:r>
            <a:endParaRPr lang="zh-CN" altLang="en-US" sz="1400">
              <a:sym typeface="+mn-ea"/>
            </a:endParaRPr>
          </a:p>
          <a:p>
            <a:pPr marL="800100" lvl="1" indent="-342900" algn="l" fontAlgn="auto">
              <a:lnSpc>
                <a:spcPct val="150000"/>
              </a:lnSpc>
              <a:spcBef>
                <a:spcPts val="400"/>
              </a:spcBef>
              <a:buFont typeface="Arial" panose="020B0604020202020204" pitchFamily="34" charset="0"/>
              <a:buChar char="•"/>
            </a:pPr>
            <a:r>
              <a:rPr lang="zh-CN" altLang="en-US" sz="1400" b="1">
                <a:sym typeface="+mn-ea"/>
              </a:rPr>
              <a:t>短语/句子级别</a:t>
            </a:r>
            <a:r>
              <a:rPr lang="zh-CN" altLang="en-US" sz="1400">
                <a:sym typeface="+mn-ea"/>
              </a:rPr>
              <a:t>：将单词数据集的单词对放到上下文里，使得到的短语和句子对也有线性关系；短语和句子数据集都有四种类型的语义类比和三种语法对比</a:t>
            </a:r>
            <a:endParaRPr lang="zh-CN" altLang="en-US" sz="1400">
              <a:sym typeface="+mn-ea"/>
            </a:endParaRPr>
          </a:p>
        </p:txBody>
      </p:sp>
      <p:sp>
        <p:nvSpPr>
          <p:cNvPr id="3" name="文本框 2"/>
          <p:cNvSpPr txBox="1"/>
          <p:nvPr/>
        </p:nvSpPr>
        <p:spPr>
          <a:xfrm>
            <a:off x="3860800" y="3277870"/>
            <a:ext cx="4155440" cy="2830195"/>
          </a:xfrm>
          <a:prstGeom prst="rect">
            <a:avLst/>
          </a:prstGeom>
          <a:noFill/>
        </p:spPr>
        <p:txBody>
          <a:bodyPr wrap="square" rtlCol="0" anchor="t">
            <a:spAutoFit/>
          </a:bodyPr>
          <a:p>
            <a:pPr marL="800100" lvl="1" indent="-342900" algn="l" fontAlgn="auto">
              <a:lnSpc>
                <a:spcPct val="150000"/>
              </a:lnSpc>
              <a:spcBef>
                <a:spcPts val="400"/>
              </a:spcBef>
              <a:buFont typeface="Arial" panose="020B0604020202020204" pitchFamily="34" charset="0"/>
              <a:buChar char="•"/>
            </a:pPr>
            <a:r>
              <a:rPr lang="zh-CN" altLang="en-US" sz="1400" b="1">
                <a:sym typeface="+mn-ea"/>
              </a:rPr>
              <a:t>Single-Sentence Classifification</a:t>
            </a:r>
            <a:r>
              <a:rPr lang="zh-CN" altLang="en-US" sz="1400">
                <a:sym typeface="+mn-ea"/>
              </a:rPr>
              <a:t>：确定一个句子在语法上是否可接受的任务</a:t>
            </a:r>
            <a:endParaRPr lang="zh-CN" altLang="en-US" sz="1400">
              <a:sym typeface="+mn-ea"/>
            </a:endParaRPr>
          </a:p>
          <a:p>
            <a:pPr marL="800100" lvl="1" indent="-342900" algn="l" fontAlgn="auto">
              <a:lnSpc>
                <a:spcPct val="150000"/>
              </a:lnSpc>
              <a:spcBef>
                <a:spcPts val="400"/>
              </a:spcBef>
              <a:buFont typeface="Arial" panose="020B0604020202020204" pitchFamily="34" charset="0"/>
              <a:buChar char="•"/>
            </a:pPr>
            <a:r>
              <a:rPr lang="zh-CN" altLang="en-US" sz="1400" b="1">
                <a:sym typeface="+mn-ea"/>
              </a:rPr>
              <a:t>Natural Language Inference</a:t>
            </a:r>
            <a:r>
              <a:rPr lang="zh-CN" altLang="en-US" sz="1400">
                <a:sym typeface="+mn-ea"/>
              </a:rPr>
              <a:t>：根据句子的输入输出去做自然语言的合理推理</a:t>
            </a:r>
            <a:endParaRPr lang="zh-CN" altLang="en-US" sz="1400">
              <a:sym typeface="+mn-ea"/>
            </a:endParaRPr>
          </a:p>
          <a:p>
            <a:pPr marL="800100" lvl="1" indent="-342900" algn="l" fontAlgn="auto">
              <a:lnSpc>
                <a:spcPct val="150000"/>
              </a:lnSpc>
              <a:spcBef>
                <a:spcPts val="400"/>
              </a:spcBef>
              <a:buFont typeface="Arial" panose="020B0604020202020204" pitchFamily="34" charset="0"/>
              <a:buChar char="•"/>
            </a:pPr>
            <a:r>
              <a:rPr lang="zh-CN" altLang="en-US" sz="1400" b="1">
                <a:sym typeface="+mn-ea"/>
              </a:rPr>
              <a:t>Semantic Similarity</a:t>
            </a:r>
            <a:r>
              <a:rPr lang="zh-CN" altLang="en-US" sz="1400">
                <a:sym typeface="+mn-ea"/>
              </a:rPr>
              <a:t>：确定两句话是否等价，或为它们分配相似性得分</a:t>
            </a:r>
            <a:endParaRPr lang="zh-CN" altLang="en-US" sz="1400">
              <a:sym typeface="+mn-ea"/>
            </a:endParaRPr>
          </a:p>
          <a:p>
            <a:pPr marL="800100" lvl="1" indent="-342900" algn="l" fontAlgn="auto">
              <a:lnSpc>
                <a:spcPct val="150000"/>
              </a:lnSpc>
              <a:spcBef>
                <a:spcPts val="400"/>
              </a:spcBef>
              <a:buFont typeface="Arial" panose="020B0604020202020204" pitchFamily="34" charset="0"/>
              <a:buChar char="•"/>
            </a:pPr>
            <a:endParaRPr lang="zh-CN" altLang="en-US" sz="1400">
              <a:sym typeface="+mn-ea"/>
            </a:endParaRPr>
          </a:p>
        </p:txBody>
      </p:sp>
      <p:sp>
        <p:nvSpPr>
          <p:cNvPr id="4" name="文本框 3"/>
          <p:cNvSpPr txBox="1"/>
          <p:nvPr/>
        </p:nvSpPr>
        <p:spPr>
          <a:xfrm>
            <a:off x="7713345" y="3277870"/>
            <a:ext cx="3646170" cy="1809750"/>
          </a:xfrm>
          <a:prstGeom prst="rect">
            <a:avLst/>
          </a:prstGeom>
          <a:noFill/>
        </p:spPr>
        <p:txBody>
          <a:bodyPr wrap="square" rtlCol="0" anchor="t">
            <a:spAutoFit/>
          </a:bodyPr>
          <a:p>
            <a:pPr marL="800100" lvl="1" indent="-342900" algn="l" fontAlgn="auto">
              <a:lnSpc>
                <a:spcPct val="150000"/>
              </a:lnSpc>
              <a:spcBef>
                <a:spcPts val="400"/>
              </a:spcBef>
              <a:buFont typeface="Arial" panose="020B0604020202020204" pitchFamily="34" charset="0"/>
              <a:buChar char="•"/>
            </a:pPr>
            <a:r>
              <a:rPr lang="zh-CN" altLang="en-US" sz="1400">
                <a:sym typeface="+mn-ea"/>
              </a:rPr>
              <a:t>手工注释：对于每句话，择一个正确规范的</a:t>
            </a:r>
            <a:r>
              <a:rPr lang="zh-CN" altLang="en-US" sz="1400">
                <a:sym typeface="+mn-ea"/>
              </a:rPr>
              <a:t>转述</a:t>
            </a:r>
            <a:r>
              <a:rPr lang="zh-CN" altLang="en-US" sz="1400">
                <a:sym typeface="+mn-ea"/>
              </a:rPr>
              <a:t>话语</a:t>
            </a:r>
            <a:endParaRPr lang="zh-CN" altLang="en-US" sz="1400">
              <a:sym typeface="+mn-ea"/>
            </a:endParaRPr>
          </a:p>
          <a:p>
            <a:pPr marL="800100" lvl="1" indent="-342900" algn="l" fontAlgn="auto">
              <a:lnSpc>
                <a:spcPct val="150000"/>
              </a:lnSpc>
              <a:spcBef>
                <a:spcPts val="400"/>
              </a:spcBef>
              <a:buFont typeface="Arial" panose="020B0604020202020204" pitchFamily="34" charset="0"/>
              <a:buChar char="•"/>
            </a:pPr>
            <a:r>
              <a:rPr lang="zh-CN" altLang="en-US" sz="1400">
                <a:sym typeface="+mn-ea"/>
              </a:rPr>
              <a:t>对于一个问题，在158个句子中选择出</a:t>
            </a:r>
            <a:r>
              <a:rPr lang="zh-CN" altLang="en-US" sz="1400">
                <a:sym typeface="+mn-ea"/>
              </a:rPr>
              <a:t>1-3个</a:t>
            </a:r>
            <a:r>
              <a:rPr lang="zh-CN" altLang="en-US" sz="1400">
                <a:sym typeface="+mn-ea"/>
              </a:rPr>
              <a:t>正确答案</a:t>
            </a:r>
            <a:endParaRPr lang="zh-CN" altLang="en-US" sz="1400">
              <a:sym typeface="+mn-ea"/>
            </a:endParaRPr>
          </a:p>
          <a:p>
            <a:pPr marL="800100" lvl="1" indent="-342900" algn="l" fontAlgn="auto">
              <a:lnSpc>
                <a:spcPct val="150000"/>
              </a:lnSpc>
              <a:spcBef>
                <a:spcPts val="400"/>
              </a:spcBef>
              <a:buFont typeface="Arial" panose="020B0604020202020204" pitchFamily="34" charset="0"/>
              <a:buChar char="•"/>
            </a:pPr>
            <a:r>
              <a:rPr lang="zh-CN" altLang="en-US" sz="1400">
                <a:sym typeface="+mn-ea"/>
              </a:rPr>
              <a:t>评估方式为 Top-1/5/10 准确度</a:t>
            </a:r>
            <a:endParaRPr lang="zh-CN" altLang="en-US" sz="1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1000"/>
                                        <p:tgtEl>
                                          <p:spTgt spid="41"/>
                                        </p:tgtEl>
                                      </p:cBhvr>
                                    </p:animEffect>
                                    <p:anim calcmode="lin" valueType="num">
                                      <p:cBhvr>
                                        <p:cTn id="15" dur="1000" fill="hold"/>
                                        <p:tgtEl>
                                          <p:spTgt spid="41"/>
                                        </p:tgtEl>
                                        <p:attrNameLst>
                                          <p:attrName>ppt_x</p:attrName>
                                        </p:attrNameLst>
                                      </p:cBhvr>
                                      <p:tavLst>
                                        <p:tav tm="0">
                                          <p:val>
                                            <p:strVal val="#ppt_x"/>
                                          </p:val>
                                        </p:tav>
                                        <p:tav tm="100000">
                                          <p:val>
                                            <p:strVal val="#ppt_x"/>
                                          </p:val>
                                        </p:tav>
                                      </p:tavLst>
                                    </p:anim>
                                    <p:anim calcmode="lin" valueType="num">
                                      <p:cBhvr>
                                        <p:cTn id="1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1" grpId="0"/>
      <p:bldP spid="8" grpId="0"/>
      <p:bldP spid="3" grpId="0"/>
      <p:bldP spid="11"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440025" y="1907218"/>
            <a:ext cx="931416" cy="3043561"/>
          </a:xfrm>
          <a:prstGeom prst="rect">
            <a:avLst/>
          </a:prstGeom>
          <a:solidFill>
            <a:srgbClr val="2286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a:off x="1574700" y="2785738"/>
            <a:ext cx="738664" cy="1168153"/>
          </a:xfrm>
          <a:prstGeom prst="rect">
            <a:avLst/>
          </a:prstGeom>
          <a:noFill/>
        </p:spPr>
        <p:txBody>
          <a:bodyPr vert="eaVert" wrap="square" rtlCol="0">
            <a:spAutoFit/>
          </a:bodyPr>
          <a:lstStyle/>
          <a:p>
            <a:pPr algn="dist"/>
            <a:r>
              <a:rPr lang="zh-CN" altLang="en-US" sz="3600" b="1" dirty="0">
                <a:solidFill>
                  <a:schemeClr val="bg1"/>
                </a:solidFill>
                <a:cs typeface="+mn-ea"/>
                <a:sym typeface="+mn-lt"/>
              </a:rPr>
              <a:t>目录</a:t>
            </a:r>
            <a:endParaRPr lang="zh-CN" altLang="en-US" sz="3600" b="1" dirty="0">
              <a:solidFill>
                <a:schemeClr val="bg1"/>
              </a:solidFill>
              <a:cs typeface="+mn-ea"/>
              <a:sym typeface="+mn-lt"/>
            </a:endParaRPr>
          </a:p>
        </p:txBody>
      </p:sp>
      <p:pic>
        <p:nvPicPr>
          <p:cNvPr id="10" name="图片 9"/>
          <p:cNvPicPr>
            <a:picLocks noChangeAspect="1"/>
          </p:cNvPicPr>
          <p:nvPr/>
        </p:nvPicPr>
        <p:blipFill rotWithShape="1">
          <a:blip r:embed="rId1" cstate="print">
            <a:extLst>
              <a:ext uri="{28A0092B-C50C-407E-A947-70E740481C1C}">
                <a14:useLocalDpi xmlns:a14="http://schemas.microsoft.com/office/drawing/2010/main" val="0"/>
              </a:ext>
            </a:extLst>
          </a:blip>
          <a:srcRect r="61316" b="52071"/>
          <a:stretch>
            <a:fillRect/>
          </a:stretch>
        </p:blipFill>
        <p:spPr>
          <a:xfrm>
            <a:off x="3542706" y="1054864"/>
            <a:ext cx="502802" cy="984358"/>
          </a:xfrm>
          <a:prstGeom prst="rect">
            <a:avLst/>
          </a:prstGeom>
        </p:spPr>
      </p:pic>
      <p:pic>
        <p:nvPicPr>
          <p:cNvPr id="11" name="图片 10"/>
          <p:cNvPicPr>
            <a:picLocks noChangeAspect="1"/>
          </p:cNvPicPr>
          <p:nvPr/>
        </p:nvPicPr>
        <p:blipFill rotWithShape="1">
          <a:blip r:embed="rId2" cstate="print">
            <a:extLst>
              <a:ext uri="{28A0092B-C50C-407E-A947-70E740481C1C}">
                <a14:useLocalDpi xmlns:a14="http://schemas.microsoft.com/office/drawing/2010/main" val="0"/>
              </a:ext>
            </a:extLst>
          </a:blip>
          <a:srcRect l="69396" t="50000"/>
          <a:stretch>
            <a:fillRect/>
          </a:stretch>
        </p:blipFill>
        <p:spPr>
          <a:xfrm>
            <a:off x="3595219" y="2161085"/>
            <a:ext cx="397776" cy="1026896"/>
          </a:xfrm>
          <a:prstGeom prst="rect">
            <a:avLst/>
          </a:prstGeom>
        </p:spPr>
      </p:pic>
      <p:pic>
        <p:nvPicPr>
          <p:cNvPr id="12" name="图片 11"/>
          <p:cNvPicPr>
            <a:picLocks noChangeAspect="1"/>
          </p:cNvPicPr>
          <p:nvPr/>
        </p:nvPicPr>
        <p:blipFill rotWithShape="1">
          <a:blip r:embed="rId3" cstate="print">
            <a:extLst>
              <a:ext uri="{28A0092B-C50C-407E-A947-70E740481C1C}">
                <a14:useLocalDpi xmlns:a14="http://schemas.microsoft.com/office/drawing/2010/main" val="0"/>
              </a:ext>
            </a:extLst>
          </a:blip>
          <a:srcRect l="67893" b="52071"/>
          <a:stretch>
            <a:fillRect/>
          </a:stretch>
        </p:blipFill>
        <p:spPr>
          <a:xfrm>
            <a:off x="3575680" y="4787265"/>
            <a:ext cx="417315" cy="984358"/>
          </a:xfrm>
          <a:prstGeom prst="rect">
            <a:avLst/>
          </a:prstGeom>
        </p:spPr>
      </p:pic>
      <p:pic>
        <p:nvPicPr>
          <p:cNvPr id="13" name="图片 12"/>
          <p:cNvPicPr>
            <a:picLocks noChangeAspect="1"/>
          </p:cNvPicPr>
          <p:nvPr/>
        </p:nvPicPr>
        <p:blipFill rotWithShape="1">
          <a:blip r:embed="rId4" cstate="print">
            <a:extLst>
              <a:ext uri="{28A0092B-C50C-407E-A947-70E740481C1C}">
                <a14:useLocalDpi xmlns:a14="http://schemas.microsoft.com/office/drawing/2010/main" val="0"/>
              </a:ext>
            </a:extLst>
          </a:blip>
          <a:srcRect t="50000" r="56227"/>
          <a:stretch>
            <a:fillRect/>
          </a:stretch>
        </p:blipFill>
        <p:spPr>
          <a:xfrm>
            <a:off x="3542706" y="3341492"/>
            <a:ext cx="568941" cy="1026896"/>
          </a:xfrm>
          <a:prstGeom prst="rect">
            <a:avLst/>
          </a:prstGeom>
        </p:spPr>
      </p:pic>
      <p:sp>
        <p:nvSpPr>
          <p:cNvPr id="14" name="文本框 13"/>
          <p:cNvSpPr txBox="1"/>
          <p:nvPr/>
        </p:nvSpPr>
        <p:spPr>
          <a:xfrm>
            <a:off x="4238625" y="1031875"/>
            <a:ext cx="1699260" cy="460375"/>
          </a:xfrm>
          <a:prstGeom prst="rect">
            <a:avLst/>
          </a:prstGeom>
          <a:noFill/>
        </p:spPr>
        <p:txBody>
          <a:bodyPr wrap="square" rtlCol="0">
            <a:spAutoFit/>
          </a:bodyPr>
          <a:lstStyle/>
          <a:p>
            <a:pPr algn="dist"/>
            <a:r>
              <a:rPr lang="zh-CN" altLang="en-US" sz="2400" b="1" dirty="0">
                <a:cs typeface="+mn-ea"/>
                <a:sym typeface="+mn-lt"/>
              </a:rPr>
              <a:t>研究背景</a:t>
            </a:r>
            <a:endParaRPr lang="zh-CN" altLang="en-US" sz="2400" b="1" dirty="0">
              <a:cs typeface="+mn-ea"/>
              <a:sym typeface="+mn-lt"/>
            </a:endParaRPr>
          </a:p>
        </p:txBody>
      </p:sp>
      <p:sp>
        <p:nvSpPr>
          <p:cNvPr id="15" name="矩形 14"/>
          <p:cNvSpPr/>
          <p:nvPr/>
        </p:nvSpPr>
        <p:spPr>
          <a:xfrm>
            <a:off x="4238599" y="1429632"/>
            <a:ext cx="6096000" cy="460375"/>
          </a:xfrm>
          <a:prstGeom prst="rect">
            <a:avLst/>
          </a:prstGeom>
        </p:spPr>
        <p:txBody>
          <a:bodyPr>
            <a:spAutoFit/>
          </a:bodyPr>
          <a:lstStyle/>
          <a:p>
            <a:pPr>
              <a:lnSpc>
                <a:spcPct val="150000"/>
              </a:lnSpc>
            </a:pPr>
            <a:r>
              <a:rPr lang="zh-CN" altLang="en-US" sz="1600" dirty="0">
                <a:cs typeface="+mn-ea"/>
                <a:sym typeface="+mn-lt"/>
              </a:rPr>
              <a:t>解决的问题：研究的范围、目的以及重要性</a:t>
            </a:r>
            <a:endParaRPr lang="zh-CN" altLang="en-US" sz="1600" dirty="0">
              <a:cs typeface="+mn-ea"/>
              <a:sym typeface="+mn-lt"/>
            </a:endParaRPr>
          </a:p>
        </p:txBody>
      </p:sp>
      <p:sp>
        <p:nvSpPr>
          <p:cNvPr id="16" name="文本框 15"/>
          <p:cNvSpPr txBox="1"/>
          <p:nvPr/>
        </p:nvSpPr>
        <p:spPr>
          <a:xfrm>
            <a:off x="4238625" y="2211070"/>
            <a:ext cx="1699260" cy="368300"/>
          </a:xfrm>
          <a:prstGeom prst="rect">
            <a:avLst/>
          </a:prstGeom>
          <a:noFill/>
        </p:spPr>
        <p:txBody>
          <a:bodyPr wrap="square" rtlCol="0">
            <a:spAutoFit/>
          </a:bodyPr>
          <a:lstStyle/>
          <a:p>
            <a:pPr algn="dist">
              <a:buClrTx/>
              <a:buSzTx/>
              <a:buFontTx/>
            </a:pPr>
            <a:r>
              <a:rPr lang="zh-CN" altLang="en-US" sz="2400" b="1" dirty="0">
                <a:cs typeface="+mn-ea"/>
                <a:sym typeface="+mn-lt"/>
              </a:rPr>
              <a:t>模型介绍</a:t>
            </a:r>
            <a:endParaRPr lang="zh-CN" altLang="en-US" sz="2400" b="1" dirty="0">
              <a:cs typeface="+mn-ea"/>
              <a:sym typeface="+mn-lt"/>
            </a:endParaRPr>
          </a:p>
        </p:txBody>
      </p:sp>
      <p:sp>
        <p:nvSpPr>
          <p:cNvPr id="17" name="矩形 16"/>
          <p:cNvSpPr/>
          <p:nvPr/>
        </p:nvSpPr>
        <p:spPr>
          <a:xfrm>
            <a:off x="4238625" y="2592070"/>
            <a:ext cx="6880225" cy="829945"/>
          </a:xfrm>
          <a:prstGeom prst="rect">
            <a:avLst/>
          </a:prstGeom>
        </p:spPr>
        <p:txBody>
          <a:bodyPr wrap="square">
            <a:spAutoFit/>
          </a:bodyPr>
          <a:lstStyle/>
          <a:p>
            <a:pPr algn="l">
              <a:lnSpc>
                <a:spcPct val="150000"/>
              </a:lnSpc>
            </a:pPr>
            <a:r>
              <a:rPr lang="zh-CN" altLang="en-US" sz="1600" dirty="0">
                <a:cs typeface="+mn-ea"/>
                <a:sym typeface="+mn-lt"/>
              </a:rPr>
              <a:t>介绍模型的执行步骤，分别研究了哪些主要内容，在每个过程中都做了哪些工作，包括对象、条件以及程序等，以及</a:t>
            </a:r>
            <a:r>
              <a:rPr lang="zh-CN" altLang="en-US" sz="1600" dirty="0">
                <a:cs typeface="+mn-ea"/>
                <a:sym typeface="+mn-lt"/>
              </a:rPr>
              <a:t>提出了怎样的创新点</a:t>
            </a:r>
            <a:r>
              <a:rPr lang="zh-CN" altLang="en-US" sz="1600" dirty="0">
                <a:cs typeface="+mn-ea"/>
                <a:sym typeface="+mn-lt"/>
              </a:rPr>
              <a:t>。</a:t>
            </a:r>
            <a:endParaRPr lang="zh-CN" altLang="en-US" sz="1600" dirty="0">
              <a:cs typeface="+mn-ea"/>
              <a:sym typeface="+mn-lt"/>
            </a:endParaRPr>
          </a:p>
        </p:txBody>
      </p:sp>
      <p:sp>
        <p:nvSpPr>
          <p:cNvPr id="18" name="文本框 17"/>
          <p:cNvSpPr txBox="1"/>
          <p:nvPr/>
        </p:nvSpPr>
        <p:spPr>
          <a:xfrm>
            <a:off x="4212590" y="3511550"/>
            <a:ext cx="1724660" cy="460375"/>
          </a:xfrm>
          <a:prstGeom prst="rect">
            <a:avLst/>
          </a:prstGeom>
          <a:noFill/>
        </p:spPr>
        <p:txBody>
          <a:bodyPr wrap="square" rtlCol="0">
            <a:spAutoFit/>
          </a:bodyPr>
          <a:lstStyle/>
          <a:p>
            <a:pPr algn="dist">
              <a:buClrTx/>
              <a:buSzTx/>
              <a:buFontTx/>
            </a:pPr>
            <a:r>
              <a:rPr lang="zh-CN" altLang="en-US" sz="2400" b="1" dirty="0">
                <a:cs typeface="+mn-ea"/>
                <a:sym typeface="+mn-lt"/>
              </a:rPr>
              <a:t>实验过程</a:t>
            </a:r>
            <a:endParaRPr lang="zh-CN" altLang="en-US" sz="2400" b="1" dirty="0">
              <a:cs typeface="+mn-ea"/>
              <a:sym typeface="+mn-lt"/>
            </a:endParaRPr>
          </a:p>
        </p:txBody>
      </p:sp>
      <p:sp>
        <p:nvSpPr>
          <p:cNvPr id="19" name="矩形 18"/>
          <p:cNvSpPr/>
          <p:nvPr/>
        </p:nvSpPr>
        <p:spPr>
          <a:xfrm>
            <a:off x="4212590" y="3892550"/>
            <a:ext cx="6906260" cy="829945"/>
          </a:xfrm>
          <a:prstGeom prst="rect">
            <a:avLst/>
          </a:prstGeom>
        </p:spPr>
        <p:txBody>
          <a:bodyPr wrap="square">
            <a:spAutoFit/>
          </a:bodyPr>
          <a:lstStyle/>
          <a:p>
            <a:pPr>
              <a:lnSpc>
                <a:spcPct val="150000"/>
              </a:lnSpc>
            </a:pPr>
            <a:r>
              <a:rPr lang="zh-CN" altLang="en-US" sz="1600" dirty="0">
                <a:cs typeface="+mn-ea"/>
                <a:sym typeface="+mn-lt"/>
              </a:rPr>
              <a:t>实验的过程，参数的设置，以及</a:t>
            </a:r>
            <a:r>
              <a:rPr lang="en-US" altLang="zh-CN" sz="1600" dirty="0">
                <a:cs typeface="+mn-ea"/>
                <a:sym typeface="+mn-lt"/>
              </a:rPr>
              <a:t>研究之后重要的新发现、新成果及价值，通过</a:t>
            </a:r>
            <a:r>
              <a:rPr lang="zh-CN" altLang="en-US" sz="1600" dirty="0">
                <a:cs typeface="+mn-ea"/>
                <a:sym typeface="+mn-lt"/>
              </a:rPr>
              <a:t>研究的数据结果来查看模型是否理想</a:t>
            </a:r>
            <a:r>
              <a:rPr lang="en-US" altLang="zh-CN" sz="1600" dirty="0">
                <a:cs typeface="+mn-ea"/>
                <a:sym typeface="+mn-lt"/>
              </a:rPr>
              <a:t>并剖析其不理想的局限部分</a:t>
            </a:r>
            <a:endParaRPr lang="en-US" altLang="zh-CN" sz="1600" dirty="0">
              <a:cs typeface="+mn-ea"/>
              <a:sym typeface="+mn-lt"/>
            </a:endParaRPr>
          </a:p>
        </p:txBody>
      </p:sp>
      <p:sp>
        <p:nvSpPr>
          <p:cNvPr id="20" name="文本框 19"/>
          <p:cNvSpPr txBox="1"/>
          <p:nvPr/>
        </p:nvSpPr>
        <p:spPr>
          <a:xfrm>
            <a:off x="4212590" y="4832985"/>
            <a:ext cx="1724660" cy="460375"/>
          </a:xfrm>
          <a:prstGeom prst="rect">
            <a:avLst/>
          </a:prstGeom>
          <a:noFill/>
        </p:spPr>
        <p:txBody>
          <a:bodyPr wrap="square" rtlCol="0">
            <a:spAutoFit/>
          </a:bodyPr>
          <a:lstStyle/>
          <a:p>
            <a:pPr algn="dist">
              <a:buClrTx/>
              <a:buSzTx/>
              <a:buFontTx/>
            </a:pPr>
            <a:r>
              <a:rPr lang="zh-CN" altLang="en-US" sz="2400" b="1" dirty="0">
                <a:cs typeface="+mn-ea"/>
                <a:sym typeface="+mn-lt"/>
              </a:rPr>
              <a:t>整体总结</a:t>
            </a:r>
            <a:endParaRPr lang="zh-CN" altLang="en-US" sz="2400" b="1" dirty="0">
              <a:cs typeface="+mn-ea"/>
              <a:sym typeface="+mn-lt"/>
            </a:endParaRPr>
          </a:p>
        </p:txBody>
      </p:sp>
      <p:sp>
        <p:nvSpPr>
          <p:cNvPr id="21" name="矩形 20"/>
          <p:cNvSpPr/>
          <p:nvPr/>
        </p:nvSpPr>
        <p:spPr>
          <a:xfrm>
            <a:off x="4212590" y="5213985"/>
            <a:ext cx="6906260" cy="829945"/>
          </a:xfrm>
          <a:prstGeom prst="rect">
            <a:avLst/>
          </a:prstGeom>
        </p:spPr>
        <p:txBody>
          <a:bodyPr wrap="square">
            <a:spAutoFit/>
          </a:bodyPr>
          <a:lstStyle/>
          <a:p>
            <a:pPr>
              <a:lnSpc>
                <a:spcPct val="150000"/>
              </a:lnSpc>
            </a:pPr>
            <a:r>
              <a:rPr lang="zh-CN" altLang="en-US" sz="1600" dirty="0">
                <a:cs typeface="+mn-ea"/>
                <a:sym typeface="+mn-lt"/>
              </a:rPr>
              <a:t>研究所得出的重要结论，包括从中取得证实的正确观点，进行分析研究，比较预测其在实际生活中运用的意义，理论与实际相结合的价值</a:t>
            </a:r>
            <a:endParaRPr lang="zh-CN" altLang="en-US" sz="16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randombar(horizontal)">
                                      <p:cBhvr>
                                        <p:cTn id="11" dur="500"/>
                                        <p:tgtEl>
                                          <p:spTgt spid="1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randombar(horizontal)">
                                      <p:cBhvr>
                                        <p:cTn id="15" dur="500"/>
                                        <p:tgtEl>
                                          <p:spTgt spid="16"/>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randombar(horizontal)">
                                      <p:cBhvr>
                                        <p:cTn id="19" dur="500"/>
                                        <p:tgtEl>
                                          <p:spTgt spid="17"/>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randombar(horizontal)">
                                      <p:cBhvr>
                                        <p:cTn id="23" dur="500"/>
                                        <p:tgtEl>
                                          <p:spTgt spid="18"/>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randombar(horizontal)">
                                      <p:cBhvr>
                                        <p:cTn id="27" dur="500"/>
                                        <p:tgtEl>
                                          <p:spTgt spid="19"/>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randombar(horizontal)">
                                      <p:cBhvr>
                                        <p:cTn id="31" dur="500"/>
                                        <p:tgtEl>
                                          <p:spTgt spid="20"/>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randombar(horizontal)">
                                      <p:cBhvr>
                                        <p:cTn id="3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82675" y="1814195"/>
            <a:ext cx="2694305" cy="398780"/>
          </a:xfrm>
          <a:prstGeom prst="rect">
            <a:avLst/>
          </a:prstGeom>
          <a:noFill/>
        </p:spPr>
        <p:txBody>
          <a:bodyPr wrap="square" rtlCol="0">
            <a:spAutoFit/>
          </a:bodyPr>
          <a:lstStyle/>
          <a:p>
            <a:pPr algn="l"/>
            <a:r>
              <a:rPr lang="zh-CN" altLang="en-US" sz="2000" b="1" dirty="0">
                <a:solidFill>
                  <a:srgbClr val="002060"/>
                </a:solidFill>
                <a:cs typeface="+mn-ea"/>
                <a:sym typeface="+mn-lt"/>
              </a:rPr>
              <a:t>任务一 通用类比</a:t>
            </a:r>
            <a:endParaRPr lang="zh-CN" altLang="en-US" sz="2000" b="1" dirty="0">
              <a:solidFill>
                <a:srgbClr val="002060"/>
              </a:solidFill>
              <a:cs typeface="+mn-ea"/>
              <a:sym typeface="+mn-lt"/>
            </a:endParaRPr>
          </a:p>
        </p:txBody>
      </p:sp>
      <p:sp>
        <p:nvSpPr>
          <p:cNvPr id="8" name="文本框 7"/>
          <p:cNvSpPr txBox="1"/>
          <p:nvPr/>
        </p:nvSpPr>
        <p:spPr>
          <a:xfrm>
            <a:off x="6271260" y="1814195"/>
            <a:ext cx="4826000" cy="675640"/>
          </a:xfrm>
          <a:prstGeom prst="rect">
            <a:avLst/>
          </a:prstGeom>
          <a:noFill/>
        </p:spPr>
        <p:txBody>
          <a:bodyPr wrap="square" rtlCol="0">
            <a:spAutoFit/>
          </a:bodyPr>
          <a:lstStyle/>
          <a:p>
            <a:pPr algn="l">
              <a:buClrTx/>
              <a:buSzTx/>
              <a:buFontTx/>
            </a:pPr>
            <a:r>
              <a:rPr lang="zh-CN" altLang="en-US" sz="2000" b="1" dirty="0">
                <a:solidFill>
                  <a:srgbClr val="002060"/>
                </a:solidFill>
                <a:cs typeface="+mn-ea"/>
                <a:sym typeface="+mn-lt"/>
              </a:rPr>
              <a:t>任</a:t>
            </a:r>
            <a:r>
              <a:rPr lang="zh-CN" altLang="en-US" sz="2000" b="1" dirty="0">
                <a:solidFill>
                  <a:srgbClr val="002060"/>
                </a:solidFill>
                <a:cs typeface="+mn-ea"/>
                <a:sym typeface="+mn-lt"/>
              </a:rPr>
              <a:t>务二 GLUE 及 </a:t>
            </a:r>
            <a:r>
              <a:rPr lang="zh-CN" altLang="en-US" sz="2000" b="1" dirty="0">
                <a:solidFill>
                  <a:srgbClr val="002060"/>
                </a:solidFill>
                <a:cs typeface="+mn-ea"/>
                <a:sym typeface="+mn-lt"/>
              </a:rPr>
              <a:t>任务三 GEOGRANNO</a:t>
            </a:r>
            <a:endParaRPr lang="zh-CN" altLang="en-US" sz="2000" b="1" dirty="0">
              <a:solidFill>
                <a:srgbClr val="002060"/>
              </a:solidFill>
              <a:cs typeface="+mn-ea"/>
              <a:sym typeface="+mn-lt"/>
            </a:endParaRPr>
          </a:p>
          <a:p>
            <a:pPr algn="l"/>
            <a:endParaRPr lang="zh-CN" altLang="en-US" b="1" dirty="0">
              <a:cs typeface="+mn-ea"/>
              <a:sym typeface="+mn-lt"/>
            </a:endParaRPr>
          </a:p>
        </p:txBody>
      </p:sp>
      <p:sp>
        <p:nvSpPr>
          <p:cNvPr id="2" name="文本框 1"/>
          <p:cNvSpPr txBox="1"/>
          <p:nvPr/>
        </p:nvSpPr>
        <p:spPr>
          <a:xfrm>
            <a:off x="965835" y="805180"/>
            <a:ext cx="4293870" cy="645160"/>
          </a:xfrm>
          <a:prstGeom prst="rect">
            <a:avLst/>
          </a:prstGeom>
          <a:noFill/>
        </p:spPr>
        <p:txBody>
          <a:bodyPr wrap="square" rtlCol="0">
            <a:spAutoFit/>
          </a:bodyPr>
          <a:p>
            <a:pPr lvl="0" algn="l">
              <a:buClrTx/>
              <a:buSzTx/>
              <a:buFontTx/>
            </a:pPr>
            <a:r>
              <a:rPr lang="zh-CN" altLang="en-US" sz="3200" b="1" dirty="0">
                <a:solidFill>
                  <a:srgbClr val="228679"/>
                </a:solidFill>
                <a:cs typeface="+mn-ea"/>
                <a:sym typeface="+mn-ea"/>
              </a:rPr>
              <a:t>基准线</a:t>
            </a:r>
            <a:r>
              <a:rPr lang="zh-CN" altLang="en-US" sz="3200" b="1" dirty="0">
                <a:solidFill>
                  <a:srgbClr val="228679"/>
                </a:solidFill>
                <a:cs typeface="+mn-ea"/>
                <a:sym typeface="+mn-ea"/>
              </a:rPr>
              <a:t>baseline</a:t>
            </a:r>
            <a:endParaRPr lang="zh-CN" altLang="en-US" sz="3200" b="1" dirty="0">
              <a:solidFill>
                <a:srgbClr val="228679"/>
              </a:solidFill>
              <a:cs typeface="+mn-ea"/>
              <a:sym typeface="+mn-ea"/>
            </a:endParaRPr>
          </a:p>
        </p:txBody>
      </p:sp>
      <p:sp>
        <p:nvSpPr>
          <p:cNvPr id="41" name="文本框 40"/>
          <p:cNvSpPr txBox="1"/>
          <p:nvPr/>
        </p:nvSpPr>
        <p:spPr>
          <a:xfrm>
            <a:off x="352425" y="2336165"/>
            <a:ext cx="5273040" cy="3348355"/>
          </a:xfrm>
          <a:prstGeom prst="rect">
            <a:avLst/>
          </a:prstGeom>
          <a:noFill/>
        </p:spPr>
        <p:txBody>
          <a:bodyPr wrap="square" rtlCol="0" anchor="t">
            <a:spAutoFit/>
          </a:bodyPr>
          <a:p>
            <a:pPr marL="800100" lvl="1" indent="-342900" algn="l" fontAlgn="auto">
              <a:lnSpc>
                <a:spcPct val="150000"/>
              </a:lnSpc>
              <a:spcBef>
                <a:spcPts val="400"/>
              </a:spcBef>
              <a:buFont typeface="Arial" panose="020B0604020202020204" pitchFamily="34" charset="0"/>
              <a:buChar char="•"/>
            </a:pPr>
            <a:r>
              <a:rPr lang="zh-CN" altLang="en-US" sz="1600" b="1">
                <a:sym typeface="+mn-ea"/>
              </a:rPr>
              <a:t>预训练单词级嵌入</a:t>
            </a:r>
            <a:endParaRPr lang="zh-CN" altLang="en-US" sz="1600" b="1">
              <a:sym typeface="+mn-ea"/>
            </a:endParaRPr>
          </a:p>
          <a:p>
            <a:pPr marL="1257300" lvl="2" indent="-342900" algn="l" fontAlgn="auto">
              <a:lnSpc>
                <a:spcPct val="150000"/>
              </a:lnSpc>
              <a:spcBef>
                <a:spcPts val="400"/>
              </a:spcBef>
              <a:buFont typeface="Arial" panose="020B0604020202020204" pitchFamily="34" charset="0"/>
              <a:buChar char="•"/>
            </a:pPr>
            <a:r>
              <a:rPr lang="zh-CN" altLang="en-US" sz="1400" b="1">
                <a:sym typeface="+mn-ea"/>
              </a:rPr>
              <a:t>GloVe</a:t>
            </a:r>
            <a:r>
              <a:rPr lang="zh-CN" altLang="en-US" sz="1400">
                <a:sym typeface="+mn-ea"/>
              </a:rPr>
              <a:t> (Pen nington et al., 2014)</a:t>
            </a:r>
            <a:endParaRPr lang="zh-CN" altLang="en-US" sz="1400">
              <a:sym typeface="+mn-ea"/>
            </a:endParaRPr>
          </a:p>
          <a:p>
            <a:pPr marL="800100" lvl="1" indent="-342900" algn="l" fontAlgn="auto">
              <a:lnSpc>
                <a:spcPct val="150000"/>
              </a:lnSpc>
              <a:spcBef>
                <a:spcPts val="400"/>
              </a:spcBef>
              <a:buFont typeface="Arial" panose="020B0604020202020204" pitchFamily="34" charset="0"/>
              <a:buChar char="•"/>
            </a:pPr>
            <a:r>
              <a:rPr lang="zh-CN" altLang="en-US" sz="1600" b="1">
                <a:sym typeface="+mn-ea"/>
              </a:rPr>
              <a:t>预训练句子级嵌入</a:t>
            </a:r>
            <a:endParaRPr lang="zh-CN" altLang="en-US" sz="1600" b="1">
              <a:sym typeface="+mn-ea"/>
            </a:endParaRPr>
          </a:p>
          <a:p>
            <a:pPr marL="1257300" lvl="2" indent="-342900" algn="l" fontAlgn="auto">
              <a:lnSpc>
                <a:spcPct val="150000"/>
              </a:lnSpc>
              <a:spcBef>
                <a:spcPts val="400"/>
              </a:spcBef>
              <a:buFont typeface="Arial" panose="020B0604020202020204" pitchFamily="34" charset="0"/>
              <a:buChar char="•"/>
            </a:pPr>
            <a:r>
              <a:rPr lang="zh-CN" altLang="en-US" sz="1400" b="1">
                <a:sym typeface="+mn-ea"/>
              </a:rPr>
              <a:t>InferSent </a:t>
            </a:r>
            <a:r>
              <a:rPr lang="zh-CN" altLang="en-US" sz="1400">
                <a:sym typeface="+mn-ea"/>
              </a:rPr>
              <a:t>(Conneau et al., 2017), </a:t>
            </a:r>
            <a:r>
              <a:rPr lang="zh-CN" altLang="en-US" sz="1400" b="1">
                <a:sym typeface="+mn-ea"/>
              </a:rPr>
              <a:t>GenSen </a:t>
            </a:r>
            <a:r>
              <a:rPr lang="zh-CN" altLang="en-US" sz="1400">
                <a:sym typeface="+mn-ea"/>
              </a:rPr>
              <a:t>(Subra-manian et al., 2018), </a:t>
            </a:r>
            <a:r>
              <a:rPr lang="zh-CN" altLang="en-US" sz="1400" b="1">
                <a:sym typeface="+mn-ea"/>
              </a:rPr>
              <a:t>USE</a:t>
            </a:r>
            <a:r>
              <a:rPr lang="zh-CN" altLang="en-US" sz="1400">
                <a:sym typeface="+mn-ea"/>
              </a:rPr>
              <a:t> (Cer et al., 2018) </a:t>
            </a:r>
            <a:r>
              <a:rPr lang="zh-CN" altLang="en-US" sz="1400" b="1">
                <a:sym typeface="+mn-ea"/>
              </a:rPr>
              <a:t>LASER</a:t>
            </a:r>
            <a:r>
              <a:rPr lang="zh-CN" altLang="en-US" sz="1400">
                <a:sym typeface="+mn-ea"/>
              </a:rPr>
              <a:t> (Artetxe and Schwenk, 2019),</a:t>
            </a:r>
            <a:endParaRPr lang="zh-CN" altLang="en-US" sz="1400">
              <a:sym typeface="+mn-ea"/>
            </a:endParaRPr>
          </a:p>
          <a:p>
            <a:pPr marL="800100" lvl="1" indent="-342900" algn="l" fontAlgn="auto">
              <a:lnSpc>
                <a:spcPct val="150000"/>
              </a:lnSpc>
              <a:spcBef>
                <a:spcPts val="400"/>
              </a:spcBef>
              <a:buFont typeface="Arial" panose="020B0604020202020204" pitchFamily="34" charset="0"/>
              <a:buChar char="•"/>
            </a:pPr>
            <a:r>
              <a:rPr lang="zh-CN" altLang="en-US" sz="1600" b="1">
                <a:sym typeface="+mn-ea"/>
              </a:rPr>
              <a:t>上下文预训练语言模型</a:t>
            </a:r>
            <a:endParaRPr lang="zh-CN" altLang="en-US" sz="1600" b="1">
              <a:sym typeface="+mn-ea"/>
            </a:endParaRPr>
          </a:p>
          <a:p>
            <a:pPr marL="1257300" lvl="2" indent="-342900" algn="l" fontAlgn="auto">
              <a:lnSpc>
                <a:spcPct val="150000"/>
              </a:lnSpc>
              <a:spcBef>
                <a:spcPts val="400"/>
              </a:spcBef>
              <a:buFont typeface="Arial" panose="020B0604020202020204" pitchFamily="34" charset="0"/>
              <a:buChar char="•"/>
            </a:pPr>
            <a:r>
              <a:rPr lang="zh-CN" altLang="en-US" sz="1400" b="1">
                <a:sym typeface="+mn-ea"/>
              </a:rPr>
              <a:t>BERT</a:t>
            </a:r>
            <a:r>
              <a:rPr lang="zh-CN" altLang="en-US" sz="1400">
                <a:sym typeface="+mn-ea"/>
              </a:rPr>
              <a:t>(Devlin et al., 2019)、</a:t>
            </a:r>
            <a:r>
              <a:rPr lang="en-US" altLang="zh-CN" sz="1400" b="1">
                <a:sym typeface="+mn-ea"/>
              </a:rPr>
              <a:t>A</a:t>
            </a:r>
            <a:r>
              <a:rPr lang="zh-CN" altLang="en-US" sz="1400" b="1">
                <a:sym typeface="+mn-ea"/>
              </a:rPr>
              <a:t>LBERT </a:t>
            </a:r>
            <a:r>
              <a:rPr lang="zh-CN" altLang="en-US" sz="1400">
                <a:sym typeface="+mn-ea"/>
              </a:rPr>
              <a:t>(Lan et al., 2019) </a:t>
            </a:r>
            <a:r>
              <a:rPr lang="zh-CN" altLang="en-US" sz="1400" b="1">
                <a:sym typeface="+mn-ea"/>
              </a:rPr>
              <a:t>ELECTRA </a:t>
            </a:r>
            <a:r>
              <a:rPr lang="zh-CN" altLang="en-US" sz="1400">
                <a:sym typeface="+mn-ea"/>
              </a:rPr>
              <a:t>(Clark et al., 2020)</a:t>
            </a:r>
            <a:endParaRPr lang="zh-CN" altLang="en-US" sz="1400">
              <a:sym typeface="+mn-ea"/>
            </a:endParaRPr>
          </a:p>
        </p:txBody>
      </p:sp>
      <p:sp>
        <p:nvSpPr>
          <p:cNvPr id="6" name="文本框 5"/>
          <p:cNvSpPr txBox="1"/>
          <p:nvPr/>
        </p:nvSpPr>
        <p:spPr>
          <a:xfrm>
            <a:off x="6047740" y="2459355"/>
            <a:ext cx="5273040" cy="3071495"/>
          </a:xfrm>
          <a:prstGeom prst="rect">
            <a:avLst/>
          </a:prstGeom>
          <a:noFill/>
        </p:spPr>
        <p:txBody>
          <a:bodyPr wrap="square" rtlCol="0" anchor="t">
            <a:spAutoFit/>
          </a:bodyPr>
          <a:p>
            <a:pPr marL="342900" lvl="0" indent="-342900" algn="l" fontAlgn="auto">
              <a:lnSpc>
                <a:spcPct val="150000"/>
              </a:lnSpc>
              <a:spcBef>
                <a:spcPts val="400"/>
              </a:spcBef>
              <a:buFont typeface="Arial" panose="020B0604020202020204" pitchFamily="34" charset="0"/>
              <a:buChar char="•"/>
            </a:pPr>
            <a:r>
              <a:rPr lang="zh-CN" altLang="en-US" sz="1600" b="1">
                <a:sym typeface="+mn-ea"/>
              </a:rPr>
              <a:t>BERT</a:t>
            </a:r>
            <a:endParaRPr lang="zh-CN" altLang="en-US" sz="1600" b="1">
              <a:sym typeface="+mn-ea"/>
            </a:endParaRPr>
          </a:p>
          <a:p>
            <a:pPr marL="800100" lvl="1" indent="-342900" algn="l" fontAlgn="auto">
              <a:lnSpc>
                <a:spcPct val="150000"/>
              </a:lnSpc>
              <a:spcBef>
                <a:spcPts val="400"/>
              </a:spcBef>
              <a:buFont typeface="Arial" panose="020B0604020202020204" pitchFamily="34" charset="0"/>
              <a:buChar char="•"/>
            </a:pPr>
            <a:r>
              <a:rPr lang="zh-CN" altLang="en-US" sz="1400">
                <a:sym typeface="+mn-ea"/>
              </a:rPr>
              <a:t>(Devlin et al., 2019)一文中正式发布的预训练模型</a:t>
            </a:r>
            <a:endParaRPr lang="zh-CN" altLang="en-US" sz="1600" b="1">
              <a:sym typeface="+mn-ea"/>
            </a:endParaRPr>
          </a:p>
          <a:p>
            <a:pPr marL="342900" lvl="0" indent="-342900" algn="l" fontAlgn="auto">
              <a:lnSpc>
                <a:spcPct val="150000"/>
              </a:lnSpc>
              <a:spcBef>
                <a:spcPts val="400"/>
              </a:spcBef>
              <a:buFont typeface="Arial" panose="020B0604020202020204" pitchFamily="34" charset="0"/>
              <a:buChar char="•"/>
            </a:pPr>
            <a:r>
              <a:rPr lang="zh-CN" altLang="en-US" sz="1600" b="1">
                <a:sym typeface="+mn-ea"/>
              </a:rPr>
              <a:t>MLM-BERT</a:t>
            </a:r>
            <a:endParaRPr lang="zh-CN" altLang="en-US" sz="1600" b="1">
              <a:sym typeface="+mn-ea"/>
            </a:endParaRPr>
          </a:p>
          <a:p>
            <a:pPr marL="800100" lvl="1" indent="-342900" algn="l" fontAlgn="auto">
              <a:lnSpc>
                <a:spcPct val="150000"/>
              </a:lnSpc>
              <a:spcBef>
                <a:spcPts val="400"/>
              </a:spcBef>
              <a:buFont typeface="Arial" panose="020B0604020202020204" pitchFamily="34" charset="0"/>
              <a:buChar char="•"/>
            </a:pPr>
            <a:r>
              <a:rPr lang="zh-CN" altLang="en-US" sz="1400">
                <a:sym typeface="+mn-ea"/>
              </a:rPr>
              <a:t>使用上面的预训练模型</a:t>
            </a:r>
            <a:r>
              <a:rPr lang="zh-CN" altLang="en-US" sz="1400">
                <a:sym typeface="+mn-ea"/>
              </a:rPr>
              <a:t>，和本文一样以Wikipedia为数据源进行训练</a:t>
            </a:r>
            <a:r>
              <a:rPr lang="zh-CN" altLang="en-US" sz="1400">
                <a:sym typeface="+mn-ea"/>
              </a:rPr>
              <a:t>，但只使用</a:t>
            </a:r>
            <a:r>
              <a:rPr lang="en-US" altLang="zh-CN" sz="1400">
                <a:sym typeface="+mn-ea"/>
              </a:rPr>
              <a:t>MLM</a:t>
            </a:r>
            <a:r>
              <a:rPr lang="zh-CN" altLang="en-US" sz="1400">
                <a:sym typeface="+mn-ea"/>
              </a:rPr>
              <a:t>损失</a:t>
            </a:r>
            <a:endParaRPr lang="zh-CN" altLang="en-US" sz="1400">
              <a:sym typeface="+mn-ea"/>
            </a:endParaRPr>
          </a:p>
          <a:p>
            <a:pPr marL="342900" lvl="0" indent="-342900" algn="l" fontAlgn="auto">
              <a:lnSpc>
                <a:spcPct val="150000"/>
              </a:lnSpc>
              <a:spcBef>
                <a:spcPts val="400"/>
              </a:spcBef>
              <a:buFont typeface="Arial" panose="020B0604020202020204" pitchFamily="34" charset="0"/>
              <a:buChar char="•"/>
            </a:pPr>
            <a:r>
              <a:rPr lang="zh-CN" altLang="en-US" sz="1600" b="1">
                <a:sym typeface="+mn-ea"/>
              </a:rPr>
              <a:t>ULR-BERT</a:t>
            </a:r>
            <a:endParaRPr lang="zh-CN" altLang="en-US" sz="1600" b="1">
              <a:sym typeface="+mn-ea"/>
            </a:endParaRPr>
          </a:p>
          <a:p>
            <a:pPr marL="800100" lvl="1" indent="-342900" algn="l" fontAlgn="auto">
              <a:lnSpc>
                <a:spcPct val="150000"/>
              </a:lnSpc>
              <a:spcBef>
                <a:spcPts val="400"/>
              </a:spcBef>
              <a:buFont typeface="Arial" panose="020B0604020202020204" pitchFamily="34" charset="0"/>
              <a:buChar char="•"/>
            </a:pPr>
            <a:r>
              <a:rPr lang="zh-CN" altLang="en-US" sz="1400">
                <a:sym typeface="+mn-ea"/>
              </a:rPr>
              <a:t>本文的通用语言表示模型，使用</a:t>
            </a:r>
            <a:r>
              <a:rPr lang="zh-CN" altLang="en-US" sz="1400">
                <a:sym typeface="+mn-ea"/>
              </a:rPr>
              <a:t>Wikipedia数据，</a:t>
            </a:r>
            <a:r>
              <a:rPr lang="zh-CN" altLang="en-US" sz="1400">
                <a:sym typeface="+mn-ea"/>
              </a:rPr>
              <a:t>用MLM和MiSAD损失进行训练</a:t>
            </a:r>
            <a:endParaRPr lang="zh-CN" altLang="en-US" sz="1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1000"/>
                                        <p:tgtEl>
                                          <p:spTgt spid="41"/>
                                        </p:tgtEl>
                                      </p:cBhvr>
                                    </p:animEffect>
                                    <p:anim calcmode="lin" valueType="num">
                                      <p:cBhvr>
                                        <p:cTn id="15" dur="1000" fill="hold"/>
                                        <p:tgtEl>
                                          <p:spTgt spid="41"/>
                                        </p:tgtEl>
                                        <p:attrNameLst>
                                          <p:attrName>ppt_x</p:attrName>
                                        </p:attrNameLst>
                                      </p:cBhvr>
                                      <p:tavLst>
                                        <p:tav tm="0">
                                          <p:val>
                                            <p:strVal val="#ppt_x"/>
                                          </p:val>
                                        </p:tav>
                                        <p:tav tm="100000">
                                          <p:val>
                                            <p:strVal val="#ppt_x"/>
                                          </p:val>
                                        </p:tav>
                                      </p:tavLst>
                                    </p:anim>
                                    <p:anim calcmode="lin" valueType="num">
                                      <p:cBhvr>
                                        <p:cTn id="1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1" grpId="0"/>
      <p:bldP spid="8"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65835" y="805180"/>
            <a:ext cx="5515610" cy="645160"/>
          </a:xfrm>
          <a:prstGeom prst="rect">
            <a:avLst/>
          </a:prstGeom>
          <a:noFill/>
        </p:spPr>
        <p:txBody>
          <a:bodyPr wrap="square" rtlCol="0">
            <a:spAutoFit/>
          </a:bodyPr>
          <a:p>
            <a:pPr lvl="0" algn="l">
              <a:buClrTx/>
              <a:buSzTx/>
              <a:buFontTx/>
            </a:pPr>
            <a:r>
              <a:rPr lang="zh-CN" altLang="en-US" sz="3200" b="1" dirty="0">
                <a:solidFill>
                  <a:srgbClr val="228679"/>
                </a:solidFill>
                <a:cs typeface="+mn-ea"/>
                <a:sym typeface="+mn-ea"/>
              </a:rPr>
              <a:t>实验结果 </a:t>
            </a:r>
            <a:r>
              <a:rPr lang="zh-CN" altLang="en-US" sz="3200" b="1" dirty="0">
                <a:solidFill>
                  <a:srgbClr val="228679"/>
                </a:solidFill>
                <a:cs typeface="+mn-ea"/>
                <a:sym typeface="+mn-ea"/>
              </a:rPr>
              <a:t>— Task 1</a:t>
            </a:r>
            <a:endParaRPr lang="zh-CN" altLang="en-US" sz="3200" b="1" dirty="0">
              <a:solidFill>
                <a:srgbClr val="228679"/>
              </a:solidFill>
              <a:cs typeface="+mn-ea"/>
              <a:sym typeface="+mn-ea"/>
            </a:endParaRPr>
          </a:p>
        </p:txBody>
      </p:sp>
      <p:pic>
        <p:nvPicPr>
          <p:cNvPr id="9" name="图片 8" descr="1631865726296"/>
          <p:cNvPicPr>
            <a:picLocks noChangeAspect="1"/>
          </p:cNvPicPr>
          <p:nvPr>
            <p:custDataLst>
              <p:tags r:id="rId1"/>
            </p:custDataLst>
          </p:nvPr>
        </p:nvPicPr>
        <p:blipFill>
          <a:blip r:embed="rId2"/>
          <a:stretch>
            <a:fillRect/>
          </a:stretch>
        </p:blipFill>
        <p:spPr>
          <a:xfrm>
            <a:off x="647065" y="1666240"/>
            <a:ext cx="6900545" cy="4298950"/>
          </a:xfrm>
          <a:prstGeom prst="rect">
            <a:avLst/>
          </a:prstGeom>
        </p:spPr>
      </p:pic>
      <p:sp>
        <p:nvSpPr>
          <p:cNvPr id="12" name="文本框 11"/>
          <p:cNvSpPr txBox="1"/>
          <p:nvPr/>
        </p:nvSpPr>
        <p:spPr>
          <a:xfrm>
            <a:off x="7092950" y="2433320"/>
            <a:ext cx="4284345" cy="3102610"/>
          </a:xfrm>
          <a:prstGeom prst="rect">
            <a:avLst/>
          </a:prstGeom>
          <a:noFill/>
        </p:spPr>
        <p:txBody>
          <a:bodyPr wrap="square" rtlCol="0" anchor="t">
            <a:spAutoFit/>
          </a:bodyPr>
          <a:p>
            <a:pPr marL="800100" lvl="1" indent="-342900" algn="l" fontAlgn="auto">
              <a:lnSpc>
                <a:spcPct val="150000"/>
              </a:lnSpc>
              <a:spcBef>
                <a:spcPts val="400"/>
              </a:spcBef>
              <a:buFont typeface="Arial" panose="020B0604020202020204" pitchFamily="34" charset="0"/>
              <a:buChar char="•"/>
            </a:pPr>
            <a:r>
              <a:rPr lang="zh-CN" altLang="en-US">
                <a:sym typeface="+mn-ea"/>
              </a:rPr>
              <a:t>使用正确设计的MiSAD目标的训练模型大大提高了Bert的性能</a:t>
            </a:r>
            <a:endParaRPr lang="zh-CN" altLang="en-US">
              <a:sym typeface="+mn-ea"/>
            </a:endParaRPr>
          </a:p>
          <a:p>
            <a:pPr marL="800100" lvl="1" indent="-342900" algn="l" fontAlgn="auto">
              <a:lnSpc>
                <a:spcPct val="150000"/>
              </a:lnSpc>
              <a:spcBef>
                <a:spcPts val="400"/>
              </a:spcBef>
              <a:buFont typeface="Arial" panose="020B0604020202020204" pitchFamily="34" charset="0"/>
              <a:buChar char="•"/>
            </a:pPr>
            <a:r>
              <a:rPr lang="zh-CN" altLang="en-US">
                <a:sym typeface="+mn-ea"/>
              </a:rPr>
              <a:t>GloVe在高级类比上的表现远远低于我们的模型</a:t>
            </a:r>
            <a:endParaRPr lang="zh-CN" altLang="en-US">
              <a:sym typeface="+mn-ea"/>
            </a:endParaRPr>
          </a:p>
          <a:p>
            <a:pPr marL="800100" lvl="1" indent="-342900" algn="l" fontAlgn="auto">
              <a:lnSpc>
                <a:spcPct val="150000"/>
              </a:lnSpc>
              <a:spcBef>
                <a:spcPts val="400"/>
              </a:spcBef>
              <a:buFont typeface="Arial" panose="020B0604020202020204" pitchFamily="34" charset="0"/>
              <a:buChar char="•"/>
            </a:pPr>
            <a:r>
              <a:rPr lang="zh-CN" altLang="en-US">
                <a:sym typeface="+mn-ea"/>
              </a:rPr>
              <a:t>ULR-BERT达到了最高的平均准确率（45.8%），比BERT绝对增加了8.1%</a:t>
            </a:r>
            <a:endParaRPr lang="zh-CN" altLang="en-US">
              <a:sym typeface="+mn-ea"/>
            </a:endParaRPr>
          </a:p>
        </p:txBody>
      </p:sp>
      <p:sp>
        <p:nvSpPr>
          <p:cNvPr id="27" name="文本框 26"/>
          <p:cNvSpPr txBox="1"/>
          <p:nvPr/>
        </p:nvSpPr>
        <p:spPr>
          <a:xfrm>
            <a:off x="8001000" y="1818640"/>
            <a:ext cx="2468245" cy="460375"/>
          </a:xfrm>
          <a:prstGeom prst="rect">
            <a:avLst/>
          </a:prstGeom>
          <a:noFill/>
        </p:spPr>
        <p:txBody>
          <a:bodyPr wrap="square" rtlCol="0">
            <a:spAutoFit/>
          </a:bodyPr>
          <a:p>
            <a:pPr algn="l"/>
            <a:r>
              <a:rPr lang="zh-CN" altLang="en-US" sz="2400" b="1" dirty="0">
                <a:cs typeface="+mn-ea"/>
                <a:sym typeface="+mn-lt"/>
              </a:rPr>
              <a:t>通用类比结果</a:t>
            </a:r>
            <a:endParaRPr lang="zh-CN" altLang="en-US" sz="2400" b="1" dirty="0">
              <a:cs typeface="+mn-ea"/>
              <a:sym typeface="+mn-lt"/>
            </a:endParaRPr>
          </a:p>
        </p:txBody>
      </p:sp>
      <p:pic>
        <p:nvPicPr>
          <p:cNvPr id="15" name="图片 14"/>
          <p:cNvPicPr>
            <a:picLocks noChangeAspect="1"/>
          </p:cNvPicPr>
          <p:nvPr/>
        </p:nvPicPr>
        <p:blipFill rotWithShape="1">
          <a:blip r:embed="rId3" cstate="print">
            <a:extLst>
              <a:ext uri="{28A0092B-C50C-407E-A947-70E740481C1C}">
                <a14:useLocalDpi xmlns:a14="http://schemas.microsoft.com/office/drawing/2010/main" val="0"/>
              </a:ext>
            </a:extLst>
          </a:blip>
          <a:srcRect l="69396" t="50000"/>
          <a:stretch>
            <a:fillRect/>
          </a:stretch>
        </p:blipFill>
        <p:spPr>
          <a:xfrm>
            <a:off x="7547610" y="1483995"/>
            <a:ext cx="367030" cy="949325"/>
          </a:xfrm>
          <a:prstGeom prst="rect">
            <a:avLst/>
          </a:prstGeom>
        </p:spPr>
      </p:pic>
      <p:sp>
        <p:nvSpPr>
          <p:cNvPr id="3" name="圆角矩形 2"/>
          <p:cNvSpPr/>
          <p:nvPr/>
        </p:nvSpPr>
        <p:spPr>
          <a:xfrm>
            <a:off x="965200" y="2279015"/>
            <a:ext cx="2902585" cy="535305"/>
          </a:xfrm>
          <a:prstGeom prst="roundRect">
            <a:avLst/>
          </a:prstGeom>
          <a:noFill/>
          <a:ln w="222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圆角矩形 3"/>
          <p:cNvSpPr/>
          <p:nvPr/>
        </p:nvSpPr>
        <p:spPr>
          <a:xfrm>
            <a:off x="964565" y="3348355"/>
            <a:ext cx="5332730" cy="307975"/>
          </a:xfrm>
          <a:prstGeom prst="roundRect">
            <a:avLst/>
          </a:prstGeom>
          <a:noFill/>
          <a:ln w="222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圆角矩形 4"/>
          <p:cNvSpPr/>
          <p:nvPr/>
        </p:nvSpPr>
        <p:spPr>
          <a:xfrm>
            <a:off x="970915" y="4568825"/>
            <a:ext cx="6230620" cy="362585"/>
          </a:xfrm>
          <a:prstGeom prst="roundRect">
            <a:avLst/>
          </a:prstGeom>
          <a:noFill/>
          <a:ln w="222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65835" y="805180"/>
            <a:ext cx="5515610" cy="645160"/>
          </a:xfrm>
          <a:prstGeom prst="rect">
            <a:avLst/>
          </a:prstGeom>
          <a:noFill/>
        </p:spPr>
        <p:txBody>
          <a:bodyPr wrap="square" rtlCol="0">
            <a:spAutoFit/>
          </a:bodyPr>
          <a:p>
            <a:pPr lvl="0" algn="l">
              <a:buClrTx/>
              <a:buSzTx/>
              <a:buFontTx/>
            </a:pPr>
            <a:r>
              <a:rPr lang="zh-CN" altLang="en-US" sz="3200" b="1" dirty="0">
                <a:solidFill>
                  <a:srgbClr val="228679"/>
                </a:solidFill>
                <a:cs typeface="+mn-ea"/>
                <a:sym typeface="+mn-ea"/>
              </a:rPr>
              <a:t>实验结果 </a:t>
            </a:r>
            <a:r>
              <a:rPr lang="zh-CN" altLang="en-US" sz="3200" b="1" dirty="0">
                <a:solidFill>
                  <a:srgbClr val="228679"/>
                </a:solidFill>
                <a:cs typeface="+mn-ea"/>
                <a:sym typeface="+mn-ea"/>
              </a:rPr>
              <a:t>— Task 2</a:t>
            </a:r>
            <a:endParaRPr lang="zh-CN" altLang="en-US" sz="3200" b="1" dirty="0">
              <a:solidFill>
                <a:srgbClr val="228679"/>
              </a:solidFill>
              <a:cs typeface="+mn-ea"/>
              <a:sym typeface="+mn-ea"/>
            </a:endParaRPr>
          </a:p>
        </p:txBody>
      </p:sp>
      <p:sp>
        <p:nvSpPr>
          <p:cNvPr id="12" name="文本框 11"/>
          <p:cNvSpPr txBox="1"/>
          <p:nvPr/>
        </p:nvSpPr>
        <p:spPr>
          <a:xfrm>
            <a:off x="7427595" y="2454910"/>
            <a:ext cx="4284345" cy="1804670"/>
          </a:xfrm>
          <a:prstGeom prst="rect">
            <a:avLst/>
          </a:prstGeom>
          <a:noFill/>
        </p:spPr>
        <p:txBody>
          <a:bodyPr wrap="square" rtlCol="0" anchor="t">
            <a:spAutoFit/>
          </a:bodyPr>
          <a:p>
            <a:pPr marL="800100" lvl="1" indent="-342900" algn="l" fontAlgn="auto">
              <a:lnSpc>
                <a:spcPct val="150000"/>
              </a:lnSpc>
              <a:spcBef>
                <a:spcPts val="400"/>
              </a:spcBef>
              <a:buFont typeface="Arial" panose="020B0604020202020204" pitchFamily="34" charset="0"/>
              <a:buChar char="•"/>
            </a:pPr>
            <a:r>
              <a:rPr lang="zh-CN" altLang="en-US">
                <a:sym typeface="+mn-ea"/>
              </a:rPr>
              <a:t>模型比BERTbase 和 BERT large平均提高了基本和1.1%和0.7%。</a:t>
            </a:r>
            <a:endParaRPr lang="zh-CN" altLang="en-US">
              <a:sym typeface="+mn-ea"/>
            </a:endParaRPr>
          </a:p>
          <a:p>
            <a:pPr marL="800100" lvl="1" indent="-342900" algn="l" fontAlgn="auto">
              <a:lnSpc>
                <a:spcPct val="150000"/>
              </a:lnSpc>
              <a:spcBef>
                <a:spcPts val="400"/>
              </a:spcBef>
              <a:buFont typeface="Arial" panose="020B0604020202020204" pitchFamily="34" charset="0"/>
              <a:buChar char="•"/>
            </a:pPr>
            <a:r>
              <a:rPr lang="en-US" altLang="zh-CN">
                <a:sym typeface="+mn-ea"/>
              </a:rPr>
              <a:t>ULR</a:t>
            </a:r>
            <a:r>
              <a:rPr lang="zh-CN" altLang="en-US">
                <a:sym typeface="+mn-ea"/>
              </a:rPr>
              <a:t>模型提高了GLUE基准测试中每个数据集的性能。</a:t>
            </a:r>
            <a:endParaRPr lang="zh-CN" altLang="en-US">
              <a:sym typeface="+mn-ea"/>
            </a:endParaRPr>
          </a:p>
        </p:txBody>
      </p:sp>
      <p:sp>
        <p:nvSpPr>
          <p:cNvPr id="27" name="文本框 26"/>
          <p:cNvSpPr txBox="1"/>
          <p:nvPr/>
        </p:nvSpPr>
        <p:spPr>
          <a:xfrm>
            <a:off x="8411845" y="1861820"/>
            <a:ext cx="2468245" cy="460375"/>
          </a:xfrm>
          <a:prstGeom prst="rect">
            <a:avLst/>
          </a:prstGeom>
          <a:noFill/>
        </p:spPr>
        <p:txBody>
          <a:bodyPr wrap="square" rtlCol="0">
            <a:spAutoFit/>
          </a:bodyPr>
          <a:p>
            <a:pPr algn="l"/>
            <a:r>
              <a:rPr lang="zh-CN" altLang="en-US" sz="2400" b="1" dirty="0">
                <a:cs typeface="+mn-ea"/>
                <a:sym typeface="+mn-lt"/>
              </a:rPr>
              <a:t>一般 GLUE 任务</a:t>
            </a:r>
            <a:endParaRPr lang="zh-CN" altLang="en-US" sz="2400" b="1" dirty="0">
              <a:cs typeface="+mn-ea"/>
              <a:sym typeface="+mn-lt"/>
            </a:endParaRPr>
          </a:p>
        </p:txBody>
      </p:sp>
      <p:pic>
        <p:nvPicPr>
          <p:cNvPr id="3" name="图片 2" descr="1631870225391"/>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521970" y="1612265"/>
            <a:ext cx="7353935" cy="4224020"/>
          </a:xfrm>
          <a:prstGeom prst="rect">
            <a:avLst/>
          </a:prstGeom>
        </p:spPr>
      </p:pic>
      <p:pic>
        <p:nvPicPr>
          <p:cNvPr id="15" name="图片 14"/>
          <p:cNvPicPr>
            <a:picLocks noChangeAspect="1"/>
          </p:cNvPicPr>
          <p:nvPr/>
        </p:nvPicPr>
        <p:blipFill rotWithShape="1">
          <a:blip r:embed="rId2" cstate="print">
            <a:extLst>
              <a:ext uri="{28A0092B-C50C-407E-A947-70E740481C1C}">
                <a14:useLocalDpi xmlns:a14="http://schemas.microsoft.com/office/drawing/2010/main" val="0"/>
              </a:ext>
            </a:extLst>
          </a:blip>
          <a:srcRect l="69396" t="50000"/>
          <a:stretch>
            <a:fillRect/>
          </a:stretch>
        </p:blipFill>
        <p:spPr>
          <a:xfrm>
            <a:off x="8012430" y="1505585"/>
            <a:ext cx="367030" cy="949325"/>
          </a:xfrm>
          <a:prstGeom prst="rect">
            <a:avLst/>
          </a:prstGeom>
        </p:spPr>
      </p:pic>
      <p:sp>
        <p:nvSpPr>
          <p:cNvPr id="5" name="圆角矩形 4"/>
          <p:cNvSpPr/>
          <p:nvPr/>
        </p:nvSpPr>
        <p:spPr>
          <a:xfrm>
            <a:off x="521970" y="4341495"/>
            <a:ext cx="7353935" cy="340995"/>
          </a:xfrm>
          <a:prstGeom prst="roundRect">
            <a:avLst/>
          </a:prstGeom>
          <a:noFill/>
          <a:ln w="222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65835" y="805180"/>
            <a:ext cx="5515610" cy="645160"/>
          </a:xfrm>
          <a:prstGeom prst="rect">
            <a:avLst/>
          </a:prstGeom>
          <a:noFill/>
        </p:spPr>
        <p:txBody>
          <a:bodyPr wrap="square" rtlCol="0">
            <a:spAutoFit/>
          </a:bodyPr>
          <a:p>
            <a:pPr lvl="0" algn="l">
              <a:buClrTx/>
              <a:buSzTx/>
              <a:buFontTx/>
            </a:pPr>
            <a:r>
              <a:rPr lang="zh-CN" altLang="en-US" sz="3200" b="1" dirty="0">
                <a:solidFill>
                  <a:srgbClr val="228679"/>
                </a:solidFill>
                <a:cs typeface="+mn-ea"/>
                <a:sym typeface="+mn-ea"/>
              </a:rPr>
              <a:t>实验结果 </a:t>
            </a:r>
            <a:r>
              <a:rPr lang="zh-CN" altLang="en-US" sz="3200" b="1" dirty="0">
                <a:solidFill>
                  <a:srgbClr val="228679"/>
                </a:solidFill>
                <a:cs typeface="+mn-ea"/>
                <a:sym typeface="+mn-ea"/>
              </a:rPr>
              <a:t>— Task 3</a:t>
            </a:r>
            <a:endParaRPr lang="zh-CN" altLang="en-US" sz="3200" b="1" dirty="0">
              <a:solidFill>
                <a:srgbClr val="228679"/>
              </a:solidFill>
              <a:cs typeface="+mn-ea"/>
              <a:sym typeface="+mn-ea"/>
            </a:endParaRPr>
          </a:p>
        </p:txBody>
      </p:sp>
      <p:sp>
        <p:nvSpPr>
          <p:cNvPr id="12" name="文本框 11"/>
          <p:cNvSpPr txBox="1"/>
          <p:nvPr/>
        </p:nvSpPr>
        <p:spPr>
          <a:xfrm>
            <a:off x="6071870" y="2399665"/>
            <a:ext cx="5160645" cy="2635250"/>
          </a:xfrm>
          <a:prstGeom prst="rect">
            <a:avLst/>
          </a:prstGeom>
          <a:noFill/>
        </p:spPr>
        <p:txBody>
          <a:bodyPr wrap="square" rtlCol="0" anchor="t">
            <a:spAutoFit/>
          </a:bodyPr>
          <a:p>
            <a:pPr marL="800100" lvl="1" indent="-342900" algn="l" fontAlgn="auto">
              <a:lnSpc>
                <a:spcPct val="150000"/>
              </a:lnSpc>
              <a:spcBef>
                <a:spcPts val="400"/>
              </a:spcBef>
              <a:buFont typeface="Arial" panose="020B0604020202020204" pitchFamily="34" charset="0"/>
              <a:buChar char="•"/>
            </a:pPr>
            <a:r>
              <a:rPr lang="zh-CN" altLang="en-US">
                <a:sym typeface="+mn-ea"/>
              </a:rPr>
              <a:t>在所有被评估的模型中，ULR-BERT的准确率最高（39.7%/68.8%/77.3%）</a:t>
            </a:r>
            <a:endParaRPr lang="zh-CN" altLang="en-US">
              <a:sym typeface="+mn-ea"/>
            </a:endParaRPr>
          </a:p>
          <a:p>
            <a:pPr marL="800100" lvl="1" indent="-342900" algn="l" fontAlgn="auto">
              <a:lnSpc>
                <a:spcPct val="150000"/>
              </a:lnSpc>
              <a:spcBef>
                <a:spcPts val="400"/>
              </a:spcBef>
              <a:buFont typeface="Arial" panose="020B0604020202020204" pitchFamily="34" charset="0"/>
              <a:buChar char="•"/>
            </a:pPr>
            <a:r>
              <a:rPr lang="zh-CN" altLang="en-US">
                <a:sym typeface="+mn-ea"/>
              </a:rPr>
              <a:t>由于在模型的预训练中涉及到不同长度的n-gram和句子，因此在理解输入序列的语义和根据学习到的语义相等感将查询映射到其意义方面尤其更好</a:t>
            </a:r>
            <a:endParaRPr lang="zh-CN" altLang="en-US">
              <a:sym typeface="+mn-ea"/>
            </a:endParaRPr>
          </a:p>
        </p:txBody>
      </p:sp>
      <p:sp>
        <p:nvSpPr>
          <p:cNvPr id="27" name="文本框 26"/>
          <p:cNvSpPr txBox="1"/>
          <p:nvPr/>
        </p:nvSpPr>
        <p:spPr>
          <a:xfrm>
            <a:off x="6976110" y="1817370"/>
            <a:ext cx="2973070" cy="460375"/>
          </a:xfrm>
          <a:prstGeom prst="rect">
            <a:avLst/>
          </a:prstGeom>
          <a:noFill/>
        </p:spPr>
        <p:txBody>
          <a:bodyPr wrap="square" rtlCol="0">
            <a:spAutoFit/>
          </a:bodyPr>
          <a:p>
            <a:pPr algn="l"/>
            <a:r>
              <a:rPr lang="zh-CN" altLang="en-US" sz="2400" b="1" dirty="0">
                <a:cs typeface="+mn-ea"/>
                <a:sym typeface="+mn-lt"/>
              </a:rPr>
              <a:t>GEOGRANNO</a:t>
            </a:r>
            <a:endParaRPr lang="zh-CN" altLang="en-US" sz="2400" b="1" dirty="0">
              <a:cs typeface="+mn-ea"/>
              <a:sym typeface="+mn-lt"/>
            </a:endParaRPr>
          </a:p>
        </p:txBody>
      </p:sp>
      <p:pic>
        <p:nvPicPr>
          <p:cNvPr id="4" name="图片 3" descr="1631870384332"/>
          <p:cNvPicPr>
            <a:picLocks noChangeAspect="1"/>
          </p:cNvPicPr>
          <p:nvPr/>
        </p:nvPicPr>
        <p:blipFill>
          <a:blip r:embed="rId1"/>
          <a:stretch>
            <a:fillRect/>
          </a:stretch>
        </p:blipFill>
        <p:spPr>
          <a:xfrm>
            <a:off x="965835" y="1851025"/>
            <a:ext cx="5180330" cy="3875405"/>
          </a:xfrm>
          <a:prstGeom prst="rect">
            <a:avLst/>
          </a:prstGeom>
        </p:spPr>
      </p:pic>
      <p:pic>
        <p:nvPicPr>
          <p:cNvPr id="15" name="图片 14"/>
          <p:cNvPicPr>
            <a:picLocks noChangeAspect="1"/>
          </p:cNvPicPr>
          <p:nvPr/>
        </p:nvPicPr>
        <p:blipFill rotWithShape="1">
          <a:blip r:embed="rId2" cstate="print">
            <a:extLst>
              <a:ext uri="{28A0092B-C50C-407E-A947-70E740481C1C}">
                <a14:useLocalDpi xmlns:a14="http://schemas.microsoft.com/office/drawing/2010/main" val="0"/>
              </a:ext>
            </a:extLst>
          </a:blip>
          <a:srcRect l="69396" t="50000"/>
          <a:stretch>
            <a:fillRect/>
          </a:stretch>
        </p:blipFill>
        <p:spPr>
          <a:xfrm>
            <a:off x="6481445" y="1450340"/>
            <a:ext cx="367030" cy="949325"/>
          </a:xfrm>
          <a:prstGeom prst="rect">
            <a:avLst/>
          </a:prstGeom>
        </p:spPr>
      </p:pic>
      <p:sp>
        <p:nvSpPr>
          <p:cNvPr id="5" name="圆角矩形 4"/>
          <p:cNvSpPr/>
          <p:nvPr/>
        </p:nvSpPr>
        <p:spPr>
          <a:xfrm>
            <a:off x="1226185" y="3778885"/>
            <a:ext cx="4614545" cy="935990"/>
          </a:xfrm>
          <a:prstGeom prst="roundRect">
            <a:avLst/>
          </a:prstGeom>
          <a:noFill/>
          <a:ln w="222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66470" y="805180"/>
            <a:ext cx="4237990" cy="645160"/>
          </a:xfrm>
          <a:prstGeom prst="rect">
            <a:avLst/>
          </a:prstGeom>
          <a:noFill/>
        </p:spPr>
        <p:txBody>
          <a:bodyPr wrap="square" rtlCol="0">
            <a:spAutoFit/>
          </a:bodyPr>
          <a:p>
            <a:pPr lvl="0" algn="l">
              <a:buClrTx/>
              <a:buSzTx/>
              <a:buFontTx/>
            </a:pPr>
            <a:r>
              <a:rPr lang="zh-CN" altLang="en-US" sz="3200" b="1" dirty="0">
                <a:solidFill>
                  <a:srgbClr val="228679"/>
                </a:solidFill>
                <a:cs typeface="+mn-ea"/>
                <a:sym typeface="+mn-ea"/>
              </a:rPr>
              <a:t>消融研究</a:t>
            </a:r>
            <a:endParaRPr lang="zh-CN" altLang="en-US" sz="3200" b="1" dirty="0">
              <a:solidFill>
                <a:srgbClr val="228679"/>
              </a:solidFill>
              <a:cs typeface="+mn-ea"/>
              <a:sym typeface="+mn-ea"/>
            </a:endParaRPr>
          </a:p>
        </p:txBody>
      </p:sp>
      <p:sp>
        <p:nvSpPr>
          <p:cNvPr id="6" name="文本框 5"/>
          <p:cNvSpPr txBox="1"/>
          <p:nvPr/>
        </p:nvSpPr>
        <p:spPr>
          <a:xfrm>
            <a:off x="4820920" y="1849120"/>
            <a:ext cx="6804025" cy="3938270"/>
          </a:xfrm>
          <a:prstGeom prst="rect">
            <a:avLst/>
          </a:prstGeom>
          <a:noFill/>
        </p:spPr>
        <p:txBody>
          <a:bodyPr wrap="square" rtlCol="0" anchor="t">
            <a:spAutoFit/>
          </a:bodyPr>
          <a:p>
            <a:pPr lvl="1" indent="0" algn="l" fontAlgn="auto">
              <a:lnSpc>
                <a:spcPct val="200000"/>
              </a:lnSpc>
              <a:spcBef>
                <a:spcPts val="400"/>
              </a:spcBef>
              <a:buFont typeface="Arial" panose="020B0604020202020204" pitchFamily="34" charset="0"/>
              <a:buNone/>
            </a:pPr>
            <a:r>
              <a:rPr lang="en-US" altLang="zh-CN" sz="2000" b="1" dirty="0">
                <a:cs typeface="+mn-ea"/>
                <a:sym typeface="+mn-lt"/>
              </a:rPr>
              <a:t>	</a:t>
            </a:r>
            <a:r>
              <a:rPr lang="zh-CN" altLang="en-US" sz="2000" b="1" dirty="0">
                <a:cs typeface="+mn-ea"/>
                <a:sym typeface="+mn-lt"/>
              </a:rPr>
              <a:t>训练模型的影响</a:t>
            </a:r>
            <a:r>
              <a:rPr lang="zh-CN" altLang="en-US" sz="2000" dirty="0">
                <a:cs typeface="+mn-ea"/>
                <a:sym typeface="+mn-lt"/>
              </a:rPr>
              <a:t>（</a:t>
            </a:r>
            <a:r>
              <a:rPr lang="en-US" altLang="zh-CN" sz="2000" dirty="0">
                <a:cs typeface="+mn-ea"/>
                <a:sym typeface="+mn-lt"/>
              </a:rPr>
              <a:t>ULR</a:t>
            </a:r>
            <a:r>
              <a:rPr lang="zh-CN" altLang="en-US" sz="2000" dirty="0">
                <a:cs typeface="+mn-ea"/>
                <a:sym typeface="+mn-lt"/>
              </a:rPr>
              <a:t>比起</a:t>
            </a:r>
            <a:r>
              <a:rPr lang="en-US" altLang="zh-CN" sz="2000" dirty="0">
                <a:cs typeface="+mn-ea"/>
                <a:sym typeface="+mn-lt"/>
              </a:rPr>
              <a:t>MLM</a:t>
            </a:r>
            <a:r>
              <a:rPr lang="zh-CN" altLang="en-US" sz="2000" dirty="0">
                <a:cs typeface="+mn-ea"/>
                <a:sym typeface="+mn-lt"/>
              </a:rPr>
              <a:t>和</a:t>
            </a:r>
            <a:r>
              <a:rPr lang="en-US" altLang="zh-CN" sz="2000" dirty="0">
                <a:cs typeface="+mn-ea"/>
                <a:sym typeface="+mn-lt"/>
              </a:rPr>
              <a:t>SOP</a:t>
            </a:r>
            <a:r>
              <a:rPr lang="zh-CN" altLang="en-US" sz="2000" dirty="0">
                <a:cs typeface="+mn-ea"/>
                <a:sym typeface="+mn-lt"/>
              </a:rPr>
              <a:t>等）</a:t>
            </a:r>
            <a:endParaRPr lang="zh-CN" altLang="en-US" sz="2000" b="1" dirty="0">
              <a:cs typeface="+mn-ea"/>
              <a:sym typeface="+mn-lt"/>
            </a:endParaRPr>
          </a:p>
          <a:p>
            <a:pPr lvl="1" indent="0" algn="l" fontAlgn="auto">
              <a:lnSpc>
                <a:spcPct val="200000"/>
              </a:lnSpc>
              <a:spcBef>
                <a:spcPts val="400"/>
              </a:spcBef>
              <a:buFont typeface="Arial" panose="020B0604020202020204" pitchFamily="34" charset="0"/>
              <a:buNone/>
            </a:pPr>
            <a:r>
              <a:rPr lang="en-US" altLang="zh-CN" sz="2000" b="1" dirty="0">
                <a:cs typeface="+mn-ea"/>
                <a:sym typeface="+mn-lt"/>
              </a:rPr>
              <a:t>	</a:t>
            </a:r>
            <a:r>
              <a:rPr lang="zh-CN" altLang="en-US" sz="2000" b="1" dirty="0">
                <a:cs typeface="+mn-ea"/>
                <a:sym typeface="+mn-lt"/>
              </a:rPr>
              <a:t>抽样策略的影响（</a:t>
            </a:r>
            <a:r>
              <a:rPr lang="zh-CN" altLang="en-US" sz="2000" dirty="0">
                <a:cs typeface="+mn-ea"/>
                <a:sym typeface="+mn-lt"/>
              </a:rPr>
              <a:t>利用</a:t>
            </a:r>
            <a:r>
              <a:rPr lang="en-US" altLang="zh-CN" sz="2000" dirty="0">
                <a:cs typeface="+mn-ea"/>
                <a:sym typeface="+mn-lt"/>
              </a:rPr>
              <a:t>PMI</a:t>
            </a:r>
            <a:r>
              <a:rPr lang="zh-CN" altLang="en-US" sz="2000" dirty="0">
                <a:cs typeface="+mn-ea"/>
                <a:sym typeface="+mn-lt"/>
              </a:rPr>
              <a:t>进行提取是否有效）</a:t>
            </a:r>
            <a:endParaRPr lang="zh-CN" altLang="en-US" sz="2000" dirty="0">
              <a:cs typeface="+mn-ea"/>
              <a:sym typeface="+mn-lt"/>
            </a:endParaRPr>
          </a:p>
          <a:p>
            <a:pPr lvl="1" indent="0" algn="l" fontAlgn="auto">
              <a:lnSpc>
                <a:spcPct val="200000"/>
              </a:lnSpc>
              <a:spcBef>
                <a:spcPts val="400"/>
              </a:spcBef>
              <a:buFont typeface="Arial" panose="020B0604020202020204" pitchFamily="34" charset="0"/>
              <a:buNone/>
            </a:pPr>
            <a:r>
              <a:rPr lang="en-US" altLang="zh-CN" sz="2000" b="1" dirty="0">
                <a:cs typeface="+mn-ea"/>
                <a:sym typeface="+mn-lt"/>
              </a:rPr>
              <a:t>	</a:t>
            </a:r>
            <a:r>
              <a:rPr lang="zh-CN" altLang="en-US" sz="2000" b="1" dirty="0">
                <a:cs typeface="+mn-ea"/>
                <a:sym typeface="+mn-lt"/>
              </a:rPr>
              <a:t>不同模型上的应用</a:t>
            </a:r>
            <a:r>
              <a:rPr lang="zh-CN" altLang="en-US" sz="2000" dirty="0">
                <a:cs typeface="+mn-ea"/>
                <a:sym typeface="+mn-lt"/>
              </a:rPr>
              <a:t>（</a:t>
            </a:r>
            <a:r>
              <a:rPr lang="en-US" altLang="zh-CN" sz="2000" dirty="0">
                <a:cs typeface="+mn-ea"/>
                <a:sym typeface="+mn-lt"/>
              </a:rPr>
              <a:t>ULR</a:t>
            </a:r>
            <a:r>
              <a:rPr lang="zh-CN" altLang="en-US" sz="2000" dirty="0">
                <a:cs typeface="+mn-ea"/>
                <a:sym typeface="+mn-lt"/>
              </a:rPr>
              <a:t>是否能对</a:t>
            </a:r>
            <a:r>
              <a:rPr lang="zh-CN" altLang="en-US" sz="2000">
                <a:sym typeface="+mn-ea"/>
              </a:rPr>
              <a:t>BERT，ALBERT和ELECTRA都有性能上的优化</a:t>
            </a:r>
            <a:r>
              <a:rPr lang="zh-CN" altLang="en-US" sz="2000" b="1" dirty="0">
                <a:cs typeface="+mn-ea"/>
                <a:sym typeface="+mn-lt"/>
              </a:rPr>
              <a:t>），</a:t>
            </a:r>
            <a:endParaRPr lang="zh-CN" altLang="en-US" sz="2000" b="1" dirty="0">
              <a:cs typeface="+mn-ea"/>
              <a:sym typeface="+mn-lt"/>
            </a:endParaRPr>
          </a:p>
          <a:p>
            <a:pPr lvl="1" indent="0" algn="l" fontAlgn="auto">
              <a:lnSpc>
                <a:spcPct val="200000"/>
              </a:lnSpc>
              <a:spcBef>
                <a:spcPts val="400"/>
              </a:spcBef>
              <a:buFont typeface="Arial" panose="020B0604020202020204" pitchFamily="34" charset="0"/>
              <a:buNone/>
            </a:pPr>
            <a:r>
              <a:rPr lang="en-US" altLang="zh-CN" sz="2000" b="1" dirty="0">
                <a:cs typeface="+mn-ea"/>
                <a:sym typeface="+mn-lt"/>
              </a:rPr>
              <a:t>	</a:t>
            </a:r>
            <a:r>
              <a:rPr lang="zh-CN" altLang="en-US" sz="2000" b="1" dirty="0">
                <a:cs typeface="+mn-ea"/>
                <a:sym typeface="+mn-lt"/>
              </a:rPr>
              <a:t>序列长度的影响</a:t>
            </a:r>
            <a:r>
              <a:rPr lang="zh-CN" altLang="en-US" sz="2000" dirty="0">
                <a:cs typeface="+mn-ea"/>
                <a:sym typeface="+mn-lt"/>
              </a:rPr>
              <a:t>（根据</a:t>
            </a:r>
            <a:r>
              <a:rPr lang="zh-CN" altLang="en-US" sz="2000" b="1" dirty="0">
                <a:cs typeface="+mn-ea"/>
                <a:sym typeface="+mn-lt"/>
              </a:rPr>
              <a:t>应用场景</a:t>
            </a:r>
            <a:r>
              <a:rPr lang="zh-CN" altLang="en-US" sz="2000" dirty="0">
                <a:cs typeface="+mn-ea"/>
                <a:sym typeface="+mn-lt"/>
              </a:rPr>
              <a:t>，在不同长度的查询长度下，与</a:t>
            </a:r>
            <a:r>
              <a:rPr lang="en-US" altLang="zh-CN" sz="2000" dirty="0">
                <a:cs typeface="+mn-ea"/>
                <a:sym typeface="+mn-lt"/>
              </a:rPr>
              <a:t>bert</a:t>
            </a:r>
            <a:r>
              <a:rPr lang="zh-CN" altLang="en-US" sz="2000" dirty="0">
                <a:cs typeface="+mn-ea"/>
                <a:sym typeface="+mn-lt"/>
              </a:rPr>
              <a:t>的对比）</a:t>
            </a:r>
            <a:endParaRPr lang="zh-CN" altLang="en-US" sz="2000" dirty="0">
              <a:cs typeface="+mn-ea"/>
              <a:sym typeface="+mn-lt"/>
            </a:endParaRPr>
          </a:p>
        </p:txBody>
      </p:sp>
      <p:sp>
        <p:nvSpPr>
          <p:cNvPr id="7" name="文本框 6"/>
          <p:cNvSpPr txBox="1"/>
          <p:nvPr/>
        </p:nvSpPr>
        <p:spPr>
          <a:xfrm>
            <a:off x="899160" y="1997710"/>
            <a:ext cx="4227195" cy="3702685"/>
          </a:xfrm>
          <a:prstGeom prst="rect">
            <a:avLst/>
          </a:prstGeom>
          <a:noFill/>
        </p:spPr>
        <p:txBody>
          <a:bodyPr wrap="square" rtlCol="0" anchor="t">
            <a:spAutoFit/>
          </a:bodyPr>
          <a:p>
            <a:pPr lvl="0" indent="0" algn="l" fontAlgn="auto">
              <a:lnSpc>
                <a:spcPct val="200000"/>
              </a:lnSpc>
              <a:spcBef>
                <a:spcPts val="400"/>
              </a:spcBef>
              <a:buFont typeface="Arial" panose="020B0604020202020204" pitchFamily="34" charset="0"/>
              <a:buNone/>
            </a:pPr>
            <a:r>
              <a:rPr lang="en-US" altLang="zh-CN" sz="2000" b="1">
                <a:sym typeface="+mn-ea"/>
              </a:rPr>
              <a:t>n-gram Extracting</a:t>
            </a:r>
            <a:r>
              <a:rPr lang="zh-CN" altLang="en-US" sz="1800" dirty="0">
                <a:cs typeface="+mn-ea"/>
                <a:sym typeface="+mn-ea"/>
              </a:rPr>
              <a:t>（</a:t>
            </a:r>
            <a:r>
              <a:rPr lang="zh-CN" altLang="en-US" sz="1800" dirty="0">
                <a:cs typeface="+mn-ea"/>
                <a:sym typeface="+mn-lt"/>
              </a:rPr>
              <a:t>计算PMI分数，抽取合理的n-gram</a:t>
            </a:r>
            <a:r>
              <a:rPr lang="zh-CN" altLang="en-US" sz="1800" dirty="0">
                <a:cs typeface="+mn-ea"/>
                <a:sym typeface="+mn-ea"/>
              </a:rPr>
              <a:t>）</a:t>
            </a:r>
            <a:endParaRPr lang="zh-CN" altLang="en-US" b="1">
              <a:solidFill>
                <a:schemeClr val="accent1">
                  <a:lumMod val="50000"/>
                </a:schemeClr>
              </a:solidFill>
              <a:sym typeface="+mn-ea"/>
            </a:endParaRPr>
          </a:p>
          <a:p>
            <a:pPr lvl="0" indent="0" algn="l" fontAlgn="auto">
              <a:lnSpc>
                <a:spcPct val="200000"/>
              </a:lnSpc>
              <a:spcBef>
                <a:spcPts val="400"/>
              </a:spcBef>
              <a:buFont typeface="Arial" panose="020B0604020202020204" pitchFamily="34" charset="0"/>
              <a:buNone/>
            </a:pPr>
            <a:r>
              <a:rPr lang="en-US" altLang="zh-CN" sz="2000" b="1">
                <a:sym typeface="+mn-ea"/>
              </a:rPr>
              <a:t>n-gram Sampling </a:t>
            </a:r>
            <a:r>
              <a:rPr lang="zh-CN" altLang="en-US" sz="2000">
                <a:sym typeface="+mn-ea"/>
              </a:rPr>
              <a:t>（</a:t>
            </a:r>
            <a:r>
              <a:rPr lang="zh-CN" altLang="en-US" sz="1800" dirty="0">
                <a:cs typeface="+mn-ea"/>
                <a:sym typeface="+mn-ea"/>
              </a:rPr>
              <a:t>标准化评分并找到 </a:t>
            </a:r>
            <a:r>
              <a:rPr lang="en-US" altLang="zh-CN" sz="1800" dirty="0">
                <a:cs typeface="+mn-ea"/>
                <a:sym typeface="+mn-ea"/>
              </a:rPr>
              <a:t>w</a:t>
            </a:r>
            <a:r>
              <a:rPr lang="zh-CN" altLang="en-US" sz="1800" dirty="0">
                <a:cs typeface="+mn-ea"/>
                <a:sym typeface="+mn-ea"/>
              </a:rPr>
              <a:t>）</a:t>
            </a:r>
            <a:endParaRPr lang="en-US" altLang="zh-CN" sz="2000" b="1">
              <a:sym typeface="+mn-ea"/>
            </a:endParaRPr>
          </a:p>
          <a:p>
            <a:pPr lvl="0" indent="0" algn="l" fontAlgn="auto">
              <a:lnSpc>
                <a:spcPct val="200000"/>
              </a:lnSpc>
              <a:spcBef>
                <a:spcPts val="400"/>
              </a:spcBef>
              <a:buFont typeface="Arial" panose="020B0604020202020204" pitchFamily="34" charset="0"/>
              <a:buNone/>
            </a:pPr>
            <a:r>
              <a:rPr lang="en-US" altLang="zh-CN" sz="2000" b="1">
                <a:sym typeface="+mn-ea"/>
              </a:rPr>
              <a:t>Training Objective </a:t>
            </a:r>
            <a:r>
              <a:rPr lang="zh-CN" altLang="en-US" sz="2000">
                <a:sym typeface="+mn-ea"/>
              </a:rPr>
              <a:t>（</a:t>
            </a:r>
            <a:r>
              <a:rPr lang="zh-CN" altLang="en-US" sz="1800" dirty="0">
                <a:cs typeface="+mn-ea"/>
                <a:sym typeface="+mn-ea"/>
              </a:rPr>
              <a:t>分成</a:t>
            </a:r>
            <a:r>
              <a:rPr lang="zh-CN" altLang="en-US" dirty="0">
                <a:cs typeface="+mn-ea"/>
                <a:sym typeface="+mn-ea"/>
              </a:rPr>
              <a:t>{关键n-gram，其余部分}进行计算）</a:t>
            </a:r>
            <a:endParaRPr lang="zh-CN" altLang="en-US" sz="1800" dirty="0">
              <a:cs typeface="+mn-ea"/>
              <a:sym typeface="+mn-ea"/>
            </a:endParaRPr>
          </a:p>
        </p:txBody>
      </p:sp>
      <p:sp>
        <p:nvSpPr>
          <p:cNvPr id="8" name="圆角矩形 7"/>
          <p:cNvSpPr/>
          <p:nvPr/>
        </p:nvSpPr>
        <p:spPr>
          <a:xfrm>
            <a:off x="570865" y="2055495"/>
            <a:ext cx="4633595" cy="3731895"/>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 name="文本框 8"/>
          <p:cNvSpPr txBox="1"/>
          <p:nvPr/>
        </p:nvSpPr>
        <p:spPr>
          <a:xfrm>
            <a:off x="3236595" y="1360170"/>
            <a:ext cx="3453130" cy="460375"/>
          </a:xfrm>
          <a:prstGeom prst="rect">
            <a:avLst/>
          </a:prstGeom>
          <a:noFill/>
        </p:spPr>
        <p:txBody>
          <a:bodyPr wrap="square" rtlCol="0">
            <a:spAutoFit/>
          </a:bodyPr>
          <a:p>
            <a:r>
              <a:rPr lang="en-US" altLang="zh-CN" sz="2400" b="1">
                <a:solidFill>
                  <a:schemeClr val="accent6"/>
                </a:solidFill>
                <a:uFillTx/>
              </a:rPr>
              <a:t>ULR+BERT</a:t>
            </a:r>
            <a:endParaRPr lang="en-US" altLang="zh-CN" sz="2400" b="1">
              <a:solidFill>
                <a:schemeClr val="accent6"/>
              </a:solidFill>
              <a:uFillTx/>
            </a:endParaRPr>
          </a:p>
        </p:txBody>
      </p:sp>
      <p:cxnSp>
        <p:nvCxnSpPr>
          <p:cNvPr id="25" name="直接箭头连接符 24"/>
          <p:cNvCxnSpPr/>
          <p:nvPr/>
        </p:nvCxnSpPr>
        <p:spPr>
          <a:xfrm flipH="1" flipV="1">
            <a:off x="3810635" y="1842135"/>
            <a:ext cx="1710690" cy="313690"/>
          </a:xfrm>
          <a:prstGeom prst="straightConnector1">
            <a:avLst/>
          </a:prstGeom>
          <a:ln w="31750">
            <a:solidFill>
              <a:srgbClr val="18826E"/>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4546600" y="2632710"/>
            <a:ext cx="1115695" cy="313690"/>
          </a:xfrm>
          <a:prstGeom prst="straightConnector1">
            <a:avLst/>
          </a:prstGeom>
          <a:ln w="31750">
            <a:solidFill>
              <a:srgbClr val="18826E"/>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flipV="1">
            <a:off x="4687570" y="1788160"/>
            <a:ext cx="974725" cy="1870075"/>
          </a:xfrm>
          <a:prstGeom prst="straightConnector1">
            <a:avLst/>
          </a:prstGeom>
          <a:ln w="31750">
            <a:solidFill>
              <a:srgbClr val="18826E"/>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65835" y="805180"/>
            <a:ext cx="4237990" cy="645160"/>
          </a:xfrm>
          <a:prstGeom prst="rect">
            <a:avLst/>
          </a:prstGeom>
          <a:noFill/>
        </p:spPr>
        <p:txBody>
          <a:bodyPr wrap="square" rtlCol="0">
            <a:spAutoFit/>
          </a:bodyPr>
          <a:p>
            <a:pPr lvl="0" algn="l">
              <a:buClrTx/>
              <a:buSzTx/>
              <a:buFontTx/>
            </a:pPr>
            <a:r>
              <a:rPr lang="zh-CN" altLang="en-US" sz="3200" b="1" dirty="0">
                <a:solidFill>
                  <a:srgbClr val="228679"/>
                </a:solidFill>
                <a:cs typeface="+mn-ea"/>
                <a:sym typeface="+mn-ea"/>
              </a:rPr>
              <a:t>消融研究</a:t>
            </a:r>
            <a:endParaRPr lang="zh-CN" altLang="en-US" sz="3200" b="1" dirty="0">
              <a:solidFill>
                <a:srgbClr val="228679"/>
              </a:solidFill>
              <a:cs typeface="+mn-ea"/>
              <a:sym typeface="+mn-ea"/>
            </a:endParaRPr>
          </a:p>
        </p:txBody>
      </p:sp>
      <p:sp>
        <p:nvSpPr>
          <p:cNvPr id="3" name="文本框 2"/>
          <p:cNvSpPr txBox="1"/>
          <p:nvPr/>
        </p:nvSpPr>
        <p:spPr>
          <a:xfrm>
            <a:off x="674370" y="2183130"/>
            <a:ext cx="7903845" cy="2491740"/>
          </a:xfrm>
          <a:prstGeom prst="rect">
            <a:avLst/>
          </a:prstGeom>
          <a:noFill/>
        </p:spPr>
        <p:txBody>
          <a:bodyPr wrap="square" rtlCol="0" anchor="t">
            <a:spAutoFit/>
          </a:bodyPr>
          <a:p>
            <a:pPr lvl="1" indent="0" algn="l" fontAlgn="auto">
              <a:lnSpc>
                <a:spcPct val="150000"/>
              </a:lnSpc>
              <a:spcBef>
                <a:spcPts val="0"/>
              </a:spcBef>
              <a:buFont typeface="Arial" panose="020B0604020202020204" pitchFamily="34" charset="0"/>
              <a:buNone/>
            </a:pPr>
            <a:r>
              <a:rPr lang="zh-CN" altLang="en-US" sz="1600">
                <a:sym typeface="+mn-ea"/>
              </a:rPr>
              <a:t>使用不同的训练任务组合，</a:t>
            </a:r>
            <a:endParaRPr lang="zh-CN" altLang="en-US" sz="1600">
              <a:sym typeface="+mn-ea"/>
            </a:endParaRPr>
          </a:p>
          <a:p>
            <a:pPr marL="342900" lvl="0" indent="0" algn="l" fontAlgn="auto">
              <a:lnSpc>
                <a:spcPct val="150000"/>
              </a:lnSpc>
              <a:spcBef>
                <a:spcPts val="0"/>
              </a:spcBef>
              <a:buFont typeface="Arial" panose="020B0604020202020204" pitchFamily="34" charset="0"/>
              <a:buChar char="•"/>
            </a:pPr>
            <a:r>
              <a:rPr lang="zh-CN" altLang="en-US" sz="1600">
                <a:sym typeface="+mn-ea"/>
              </a:rPr>
              <a:t>  NSP-BERT</a:t>
            </a:r>
            <a:endParaRPr lang="zh-CN" altLang="en-US" sz="1600">
              <a:sym typeface="+mn-ea"/>
            </a:endParaRPr>
          </a:p>
          <a:p>
            <a:pPr marL="800100" lvl="1" indent="0" algn="l" fontAlgn="auto">
              <a:lnSpc>
                <a:spcPct val="150000"/>
              </a:lnSpc>
              <a:spcBef>
                <a:spcPts val="0"/>
              </a:spcBef>
              <a:buFont typeface="Arial" panose="020B0604020202020204" pitchFamily="34" charset="0"/>
              <a:buChar char="•"/>
            </a:pPr>
            <a:r>
              <a:rPr lang="zh-CN" altLang="en-US" sz="1400">
                <a:sym typeface="+mn-ea"/>
              </a:rPr>
              <a:t>  MLM+NSP：对每个句子，50%选择下一个句子，50%随机采样</a:t>
            </a:r>
            <a:endParaRPr lang="zh-CN" altLang="en-US" sz="1400">
              <a:sym typeface="+mn-ea"/>
            </a:endParaRPr>
          </a:p>
          <a:p>
            <a:pPr marL="800100" lvl="1" indent="0" algn="l" fontAlgn="auto">
              <a:lnSpc>
                <a:spcPct val="150000"/>
              </a:lnSpc>
              <a:spcBef>
                <a:spcPts val="0"/>
              </a:spcBef>
              <a:buFont typeface="Arial" panose="020B0604020202020204" pitchFamily="34" charset="0"/>
              <a:buChar char="•"/>
            </a:pPr>
            <a:r>
              <a:rPr lang="zh-CN" altLang="en-US" sz="1400">
                <a:sym typeface="+mn-ea"/>
              </a:rPr>
              <a:t>  区分两个句子是否连续</a:t>
            </a:r>
            <a:endParaRPr lang="zh-CN" altLang="en-US" sz="1400">
              <a:sym typeface="+mn-ea"/>
            </a:endParaRPr>
          </a:p>
          <a:p>
            <a:pPr marL="342900" lvl="0" indent="0" algn="l" fontAlgn="auto">
              <a:lnSpc>
                <a:spcPct val="150000"/>
              </a:lnSpc>
              <a:spcBef>
                <a:spcPts val="0"/>
              </a:spcBef>
              <a:buFont typeface="Arial" panose="020B0604020202020204" pitchFamily="34" charset="0"/>
              <a:buChar char="•"/>
            </a:pPr>
            <a:r>
              <a:rPr lang="zh-CN" altLang="en-US" sz="1600">
                <a:sym typeface="+mn-ea"/>
              </a:rPr>
              <a:t>  SOP-BERT </a:t>
            </a:r>
            <a:endParaRPr lang="zh-CN" altLang="en-US" sz="1600">
              <a:sym typeface="+mn-ea"/>
            </a:endParaRPr>
          </a:p>
          <a:p>
            <a:pPr marL="800100" lvl="1" indent="0" algn="l" fontAlgn="auto">
              <a:lnSpc>
                <a:spcPct val="150000"/>
              </a:lnSpc>
              <a:spcBef>
                <a:spcPts val="0"/>
              </a:spcBef>
              <a:buFont typeface="Arial" panose="020B0604020202020204" pitchFamily="34" charset="0"/>
              <a:buChar char="•"/>
            </a:pPr>
            <a:r>
              <a:rPr lang="zh-CN" altLang="en-US" sz="1400">
                <a:sym typeface="+mn-ea"/>
              </a:rPr>
              <a:t>  MLM+SOP：选50%对的连续句子，其余逆转来创建负样本</a:t>
            </a:r>
            <a:endParaRPr lang="zh-CN" altLang="en-US" sz="1400">
              <a:sym typeface="+mn-ea"/>
            </a:endParaRPr>
          </a:p>
          <a:p>
            <a:pPr marL="800100" lvl="1" indent="0" algn="l" fontAlgn="auto">
              <a:lnSpc>
                <a:spcPct val="150000"/>
              </a:lnSpc>
              <a:spcBef>
                <a:spcPts val="0"/>
              </a:spcBef>
              <a:buFont typeface="Arial" panose="020B0604020202020204" pitchFamily="34" charset="0"/>
              <a:buChar char="•"/>
            </a:pPr>
            <a:r>
              <a:rPr lang="zh-CN" altLang="en-US" sz="1400">
                <a:sym typeface="+mn-ea"/>
              </a:rPr>
              <a:t>  建模句子之间的一致性</a:t>
            </a:r>
            <a:endParaRPr lang="zh-CN" altLang="en-US" sz="1400">
              <a:sym typeface="+mn-ea"/>
            </a:endParaRPr>
          </a:p>
        </p:txBody>
      </p:sp>
      <p:sp>
        <p:nvSpPr>
          <p:cNvPr id="28" name="文本框 27"/>
          <p:cNvSpPr txBox="1"/>
          <p:nvPr/>
        </p:nvSpPr>
        <p:spPr>
          <a:xfrm>
            <a:off x="965835" y="1602105"/>
            <a:ext cx="9069070" cy="460375"/>
          </a:xfrm>
          <a:prstGeom prst="rect">
            <a:avLst/>
          </a:prstGeom>
          <a:noFill/>
        </p:spPr>
        <p:txBody>
          <a:bodyPr wrap="square" rtlCol="0">
            <a:spAutoFit/>
          </a:bodyPr>
          <a:p>
            <a:pPr algn="l"/>
            <a:r>
              <a:rPr lang="zh-CN" altLang="en-US" sz="2400" b="1" dirty="0">
                <a:cs typeface="+mn-ea"/>
                <a:sym typeface="+mn-lt"/>
              </a:rPr>
              <a:t>① 训练模型的影响</a:t>
            </a:r>
            <a:r>
              <a:rPr lang="zh-CN" altLang="en-US" sz="2000" dirty="0">
                <a:cs typeface="+mn-ea"/>
                <a:sym typeface="+mn-lt"/>
              </a:rPr>
              <a:t>（</a:t>
            </a:r>
            <a:r>
              <a:rPr lang="en-US" altLang="zh-CN" sz="2000" dirty="0">
                <a:cs typeface="+mn-ea"/>
                <a:sym typeface="+mn-lt"/>
              </a:rPr>
              <a:t>ULR</a:t>
            </a:r>
            <a:r>
              <a:rPr lang="zh-CN" altLang="en-US" sz="2000" dirty="0">
                <a:cs typeface="+mn-ea"/>
                <a:sym typeface="+mn-lt"/>
              </a:rPr>
              <a:t>比起</a:t>
            </a:r>
            <a:r>
              <a:rPr lang="en-US" altLang="zh-CN" sz="2000" dirty="0">
                <a:cs typeface="+mn-ea"/>
                <a:sym typeface="+mn-lt"/>
              </a:rPr>
              <a:t>MLM</a:t>
            </a:r>
            <a:r>
              <a:rPr lang="zh-CN" altLang="en-US" sz="2000" dirty="0">
                <a:cs typeface="+mn-ea"/>
                <a:sym typeface="+mn-lt"/>
              </a:rPr>
              <a:t>和</a:t>
            </a:r>
            <a:r>
              <a:rPr lang="en-US" altLang="zh-CN" sz="2000" dirty="0">
                <a:cs typeface="+mn-ea"/>
                <a:sym typeface="+mn-lt"/>
              </a:rPr>
              <a:t>SOP</a:t>
            </a:r>
            <a:r>
              <a:rPr lang="zh-CN" altLang="en-US" sz="2000" dirty="0">
                <a:cs typeface="+mn-ea"/>
                <a:sym typeface="+mn-lt"/>
              </a:rPr>
              <a:t>等是否更表现更好）</a:t>
            </a:r>
            <a:endParaRPr lang="zh-CN" altLang="en-US" sz="2000" b="1" dirty="0">
              <a:cs typeface="+mn-ea"/>
              <a:sym typeface="+mn-lt"/>
            </a:endParaRPr>
          </a:p>
        </p:txBody>
      </p:sp>
      <p:grpSp>
        <p:nvGrpSpPr>
          <p:cNvPr id="4" name="组合 3"/>
          <p:cNvGrpSpPr/>
          <p:nvPr/>
        </p:nvGrpSpPr>
        <p:grpSpPr>
          <a:xfrm>
            <a:off x="2731135" y="3253105"/>
            <a:ext cx="7520940" cy="1965960"/>
            <a:chOff x="6433" y="1865"/>
            <a:chExt cx="11844" cy="3096"/>
          </a:xfrm>
        </p:grpSpPr>
        <p:pic>
          <p:nvPicPr>
            <p:cNvPr id="29" name="图片 28" descr="1631871339810"/>
            <p:cNvPicPr>
              <a:picLocks noChangeAspect="1"/>
            </p:cNvPicPr>
            <p:nvPr/>
          </p:nvPicPr>
          <p:blipFill>
            <a:blip r:embed="rId1"/>
            <a:stretch>
              <a:fillRect/>
            </a:stretch>
          </p:blipFill>
          <p:spPr>
            <a:xfrm>
              <a:off x="6433" y="1865"/>
              <a:ext cx="11845" cy="3097"/>
            </a:xfrm>
            <a:prstGeom prst="rect">
              <a:avLst/>
            </a:prstGeom>
          </p:spPr>
        </p:pic>
        <p:sp>
          <p:nvSpPr>
            <p:cNvPr id="5" name="圆角矩形 4"/>
            <p:cNvSpPr/>
            <p:nvPr/>
          </p:nvSpPr>
          <p:spPr>
            <a:xfrm>
              <a:off x="6603" y="4161"/>
              <a:ext cx="11675" cy="801"/>
            </a:xfrm>
            <a:prstGeom prst="roundRect">
              <a:avLst/>
            </a:prstGeom>
            <a:noFill/>
            <a:ln w="222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65835" y="805180"/>
            <a:ext cx="4237990" cy="645160"/>
          </a:xfrm>
          <a:prstGeom prst="rect">
            <a:avLst/>
          </a:prstGeom>
          <a:noFill/>
        </p:spPr>
        <p:txBody>
          <a:bodyPr wrap="square" rtlCol="0">
            <a:spAutoFit/>
          </a:bodyPr>
          <a:p>
            <a:pPr lvl="0" algn="l">
              <a:buClrTx/>
              <a:buSzTx/>
              <a:buFontTx/>
            </a:pPr>
            <a:r>
              <a:rPr lang="zh-CN" altLang="en-US" sz="3200" b="1" dirty="0">
                <a:solidFill>
                  <a:srgbClr val="228679"/>
                </a:solidFill>
                <a:cs typeface="+mn-ea"/>
                <a:sym typeface="+mn-ea"/>
              </a:rPr>
              <a:t>消融研究</a:t>
            </a:r>
            <a:endParaRPr lang="zh-CN" altLang="en-US" sz="3200" b="1" dirty="0">
              <a:solidFill>
                <a:srgbClr val="228679"/>
              </a:solidFill>
              <a:cs typeface="+mn-ea"/>
              <a:sym typeface="+mn-ea"/>
            </a:endParaRPr>
          </a:p>
        </p:txBody>
      </p:sp>
      <p:sp>
        <p:nvSpPr>
          <p:cNvPr id="28" name="文本框 27"/>
          <p:cNvSpPr txBox="1"/>
          <p:nvPr/>
        </p:nvSpPr>
        <p:spPr>
          <a:xfrm>
            <a:off x="965835" y="1557655"/>
            <a:ext cx="8625205" cy="460375"/>
          </a:xfrm>
          <a:prstGeom prst="rect">
            <a:avLst/>
          </a:prstGeom>
          <a:noFill/>
        </p:spPr>
        <p:txBody>
          <a:bodyPr wrap="square" rtlCol="0">
            <a:spAutoFit/>
          </a:bodyPr>
          <a:p>
            <a:pPr algn="l"/>
            <a:r>
              <a:rPr lang="zh-CN" altLang="en-US" sz="2400" b="1" dirty="0">
                <a:cs typeface="+mn-ea"/>
                <a:sym typeface="+mn-lt"/>
              </a:rPr>
              <a:t>② 抽样策略的影响</a:t>
            </a:r>
            <a:r>
              <a:rPr lang="zh-CN" altLang="en-US" sz="2000" dirty="0">
                <a:cs typeface="+mn-ea"/>
                <a:sym typeface="+mn-lt"/>
              </a:rPr>
              <a:t>（</a:t>
            </a:r>
            <a:r>
              <a:rPr lang="zh-CN" altLang="en-US" sz="2000" dirty="0">
                <a:cs typeface="+mn-ea"/>
                <a:sym typeface="+mn-lt"/>
              </a:rPr>
              <a:t>利用</a:t>
            </a:r>
            <a:r>
              <a:rPr lang="en-US" altLang="zh-CN" sz="2000" dirty="0">
                <a:cs typeface="+mn-ea"/>
                <a:sym typeface="+mn-lt"/>
              </a:rPr>
              <a:t>PMI</a:t>
            </a:r>
            <a:r>
              <a:rPr lang="zh-CN" altLang="en-US" sz="2000" dirty="0">
                <a:cs typeface="+mn-ea"/>
                <a:sym typeface="+mn-lt"/>
              </a:rPr>
              <a:t>进行提取是否有效）</a:t>
            </a:r>
            <a:endParaRPr lang="zh-CN" altLang="en-US" sz="2000" b="1" dirty="0">
              <a:cs typeface="+mn-ea"/>
              <a:sym typeface="+mn-lt"/>
            </a:endParaRPr>
          </a:p>
        </p:txBody>
      </p:sp>
      <p:sp>
        <p:nvSpPr>
          <p:cNvPr id="12" name="文本框 11"/>
          <p:cNvSpPr txBox="1"/>
          <p:nvPr/>
        </p:nvSpPr>
        <p:spPr>
          <a:xfrm>
            <a:off x="566420" y="2018030"/>
            <a:ext cx="10195560" cy="973455"/>
          </a:xfrm>
          <a:prstGeom prst="rect">
            <a:avLst/>
          </a:prstGeom>
          <a:noFill/>
        </p:spPr>
        <p:txBody>
          <a:bodyPr wrap="square" rtlCol="0" anchor="t">
            <a:spAutoFit/>
          </a:bodyPr>
          <a:p>
            <a:pPr marL="800100" lvl="1" indent="-342900" algn="l" fontAlgn="auto">
              <a:lnSpc>
                <a:spcPct val="150000"/>
              </a:lnSpc>
              <a:spcBef>
                <a:spcPts val="400"/>
              </a:spcBef>
              <a:buFont typeface="Arial" panose="020B0604020202020204" pitchFamily="34" charset="0"/>
              <a:buChar char="•"/>
            </a:pPr>
            <a:r>
              <a:rPr lang="zh-CN" altLang="en-US">
                <a:sym typeface="+mn-ea"/>
              </a:rPr>
              <a:t>Random Spans：跨度长度 l 的采样概率是基于几何分布l∼Geo(p)</a:t>
            </a:r>
            <a:endParaRPr lang="zh-CN" altLang="en-US">
              <a:sym typeface="+mn-ea"/>
            </a:endParaRPr>
          </a:p>
          <a:p>
            <a:pPr marL="800100" lvl="1" indent="-342900" algn="l" fontAlgn="auto">
              <a:lnSpc>
                <a:spcPct val="150000"/>
              </a:lnSpc>
              <a:spcBef>
                <a:spcPts val="400"/>
              </a:spcBef>
              <a:buFont typeface="Arial" panose="020B0604020202020204" pitchFamily="34" charset="0"/>
              <a:buChar char="•"/>
            </a:pPr>
            <a:r>
              <a:rPr lang="zh-CN" altLang="en-US">
                <a:sym typeface="+mn-ea"/>
              </a:rPr>
              <a:t>Named Entities：只保留在维基百科语料库中注释的命名实体</a:t>
            </a:r>
            <a:endParaRPr lang="zh-CN" altLang="en-US">
              <a:sym typeface="+mn-ea"/>
            </a:endParaRPr>
          </a:p>
        </p:txBody>
      </p:sp>
      <p:pic>
        <p:nvPicPr>
          <p:cNvPr id="4" name="图片 3" descr="1631876692944"/>
          <p:cNvPicPr>
            <a:picLocks noChangeAspect="1"/>
          </p:cNvPicPr>
          <p:nvPr/>
        </p:nvPicPr>
        <p:blipFill>
          <a:blip r:embed="rId1">
            <a:clrChange>
              <a:clrFrom>
                <a:srgbClr val="FFFFFF">
                  <a:alpha val="100000"/>
                </a:srgbClr>
              </a:clrFrom>
              <a:clrTo>
                <a:srgbClr val="FFFFFF">
                  <a:alpha val="100000"/>
                  <a:alpha val="0"/>
                </a:srgbClr>
              </a:clrTo>
            </a:clrChange>
          </a:blip>
          <a:srcRect l="1655" r="861" b="18974"/>
          <a:stretch>
            <a:fillRect/>
          </a:stretch>
        </p:blipFill>
        <p:spPr>
          <a:xfrm>
            <a:off x="2072640" y="3098165"/>
            <a:ext cx="7905115" cy="1651000"/>
          </a:xfrm>
          <a:prstGeom prst="rect">
            <a:avLst/>
          </a:prstGeom>
        </p:spPr>
      </p:pic>
      <p:grpSp>
        <p:nvGrpSpPr>
          <p:cNvPr id="8" name="组合 7"/>
          <p:cNvGrpSpPr/>
          <p:nvPr/>
        </p:nvGrpSpPr>
        <p:grpSpPr>
          <a:xfrm>
            <a:off x="688340" y="4511040"/>
            <a:ext cx="10300335" cy="1550670"/>
            <a:chOff x="1084" y="7104"/>
            <a:chExt cx="16221" cy="2442"/>
          </a:xfrm>
        </p:grpSpPr>
        <p:sp>
          <p:nvSpPr>
            <p:cNvPr id="5" name="文本框 4"/>
            <p:cNvSpPr txBox="1"/>
            <p:nvPr/>
          </p:nvSpPr>
          <p:spPr>
            <a:xfrm>
              <a:off x="1249" y="7360"/>
              <a:ext cx="16056" cy="2187"/>
            </a:xfrm>
            <a:prstGeom prst="rect">
              <a:avLst/>
            </a:prstGeom>
            <a:noFill/>
          </p:spPr>
          <p:txBody>
            <a:bodyPr wrap="square" rtlCol="0" anchor="t">
              <a:spAutoFit/>
            </a:bodyPr>
            <a:p>
              <a:pPr marL="800100" lvl="1" indent="-342900" algn="l" fontAlgn="auto">
                <a:lnSpc>
                  <a:spcPct val="150000"/>
                </a:lnSpc>
                <a:spcBef>
                  <a:spcPts val="400"/>
                </a:spcBef>
                <a:buFont typeface="Arial" panose="020B0604020202020204" pitchFamily="34" charset="0"/>
                <a:buChar char="•"/>
              </a:pPr>
              <a:r>
                <a:rPr lang="zh-CN" altLang="en-US">
                  <a:sym typeface="+mn-ea"/>
                </a:rPr>
                <a:t>基于</a:t>
              </a:r>
              <a:r>
                <a:rPr lang="en-US" altLang="zh-CN">
                  <a:sym typeface="+mn-ea"/>
                </a:rPr>
                <a:t>PMI</a:t>
              </a:r>
              <a:r>
                <a:rPr lang="zh-CN" altLang="en-US">
                  <a:sym typeface="+mn-ea"/>
                </a:rPr>
                <a:t>的n-gram抽样在8个任务中的6个上比其他策略更可取</a:t>
              </a:r>
              <a:endParaRPr lang="zh-CN" altLang="en-US">
                <a:sym typeface="+mn-ea"/>
              </a:endParaRPr>
            </a:p>
            <a:p>
              <a:pPr marL="800100" lvl="1" indent="-342900" algn="l" fontAlgn="auto">
                <a:lnSpc>
                  <a:spcPct val="150000"/>
                </a:lnSpc>
                <a:spcBef>
                  <a:spcPts val="400"/>
                </a:spcBef>
                <a:buFont typeface="Arial" panose="020B0604020202020204" pitchFamily="34" charset="0"/>
                <a:buChar char="•"/>
              </a:pPr>
              <a:r>
                <a:rPr lang="zh-CN" altLang="en-US">
                  <a:sym typeface="+mn-ea"/>
                </a:rPr>
                <a:t>平均而言，使用命名实体和有意义的n-gram比随机抽样跨度更好。我们归因于随机跨度抽样忽略了序列的重要语义和语法结构，导致大量无意义的片段。</a:t>
              </a:r>
              <a:endParaRPr lang="zh-CN" altLang="en-US">
                <a:sym typeface="+mn-ea"/>
              </a:endParaRPr>
            </a:p>
          </p:txBody>
        </p:sp>
        <p:pic>
          <p:nvPicPr>
            <p:cNvPr id="39" name="图片 38"/>
            <p:cNvPicPr>
              <a:picLocks noChangeAspect="1"/>
            </p:cNvPicPr>
            <p:nvPr/>
          </p:nvPicPr>
          <p:blipFill rotWithShape="1">
            <a:blip r:embed="rId2" cstate="print">
              <a:extLst>
                <a:ext uri="{28A0092B-C50C-407E-A947-70E740481C1C}">
                  <a14:useLocalDpi xmlns:a14="http://schemas.microsoft.com/office/drawing/2010/main" val="0"/>
                </a:ext>
              </a:extLst>
            </a:blip>
            <a:srcRect t="61504" r="56227"/>
            <a:stretch>
              <a:fillRect/>
            </a:stretch>
          </p:blipFill>
          <p:spPr>
            <a:xfrm>
              <a:off x="1084" y="7104"/>
              <a:ext cx="801" cy="1115"/>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65835" y="805180"/>
            <a:ext cx="3058160" cy="645160"/>
          </a:xfrm>
          <a:prstGeom prst="rect">
            <a:avLst/>
          </a:prstGeom>
          <a:noFill/>
        </p:spPr>
        <p:txBody>
          <a:bodyPr wrap="square" rtlCol="0">
            <a:spAutoFit/>
          </a:bodyPr>
          <a:p>
            <a:pPr lvl="0" algn="l">
              <a:buClrTx/>
              <a:buSzTx/>
              <a:buFontTx/>
            </a:pPr>
            <a:r>
              <a:rPr lang="zh-CN" altLang="en-US" sz="3200" b="1" dirty="0">
                <a:solidFill>
                  <a:srgbClr val="228679"/>
                </a:solidFill>
                <a:cs typeface="+mn-ea"/>
                <a:sym typeface="+mn-ea"/>
              </a:rPr>
              <a:t>消融研究</a:t>
            </a:r>
            <a:endParaRPr lang="zh-CN" altLang="en-US" sz="3200" b="1" dirty="0">
              <a:solidFill>
                <a:srgbClr val="228679"/>
              </a:solidFill>
              <a:cs typeface="+mn-ea"/>
              <a:sym typeface="+mn-ea"/>
            </a:endParaRPr>
          </a:p>
        </p:txBody>
      </p:sp>
      <p:sp>
        <p:nvSpPr>
          <p:cNvPr id="28" name="文本框 27"/>
          <p:cNvSpPr txBox="1"/>
          <p:nvPr/>
        </p:nvSpPr>
        <p:spPr>
          <a:xfrm>
            <a:off x="1042035" y="1612900"/>
            <a:ext cx="10151110" cy="460375"/>
          </a:xfrm>
          <a:prstGeom prst="rect">
            <a:avLst/>
          </a:prstGeom>
          <a:noFill/>
        </p:spPr>
        <p:txBody>
          <a:bodyPr wrap="square" rtlCol="0">
            <a:spAutoFit/>
          </a:bodyPr>
          <a:p>
            <a:pPr algn="l"/>
            <a:r>
              <a:rPr lang="zh-CN" altLang="en-US" sz="2400" b="1" dirty="0">
                <a:cs typeface="+mn-ea"/>
                <a:sym typeface="+mn-lt"/>
              </a:rPr>
              <a:t>③  不同模型上的应用</a:t>
            </a:r>
            <a:r>
              <a:rPr lang="zh-CN" altLang="en-US" sz="2000" dirty="0">
                <a:cs typeface="+mn-ea"/>
                <a:sym typeface="+mn-lt"/>
              </a:rPr>
              <a:t>（</a:t>
            </a:r>
            <a:r>
              <a:rPr lang="en-US" altLang="zh-CN" sz="2000" dirty="0">
                <a:cs typeface="+mn-ea"/>
                <a:sym typeface="+mn-lt"/>
              </a:rPr>
              <a:t>ULR</a:t>
            </a:r>
            <a:r>
              <a:rPr lang="zh-CN" altLang="en-US" sz="2000" dirty="0">
                <a:cs typeface="+mn-ea"/>
                <a:sym typeface="+mn-lt"/>
              </a:rPr>
              <a:t>是否能对</a:t>
            </a:r>
            <a:r>
              <a:rPr lang="zh-CN" altLang="en-US" sz="2000">
                <a:sym typeface="+mn-ea"/>
              </a:rPr>
              <a:t>BERT，ALBERT和ELECTRA都有性能上的优化</a:t>
            </a:r>
            <a:r>
              <a:rPr lang="zh-CN" altLang="en-US" sz="2000" b="1" dirty="0">
                <a:cs typeface="+mn-ea"/>
                <a:sym typeface="+mn-lt"/>
              </a:rPr>
              <a:t>）</a:t>
            </a:r>
            <a:endParaRPr lang="zh-CN" altLang="en-US" sz="2000" b="1" dirty="0">
              <a:cs typeface="+mn-ea"/>
              <a:sym typeface="+mn-lt"/>
            </a:endParaRPr>
          </a:p>
        </p:txBody>
      </p:sp>
      <p:sp>
        <p:nvSpPr>
          <p:cNvPr id="12" name="文本框 11"/>
          <p:cNvSpPr txBox="1"/>
          <p:nvPr/>
        </p:nvSpPr>
        <p:spPr>
          <a:xfrm>
            <a:off x="619760" y="2073275"/>
            <a:ext cx="10963910" cy="506730"/>
          </a:xfrm>
          <a:prstGeom prst="rect">
            <a:avLst/>
          </a:prstGeom>
          <a:noFill/>
        </p:spPr>
        <p:txBody>
          <a:bodyPr wrap="square" rtlCol="0" anchor="t">
            <a:spAutoFit/>
          </a:bodyPr>
          <a:p>
            <a:pPr marL="800100" lvl="1" indent="-342900" algn="l" fontAlgn="auto">
              <a:lnSpc>
                <a:spcPct val="150000"/>
              </a:lnSpc>
              <a:spcBef>
                <a:spcPts val="400"/>
              </a:spcBef>
              <a:buFont typeface="Arial" panose="020B0604020202020204" pitchFamily="34" charset="0"/>
              <a:buChar char="•"/>
            </a:pPr>
            <a:r>
              <a:rPr lang="zh-CN" altLang="en-US">
                <a:sym typeface="+mn-ea"/>
              </a:rPr>
              <a:t>比较在BERT，ALBERT和ELECTRA三个模型上比较该模型在GEOGRANNO 和 GLUE上的性能</a:t>
            </a:r>
            <a:endParaRPr lang="zh-CN" altLang="en-US">
              <a:sym typeface="+mn-ea"/>
            </a:endParaRPr>
          </a:p>
        </p:txBody>
      </p:sp>
      <p:grpSp>
        <p:nvGrpSpPr>
          <p:cNvPr id="9" name="组合 8"/>
          <p:cNvGrpSpPr/>
          <p:nvPr/>
        </p:nvGrpSpPr>
        <p:grpSpPr>
          <a:xfrm>
            <a:off x="5923915" y="3411855"/>
            <a:ext cx="5397500" cy="1106170"/>
            <a:chOff x="9329" y="5373"/>
            <a:chExt cx="8500" cy="1742"/>
          </a:xfrm>
        </p:grpSpPr>
        <p:sp>
          <p:nvSpPr>
            <p:cNvPr id="8" name="文本框 7"/>
            <p:cNvSpPr txBox="1"/>
            <p:nvPr/>
          </p:nvSpPr>
          <p:spPr>
            <a:xfrm>
              <a:off x="9329" y="6317"/>
              <a:ext cx="8501" cy="798"/>
            </a:xfrm>
            <a:prstGeom prst="rect">
              <a:avLst/>
            </a:prstGeom>
            <a:noFill/>
          </p:spPr>
          <p:txBody>
            <a:bodyPr wrap="square" rtlCol="0" anchor="t">
              <a:spAutoFit/>
            </a:bodyPr>
            <a:p>
              <a:pPr marL="800100" lvl="1" indent="-342900" algn="l" fontAlgn="auto">
                <a:lnSpc>
                  <a:spcPct val="150000"/>
                </a:lnSpc>
                <a:spcBef>
                  <a:spcPts val="400"/>
                </a:spcBef>
                <a:buFont typeface="Arial" panose="020B0604020202020204" pitchFamily="34" charset="0"/>
                <a:buChar char="•"/>
              </a:pPr>
              <a:r>
                <a:rPr lang="en-US" altLang="zh-CN">
                  <a:sym typeface="+mn-ea"/>
                </a:rPr>
                <a:t>ULR可以提高所有三个预训练模型的性能</a:t>
              </a:r>
              <a:endParaRPr lang="en-US" altLang="zh-CN">
                <a:sym typeface="+mn-ea"/>
              </a:endParaRPr>
            </a:p>
          </p:txBody>
        </p:sp>
        <p:pic>
          <p:nvPicPr>
            <p:cNvPr id="39" name="图片 38"/>
            <p:cNvPicPr>
              <a:picLocks noChangeAspect="1"/>
            </p:cNvPicPr>
            <p:nvPr/>
          </p:nvPicPr>
          <p:blipFill rotWithShape="1">
            <a:blip r:embed="rId1" cstate="print">
              <a:extLst>
                <a:ext uri="{28A0092B-C50C-407E-A947-70E740481C1C}">
                  <a14:useLocalDpi xmlns:a14="http://schemas.microsoft.com/office/drawing/2010/main" val="0"/>
                </a:ext>
              </a:extLst>
            </a:blip>
            <a:srcRect t="61504" r="56227"/>
            <a:stretch>
              <a:fillRect/>
            </a:stretch>
          </p:blipFill>
          <p:spPr>
            <a:xfrm>
              <a:off x="9941" y="5373"/>
              <a:ext cx="801" cy="1115"/>
            </a:xfrm>
            <a:prstGeom prst="rect">
              <a:avLst/>
            </a:prstGeom>
          </p:spPr>
        </p:pic>
      </p:grpSp>
      <p:grpSp>
        <p:nvGrpSpPr>
          <p:cNvPr id="4" name="组合 3"/>
          <p:cNvGrpSpPr/>
          <p:nvPr/>
        </p:nvGrpSpPr>
        <p:grpSpPr>
          <a:xfrm>
            <a:off x="619760" y="2580005"/>
            <a:ext cx="5692140" cy="3519170"/>
            <a:chOff x="976" y="4063"/>
            <a:chExt cx="8964" cy="5542"/>
          </a:xfrm>
        </p:grpSpPr>
        <p:pic>
          <p:nvPicPr>
            <p:cNvPr id="3" name="图片 2" descr="1631877056895"/>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976" y="4063"/>
              <a:ext cx="8965" cy="5543"/>
            </a:xfrm>
            <a:prstGeom prst="rect">
              <a:avLst/>
            </a:prstGeom>
          </p:spPr>
        </p:pic>
        <p:sp>
          <p:nvSpPr>
            <p:cNvPr id="5" name="圆角矩形 4"/>
            <p:cNvSpPr/>
            <p:nvPr/>
          </p:nvSpPr>
          <p:spPr>
            <a:xfrm>
              <a:off x="7369" y="5015"/>
              <a:ext cx="1497" cy="2848"/>
            </a:xfrm>
            <a:prstGeom prst="roundRect">
              <a:avLst/>
            </a:prstGeom>
            <a:noFill/>
            <a:ln w="222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65835" y="805180"/>
            <a:ext cx="3058160" cy="645160"/>
          </a:xfrm>
          <a:prstGeom prst="rect">
            <a:avLst/>
          </a:prstGeom>
          <a:noFill/>
        </p:spPr>
        <p:txBody>
          <a:bodyPr wrap="square" rtlCol="0">
            <a:spAutoFit/>
          </a:bodyPr>
          <a:p>
            <a:pPr lvl="0" algn="l">
              <a:buClrTx/>
              <a:buSzTx/>
              <a:buFontTx/>
            </a:pPr>
            <a:r>
              <a:rPr lang="zh-CN" altLang="en-US" sz="3200" b="1" dirty="0">
                <a:solidFill>
                  <a:srgbClr val="228679"/>
                </a:solidFill>
                <a:cs typeface="+mn-ea"/>
                <a:sym typeface="+mn-ea"/>
              </a:rPr>
              <a:t>消融研究</a:t>
            </a:r>
            <a:endParaRPr lang="zh-CN" altLang="en-US" sz="3200" b="1" dirty="0">
              <a:solidFill>
                <a:srgbClr val="228679"/>
              </a:solidFill>
              <a:cs typeface="+mn-ea"/>
              <a:sym typeface="+mn-ea"/>
            </a:endParaRPr>
          </a:p>
        </p:txBody>
      </p:sp>
      <p:sp>
        <p:nvSpPr>
          <p:cNvPr id="28" name="文本框 27"/>
          <p:cNvSpPr txBox="1"/>
          <p:nvPr/>
        </p:nvSpPr>
        <p:spPr>
          <a:xfrm>
            <a:off x="868680" y="1450340"/>
            <a:ext cx="6078220" cy="1106805"/>
          </a:xfrm>
          <a:prstGeom prst="rect">
            <a:avLst/>
          </a:prstGeom>
          <a:noFill/>
        </p:spPr>
        <p:txBody>
          <a:bodyPr wrap="square" rtlCol="0">
            <a:spAutoFit/>
          </a:bodyPr>
          <a:p>
            <a:pPr algn="l" fontAlgn="auto">
              <a:lnSpc>
                <a:spcPct val="150000"/>
              </a:lnSpc>
            </a:pPr>
            <a:r>
              <a:rPr lang="zh-CN" altLang="en-US" sz="2400" b="1" dirty="0">
                <a:cs typeface="+mn-ea"/>
                <a:sym typeface="+mn-lt"/>
              </a:rPr>
              <a:t>④  序列长度的影响</a:t>
            </a:r>
            <a:r>
              <a:rPr lang="zh-CN" altLang="en-US" sz="2000" dirty="0">
                <a:cs typeface="+mn-ea"/>
                <a:sym typeface="+mn-lt"/>
              </a:rPr>
              <a:t>（根据应用场景，在不同长度的查询长度下，与</a:t>
            </a:r>
            <a:r>
              <a:rPr lang="en-US" altLang="zh-CN" sz="2000" dirty="0">
                <a:cs typeface="+mn-ea"/>
                <a:sym typeface="+mn-lt"/>
              </a:rPr>
              <a:t>bert</a:t>
            </a:r>
            <a:r>
              <a:rPr lang="zh-CN" altLang="en-US" sz="2000" dirty="0">
                <a:cs typeface="+mn-ea"/>
                <a:sym typeface="+mn-lt"/>
              </a:rPr>
              <a:t>的对比）</a:t>
            </a:r>
            <a:endParaRPr lang="zh-CN" altLang="en-US" sz="2000" b="1" dirty="0">
              <a:cs typeface="+mn-ea"/>
              <a:sym typeface="+mn-lt"/>
            </a:endParaRPr>
          </a:p>
        </p:txBody>
      </p:sp>
      <p:sp>
        <p:nvSpPr>
          <p:cNvPr id="12" name="文本框 11"/>
          <p:cNvSpPr txBox="1"/>
          <p:nvPr/>
        </p:nvSpPr>
        <p:spPr>
          <a:xfrm>
            <a:off x="278765" y="2677160"/>
            <a:ext cx="5678170" cy="2219960"/>
          </a:xfrm>
          <a:prstGeom prst="rect">
            <a:avLst/>
          </a:prstGeom>
          <a:noFill/>
        </p:spPr>
        <p:txBody>
          <a:bodyPr wrap="square" rtlCol="0" anchor="t">
            <a:spAutoFit/>
          </a:bodyPr>
          <a:p>
            <a:pPr marL="800100" lvl="1" indent="-342900" algn="l" fontAlgn="auto">
              <a:lnSpc>
                <a:spcPct val="150000"/>
              </a:lnSpc>
              <a:spcBef>
                <a:spcPts val="400"/>
              </a:spcBef>
              <a:buFont typeface="Arial" panose="020B0604020202020204" pitchFamily="34" charset="0"/>
              <a:buChar char="•"/>
            </a:pPr>
            <a:r>
              <a:rPr lang="zh-CN" altLang="en-US">
                <a:sym typeface="+mn-ea"/>
              </a:rPr>
              <a:t>该任务涉及到不同层次的语言单元之间的文本匹配，其中查询是句子，标签通常是短语。</a:t>
            </a:r>
            <a:endParaRPr lang="zh-CN" altLang="en-US">
              <a:sym typeface="+mn-ea"/>
            </a:endParaRPr>
          </a:p>
          <a:p>
            <a:pPr marL="800100" lvl="1" indent="-342900" algn="l" fontAlgn="auto">
              <a:lnSpc>
                <a:spcPct val="150000"/>
              </a:lnSpc>
              <a:spcBef>
                <a:spcPts val="400"/>
              </a:spcBef>
              <a:buFont typeface="Arial" panose="020B0604020202020204" pitchFamily="34" charset="0"/>
              <a:buChar char="•"/>
            </a:pPr>
            <a:r>
              <a:rPr lang="zh-CN" altLang="en-US">
                <a:sym typeface="+mn-ea"/>
              </a:rPr>
              <a:t>通过对查询长度q和查询长度和问题长度的差abs(|q|-|Q|)，直观展示由ULR-BERT学习到的表示的一致性</a:t>
            </a:r>
            <a:endParaRPr lang="zh-CN" altLang="en-US">
              <a:sym typeface="+mn-ea"/>
            </a:endParaRPr>
          </a:p>
        </p:txBody>
      </p:sp>
      <p:sp>
        <p:nvSpPr>
          <p:cNvPr id="10" name="文本框 9"/>
          <p:cNvSpPr txBox="1"/>
          <p:nvPr/>
        </p:nvSpPr>
        <p:spPr>
          <a:xfrm>
            <a:off x="5025390" y="4897120"/>
            <a:ext cx="6257290" cy="973455"/>
          </a:xfrm>
          <a:prstGeom prst="rect">
            <a:avLst/>
          </a:prstGeom>
          <a:noFill/>
        </p:spPr>
        <p:txBody>
          <a:bodyPr wrap="square" rtlCol="0" anchor="t">
            <a:spAutoFit/>
          </a:bodyPr>
          <a:p>
            <a:pPr marL="800100" lvl="1" indent="-342900" algn="l" fontAlgn="auto">
              <a:lnSpc>
                <a:spcPct val="150000"/>
              </a:lnSpc>
              <a:spcBef>
                <a:spcPts val="400"/>
              </a:spcBef>
              <a:buFont typeface="Arial" panose="020B0604020202020204" pitchFamily="34" charset="0"/>
              <a:buChar char="•"/>
            </a:pPr>
            <a:r>
              <a:rPr lang="zh-CN" altLang="en-US">
                <a:sym typeface="+mn-ea"/>
              </a:rPr>
              <a:t>随着查询长度的增加，BERT的性能急剧下降</a:t>
            </a:r>
            <a:endParaRPr lang="zh-CN" altLang="en-US">
              <a:sym typeface="+mn-ea"/>
            </a:endParaRPr>
          </a:p>
          <a:p>
            <a:pPr marL="800100" lvl="1" indent="-342900" algn="l" fontAlgn="auto">
              <a:lnSpc>
                <a:spcPct val="150000"/>
              </a:lnSpc>
              <a:spcBef>
                <a:spcPts val="400"/>
              </a:spcBef>
              <a:buFont typeface="Arial" panose="020B0604020202020204" pitchFamily="34" charset="0"/>
              <a:buChar char="•"/>
            </a:pPr>
            <a:r>
              <a:rPr lang="zh-CN" altLang="en-US">
                <a:sym typeface="+mn-ea"/>
              </a:rPr>
              <a:t>BERT对查询长度和问题长度之间的差异更敏感</a:t>
            </a:r>
            <a:endParaRPr lang="zh-CN" altLang="en-US">
              <a:sym typeface="+mn-ea"/>
            </a:endParaRPr>
          </a:p>
        </p:txBody>
      </p:sp>
      <p:grpSp>
        <p:nvGrpSpPr>
          <p:cNvPr id="3" name="组合 2"/>
          <p:cNvGrpSpPr/>
          <p:nvPr/>
        </p:nvGrpSpPr>
        <p:grpSpPr>
          <a:xfrm>
            <a:off x="6477000" y="1280160"/>
            <a:ext cx="4526280" cy="3702050"/>
            <a:chOff x="9279" y="1268"/>
            <a:chExt cx="7128" cy="5830"/>
          </a:xfrm>
        </p:grpSpPr>
        <p:pic>
          <p:nvPicPr>
            <p:cNvPr id="4" name="图片 3" descr="1631877609264"/>
            <p:cNvPicPr>
              <a:picLocks noChangeAspect="1"/>
            </p:cNvPicPr>
            <p:nvPr/>
          </p:nvPicPr>
          <p:blipFill>
            <a:blip r:embed="rId1">
              <a:clrChange>
                <a:clrFrom>
                  <a:srgbClr val="FFFFFF">
                    <a:alpha val="100000"/>
                  </a:srgbClr>
                </a:clrFrom>
                <a:clrTo>
                  <a:srgbClr val="FFFFFF">
                    <a:alpha val="100000"/>
                    <a:alpha val="0"/>
                  </a:srgbClr>
                </a:clrTo>
              </a:clrChange>
            </a:blip>
            <a:srcRect b="31767"/>
            <a:stretch>
              <a:fillRect/>
            </a:stretch>
          </p:blipFill>
          <p:spPr>
            <a:xfrm>
              <a:off x="9279" y="1268"/>
              <a:ext cx="7128" cy="5831"/>
            </a:xfrm>
            <a:prstGeom prst="rect">
              <a:avLst/>
            </a:prstGeom>
          </p:spPr>
        </p:pic>
        <p:sp>
          <p:nvSpPr>
            <p:cNvPr id="5" name="圆角矩形 4"/>
            <p:cNvSpPr/>
            <p:nvPr/>
          </p:nvSpPr>
          <p:spPr>
            <a:xfrm>
              <a:off x="11923" y="4685"/>
              <a:ext cx="3713" cy="1331"/>
            </a:xfrm>
            <a:prstGeom prst="roundRect">
              <a:avLst/>
            </a:prstGeom>
            <a:noFill/>
            <a:ln w="2222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2"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722212" y="3688244"/>
            <a:ext cx="0" cy="128270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722212" y="3014008"/>
            <a:ext cx="2429933" cy="482600"/>
            <a:chOff x="760404" y="3742038"/>
            <a:chExt cx="2429933" cy="482600"/>
          </a:xfrm>
        </p:grpSpPr>
        <p:sp>
          <p:nvSpPr>
            <p:cNvPr id="6" name="矩形 5"/>
            <p:cNvSpPr/>
            <p:nvPr/>
          </p:nvSpPr>
          <p:spPr>
            <a:xfrm>
              <a:off x="760404" y="3742038"/>
              <a:ext cx="2429933" cy="482600"/>
            </a:xfrm>
            <a:prstGeom prst="rect">
              <a:avLst/>
            </a:prstGeom>
            <a:solidFill>
              <a:srgbClr val="2F72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latin typeface="+mn-ea"/>
              </a:endParaRPr>
            </a:p>
          </p:txBody>
        </p:sp>
        <p:sp>
          <p:nvSpPr>
            <p:cNvPr id="7" name="文本框 67"/>
            <p:cNvSpPr txBox="1"/>
            <p:nvPr/>
          </p:nvSpPr>
          <p:spPr>
            <a:xfrm>
              <a:off x="1764750" y="3795497"/>
              <a:ext cx="574687" cy="375682"/>
            </a:xfrm>
            <a:prstGeom prst="rect">
              <a:avLst/>
            </a:prstGeom>
            <a:noFill/>
          </p:spPr>
          <p:txBody>
            <a:bodyPr wrap="square" rtlCol="0">
              <a:spAutoFit/>
            </a:bodyPr>
            <a:lstStyle/>
            <a:p>
              <a:r>
                <a:rPr lang="en-US" altLang="zh-CN" b="1" dirty="0">
                  <a:solidFill>
                    <a:schemeClr val="bg1"/>
                  </a:solidFill>
                  <a:latin typeface="+mn-ea"/>
                </a:rPr>
                <a:t>01</a:t>
              </a:r>
              <a:endParaRPr lang="zh-CN" altLang="en-US" b="1" dirty="0">
                <a:solidFill>
                  <a:schemeClr val="bg1"/>
                </a:solidFill>
                <a:latin typeface="+mn-ea"/>
              </a:endParaRPr>
            </a:p>
          </p:txBody>
        </p:sp>
      </p:grpSp>
      <p:grpSp>
        <p:nvGrpSpPr>
          <p:cNvPr id="8" name="组合 7"/>
          <p:cNvGrpSpPr/>
          <p:nvPr/>
        </p:nvGrpSpPr>
        <p:grpSpPr>
          <a:xfrm>
            <a:off x="3152145" y="3014008"/>
            <a:ext cx="3369734" cy="482600"/>
            <a:chOff x="3190337" y="3742038"/>
            <a:chExt cx="3369734" cy="482600"/>
          </a:xfrm>
        </p:grpSpPr>
        <p:sp>
          <p:nvSpPr>
            <p:cNvPr id="9" name="矩形 8"/>
            <p:cNvSpPr/>
            <p:nvPr/>
          </p:nvSpPr>
          <p:spPr>
            <a:xfrm>
              <a:off x="3190337" y="3742038"/>
              <a:ext cx="3369734" cy="482600"/>
            </a:xfrm>
            <a:prstGeom prst="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mn-ea"/>
              </a:endParaRPr>
            </a:p>
          </p:txBody>
        </p:sp>
        <p:sp>
          <p:nvSpPr>
            <p:cNvPr id="10" name="文本框 70"/>
            <p:cNvSpPr txBox="1"/>
            <p:nvPr/>
          </p:nvSpPr>
          <p:spPr>
            <a:xfrm>
              <a:off x="4587860" y="3815951"/>
              <a:ext cx="574687" cy="375682"/>
            </a:xfrm>
            <a:prstGeom prst="rect">
              <a:avLst/>
            </a:prstGeom>
            <a:noFill/>
          </p:spPr>
          <p:txBody>
            <a:bodyPr wrap="square" rtlCol="0">
              <a:spAutoFit/>
            </a:bodyPr>
            <a:lstStyle/>
            <a:p>
              <a:r>
                <a:rPr lang="en-US" altLang="zh-CN" b="1" dirty="0">
                  <a:solidFill>
                    <a:schemeClr val="bg1"/>
                  </a:solidFill>
                  <a:latin typeface="+mn-ea"/>
                </a:rPr>
                <a:t>02</a:t>
              </a:r>
              <a:endParaRPr lang="zh-CN" altLang="en-US" b="1" dirty="0">
                <a:solidFill>
                  <a:schemeClr val="bg1"/>
                </a:solidFill>
                <a:latin typeface="+mn-ea"/>
              </a:endParaRPr>
            </a:p>
          </p:txBody>
        </p:sp>
      </p:grpSp>
      <p:grpSp>
        <p:nvGrpSpPr>
          <p:cNvPr id="11" name="组合 10"/>
          <p:cNvGrpSpPr/>
          <p:nvPr/>
        </p:nvGrpSpPr>
        <p:grpSpPr>
          <a:xfrm>
            <a:off x="6522085" y="3013710"/>
            <a:ext cx="2003425" cy="482600"/>
            <a:chOff x="6560071" y="3742038"/>
            <a:chExt cx="2429933" cy="482600"/>
          </a:xfrm>
        </p:grpSpPr>
        <p:sp>
          <p:nvSpPr>
            <p:cNvPr id="12" name="矩形 11"/>
            <p:cNvSpPr/>
            <p:nvPr/>
          </p:nvSpPr>
          <p:spPr>
            <a:xfrm>
              <a:off x="6560071" y="3742038"/>
              <a:ext cx="2429933" cy="482600"/>
            </a:xfrm>
            <a:prstGeom prst="rect">
              <a:avLst/>
            </a:prstGeom>
            <a:solidFill>
              <a:srgbClr val="2F72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mn-ea"/>
              </a:endParaRPr>
            </a:p>
          </p:txBody>
        </p:sp>
        <p:sp>
          <p:nvSpPr>
            <p:cNvPr id="13" name="文本框 73"/>
            <p:cNvSpPr txBox="1"/>
            <p:nvPr/>
          </p:nvSpPr>
          <p:spPr>
            <a:xfrm>
              <a:off x="7488451" y="3803886"/>
              <a:ext cx="574687" cy="368300"/>
            </a:xfrm>
            <a:prstGeom prst="rect">
              <a:avLst/>
            </a:prstGeom>
            <a:noFill/>
          </p:spPr>
          <p:txBody>
            <a:bodyPr wrap="square" rtlCol="0">
              <a:spAutoFit/>
            </a:bodyPr>
            <a:lstStyle/>
            <a:p>
              <a:r>
                <a:rPr lang="en-US" altLang="zh-CN" b="1" dirty="0">
                  <a:solidFill>
                    <a:schemeClr val="bg1"/>
                  </a:solidFill>
                  <a:latin typeface="+mn-ea"/>
                </a:rPr>
                <a:t>03</a:t>
              </a:r>
              <a:endParaRPr lang="zh-CN" altLang="en-US" b="1" dirty="0">
                <a:solidFill>
                  <a:schemeClr val="bg1"/>
                </a:solidFill>
                <a:latin typeface="+mn-ea"/>
              </a:endParaRPr>
            </a:p>
          </p:txBody>
        </p:sp>
      </p:grpSp>
      <p:grpSp>
        <p:nvGrpSpPr>
          <p:cNvPr id="14" name="组合 13"/>
          <p:cNvGrpSpPr/>
          <p:nvPr/>
        </p:nvGrpSpPr>
        <p:grpSpPr>
          <a:xfrm>
            <a:off x="8524875" y="3013710"/>
            <a:ext cx="3119120" cy="482600"/>
            <a:chOff x="8990004" y="3742038"/>
            <a:chExt cx="2692400" cy="482600"/>
          </a:xfrm>
        </p:grpSpPr>
        <p:sp>
          <p:nvSpPr>
            <p:cNvPr id="15" name="矩形 14"/>
            <p:cNvSpPr/>
            <p:nvPr/>
          </p:nvSpPr>
          <p:spPr>
            <a:xfrm>
              <a:off x="8990004" y="3742038"/>
              <a:ext cx="2692400" cy="482600"/>
            </a:xfrm>
            <a:prstGeom prst="rect">
              <a:avLst/>
            </a:prstGeom>
            <a:solidFill>
              <a:srgbClr val="2EB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mn-ea"/>
              </a:endParaRPr>
            </a:p>
          </p:txBody>
        </p:sp>
        <p:sp>
          <p:nvSpPr>
            <p:cNvPr id="16" name="文本框 76"/>
            <p:cNvSpPr txBox="1"/>
            <p:nvPr/>
          </p:nvSpPr>
          <p:spPr>
            <a:xfrm>
              <a:off x="10100184" y="3795497"/>
              <a:ext cx="574687" cy="368300"/>
            </a:xfrm>
            <a:prstGeom prst="rect">
              <a:avLst/>
            </a:prstGeom>
            <a:noFill/>
          </p:spPr>
          <p:txBody>
            <a:bodyPr wrap="square" rtlCol="0">
              <a:spAutoFit/>
            </a:bodyPr>
            <a:lstStyle/>
            <a:p>
              <a:r>
                <a:rPr lang="en-US" altLang="zh-CN" b="1" dirty="0">
                  <a:solidFill>
                    <a:schemeClr val="bg1"/>
                  </a:solidFill>
                  <a:latin typeface="+mn-ea"/>
                </a:rPr>
                <a:t>04</a:t>
              </a:r>
              <a:endParaRPr lang="zh-CN" altLang="en-US" b="1" dirty="0">
                <a:solidFill>
                  <a:schemeClr val="bg1"/>
                </a:solidFill>
                <a:latin typeface="+mn-ea"/>
              </a:endParaRPr>
            </a:p>
          </p:txBody>
        </p:sp>
      </p:grpSp>
      <p:sp>
        <p:nvSpPr>
          <p:cNvPr id="17" name="TextBox 119"/>
          <p:cNvSpPr txBox="1"/>
          <p:nvPr/>
        </p:nvSpPr>
        <p:spPr>
          <a:xfrm>
            <a:off x="845730" y="3886712"/>
            <a:ext cx="2468921" cy="398780"/>
          </a:xfrm>
          <a:prstGeom prst="rect">
            <a:avLst/>
          </a:prstGeom>
          <a:noFill/>
        </p:spPr>
        <p:txBody>
          <a:bodyPr wrap="square" rtlCol="0">
            <a:spAutoFit/>
          </a:bodyPr>
          <a:lstStyle/>
          <a:p>
            <a:r>
              <a:rPr lang="zh-CN" altLang="en-US" sz="2000" b="1" dirty="0">
                <a:latin typeface="+mn-ea"/>
                <a:cs typeface="+mn-ea"/>
                <a:sym typeface="+mn-lt"/>
              </a:rPr>
              <a:t>主要贡献</a:t>
            </a:r>
            <a:endParaRPr lang="zh-CN" altLang="en-US" sz="2000" b="1" dirty="0">
              <a:latin typeface="+mn-ea"/>
              <a:cs typeface="+mn-ea"/>
              <a:sym typeface="+mn-lt"/>
            </a:endParaRPr>
          </a:p>
        </p:txBody>
      </p:sp>
      <p:sp>
        <p:nvSpPr>
          <p:cNvPr id="18" name="Rectangle 120"/>
          <p:cNvSpPr/>
          <p:nvPr/>
        </p:nvSpPr>
        <p:spPr>
          <a:xfrm>
            <a:off x="845729" y="4324613"/>
            <a:ext cx="3703939" cy="583565"/>
          </a:xfrm>
          <a:prstGeom prst="rect">
            <a:avLst/>
          </a:prstGeom>
        </p:spPr>
        <p:txBody>
          <a:bodyPr wrap="square">
            <a:spAutoFit/>
          </a:bodyPr>
          <a:lstStyle/>
          <a:p>
            <a:r>
              <a:rPr lang="zh-CN" altLang="en-US" sz="1600" dirty="0">
                <a:solidFill>
                  <a:prstClr val="black">
                    <a:lumMod val="65000"/>
                    <a:lumOff val="35000"/>
                  </a:prstClr>
                </a:solidFill>
                <a:latin typeface="+mn-ea"/>
              </a:rPr>
              <a:t>本文</a:t>
            </a:r>
            <a:r>
              <a:rPr lang="en-US" altLang="zh-CN" sz="1600" dirty="0">
                <a:solidFill>
                  <a:prstClr val="black">
                    <a:lumMod val="65000"/>
                    <a:lumOff val="35000"/>
                  </a:prstClr>
                </a:solidFill>
                <a:latin typeface="+mn-ea"/>
              </a:rPr>
              <a:t>正式引入了通用语言表示学习，使不同语言层次之间实现统一的向量操作</a:t>
            </a:r>
            <a:endParaRPr lang="en-US" altLang="zh-CN" sz="1600" dirty="0">
              <a:solidFill>
                <a:prstClr val="black">
                  <a:lumMod val="65000"/>
                  <a:lumOff val="35000"/>
                </a:prstClr>
              </a:solidFill>
              <a:latin typeface="+mn-ea"/>
            </a:endParaRPr>
          </a:p>
        </p:txBody>
      </p:sp>
      <p:cxnSp>
        <p:nvCxnSpPr>
          <p:cNvPr id="19" name="直接连接符 18"/>
          <p:cNvCxnSpPr/>
          <p:nvPr/>
        </p:nvCxnSpPr>
        <p:spPr>
          <a:xfrm>
            <a:off x="3152357" y="1601634"/>
            <a:ext cx="0" cy="128270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TextBox 119"/>
          <p:cNvSpPr txBox="1"/>
          <p:nvPr/>
        </p:nvSpPr>
        <p:spPr>
          <a:xfrm>
            <a:off x="3152358" y="1434390"/>
            <a:ext cx="2468921" cy="398780"/>
          </a:xfrm>
          <a:prstGeom prst="rect">
            <a:avLst/>
          </a:prstGeom>
          <a:noFill/>
        </p:spPr>
        <p:txBody>
          <a:bodyPr wrap="square" rtlCol="0">
            <a:spAutoFit/>
          </a:bodyPr>
          <a:lstStyle/>
          <a:p>
            <a:r>
              <a:rPr lang="zh-CN" altLang="en-US" sz="2000" b="1" dirty="0">
                <a:latin typeface="+mn-ea"/>
                <a:cs typeface="+mn-ea"/>
                <a:sym typeface="+mn-lt"/>
              </a:rPr>
              <a:t>创新点</a:t>
            </a:r>
            <a:endParaRPr lang="zh-CN" altLang="en-US" sz="2000" b="1" dirty="0">
              <a:latin typeface="+mn-ea"/>
              <a:cs typeface="+mn-ea"/>
              <a:sym typeface="+mn-lt"/>
            </a:endParaRPr>
          </a:p>
        </p:txBody>
      </p:sp>
      <p:sp>
        <p:nvSpPr>
          <p:cNvPr id="21" name="Rectangle 120"/>
          <p:cNvSpPr/>
          <p:nvPr/>
        </p:nvSpPr>
        <p:spPr>
          <a:xfrm>
            <a:off x="3152140" y="1837055"/>
            <a:ext cx="4984750" cy="983615"/>
          </a:xfrm>
          <a:prstGeom prst="rect">
            <a:avLst/>
          </a:prstGeom>
        </p:spPr>
        <p:txBody>
          <a:bodyPr wrap="square">
            <a:spAutoFit/>
          </a:bodyPr>
          <a:lstStyle/>
          <a:p>
            <a:r>
              <a:rPr lang="en-US" altLang="zh-CN" sz="1600" dirty="0">
                <a:solidFill>
                  <a:prstClr val="black">
                    <a:lumMod val="65000"/>
                    <a:lumOff val="35000"/>
                  </a:prstClr>
                </a:solidFill>
                <a:latin typeface="+mn-ea"/>
              </a:rPr>
              <a:t>三个point突出ULR增强学习，</a:t>
            </a:r>
            <a:endParaRPr lang="en-US" altLang="zh-CN" sz="1600" dirty="0">
              <a:solidFill>
                <a:prstClr val="black">
                  <a:lumMod val="65000"/>
                  <a:lumOff val="35000"/>
                </a:prstClr>
              </a:solidFill>
              <a:latin typeface="+mn-ea"/>
            </a:endParaRPr>
          </a:p>
          <a:p>
            <a:pPr fontAlgn="auto">
              <a:spcBef>
                <a:spcPts val="1200"/>
              </a:spcBef>
            </a:pPr>
            <a:r>
              <a:rPr lang="en-US" altLang="zh-CN" sz="1600" dirty="0">
                <a:solidFill>
                  <a:prstClr val="black">
                    <a:lumMod val="65000"/>
                    <a:lumOff val="35000"/>
                  </a:prstClr>
                </a:solidFill>
                <a:latin typeface="+mn-ea"/>
              </a:rPr>
              <a:t>- 新设计的训练目标PMI</a:t>
            </a:r>
            <a:r>
              <a:rPr lang="zh-CN" altLang="en-US" sz="1600" dirty="0">
                <a:solidFill>
                  <a:prstClr val="black">
                    <a:lumMod val="65000"/>
                    <a:lumOff val="35000"/>
                  </a:prstClr>
                </a:solidFill>
                <a:latin typeface="+mn-ea"/>
              </a:rPr>
              <a:t>（Extracting </a:t>
            </a:r>
            <a:r>
              <a:rPr lang="en-US" altLang="zh-CN" sz="1600" dirty="0">
                <a:solidFill>
                  <a:prstClr val="black">
                    <a:lumMod val="65000"/>
                    <a:lumOff val="35000"/>
                  </a:prstClr>
                </a:solidFill>
                <a:latin typeface="+mn-ea"/>
              </a:rPr>
              <a:t>and Sampling</a:t>
            </a:r>
            <a:r>
              <a:rPr lang="zh-CN" altLang="en-US" sz="1600" dirty="0">
                <a:solidFill>
                  <a:prstClr val="black">
                    <a:lumMod val="65000"/>
                    <a:lumOff val="35000"/>
                  </a:prstClr>
                </a:solidFill>
                <a:latin typeface="+mn-ea"/>
              </a:rPr>
              <a:t>）</a:t>
            </a:r>
            <a:endParaRPr lang="en-US" altLang="zh-CN" sz="1600" dirty="0">
              <a:solidFill>
                <a:prstClr val="black">
                  <a:lumMod val="65000"/>
                  <a:lumOff val="35000"/>
                </a:prstClr>
              </a:solidFill>
              <a:latin typeface="+mn-ea"/>
            </a:endParaRPr>
          </a:p>
          <a:p>
            <a:r>
              <a:rPr lang="en-US" altLang="zh-CN" sz="1600" dirty="0">
                <a:solidFill>
                  <a:prstClr val="black">
                    <a:lumMod val="65000"/>
                    <a:lumOff val="35000"/>
                  </a:prstClr>
                </a:solidFill>
                <a:latin typeface="+mn-ea"/>
              </a:rPr>
              <a:t>- 最小化符号向量算法差分(MiSAD)。</a:t>
            </a:r>
            <a:endParaRPr lang="en-US" altLang="zh-CN" sz="1600" dirty="0">
              <a:solidFill>
                <a:prstClr val="black">
                  <a:lumMod val="65000"/>
                  <a:lumOff val="35000"/>
                </a:prstClr>
              </a:solidFill>
              <a:latin typeface="+mn-ea"/>
            </a:endParaRPr>
          </a:p>
        </p:txBody>
      </p:sp>
      <p:cxnSp>
        <p:nvCxnSpPr>
          <p:cNvPr id="22" name="直接连接符 21"/>
          <p:cNvCxnSpPr/>
          <p:nvPr/>
        </p:nvCxnSpPr>
        <p:spPr>
          <a:xfrm>
            <a:off x="6583262" y="3683263"/>
            <a:ext cx="0" cy="128270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TextBox 119"/>
          <p:cNvSpPr txBox="1"/>
          <p:nvPr/>
        </p:nvSpPr>
        <p:spPr>
          <a:xfrm>
            <a:off x="6706780" y="3881731"/>
            <a:ext cx="2468921" cy="398780"/>
          </a:xfrm>
          <a:prstGeom prst="rect">
            <a:avLst/>
          </a:prstGeom>
          <a:noFill/>
        </p:spPr>
        <p:txBody>
          <a:bodyPr wrap="square" rtlCol="0">
            <a:spAutoFit/>
          </a:bodyPr>
          <a:lstStyle/>
          <a:p>
            <a:r>
              <a:rPr lang="zh-CN" altLang="en-US" sz="2000" b="1" dirty="0">
                <a:latin typeface="+mn-ea"/>
                <a:cs typeface="+mn-ea"/>
                <a:sym typeface="+mn-lt"/>
              </a:rPr>
              <a:t>模型优化</a:t>
            </a:r>
            <a:endParaRPr lang="zh-CN" altLang="en-US" sz="2000" b="1" dirty="0">
              <a:latin typeface="+mn-ea"/>
              <a:cs typeface="+mn-ea"/>
              <a:sym typeface="+mn-lt"/>
            </a:endParaRPr>
          </a:p>
        </p:txBody>
      </p:sp>
      <p:sp>
        <p:nvSpPr>
          <p:cNvPr id="24" name="Rectangle 120"/>
          <p:cNvSpPr/>
          <p:nvPr/>
        </p:nvSpPr>
        <p:spPr>
          <a:xfrm>
            <a:off x="6706870" y="4319905"/>
            <a:ext cx="4366895" cy="829945"/>
          </a:xfrm>
          <a:prstGeom prst="rect">
            <a:avLst/>
          </a:prstGeom>
        </p:spPr>
        <p:txBody>
          <a:bodyPr wrap="square">
            <a:spAutoFit/>
          </a:bodyPr>
          <a:lstStyle/>
          <a:p>
            <a:r>
              <a:rPr lang="en-US" altLang="zh-CN" sz="1600" dirty="0">
                <a:solidFill>
                  <a:prstClr val="black">
                    <a:lumMod val="65000"/>
                    <a:lumOff val="35000"/>
                  </a:prstClr>
                </a:solidFill>
                <a:latin typeface="+mn-ea"/>
              </a:rPr>
              <a:t>在详细的模型实现中，我们将BERT的训练前目标扩展到一个更一般的水平，它以一种全面的方式利用了来自不同长度序列的信息</a:t>
            </a:r>
            <a:endParaRPr lang="en-US" altLang="zh-CN" sz="1600" dirty="0">
              <a:solidFill>
                <a:prstClr val="black">
                  <a:lumMod val="65000"/>
                  <a:lumOff val="35000"/>
                </a:prstClr>
              </a:solidFill>
              <a:latin typeface="+mn-ea"/>
            </a:endParaRPr>
          </a:p>
        </p:txBody>
      </p:sp>
      <p:cxnSp>
        <p:nvCxnSpPr>
          <p:cNvPr id="25" name="直接连接符 24"/>
          <p:cNvCxnSpPr/>
          <p:nvPr/>
        </p:nvCxnSpPr>
        <p:spPr>
          <a:xfrm>
            <a:off x="8525726" y="1601542"/>
            <a:ext cx="0" cy="128270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TextBox 119"/>
          <p:cNvSpPr txBox="1"/>
          <p:nvPr/>
        </p:nvSpPr>
        <p:spPr>
          <a:xfrm>
            <a:off x="8525727" y="1434298"/>
            <a:ext cx="2468921" cy="398780"/>
          </a:xfrm>
          <a:prstGeom prst="rect">
            <a:avLst/>
          </a:prstGeom>
          <a:noFill/>
        </p:spPr>
        <p:txBody>
          <a:bodyPr wrap="square" rtlCol="0">
            <a:spAutoFit/>
          </a:bodyPr>
          <a:lstStyle/>
          <a:p>
            <a:r>
              <a:rPr lang="zh-CN" altLang="en-US" sz="2000" b="1" dirty="0">
                <a:latin typeface="+mn-ea"/>
                <a:cs typeface="+mn-ea"/>
                <a:sym typeface="+mn-lt"/>
              </a:rPr>
              <a:t>额外工作</a:t>
            </a:r>
            <a:endParaRPr lang="zh-CN" altLang="en-US" sz="2000" b="1" dirty="0">
              <a:latin typeface="+mn-ea"/>
              <a:cs typeface="+mn-ea"/>
              <a:sym typeface="+mn-lt"/>
            </a:endParaRPr>
          </a:p>
        </p:txBody>
      </p:sp>
      <p:sp>
        <p:nvSpPr>
          <p:cNvPr id="27" name="Rectangle 120"/>
          <p:cNvSpPr/>
          <p:nvPr/>
        </p:nvSpPr>
        <p:spPr>
          <a:xfrm>
            <a:off x="8525510" y="1837055"/>
            <a:ext cx="3053080" cy="583565"/>
          </a:xfrm>
          <a:prstGeom prst="rect">
            <a:avLst/>
          </a:prstGeom>
        </p:spPr>
        <p:txBody>
          <a:bodyPr wrap="square">
            <a:spAutoFit/>
          </a:bodyPr>
          <a:lstStyle/>
          <a:p>
            <a:r>
              <a:rPr lang="en-US" altLang="zh-CN" sz="1600" dirty="0">
                <a:solidFill>
                  <a:prstClr val="black">
                    <a:lumMod val="65000"/>
                    <a:lumOff val="35000"/>
                  </a:prstClr>
                </a:solidFill>
                <a:latin typeface="+mn-ea"/>
              </a:rPr>
              <a:t>提供了一个通用的类比数据集作为一个任务独立的评估基准</a:t>
            </a:r>
            <a:endParaRPr lang="en-US" altLang="zh-CN" sz="1600" dirty="0">
              <a:solidFill>
                <a:prstClr val="black">
                  <a:lumMod val="65000"/>
                  <a:lumOff val="35000"/>
                </a:prstClr>
              </a:solidFill>
              <a:latin typeface="+mn-ea"/>
            </a:endParaRPr>
          </a:p>
        </p:txBody>
      </p:sp>
      <p:sp>
        <p:nvSpPr>
          <p:cNvPr id="2" name="文本框 1"/>
          <p:cNvSpPr txBox="1"/>
          <p:nvPr/>
        </p:nvSpPr>
        <p:spPr>
          <a:xfrm>
            <a:off x="965835" y="805180"/>
            <a:ext cx="3058160" cy="645160"/>
          </a:xfrm>
          <a:prstGeom prst="rect">
            <a:avLst/>
          </a:prstGeom>
          <a:noFill/>
        </p:spPr>
        <p:txBody>
          <a:bodyPr wrap="square" rtlCol="0">
            <a:spAutoFit/>
          </a:bodyPr>
          <a:p>
            <a:pPr lvl="0" algn="l">
              <a:buClrTx/>
              <a:buSzTx/>
              <a:buFontTx/>
            </a:pPr>
            <a:r>
              <a:rPr lang="zh-CN" altLang="en-US" sz="3200" b="1" dirty="0">
                <a:solidFill>
                  <a:srgbClr val="228679"/>
                </a:solidFill>
                <a:cs typeface="+mn-ea"/>
                <a:sym typeface="+mn-ea"/>
              </a:rPr>
              <a:t>结论</a:t>
            </a:r>
            <a:endParaRPr lang="zh-CN" altLang="en-US" sz="3200" b="1" dirty="0">
              <a:solidFill>
                <a:srgbClr val="228679"/>
              </a:solidFill>
              <a:cs typeface="+mn-ea"/>
              <a:sym typeface="+mn-ea"/>
            </a:endParaRPr>
          </a:p>
        </p:txBody>
      </p:sp>
      <p:sp>
        <p:nvSpPr>
          <p:cNvPr id="3" name="文本框 2"/>
          <p:cNvSpPr txBox="1"/>
          <p:nvPr/>
        </p:nvSpPr>
        <p:spPr>
          <a:xfrm>
            <a:off x="504825" y="5256530"/>
            <a:ext cx="10119995" cy="922020"/>
          </a:xfrm>
          <a:prstGeom prst="rect">
            <a:avLst/>
          </a:prstGeom>
          <a:noFill/>
        </p:spPr>
        <p:txBody>
          <a:bodyPr wrap="square" rtlCol="0" anchor="t">
            <a:spAutoFit/>
          </a:bodyPr>
          <a:p>
            <a:pPr marL="800100" lvl="1" indent="-342900" algn="l" fontAlgn="auto">
              <a:lnSpc>
                <a:spcPct val="150000"/>
              </a:lnSpc>
              <a:spcBef>
                <a:spcPts val="400"/>
              </a:spcBef>
              <a:buFont typeface="Arial" panose="020B0604020202020204" pitchFamily="34" charset="0"/>
              <a:buChar char="•"/>
            </a:pPr>
            <a:r>
              <a:rPr lang="zh-CN" altLang="en-US">
                <a:sym typeface="+mn-ea"/>
              </a:rPr>
              <a:t>总体实验结果表明，本文提出的ULR模型在包括自然语言问题回答等在内的广泛的自然语言处理任务中普遍是有效的</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500"/>
                                        <p:tgtEl>
                                          <p:spTgt spid="4"/>
                                        </p:tgtEl>
                                      </p:cBhvr>
                                    </p:animEffect>
                                  </p:childTnLst>
                                </p:cTn>
                              </p:par>
                            </p:childTnLst>
                          </p:cTn>
                        </p:par>
                        <p:par>
                          <p:cTn id="32" fill="hold">
                            <p:stCondLst>
                              <p:cond delay="2500"/>
                            </p:stCondLst>
                            <p:childTnLst>
                              <p:par>
                                <p:cTn id="33" presetID="22" presetClass="entr" presetSubtype="1"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3000"/>
                            </p:stCondLst>
                            <p:childTnLst>
                              <p:par>
                                <p:cTn id="37" presetID="22" presetClass="entr" presetSubtype="1"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up)">
                                      <p:cBhvr>
                                        <p:cTn id="39" dur="500"/>
                                        <p:tgtEl>
                                          <p:spTgt spid="18"/>
                                        </p:tgtEl>
                                      </p:cBhvr>
                                    </p:animEffect>
                                  </p:childTnLst>
                                </p:cTn>
                              </p:par>
                            </p:childTnLst>
                          </p:cTn>
                        </p:par>
                        <p:par>
                          <p:cTn id="40" fill="hold">
                            <p:stCondLst>
                              <p:cond delay="3500"/>
                            </p:stCondLst>
                            <p:childTnLst>
                              <p:par>
                                <p:cTn id="41" presetID="22" presetClass="entr" presetSubtype="4" fill="hold"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down)">
                                      <p:cBhvr>
                                        <p:cTn id="43" dur="500"/>
                                        <p:tgtEl>
                                          <p:spTgt spid="19"/>
                                        </p:tgtEl>
                                      </p:cBhvr>
                                    </p:animEffect>
                                  </p:childTnLst>
                                </p:cTn>
                              </p:par>
                            </p:childTnLst>
                          </p:cTn>
                        </p:par>
                        <p:par>
                          <p:cTn id="44" fill="hold">
                            <p:stCondLst>
                              <p:cond delay="4000"/>
                            </p:stCondLst>
                            <p:childTnLst>
                              <p:par>
                                <p:cTn id="45" presetID="22" presetClass="entr" presetSubtype="1"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up)">
                                      <p:cBhvr>
                                        <p:cTn id="47" dur="500"/>
                                        <p:tgtEl>
                                          <p:spTgt spid="20"/>
                                        </p:tgtEl>
                                      </p:cBhvr>
                                    </p:animEffect>
                                  </p:childTnLst>
                                </p:cTn>
                              </p:par>
                            </p:childTnLst>
                          </p:cTn>
                        </p:par>
                        <p:par>
                          <p:cTn id="48" fill="hold">
                            <p:stCondLst>
                              <p:cond delay="4500"/>
                            </p:stCondLst>
                            <p:childTnLst>
                              <p:par>
                                <p:cTn id="49" presetID="22" presetClass="entr" presetSubtype="1" fill="hold" grpId="0"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up)">
                                      <p:cBhvr>
                                        <p:cTn id="51" dur="500"/>
                                        <p:tgtEl>
                                          <p:spTgt spid="21"/>
                                        </p:tgtEl>
                                      </p:cBhvr>
                                    </p:animEffect>
                                  </p:childTnLst>
                                </p:cTn>
                              </p:par>
                            </p:childTnLst>
                          </p:cTn>
                        </p:par>
                        <p:par>
                          <p:cTn id="52" fill="hold">
                            <p:stCondLst>
                              <p:cond delay="5000"/>
                            </p:stCondLst>
                            <p:childTnLst>
                              <p:par>
                                <p:cTn id="53" presetID="22" presetClass="entr" presetSubtype="1" fill="hold"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up)">
                                      <p:cBhvr>
                                        <p:cTn id="55" dur="500"/>
                                        <p:tgtEl>
                                          <p:spTgt spid="22"/>
                                        </p:tgtEl>
                                      </p:cBhvr>
                                    </p:animEffect>
                                  </p:childTnLst>
                                </p:cTn>
                              </p:par>
                            </p:childTnLst>
                          </p:cTn>
                        </p:par>
                        <p:par>
                          <p:cTn id="56" fill="hold">
                            <p:stCondLst>
                              <p:cond delay="5500"/>
                            </p:stCondLst>
                            <p:childTnLst>
                              <p:par>
                                <p:cTn id="57" presetID="22" presetClass="entr" presetSubtype="1"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up)">
                                      <p:cBhvr>
                                        <p:cTn id="59" dur="500"/>
                                        <p:tgtEl>
                                          <p:spTgt spid="23"/>
                                        </p:tgtEl>
                                      </p:cBhvr>
                                    </p:animEffect>
                                  </p:childTnLst>
                                </p:cTn>
                              </p:par>
                            </p:childTnLst>
                          </p:cTn>
                        </p:par>
                        <p:par>
                          <p:cTn id="60" fill="hold">
                            <p:stCondLst>
                              <p:cond delay="6000"/>
                            </p:stCondLst>
                            <p:childTnLst>
                              <p:par>
                                <p:cTn id="61" presetID="22" presetClass="entr" presetSubtype="1"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up)">
                                      <p:cBhvr>
                                        <p:cTn id="63" dur="500"/>
                                        <p:tgtEl>
                                          <p:spTgt spid="24"/>
                                        </p:tgtEl>
                                      </p:cBhvr>
                                    </p:animEffect>
                                  </p:childTnLst>
                                </p:cTn>
                              </p:par>
                            </p:childTnLst>
                          </p:cTn>
                        </p:par>
                        <p:par>
                          <p:cTn id="64" fill="hold">
                            <p:stCondLst>
                              <p:cond delay="6500"/>
                            </p:stCondLst>
                            <p:childTnLst>
                              <p:par>
                                <p:cTn id="65" presetID="22" presetClass="entr" presetSubtype="4" fill="hold"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down)">
                                      <p:cBhvr>
                                        <p:cTn id="67" dur="500"/>
                                        <p:tgtEl>
                                          <p:spTgt spid="25"/>
                                        </p:tgtEl>
                                      </p:cBhvr>
                                    </p:animEffect>
                                  </p:childTnLst>
                                </p:cTn>
                              </p:par>
                            </p:childTnLst>
                          </p:cTn>
                        </p:par>
                        <p:par>
                          <p:cTn id="68" fill="hold">
                            <p:stCondLst>
                              <p:cond delay="7000"/>
                            </p:stCondLst>
                            <p:childTnLst>
                              <p:par>
                                <p:cTn id="69" presetID="22" presetClass="entr" presetSubtype="1" fill="hold" grpId="0" nodeType="after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wipe(up)">
                                      <p:cBhvr>
                                        <p:cTn id="71" dur="500"/>
                                        <p:tgtEl>
                                          <p:spTgt spid="26"/>
                                        </p:tgtEl>
                                      </p:cBhvr>
                                    </p:animEffect>
                                  </p:childTnLst>
                                </p:cTn>
                              </p:par>
                            </p:childTnLst>
                          </p:cTn>
                        </p:par>
                        <p:par>
                          <p:cTn id="72" fill="hold">
                            <p:stCondLst>
                              <p:cond delay="7500"/>
                            </p:stCondLst>
                            <p:childTnLst>
                              <p:par>
                                <p:cTn id="73" presetID="22" presetClass="entr" presetSubtype="1" fill="hold" grpId="0" nodeType="after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wipe(up)">
                                      <p:cBhvr>
                                        <p:cTn id="75" dur="500"/>
                                        <p:tgtEl>
                                          <p:spTgt spid="27"/>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3"/>
                                        </p:tgtEl>
                                        <p:attrNameLst>
                                          <p:attrName>style.visibility</p:attrName>
                                        </p:attrNameLst>
                                      </p:cBhvr>
                                      <p:to>
                                        <p:strVal val="visible"/>
                                      </p:to>
                                    </p:set>
                                    <p:animEffect transition="in" filter="fade">
                                      <p:cBhvr>
                                        <p:cTn id="80" dur="1000"/>
                                        <p:tgtEl>
                                          <p:spTgt spid="3"/>
                                        </p:tgtEl>
                                      </p:cBhvr>
                                    </p:animEffect>
                                    <p:anim calcmode="lin" valueType="num">
                                      <p:cBhvr>
                                        <p:cTn id="81" dur="1000" fill="hold"/>
                                        <p:tgtEl>
                                          <p:spTgt spid="3"/>
                                        </p:tgtEl>
                                        <p:attrNameLst>
                                          <p:attrName>ppt_x</p:attrName>
                                        </p:attrNameLst>
                                      </p:cBhvr>
                                      <p:tavLst>
                                        <p:tav tm="0">
                                          <p:val>
                                            <p:strVal val="#ppt_x"/>
                                          </p:val>
                                        </p:tav>
                                        <p:tav tm="100000">
                                          <p:val>
                                            <p:strVal val="#ppt_x"/>
                                          </p:val>
                                        </p:tav>
                                      </p:tavLst>
                                    </p:anim>
                                    <p:anim calcmode="lin" valueType="num">
                                      <p:cBhvr>
                                        <p:cTn id="8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P spid="21" grpId="0"/>
      <p:bldP spid="23" grpId="0"/>
      <p:bldP spid="24" grpId="0"/>
      <p:bldP spid="26" grpId="0"/>
      <p:bldP spid="27"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4955" y="534879"/>
            <a:ext cx="11242090" cy="5788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a:off x="3712870" y="1412101"/>
            <a:ext cx="4552241" cy="1608525"/>
            <a:chOff x="1928458" y="-68802"/>
            <a:chExt cx="9899032" cy="3497802"/>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b="52071"/>
            <a:stretch>
              <a:fillRect/>
            </a:stretch>
          </p:blipFill>
          <p:spPr>
            <a:xfrm>
              <a:off x="1928458" y="142043"/>
              <a:ext cx="4340131" cy="3286957"/>
            </a:xfrm>
            <a:prstGeom prst="rect">
              <a:avLst/>
            </a:prstGeom>
          </p:spPr>
        </p:pic>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t="50000"/>
            <a:stretch>
              <a:fillRect/>
            </a:stretch>
          </p:blipFill>
          <p:spPr>
            <a:xfrm>
              <a:off x="7487359" y="-68802"/>
              <a:ext cx="4340131" cy="3429000"/>
            </a:xfrm>
            <a:prstGeom prst="rect">
              <a:avLst/>
            </a:prstGeom>
          </p:spPr>
        </p:pic>
      </p:grpSp>
      <p:sp>
        <p:nvSpPr>
          <p:cNvPr id="6" name="文本框 5"/>
          <p:cNvSpPr txBox="1"/>
          <p:nvPr/>
        </p:nvSpPr>
        <p:spPr>
          <a:xfrm>
            <a:off x="3934460" y="3292475"/>
            <a:ext cx="4496435" cy="645160"/>
          </a:xfrm>
          <a:prstGeom prst="rect">
            <a:avLst/>
          </a:prstGeom>
          <a:noFill/>
        </p:spPr>
        <p:txBody>
          <a:bodyPr wrap="square" rtlCol="0">
            <a:spAutoFit/>
          </a:bodyPr>
          <a:lstStyle/>
          <a:p>
            <a:pPr algn="ctr"/>
            <a:r>
              <a:rPr lang="en-US" altLang="zh-CN" sz="3600" dirty="0">
                <a:cs typeface="+mn-ea"/>
                <a:sym typeface="+mn-lt"/>
              </a:rPr>
              <a:t>Part 1  </a:t>
            </a:r>
            <a:r>
              <a:rPr lang="zh-CN" altLang="en-US" sz="3600" dirty="0">
                <a:cs typeface="+mn-ea"/>
                <a:sym typeface="+mn-lt"/>
              </a:rPr>
              <a:t>研究背景</a:t>
            </a:r>
            <a:endParaRPr lang="zh-CN" altLang="en-US" sz="3600" dirty="0">
              <a:cs typeface="+mn-ea"/>
              <a:sym typeface="+mn-lt"/>
            </a:endParaRPr>
          </a:p>
        </p:txBody>
      </p:sp>
      <p:sp>
        <p:nvSpPr>
          <p:cNvPr id="8" name="文本框 7"/>
          <p:cNvSpPr txBox="1"/>
          <p:nvPr/>
        </p:nvSpPr>
        <p:spPr>
          <a:xfrm>
            <a:off x="7350711" y="816746"/>
            <a:ext cx="2920753"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1" cstate="print">
            <a:extLst>
              <a:ext uri="{28A0092B-C50C-407E-A947-70E740481C1C}">
                <a14:useLocalDpi xmlns:a14="http://schemas.microsoft.com/office/drawing/2010/main" val="0"/>
              </a:ext>
            </a:extLst>
          </a:blip>
          <a:srcRect b="52071"/>
          <a:stretch>
            <a:fillRect/>
          </a:stretch>
        </p:blipFill>
        <p:spPr>
          <a:xfrm>
            <a:off x="9438468" y="4615154"/>
            <a:ext cx="1995884" cy="1511564"/>
          </a:xfrm>
          <a:prstGeom prst="rect">
            <a:avLst/>
          </a:prstGeom>
        </p:spPr>
      </p:pic>
      <p:sp>
        <p:nvSpPr>
          <p:cNvPr id="2" name="文本框 1"/>
          <p:cNvSpPr txBox="1"/>
          <p:nvPr/>
        </p:nvSpPr>
        <p:spPr>
          <a:xfrm>
            <a:off x="965835" y="805180"/>
            <a:ext cx="3058160" cy="583565"/>
          </a:xfrm>
          <a:prstGeom prst="rect">
            <a:avLst/>
          </a:prstGeom>
          <a:noFill/>
        </p:spPr>
        <p:txBody>
          <a:bodyPr wrap="square" rtlCol="0">
            <a:spAutoFit/>
          </a:bodyPr>
          <a:p>
            <a:pPr lvl="0" algn="l">
              <a:buClrTx/>
              <a:buSzTx/>
              <a:buFontTx/>
            </a:pPr>
            <a:r>
              <a:rPr lang="zh-CN" altLang="en-US" sz="3200" b="1" dirty="0">
                <a:solidFill>
                  <a:srgbClr val="228679"/>
                </a:solidFill>
                <a:cs typeface="+mn-ea"/>
                <a:sym typeface="+mn-ea"/>
              </a:rPr>
              <a:t>个人体会</a:t>
            </a:r>
            <a:endParaRPr lang="zh-CN" altLang="en-US" sz="3200" b="1" dirty="0">
              <a:solidFill>
                <a:srgbClr val="228679"/>
              </a:solidFill>
              <a:cs typeface="+mn-ea"/>
              <a:sym typeface="+mn-ea"/>
            </a:endParaRPr>
          </a:p>
        </p:txBody>
      </p:sp>
      <p:grpSp>
        <p:nvGrpSpPr>
          <p:cNvPr id="26" name="组合 25"/>
          <p:cNvGrpSpPr/>
          <p:nvPr/>
        </p:nvGrpSpPr>
        <p:grpSpPr>
          <a:xfrm>
            <a:off x="6367780" y="1600200"/>
            <a:ext cx="5095875" cy="2705735"/>
            <a:chOff x="10028" y="2520"/>
            <a:chExt cx="8025" cy="4261"/>
          </a:xfrm>
        </p:grpSpPr>
        <p:sp>
          <p:nvSpPr>
            <p:cNvPr id="18" name="文本框 17"/>
            <p:cNvSpPr txBox="1"/>
            <p:nvPr/>
          </p:nvSpPr>
          <p:spPr>
            <a:xfrm>
              <a:off x="11506" y="2781"/>
              <a:ext cx="3887" cy="725"/>
            </a:xfrm>
            <a:prstGeom prst="rect">
              <a:avLst/>
            </a:prstGeom>
            <a:noFill/>
          </p:spPr>
          <p:txBody>
            <a:bodyPr wrap="square" rtlCol="0">
              <a:spAutoFit/>
            </a:bodyPr>
            <a:p>
              <a:pPr algn="l"/>
              <a:r>
                <a:rPr lang="zh-CN" altLang="en-US" sz="2400" b="1" dirty="0">
                  <a:cs typeface="+mn-ea"/>
                  <a:sym typeface="+mn-lt"/>
                </a:rPr>
                <a:t>更加宏观的角度</a:t>
              </a:r>
              <a:endParaRPr lang="zh-CN" altLang="en-US" sz="2400" b="1" dirty="0">
                <a:cs typeface="+mn-ea"/>
                <a:sym typeface="+mn-lt"/>
              </a:endParaRPr>
            </a:p>
          </p:txBody>
        </p:sp>
        <p:sp>
          <p:nvSpPr>
            <p:cNvPr id="24" name="椭圆 23"/>
            <p:cNvSpPr/>
            <p:nvPr/>
          </p:nvSpPr>
          <p:spPr>
            <a:xfrm>
              <a:off x="10028" y="2520"/>
              <a:ext cx="1289" cy="1246"/>
            </a:xfrm>
            <a:prstGeom prst="ellipse">
              <a:avLst/>
            </a:prstGeom>
            <a:solidFill>
              <a:srgbClr val="2DB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100">
                <a:solidFill>
                  <a:schemeClr val="bg1"/>
                </a:solidFill>
                <a:cs typeface="+mn-ea"/>
                <a:sym typeface="+mn-lt"/>
              </a:endParaRPr>
            </a:p>
          </p:txBody>
        </p:sp>
        <p:sp>
          <p:nvSpPr>
            <p:cNvPr id="25" name="文本框 24"/>
            <p:cNvSpPr txBox="1"/>
            <p:nvPr/>
          </p:nvSpPr>
          <p:spPr>
            <a:xfrm>
              <a:off x="10167" y="2780"/>
              <a:ext cx="1011" cy="725"/>
            </a:xfrm>
            <a:prstGeom prst="rect">
              <a:avLst/>
            </a:prstGeom>
            <a:solidFill>
              <a:srgbClr val="2DB1A3"/>
            </a:solidFill>
            <a:ln>
              <a:noFill/>
            </a:ln>
          </p:spPr>
          <p:txBody>
            <a:bodyPr wrap="square" rtlCol="0">
              <a:spAutoFit/>
            </a:bodyPr>
            <a:p>
              <a:pPr algn="ctr"/>
              <a:r>
                <a:rPr lang="en-US" altLang="zh-CN" sz="2400" b="1" dirty="0">
                  <a:solidFill>
                    <a:schemeClr val="bg1"/>
                  </a:solidFill>
                  <a:cs typeface="+mn-ea"/>
                  <a:sym typeface="+mn-lt"/>
                </a:rPr>
                <a:t>02</a:t>
              </a:r>
              <a:endParaRPr lang="en-US" altLang="zh-CN" sz="2400" b="1" dirty="0">
                <a:solidFill>
                  <a:schemeClr val="bg1"/>
                </a:solidFill>
                <a:cs typeface="+mn-ea"/>
                <a:sym typeface="+mn-lt"/>
              </a:endParaRPr>
            </a:p>
          </p:txBody>
        </p:sp>
        <p:sp>
          <p:nvSpPr>
            <p:cNvPr id="17" name="文本框 16"/>
            <p:cNvSpPr txBox="1"/>
            <p:nvPr/>
          </p:nvSpPr>
          <p:spPr>
            <a:xfrm>
              <a:off x="10167" y="4020"/>
              <a:ext cx="7886" cy="2761"/>
            </a:xfrm>
            <a:prstGeom prst="rect">
              <a:avLst/>
            </a:prstGeom>
            <a:noFill/>
          </p:spPr>
          <p:txBody>
            <a:bodyPr wrap="square" rtlCol="0" anchor="t">
              <a:spAutoFit/>
            </a:bodyPr>
            <a:p>
              <a:pPr marL="342900" lvl="0" indent="-342900" algn="l" fontAlgn="auto">
                <a:lnSpc>
                  <a:spcPct val="150000"/>
                </a:lnSpc>
                <a:spcBef>
                  <a:spcPts val="400"/>
                </a:spcBef>
                <a:buFont typeface="Arial" panose="020B0604020202020204" pitchFamily="34" charset="0"/>
                <a:buChar char="•"/>
              </a:pPr>
              <a:r>
                <a:rPr lang="zh-CN" altLang="en-US">
                  <a:sym typeface="+mn-ea"/>
                </a:rPr>
                <a:t>作者从</a:t>
              </a:r>
              <a:r>
                <a:rPr lang="zh-CN" altLang="en-US" b="1">
                  <a:sym typeface="+mn-ea"/>
                </a:rPr>
                <a:t>层级语言</a:t>
              </a:r>
              <a:r>
                <a:rPr lang="zh-CN" altLang="en-US">
                  <a:sym typeface="+mn-ea"/>
                </a:rPr>
                <a:t>表示的角度出发，不是继续开拓类似句子级的</a:t>
              </a:r>
              <a:r>
                <a:rPr lang="en-US" altLang="zh-CN">
                  <a:sym typeface="+mn-ea"/>
                </a:rPr>
                <a:t>bert</a:t>
              </a:r>
              <a:r>
                <a:rPr lang="zh-CN" altLang="en-US">
                  <a:sym typeface="+mn-ea"/>
                </a:rPr>
                <a:t>。而是从宏观的角度以及现实需求出发，用一个</a:t>
              </a:r>
              <a:r>
                <a:rPr lang="zh-CN" altLang="en-US" b="1">
                  <a:sym typeface="+mn-ea"/>
                </a:rPr>
                <a:t>通用表示模型</a:t>
              </a:r>
              <a:r>
                <a:rPr lang="zh-CN" altLang="en-US">
                  <a:sym typeface="+mn-ea"/>
                </a:rPr>
                <a:t>去进行语言预训练</a:t>
              </a:r>
              <a:endParaRPr lang="zh-CN" altLang="en-US">
                <a:sym typeface="+mn-ea"/>
              </a:endParaRPr>
            </a:p>
          </p:txBody>
        </p:sp>
      </p:grpSp>
      <p:grpSp>
        <p:nvGrpSpPr>
          <p:cNvPr id="28" name="组合 27"/>
          <p:cNvGrpSpPr/>
          <p:nvPr/>
        </p:nvGrpSpPr>
        <p:grpSpPr>
          <a:xfrm>
            <a:off x="245110" y="1600200"/>
            <a:ext cx="6122670" cy="3881755"/>
            <a:chOff x="266" y="2520"/>
            <a:chExt cx="9642" cy="6113"/>
          </a:xfrm>
        </p:grpSpPr>
        <p:grpSp>
          <p:nvGrpSpPr>
            <p:cNvPr id="16" name="组合 15"/>
            <p:cNvGrpSpPr/>
            <p:nvPr/>
          </p:nvGrpSpPr>
          <p:grpSpPr>
            <a:xfrm>
              <a:off x="1382" y="2520"/>
              <a:ext cx="1288" cy="1246"/>
              <a:chOff x="2003" y="2502"/>
              <a:chExt cx="1288" cy="1246"/>
            </a:xfrm>
          </p:grpSpPr>
          <p:sp>
            <p:nvSpPr>
              <p:cNvPr id="15" name="椭圆 14"/>
              <p:cNvSpPr/>
              <p:nvPr/>
            </p:nvSpPr>
            <p:spPr>
              <a:xfrm>
                <a:off x="2003" y="2502"/>
                <a:ext cx="1289" cy="1246"/>
              </a:xfrm>
              <a:prstGeom prst="ellipse">
                <a:avLst/>
              </a:prstGeom>
              <a:solidFill>
                <a:srgbClr val="2DB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100">
                  <a:solidFill>
                    <a:schemeClr val="bg1"/>
                  </a:solidFill>
                  <a:cs typeface="+mn-ea"/>
                  <a:sym typeface="+mn-lt"/>
                </a:endParaRPr>
              </a:p>
            </p:txBody>
          </p:sp>
          <p:sp>
            <p:nvSpPr>
              <p:cNvPr id="14" name="文本框 13"/>
              <p:cNvSpPr txBox="1"/>
              <p:nvPr/>
            </p:nvSpPr>
            <p:spPr>
              <a:xfrm>
                <a:off x="2142" y="2762"/>
                <a:ext cx="1011" cy="725"/>
              </a:xfrm>
              <a:prstGeom prst="rect">
                <a:avLst/>
              </a:prstGeom>
              <a:solidFill>
                <a:srgbClr val="2DB1A3"/>
              </a:solidFill>
              <a:ln>
                <a:noFill/>
              </a:ln>
            </p:spPr>
            <p:txBody>
              <a:bodyPr wrap="square" rtlCol="0">
                <a:spAutoFit/>
              </a:bodyPr>
              <a:p>
                <a:pPr algn="ctr"/>
                <a:r>
                  <a:rPr lang="en-US" altLang="zh-CN" sz="2400" b="1" dirty="0">
                    <a:solidFill>
                      <a:schemeClr val="bg1"/>
                    </a:solidFill>
                    <a:cs typeface="+mn-ea"/>
                    <a:sym typeface="+mn-lt"/>
                  </a:rPr>
                  <a:t>01</a:t>
                </a:r>
                <a:endParaRPr lang="en-US" altLang="zh-CN" sz="2400" b="1" dirty="0">
                  <a:solidFill>
                    <a:schemeClr val="bg1"/>
                  </a:solidFill>
                  <a:cs typeface="+mn-ea"/>
                  <a:sym typeface="+mn-lt"/>
                </a:endParaRPr>
              </a:p>
            </p:txBody>
          </p:sp>
        </p:grpSp>
        <p:sp>
          <p:nvSpPr>
            <p:cNvPr id="27" name="文本框 26"/>
            <p:cNvSpPr txBox="1"/>
            <p:nvPr/>
          </p:nvSpPr>
          <p:spPr>
            <a:xfrm>
              <a:off x="2953" y="2780"/>
              <a:ext cx="4688" cy="725"/>
            </a:xfrm>
            <a:prstGeom prst="rect">
              <a:avLst/>
            </a:prstGeom>
            <a:noFill/>
          </p:spPr>
          <p:txBody>
            <a:bodyPr wrap="square" rtlCol="0">
              <a:spAutoFit/>
            </a:bodyPr>
            <a:p>
              <a:pPr algn="l"/>
              <a:r>
                <a:rPr lang="zh-CN" altLang="en-US" sz="2400" b="1" dirty="0">
                  <a:cs typeface="+mn-ea"/>
                  <a:sym typeface="+mn-lt"/>
                </a:rPr>
                <a:t>消融研究的全面性</a:t>
              </a:r>
              <a:endParaRPr lang="zh-CN" altLang="en-US" sz="2400" b="1" dirty="0">
                <a:cs typeface="+mn-ea"/>
                <a:sym typeface="+mn-lt"/>
              </a:endParaRPr>
            </a:p>
          </p:txBody>
        </p:sp>
        <p:sp>
          <p:nvSpPr>
            <p:cNvPr id="23" name="文本框 22"/>
            <p:cNvSpPr txBox="1"/>
            <p:nvPr/>
          </p:nvSpPr>
          <p:spPr>
            <a:xfrm>
              <a:off x="266" y="3885"/>
              <a:ext cx="9642" cy="4748"/>
            </a:xfrm>
            <a:prstGeom prst="rect">
              <a:avLst/>
            </a:prstGeom>
            <a:noFill/>
          </p:spPr>
          <p:txBody>
            <a:bodyPr wrap="square" rtlCol="0" anchor="t">
              <a:spAutoFit/>
            </a:bodyPr>
            <a:p>
              <a:pPr marL="800100" lvl="1" indent="-342900" algn="l" fontAlgn="auto">
                <a:lnSpc>
                  <a:spcPct val="150000"/>
                </a:lnSpc>
                <a:spcBef>
                  <a:spcPts val="400"/>
                </a:spcBef>
                <a:buFont typeface="Arial" panose="020B0604020202020204" pitchFamily="34" charset="0"/>
                <a:buChar char="•"/>
              </a:pPr>
              <a:r>
                <a:rPr lang="zh-CN" altLang="en-US" sz="2000" b="1" dirty="0">
                  <a:cs typeface="+mn-ea"/>
                  <a:sym typeface="+mn-lt"/>
                </a:rPr>
                <a:t>训练模型的影响</a:t>
              </a:r>
              <a:r>
                <a:rPr lang="zh-CN" altLang="en-US" sz="2000" dirty="0">
                  <a:cs typeface="+mn-ea"/>
                  <a:sym typeface="+mn-lt"/>
                </a:rPr>
                <a:t>（</a:t>
              </a:r>
              <a:r>
                <a:rPr lang="en-US" altLang="zh-CN" sz="2000" dirty="0">
                  <a:cs typeface="+mn-ea"/>
                  <a:sym typeface="+mn-lt"/>
                </a:rPr>
                <a:t>ULR</a:t>
              </a:r>
              <a:r>
                <a:rPr lang="zh-CN" altLang="en-US" sz="2000" dirty="0">
                  <a:cs typeface="+mn-ea"/>
                  <a:sym typeface="+mn-lt"/>
                </a:rPr>
                <a:t>比起</a:t>
              </a:r>
              <a:r>
                <a:rPr lang="en-US" altLang="zh-CN" sz="2000" dirty="0">
                  <a:cs typeface="+mn-ea"/>
                  <a:sym typeface="+mn-lt"/>
                </a:rPr>
                <a:t>MLM</a:t>
              </a:r>
              <a:r>
                <a:rPr lang="zh-CN" altLang="en-US" sz="2000" dirty="0">
                  <a:cs typeface="+mn-ea"/>
                  <a:sym typeface="+mn-lt"/>
                </a:rPr>
                <a:t>和</a:t>
              </a:r>
              <a:r>
                <a:rPr lang="en-US" altLang="zh-CN" sz="2000" dirty="0">
                  <a:cs typeface="+mn-ea"/>
                  <a:sym typeface="+mn-lt"/>
                </a:rPr>
                <a:t>SOP</a:t>
              </a:r>
              <a:r>
                <a:rPr lang="zh-CN" altLang="en-US" sz="2000" dirty="0">
                  <a:cs typeface="+mn-ea"/>
                  <a:sym typeface="+mn-lt"/>
                </a:rPr>
                <a:t>等）</a:t>
              </a:r>
              <a:endParaRPr lang="zh-CN" altLang="en-US" sz="2000" b="1" dirty="0">
                <a:cs typeface="+mn-ea"/>
                <a:sym typeface="+mn-lt"/>
              </a:endParaRPr>
            </a:p>
            <a:p>
              <a:pPr marL="800100" lvl="1" indent="-342900" algn="l" fontAlgn="auto">
                <a:lnSpc>
                  <a:spcPct val="150000"/>
                </a:lnSpc>
                <a:spcBef>
                  <a:spcPts val="400"/>
                </a:spcBef>
                <a:buFont typeface="Arial" panose="020B0604020202020204" pitchFamily="34" charset="0"/>
                <a:buChar char="•"/>
              </a:pPr>
              <a:r>
                <a:rPr lang="zh-CN" altLang="en-US" sz="2000" b="1" dirty="0">
                  <a:cs typeface="+mn-ea"/>
                  <a:sym typeface="+mn-lt"/>
                </a:rPr>
                <a:t>抽样策略的影响（</a:t>
              </a:r>
              <a:r>
                <a:rPr lang="zh-CN" altLang="en-US" sz="2000" dirty="0">
                  <a:cs typeface="+mn-ea"/>
                  <a:sym typeface="+mn-lt"/>
                </a:rPr>
                <a:t>利用</a:t>
              </a:r>
              <a:r>
                <a:rPr lang="en-US" altLang="zh-CN" sz="2000" dirty="0">
                  <a:cs typeface="+mn-ea"/>
                  <a:sym typeface="+mn-lt"/>
                </a:rPr>
                <a:t>PMI</a:t>
              </a:r>
              <a:r>
                <a:rPr lang="zh-CN" altLang="en-US" sz="2000" dirty="0">
                  <a:cs typeface="+mn-ea"/>
                  <a:sym typeface="+mn-lt"/>
                </a:rPr>
                <a:t>进行提取是否有效）</a:t>
              </a:r>
              <a:endParaRPr lang="zh-CN" altLang="en-US" sz="2000" dirty="0">
                <a:cs typeface="+mn-ea"/>
                <a:sym typeface="+mn-lt"/>
              </a:endParaRPr>
            </a:p>
            <a:p>
              <a:pPr marL="800100" lvl="1" indent="-342900" algn="l" fontAlgn="auto">
                <a:lnSpc>
                  <a:spcPct val="150000"/>
                </a:lnSpc>
                <a:spcBef>
                  <a:spcPts val="400"/>
                </a:spcBef>
                <a:buFont typeface="Arial" panose="020B0604020202020204" pitchFamily="34" charset="0"/>
                <a:buChar char="•"/>
              </a:pPr>
              <a:r>
                <a:rPr lang="zh-CN" altLang="en-US" sz="2000" b="1" dirty="0">
                  <a:cs typeface="+mn-ea"/>
                  <a:sym typeface="+mn-lt"/>
                </a:rPr>
                <a:t>不同模型上的应用</a:t>
              </a:r>
              <a:r>
                <a:rPr lang="zh-CN" altLang="en-US" sz="2000" dirty="0">
                  <a:cs typeface="+mn-ea"/>
                  <a:sym typeface="+mn-lt"/>
                </a:rPr>
                <a:t>（</a:t>
              </a:r>
              <a:r>
                <a:rPr lang="en-US" altLang="zh-CN" sz="2000" dirty="0">
                  <a:cs typeface="+mn-ea"/>
                  <a:sym typeface="+mn-lt"/>
                </a:rPr>
                <a:t>ULR</a:t>
              </a:r>
              <a:r>
                <a:rPr lang="zh-CN" altLang="en-US" sz="2000" dirty="0">
                  <a:cs typeface="+mn-ea"/>
                  <a:sym typeface="+mn-lt"/>
                </a:rPr>
                <a:t>是否能对</a:t>
              </a:r>
              <a:r>
                <a:rPr lang="zh-CN" altLang="en-US" sz="2000">
                  <a:sym typeface="+mn-ea"/>
                </a:rPr>
                <a:t>BERT，ALBERT和ELECTRA都有性能上的优化</a:t>
              </a:r>
              <a:r>
                <a:rPr lang="zh-CN" altLang="en-US" sz="2000" b="1" dirty="0">
                  <a:cs typeface="+mn-ea"/>
                  <a:sym typeface="+mn-lt"/>
                </a:rPr>
                <a:t>），</a:t>
              </a:r>
              <a:endParaRPr lang="zh-CN" altLang="en-US" sz="2000" b="1" dirty="0">
                <a:cs typeface="+mn-ea"/>
                <a:sym typeface="+mn-lt"/>
              </a:endParaRPr>
            </a:p>
            <a:p>
              <a:pPr marL="800100" lvl="1" indent="-342900" algn="l" fontAlgn="auto">
                <a:lnSpc>
                  <a:spcPct val="150000"/>
                </a:lnSpc>
                <a:spcBef>
                  <a:spcPts val="400"/>
                </a:spcBef>
                <a:buFont typeface="Arial" panose="020B0604020202020204" pitchFamily="34" charset="0"/>
                <a:buChar char="•"/>
              </a:pPr>
              <a:r>
                <a:rPr lang="zh-CN" altLang="en-US" sz="2000" b="1" dirty="0">
                  <a:cs typeface="+mn-ea"/>
                  <a:sym typeface="+mn-lt"/>
                </a:rPr>
                <a:t>序列长度的影响</a:t>
              </a:r>
              <a:r>
                <a:rPr lang="zh-CN" altLang="en-US" sz="2000" dirty="0">
                  <a:cs typeface="+mn-ea"/>
                  <a:sym typeface="+mn-lt"/>
                </a:rPr>
                <a:t>（根据应用场景，在不同长度的查询长度下，与</a:t>
              </a:r>
              <a:r>
                <a:rPr lang="en-US" altLang="zh-CN" sz="2000" dirty="0">
                  <a:cs typeface="+mn-ea"/>
                  <a:sym typeface="+mn-lt"/>
                </a:rPr>
                <a:t>bert</a:t>
              </a:r>
              <a:r>
                <a:rPr lang="zh-CN" altLang="en-US" sz="2000" dirty="0">
                  <a:cs typeface="+mn-ea"/>
                  <a:sym typeface="+mn-lt"/>
                </a:rPr>
                <a:t>的对比）</a:t>
              </a:r>
              <a:endParaRPr lang="zh-CN" sz="2000">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anim calcmode="lin" valueType="num">
                                      <p:cBhvr>
                                        <p:cTn id="15" dur="1000" fill="hold"/>
                                        <p:tgtEl>
                                          <p:spTgt spid="26"/>
                                        </p:tgtEl>
                                        <p:attrNameLst>
                                          <p:attrName>ppt_x</p:attrName>
                                        </p:attrNameLst>
                                      </p:cBhvr>
                                      <p:tavLst>
                                        <p:tav tm="0">
                                          <p:val>
                                            <p:strVal val="#ppt_x"/>
                                          </p:val>
                                        </p:tav>
                                        <p:tav tm="100000">
                                          <p:val>
                                            <p:strVal val="#ppt_x"/>
                                          </p:val>
                                        </p:tav>
                                      </p:tavLst>
                                    </p:anim>
                                    <p:anim calcmode="lin" valueType="num">
                                      <p:cBhvr>
                                        <p:cTn id="1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2870" y="1412101"/>
            <a:ext cx="4552241" cy="1608525"/>
            <a:chOff x="1928458" y="-68802"/>
            <a:chExt cx="9899032" cy="3497802"/>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b="52071"/>
            <a:stretch>
              <a:fillRect/>
            </a:stretch>
          </p:blipFill>
          <p:spPr>
            <a:xfrm>
              <a:off x="1928458" y="142043"/>
              <a:ext cx="4340131" cy="3286957"/>
            </a:xfrm>
            <a:prstGeom prst="rect">
              <a:avLst/>
            </a:prstGeom>
          </p:spPr>
        </p:pic>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t="50000"/>
            <a:stretch>
              <a:fillRect/>
            </a:stretch>
          </p:blipFill>
          <p:spPr>
            <a:xfrm>
              <a:off x="7487359" y="-68802"/>
              <a:ext cx="4340131" cy="3429000"/>
            </a:xfrm>
            <a:prstGeom prst="rect">
              <a:avLst/>
            </a:prstGeom>
          </p:spPr>
        </p:pic>
      </p:grpSp>
      <p:sp>
        <p:nvSpPr>
          <p:cNvPr id="6" name="文本框 5"/>
          <p:cNvSpPr txBox="1"/>
          <p:nvPr/>
        </p:nvSpPr>
        <p:spPr>
          <a:xfrm>
            <a:off x="3934287" y="3292264"/>
            <a:ext cx="4323425" cy="645160"/>
          </a:xfrm>
          <a:prstGeom prst="rect">
            <a:avLst/>
          </a:prstGeom>
          <a:noFill/>
        </p:spPr>
        <p:txBody>
          <a:bodyPr wrap="square" rtlCol="0">
            <a:spAutoFit/>
          </a:bodyPr>
          <a:lstStyle/>
          <a:p>
            <a:pPr algn="dist"/>
            <a:r>
              <a:rPr lang="zh-CN" altLang="en-US" sz="3600" dirty="0">
                <a:cs typeface="+mn-ea"/>
                <a:sym typeface="+mn-lt"/>
              </a:rPr>
              <a:t>感谢观看</a:t>
            </a:r>
            <a:endParaRPr lang="zh-CN" altLang="en-US" sz="36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51212" y="641683"/>
            <a:ext cx="2050742" cy="5528570"/>
          </a:xfrm>
          <a:prstGeom prst="rect">
            <a:avLst/>
          </a:prstGeom>
          <a:solidFill>
            <a:srgbClr val="2DB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1759388" y="1880046"/>
            <a:ext cx="2324340" cy="3097907"/>
          </a:xfrm>
          <a:prstGeom prst="rect">
            <a:avLst/>
          </a:prstGeom>
        </p:spPr>
      </p:pic>
      <p:grpSp>
        <p:nvGrpSpPr>
          <p:cNvPr id="16" name="组合 15"/>
          <p:cNvGrpSpPr/>
          <p:nvPr/>
        </p:nvGrpSpPr>
        <p:grpSpPr>
          <a:xfrm>
            <a:off x="4464685" y="1240790"/>
            <a:ext cx="6739890" cy="1391285"/>
            <a:chOff x="7031" y="1954"/>
            <a:chExt cx="10614" cy="2191"/>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69396" t="50000"/>
            <a:stretch>
              <a:fillRect/>
            </a:stretch>
          </p:blipFill>
          <p:spPr>
            <a:xfrm>
              <a:off x="7031" y="1960"/>
              <a:ext cx="626" cy="1617"/>
            </a:xfrm>
            <a:prstGeom prst="rect">
              <a:avLst/>
            </a:prstGeom>
          </p:spPr>
        </p:pic>
        <p:sp>
          <p:nvSpPr>
            <p:cNvPr id="9" name="文本框 8"/>
            <p:cNvSpPr txBox="1"/>
            <p:nvPr/>
          </p:nvSpPr>
          <p:spPr>
            <a:xfrm>
              <a:off x="8045" y="1954"/>
              <a:ext cx="3133" cy="628"/>
            </a:xfrm>
            <a:prstGeom prst="rect">
              <a:avLst/>
            </a:prstGeom>
            <a:noFill/>
          </p:spPr>
          <p:txBody>
            <a:bodyPr wrap="square" rtlCol="0">
              <a:spAutoFit/>
            </a:bodyPr>
            <a:lstStyle/>
            <a:p>
              <a:pPr algn="dist"/>
              <a:r>
                <a:rPr lang="en-US" altLang="zh-CN" sz="2000" b="1" dirty="0">
                  <a:cs typeface="+mn-ea"/>
                  <a:sym typeface="+mn-lt"/>
                </a:rPr>
                <a:t>NLP</a:t>
              </a:r>
              <a:r>
                <a:rPr lang="zh-CN" altLang="en-US" sz="2000" b="1" dirty="0">
                  <a:cs typeface="+mn-ea"/>
                  <a:sym typeface="+mn-lt"/>
                </a:rPr>
                <a:t>领域研究</a:t>
              </a:r>
              <a:endParaRPr lang="zh-CN" altLang="en-US" sz="2000" b="1" dirty="0">
                <a:cs typeface="+mn-ea"/>
                <a:sym typeface="+mn-lt"/>
              </a:endParaRPr>
            </a:p>
          </p:txBody>
        </p:sp>
        <p:sp>
          <p:nvSpPr>
            <p:cNvPr id="10" name="矩形 9"/>
            <p:cNvSpPr/>
            <p:nvPr/>
          </p:nvSpPr>
          <p:spPr>
            <a:xfrm>
              <a:off x="8045" y="2475"/>
              <a:ext cx="9600" cy="1670"/>
            </a:xfrm>
            <a:prstGeom prst="rect">
              <a:avLst/>
            </a:prstGeom>
          </p:spPr>
          <p:txBody>
            <a:bodyPr>
              <a:spAutoFit/>
            </a:bodyPr>
            <a:lstStyle/>
            <a:p>
              <a:pPr>
                <a:lnSpc>
                  <a:spcPct val="150000"/>
                </a:lnSpc>
              </a:pPr>
              <a:r>
                <a:rPr lang="en-US" altLang="zh-CN" sz="1400" dirty="0">
                  <a:cs typeface="+mn-ea"/>
                  <a:sym typeface="+mn-lt"/>
                </a:rPr>
                <a:t>语言表征学习一直是NLP领域重要的研究课题。</a:t>
              </a:r>
              <a:endParaRPr lang="en-US" altLang="zh-CN" sz="1400" dirty="0">
                <a:cs typeface="+mn-ea"/>
                <a:sym typeface="+mn-lt"/>
              </a:endParaRPr>
            </a:p>
            <a:p>
              <a:pPr marL="285750" indent="-285750">
                <a:lnSpc>
                  <a:spcPct val="150000"/>
                </a:lnSpc>
                <a:buFont typeface="Wingdings" panose="05000000000000000000" charset="0"/>
                <a:buChar char="Ø"/>
              </a:pPr>
              <a:r>
                <a:rPr lang="en-US" altLang="zh-CN" sz="1400" dirty="0">
                  <a:cs typeface="+mn-ea"/>
                  <a:sym typeface="+mn-lt"/>
                </a:rPr>
                <a:t>词语层级的表征学习——Word2Vec, GloVe等</a:t>
              </a:r>
              <a:endParaRPr lang="en-US" altLang="zh-CN" sz="1400" dirty="0">
                <a:cs typeface="+mn-ea"/>
                <a:sym typeface="+mn-lt"/>
              </a:endParaRPr>
            </a:p>
            <a:p>
              <a:pPr marL="285750" indent="-285750">
                <a:lnSpc>
                  <a:spcPct val="150000"/>
                </a:lnSpc>
                <a:buFont typeface="Wingdings" panose="05000000000000000000" charset="0"/>
                <a:buChar char="Ø"/>
              </a:pPr>
              <a:r>
                <a:rPr lang="en-US" altLang="zh-CN" sz="1400" dirty="0">
                  <a:cs typeface="+mn-ea"/>
                  <a:sym typeface="+mn-lt"/>
                </a:rPr>
                <a:t>句子层级的表征学习——BERT, RoBERTa等</a:t>
              </a:r>
              <a:endParaRPr lang="en-US" altLang="zh-CN" sz="1400" dirty="0">
                <a:cs typeface="+mn-ea"/>
                <a:sym typeface="+mn-lt"/>
              </a:endParaRPr>
            </a:p>
          </p:txBody>
        </p:sp>
      </p:grpSp>
      <p:grpSp>
        <p:nvGrpSpPr>
          <p:cNvPr id="17" name="组合 16"/>
          <p:cNvGrpSpPr/>
          <p:nvPr/>
        </p:nvGrpSpPr>
        <p:grpSpPr>
          <a:xfrm>
            <a:off x="4412615" y="2614930"/>
            <a:ext cx="6765290" cy="1642110"/>
            <a:chOff x="6949" y="4118"/>
            <a:chExt cx="10654" cy="2586"/>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t="50000" r="56227"/>
            <a:stretch>
              <a:fillRect/>
            </a:stretch>
          </p:blipFill>
          <p:spPr>
            <a:xfrm>
              <a:off x="6949" y="4118"/>
              <a:ext cx="896" cy="1617"/>
            </a:xfrm>
            <a:prstGeom prst="rect">
              <a:avLst/>
            </a:prstGeom>
          </p:spPr>
        </p:pic>
        <p:sp>
          <p:nvSpPr>
            <p:cNvPr id="11" name="文本框 10"/>
            <p:cNvSpPr txBox="1"/>
            <p:nvPr/>
          </p:nvSpPr>
          <p:spPr>
            <a:xfrm>
              <a:off x="8003" y="4522"/>
              <a:ext cx="3039" cy="628"/>
            </a:xfrm>
            <a:prstGeom prst="rect">
              <a:avLst/>
            </a:prstGeom>
            <a:noFill/>
          </p:spPr>
          <p:txBody>
            <a:bodyPr wrap="square" rtlCol="0">
              <a:spAutoFit/>
            </a:bodyPr>
            <a:lstStyle/>
            <a:p>
              <a:pPr algn="dist"/>
              <a:r>
                <a:rPr lang="zh-CN" altLang="en-US" sz="2000" b="1" dirty="0">
                  <a:cs typeface="+mn-ea"/>
                  <a:sym typeface="+mn-lt"/>
                </a:rPr>
                <a:t>现实情况需要</a:t>
              </a:r>
              <a:endParaRPr lang="zh-CN" altLang="en-US" sz="2000" b="1" dirty="0">
                <a:cs typeface="+mn-ea"/>
                <a:sym typeface="+mn-lt"/>
              </a:endParaRPr>
            </a:p>
          </p:txBody>
        </p:sp>
        <p:sp>
          <p:nvSpPr>
            <p:cNvPr id="12" name="矩形 11"/>
            <p:cNvSpPr/>
            <p:nvPr/>
          </p:nvSpPr>
          <p:spPr>
            <a:xfrm>
              <a:off x="8003" y="5106"/>
              <a:ext cx="9600" cy="1598"/>
            </a:xfrm>
            <a:prstGeom prst="rect">
              <a:avLst/>
            </a:prstGeom>
          </p:spPr>
          <p:txBody>
            <a:bodyPr>
              <a:spAutoFit/>
            </a:bodyPr>
            <a:lstStyle/>
            <a:p>
              <a:pPr>
                <a:lnSpc>
                  <a:spcPct val="150000"/>
                </a:lnSpc>
              </a:pPr>
              <a:r>
                <a:rPr lang="en-US" altLang="zh-CN" sz="1400" dirty="0">
                  <a:cs typeface="+mn-ea"/>
                  <a:sym typeface="+mn-lt"/>
                </a:rPr>
                <a:t>对话中人们的问题往往是形式长度不确定的</a:t>
              </a:r>
              <a:r>
                <a:rPr lang="zh-CN" altLang="en-US" sz="1400" dirty="0">
                  <a:cs typeface="+mn-ea"/>
                  <a:sym typeface="+mn-lt"/>
                </a:rPr>
                <a:t>，形式上可能是句子、短语、词语的各种组合。</a:t>
              </a:r>
              <a:endParaRPr lang="en-US" altLang="zh-CN" sz="1400" dirty="0">
                <a:cs typeface="+mn-ea"/>
                <a:sym typeface="+mn-lt"/>
              </a:endParaRPr>
            </a:p>
            <a:p>
              <a:pPr>
                <a:lnSpc>
                  <a:spcPct val="150000"/>
                </a:lnSpc>
              </a:pPr>
              <a:endParaRPr lang="zh-CN" altLang="en-US" sz="1200" dirty="0">
                <a:cs typeface="+mn-ea"/>
                <a:sym typeface="+mn-lt"/>
              </a:endParaRPr>
            </a:p>
          </p:txBody>
        </p:sp>
      </p:grpSp>
      <p:grpSp>
        <p:nvGrpSpPr>
          <p:cNvPr id="18" name="组合 17"/>
          <p:cNvGrpSpPr/>
          <p:nvPr/>
        </p:nvGrpSpPr>
        <p:grpSpPr>
          <a:xfrm>
            <a:off x="4445635" y="4597400"/>
            <a:ext cx="6732270" cy="1561465"/>
            <a:chOff x="7001" y="7240"/>
            <a:chExt cx="10602" cy="2459"/>
          </a:xfrm>
        </p:grpSpPr>
        <p:pic>
          <p:nvPicPr>
            <p:cNvPr id="7" name="图片 6"/>
            <p:cNvPicPr>
              <a:picLocks noChangeAspect="1"/>
            </p:cNvPicPr>
            <p:nvPr/>
          </p:nvPicPr>
          <p:blipFill rotWithShape="1">
            <a:blip r:embed="rId4" cstate="print">
              <a:extLst>
                <a:ext uri="{28A0092B-C50C-407E-A947-70E740481C1C}">
                  <a14:useLocalDpi xmlns:a14="http://schemas.microsoft.com/office/drawing/2010/main" val="0"/>
                </a:ext>
              </a:extLst>
            </a:blip>
            <a:srcRect l="67893" b="52071"/>
            <a:stretch>
              <a:fillRect/>
            </a:stretch>
          </p:blipFill>
          <p:spPr>
            <a:xfrm>
              <a:off x="7001" y="7240"/>
              <a:ext cx="657" cy="1550"/>
            </a:xfrm>
            <a:prstGeom prst="rect">
              <a:avLst/>
            </a:prstGeom>
          </p:spPr>
        </p:pic>
        <p:sp>
          <p:nvSpPr>
            <p:cNvPr id="13" name="文本框 12"/>
            <p:cNvSpPr txBox="1"/>
            <p:nvPr/>
          </p:nvSpPr>
          <p:spPr>
            <a:xfrm>
              <a:off x="8003" y="7565"/>
              <a:ext cx="3175" cy="628"/>
            </a:xfrm>
            <a:prstGeom prst="rect">
              <a:avLst/>
            </a:prstGeom>
            <a:noFill/>
          </p:spPr>
          <p:txBody>
            <a:bodyPr wrap="square" rtlCol="0">
              <a:spAutoFit/>
            </a:bodyPr>
            <a:lstStyle/>
            <a:p>
              <a:pPr algn="dist"/>
              <a:r>
                <a:rPr lang="zh-CN" altLang="en-US" sz="2000" b="1" dirty="0">
                  <a:cs typeface="+mn-ea"/>
                  <a:sym typeface="+mn-lt"/>
                </a:rPr>
                <a:t>提出研究问题</a:t>
              </a:r>
              <a:endParaRPr lang="zh-CN" altLang="en-US" sz="2000" b="1" dirty="0">
                <a:cs typeface="+mn-ea"/>
                <a:sym typeface="+mn-lt"/>
              </a:endParaRPr>
            </a:p>
          </p:txBody>
        </p:sp>
        <p:sp>
          <p:nvSpPr>
            <p:cNvPr id="14" name="矩形 13"/>
            <p:cNvSpPr/>
            <p:nvPr/>
          </p:nvSpPr>
          <p:spPr>
            <a:xfrm>
              <a:off x="8003" y="8029"/>
              <a:ext cx="9600" cy="1670"/>
            </a:xfrm>
            <a:prstGeom prst="rect">
              <a:avLst/>
            </a:prstGeom>
          </p:spPr>
          <p:txBody>
            <a:bodyPr>
              <a:spAutoFit/>
            </a:bodyPr>
            <a:lstStyle/>
            <a:p>
              <a:pPr>
                <a:lnSpc>
                  <a:spcPct val="150000"/>
                </a:lnSpc>
              </a:pPr>
              <a:r>
                <a:rPr lang="zh-CN" altLang="en-US" sz="1400" dirty="0">
                  <a:cs typeface="+mn-ea"/>
                  <a:sym typeface="+mn-lt"/>
                </a:rPr>
                <a:t>一个更普遍的语言表征，</a:t>
              </a:r>
              <a:r>
                <a:rPr lang="en-US" altLang="zh-CN" sz="1400" dirty="0">
                  <a:cs typeface="+mn-ea"/>
                  <a:sym typeface="+mn-lt"/>
                </a:rPr>
                <a:t>无论在对话系统，还是不定长文本检索中都有广泛的应用需求</a:t>
              </a:r>
              <a:r>
                <a:rPr lang="zh-CN" altLang="en-US" sz="1400" dirty="0">
                  <a:cs typeface="+mn-ea"/>
                  <a:sym typeface="+mn-lt"/>
                </a:rPr>
                <a:t>。要求它</a:t>
              </a:r>
              <a:r>
                <a:rPr lang="en-US" altLang="zh-CN" sz="1400" dirty="0">
                  <a:cs typeface="+mn-ea"/>
                  <a:sym typeface="+mn-lt"/>
                </a:rPr>
                <a:t>对不同语言粒度的文本，包括词语，短语及句子，学习统一的向量表征可以方便进行统一的计算</a:t>
              </a:r>
              <a:r>
                <a:rPr lang="en-US" altLang="zh-CN" sz="1400" dirty="0">
                  <a:cs typeface="+mn-ea"/>
                  <a:sym typeface="+mn-lt"/>
                </a:rPr>
                <a:t>。</a:t>
              </a:r>
              <a:endParaRPr lang="en-US" altLang="zh-CN" sz="1400" dirty="0">
                <a:cs typeface="+mn-ea"/>
                <a:sym typeface="+mn-lt"/>
              </a:endParaRPr>
            </a:p>
          </p:txBody>
        </p:sp>
      </p:grpSp>
      <p:sp>
        <p:nvSpPr>
          <p:cNvPr id="2" name="文本框 1"/>
          <p:cNvSpPr txBox="1"/>
          <p:nvPr/>
        </p:nvSpPr>
        <p:spPr>
          <a:xfrm>
            <a:off x="2763520" y="641985"/>
            <a:ext cx="2743200" cy="583565"/>
          </a:xfrm>
          <a:prstGeom prst="rect">
            <a:avLst/>
          </a:prstGeom>
          <a:noFill/>
        </p:spPr>
        <p:txBody>
          <a:bodyPr wrap="square" rtlCol="0">
            <a:spAutoFit/>
          </a:bodyPr>
          <a:p>
            <a:r>
              <a:rPr lang="zh-CN" altLang="en-US" sz="3200" b="1" dirty="0">
                <a:solidFill>
                  <a:srgbClr val="228679"/>
                </a:solidFill>
                <a:cs typeface="+mn-ea"/>
              </a:rPr>
              <a:t>研究背景</a:t>
            </a:r>
            <a:endParaRPr lang="zh-CN" altLang="en-US" sz="3200" b="1" dirty="0">
              <a:solidFill>
                <a:srgbClr val="228679"/>
              </a:solidFill>
              <a:cs typeface="+mn-ea"/>
            </a:endParaRPr>
          </a:p>
        </p:txBody>
      </p:sp>
      <p:sp>
        <p:nvSpPr>
          <p:cNvPr id="3" name="下箭头 2"/>
          <p:cNvSpPr/>
          <p:nvPr/>
        </p:nvSpPr>
        <p:spPr>
          <a:xfrm>
            <a:off x="7230745" y="4042410"/>
            <a:ext cx="521335" cy="589280"/>
          </a:xfrm>
          <a:prstGeom prst="downArrow">
            <a:avLst/>
          </a:prstGeom>
          <a:solidFill>
            <a:schemeClr val="accent6">
              <a:lumMod val="60000"/>
              <a:lumOff val="40000"/>
            </a:schemeClr>
          </a:solidFill>
          <a:ln w="12700" cmpd="sng">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350711" y="816746"/>
            <a:ext cx="2920753"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
        <p:nvSpPr>
          <p:cNvPr id="11" name="文本框 10"/>
          <p:cNvSpPr txBox="1"/>
          <p:nvPr/>
        </p:nvSpPr>
        <p:spPr>
          <a:xfrm>
            <a:off x="1207770" y="878205"/>
            <a:ext cx="7129145" cy="583565"/>
          </a:xfrm>
          <a:prstGeom prst="rect">
            <a:avLst/>
          </a:prstGeom>
          <a:noFill/>
        </p:spPr>
        <p:txBody>
          <a:bodyPr wrap="square" rtlCol="0">
            <a:spAutoFit/>
          </a:bodyPr>
          <a:p>
            <a:pPr algn="l">
              <a:buClrTx/>
              <a:buSzTx/>
              <a:buFontTx/>
            </a:pPr>
            <a:r>
              <a:rPr lang="zh-CN" altLang="en-US" sz="3200" b="1" dirty="0">
                <a:solidFill>
                  <a:srgbClr val="228679"/>
                </a:solidFill>
                <a:cs typeface="+mn-ea"/>
              </a:rPr>
              <a:t>背景理解</a:t>
            </a:r>
            <a:endParaRPr lang="zh-CN" altLang="en-US" sz="3200" b="1" dirty="0">
              <a:solidFill>
                <a:srgbClr val="228679"/>
              </a:solidFill>
              <a:cs typeface="+mn-ea"/>
            </a:endParaRPr>
          </a:p>
        </p:txBody>
      </p:sp>
      <p:sp>
        <p:nvSpPr>
          <p:cNvPr id="6" name="文本框 5"/>
          <p:cNvSpPr txBox="1"/>
          <p:nvPr/>
        </p:nvSpPr>
        <p:spPr>
          <a:xfrm>
            <a:off x="645795" y="1614170"/>
            <a:ext cx="10760075" cy="553085"/>
          </a:xfrm>
          <a:prstGeom prst="rect">
            <a:avLst/>
          </a:prstGeom>
          <a:noFill/>
        </p:spPr>
        <p:txBody>
          <a:bodyPr wrap="square" rtlCol="0" anchor="t">
            <a:spAutoFit/>
          </a:bodyPr>
          <a:p>
            <a:pPr marL="800100" lvl="1" indent="-342900" algn="l" fontAlgn="auto">
              <a:lnSpc>
                <a:spcPct val="150000"/>
              </a:lnSpc>
              <a:spcBef>
                <a:spcPts val="400"/>
              </a:spcBef>
              <a:buFont typeface="Arial" panose="020B0604020202020204" pitchFamily="34" charset="0"/>
              <a:buChar char="•"/>
            </a:pPr>
            <a:r>
              <a:rPr lang="zh-CN" sz="2000" b="1">
                <a:sym typeface="+mn-ea"/>
              </a:rPr>
              <a:t>语义表征可以理解为可以在不同向量之间进行具有语言学意义的算术计算，如</a:t>
            </a:r>
            <a:endParaRPr lang="zh-CN" sz="2000" b="1">
              <a:sym typeface="+mn-ea"/>
            </a:endParaRPr>
          </a:p>
        </p:txBody>
      </p:sp>
      <p:grpSp>
        <p:nvGrpSpPr>
          <p:cNvPr id="5" name="组合 4"/>
          <p:cNvGrpSpPr/>
          <p:nvPr/>
        </p:nvGrpSpPr>
        <p:grpSpPr>
          <a:xfrm>
            <a:off x="645795" y="2499995"/>
            <a:ext cx="6914515" cy="923290"/>
            <a:chOff x="1017" y="4994"/>
            <a:chExt cx="10889" cy="1454"/>
          </a:xfrm>
        </p:grpSpPr>
        <p:graphicFrame>
          <p:nvGraphicFramePr>
            <p:cNvPr id="2" name="对象 1">
              <a:hlinkClick r:id="" action="ppaction://ole?verb="/>
            </p:cNvPr>
            <p:cNvGraphicFramePr>
              <a:graphicFrameLocks noChangeAspect="1"/>
            </p:cNvGraphicFramePr>
            <p:nvPr/>
          </p:nvGraphicFramePr>
          <p:xfrm>
            <a:off x="6446" y="5865"/>
            <a:ext cx="5460" cy="583"/>
          </p:xfrm>
          <a:graphic>
            <a:graphicData uri="http://schemas.openxmlformats.org/presentationml/2006/ole">
              <mc:AlternateContent xmlns:mc="http://schemas.openxmlformats.org/markup-compatibility/2006">
                <mc:Choice xmlns:v="urn:schemas-microsoft-com:vml" Requires="v">
                  <p:oleObj spid="_x0000_s1025" name="" r:id="rId1" imgW="1905000" imgH="203200" progId="Equation.KSEE3">
                    <p:embed/>
                  </p:oleObj>
                </mc:Choice>
                <mc:Fallback>
                  <p:oleObj name="" r:id="rId1" imgW="1905000" imgH="203200" progId="Equation.KSEE3">
                    <p:embed/>
                    <p:pic>
                      <p:nvPicPr>
                        <p:cNvPr id="0" name="图片 1024"/>
                        <p:cNvPicPr/>
                        <p:nvPr/>
                      </p:nvPicPr>
                      <p:blipFill>
                        <a:blip r:embed="rId2"/>
                        <a:stretch>
                          <a:fillRect/>
                        </a:stretch>
                      </p:blipFill>
                      <p:spPr>
                        <a:xfrm>
                          <a:off x="6446" y="5865"/>
                          <a:ext cx="5460" cy="583"/>
                        </a:xfrm>
                        <a:prstGeom prst="rect">
                          <a:avLst/>
                        </a:prstGeom>
                      </p:spPr>
                    </p:pic>
                  </p:oleObj>
                </mc:Fallback>
              </mc:AlternateContent>
            </a:graphicData>
          </a:graphic>
        </p:graphicFrame>
        <p:sp>
          <p:nvSpPr>
            <p:cNvPr id="3" name="文本框 2"/>
            <p:cNvSpPr txBox="1"/>
            <p:nvPr/>
          </p:nvSpPr>
          <p:spPr>
            <a:xfrm>
              <a:off x="1017" y="4994"/>
              <a:ext cx="4000" cy="871"/>
            </a:xfrm>
            <a:prstGeom prst="rect">
              <a:avLst/>
            </a:prstGeom>
            <a:noFill/>
          </p:spPr>
          <p:txBody>
            <a:bodyPr wrap="square" rtlCol="0" anchor="t">
              <a:spAutoFit/>
            </a:bodyPr>
            <a:p>
              <a:pPr marL="1257300" lvl="2" indent="-342900" algn="l" fontAlgn="auto">
                <a:lnSpc>
                  <a:spcPct val="150000"/>
                </a:lnSpc>
                <a:spcBef>
                  <a:spcPts val="400"/>
                </a:spcBef>
                <a:buFont typeface="Arial" panose="020B0604020202020204" pitchFamily="34" charset="0"/>
                <a:buChar char="•"/>
              </a:pPr>
              <a:r>
                <a:rPr lang="zh-CN" altLang="en-US" sz="2000" b="1">
                  <a:sym typeface="+mn-ea"/>
                </a:rPr>
                <a:t>词向量</a:t>
              </a:r>
              <a:endParaRPr lang="zh-CN" altLang="en-US" sz="2000" b="1"/>
            </a:p>
          </p:txBody>
        </p:sp>
      </p:grpSp>
      <p:grpSp>
        <p:nvGrpSpPr>
          <p:cNvPr id="7" name="组合 6"/>
          <p:cNvGrpSpPr/>
          <p:nvPr/>
        </p:nvGrpSpPr>
        <p:grpSpPr>
          <a:xfrm>
            <a:off x="645795" y="3423285"/>
            <a:ext cx="10716260" cy="1166495"/>
            <a:chOff x="1017" y="6448"/>
            <a:chExt cx="16876" cy="1837"/>
          </a:xfrm>
        </p:grpSpPr>
        <p:graphicFrame>
          <p:nvGraphicFramePr>
            <p:cNvPr id="9" name="对象 8">
              <a:hlinkClick r:id="" action="ppaction://ole?verb="/>
            </p:cNvPr>
            <p:cNvGraphicFramePr>
              <a:graphicFrameLocks noChangeAspect="1"/>
            </p:cNvGraphicFramePr>
            <p:nvPr/>
          </p:nvGraphicFramePr>
          <p:xfrm>
            <a:off x="1308" y="7744"/>
            <a:ext cx="16585" cy="541"/>
          </p:xfrm>
          <a:graphic>
            <a:graphicData uri="http://schemas.openxmlformats.org/presentationml/2006/ole">
              <mc:AlternateContent xmlns:mc="http://schemas.openxmlformats.org/markup-compatibility/2006">
                <mc:Choice xmlns:v="urn:schemas-microsoft-com:vml" Requires="v">
                  <p:oleObj spid="_x0000_s2050" name="" r:id="rId3" imgW="6235700" imgH="203200" progId="Equation.KSEE3">
                    <p:embed/>
                  </p:oleObj>
                </mc:Choice>
                <mc:Fallback>
                  <p:oleObj name="" r:id="rId3" imgW="6235700" imgH="203200" progId="Equation.KSEE3">
                    <p:embed/>
                    <p:pic>
                      <p:nvPicPr>
                        <p:cNvPr id="0" name="图片 2049"/>
                        <p:cNvPicPr/>
                        <p:nvPr/>
                      </p:nvPicPr>
                      <p:blipFill>
                        <a:blip r:embed="rId4"/>
                        <a:stretch>
                          <a:fillRect/>
                        </a:stretch>
                      </p:blipFill>
                      <p:spPr>
                        <a:xfrm>
                          <a:off x="1308" y="7744"/>
                          <a:ext cx="16585" cy="541"/>
                        </a:xfrm>
                        <a:prstGeom prst="rect">
                          <a:avLst/>
                        </a:prstGeom>
                      </p:spPr>
                    </p:pic>
                  </p:oleObj>
                </mc:Fallback>
              </mc:AlternateContent>
            </a:graphicData>
          </a:graphic>
        </p:graphicFrame>
        <p:sp>
          <p:nvSpPr>
            <p:cNvPr id="4" name="文本框 3"/>
            <p:cNvSpPr txBox="1"/>
            <p:nvPr/>
          </p:nvSpPr>
          <p:spPr>
            <a:xfrm>
              <a:off x="1017" y="6448"/>
              <a:ext cx="4000" cy="871"/>
            </a:xfrm>
            <a:prstGeom prst="rect">
              <a:avLst/>
            </a:prstGeom>
            <a:noFill/>
          </p:spPr>
          <p:txBody>
            <a:bodyPr wrap="square" rtlCol="0" anchor="t">
              <a:spAutoFit/>
            </a:bodyPr>
            <a:p>
              <a:pPr marL="1257300" lvl="2" indent="-342900" algn="l" fontAlgn="auto">
                <a:lnSpc>
                  <a:spcPct val="150000"/>
                </a:lnSpc>
                <a:spcBef>
                  <a:spcPts val="400"/>
                </a:spcBef>
                <a:buFont typeface="Arial" panose="020B0604020202020204" pitchFamily="34" charset="0"/>
                <a:buChar char="•"/>
              </a:pPr>
              <a:r>
                <a:rPr lang="zh-CN" altLang="en-US" sz="2000" b="1">
                  <a:sym typeface="+mn-ea"/>
                </a:rPr>
                <a:t>句向量</a:t>
              </a:r>
              <a:endParaRPr lang="zh-CN" altLang="en-US" sz="2000" b="1"/>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350711" y="816746"/>
            <a:ext cx="2920753"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
        <p:nvSpPr>
          <p:cNvPr id="11" name="文本框 10"/>
          <p:cNvSpPr txBox="1"/>
          <p:nvPr/>
        </p:nvSpPr>
        <p:spPr>
          <a:xfrm>
            <a:off x="1207770" y="878205"/>
            <a:ext cx="7129145" cy="583565"/>
          </a:xfrm>
          <a:prstGeom prst="rect">
            <a:avLst/>
          </a:prstGeom>
          <a:noFill/>
        </p:spPr>
        <p:txBody>
          <a:bodyPr wrap="square" rtlCol="0">
            <a:spAutoFit/>
          </a:bodyPr>
          <a:p>
            <a:pPr lvl="0" algn="l">
              <a:buClrTx/>
              <a:buSzTx/>
              <a:buFontTx/>
            </a:pPr>
            <a:r>
              <a:rPr lang="zh-CN" altLang="en-US" sz="3200" b="1" dirty="0">
                <a:solidFill>
                  <a:srgbClr val="228679"/>
                </a:solidFill>
                <a:cs typeface="+mn-ea"/>
                <a:sym typeface="+mn-ea"/>
              </a:rPr>
              <a:t>应用领域</a:t>
            </a:r>
            <a:endParaRPr lang="zh-CN" altLang="en-US" sz="3200" b="1" dirty="0">
              <a:solidFill>
                <a:srgbClr val="228679"/>
              </a:solidFill>
              <a:cs typeface="+mn-ea"/>
              <a:sym typeface="+mn-ea"/>
            </a:endParaRPr>
          </a:p>
        </p:txBody>
      </p:sp>
      <p:sp>
        <p:nvSpPr>
          <p:cNvPr id="6" name="文本框 5"/>
          <p:cNvSpPr txBox="1"/>
          <p:nvPr/>
        </p:nvSpPr>
        <p:spPr>
          <a:xfrm>
            <a:off x="645795" y="1614170"/>
            <a:ext cx="10760075" cy="1014730"/>
          </a:xfrm>
          <a:prstGeom prst="rect">
            <a:avLst/>
          </a:prstGeom>
          <a:noFill/>
        </p:spPr>
        <p:txBody>
          <a:bodyPr wrap="square" rtlCol="0" anchor="t">
            <a:spAutoFit/>
          </a:bodyPr>
          <a:p>
            <a:pPr marL="800100" lvl="1" indent="-342900" algn="l" fontAlgn="auto">
              <a:lnSpc>
                <a:spcPct val="150000"/>
              </a:lnSpc>
              <a:spcBef>
                <a:spcPts val="400"/>
              </a:spcBef>
              <a:buFont typeface="Arial" panose="020B0604020202020204" pitchFamily="34" charset="0"/>
              <a:buChar char="•"/>
            </a:pPr>
            <a:r>
              <a:rPr lang="zh-CN" altLang="en-US" sz="2000" b="1">
                <a:sym typeface="+mn-ea"/>
              </a:rPr>
              <a:t>在面对</a:t>
            </a:r>
            <a:r>
              <a:rPr lang="zh-CN" altLang="en-US" sz="2000" b="1">
                <a:sym typeface="+mn-ea"/>
              </a:rPr>
              <a:t>自然语言理解(NLU)和问题回答(QA)等任务时，</a:t>
            </a:r>
            <a:r>
              <a:rPr lang="en-US" altLang="zh-CN" sz="2000" b="1">
                <a:sym typeface="+mn-ea"/>
              </a:rPr>
              <a:t>不同长度的序列</a:t>
            </a:r>
            <a:r>
              <a:rPr lang="zh-CN" altLang="en-US" sz="2000" b="1">
                <a:sym typeface="+mn-ea"/>
              </a:rPr>
              <a:t>的理解</a:t>
            </a:r>
            <a:r>
              <a:rPr lang="zh-CN" altLang="en-US" sz="2000" b="1">
                <a:sym typeface="+mn-ea"/>
              </a:rPr>
              <a:t>显得非常重要</a:t>
            </a:r>
            <a:r>
              <a:rPr lang="zh-CN" altLang="en-US" sz="2000" b="1">
                <a:sym typeface="+mn-ea"/>
              </a:rPr>
              <a:t>，具有工业和科研研究的双重意义</a:t>
            </a:r>
            <a:endParaRPr lang="en-US" altLang="zh-CN" sz="2000" b="1">
              <a:sym typeface="+mn-ea"/>
            </a:endParaRPr>
          </a:p>
        </p:txBody>
      </p:sp>
      <p:grpSp>
        <p:nvGrpSpPr>
          <p:cNvPr id="15" name="组合 14"/>
          <p:cNvGrpSpPr/>
          <p:nvPr/>
        </p:nvGrpSpPr>
        <p:grpSpPr>
          <a:xfrm>
            <a:off x="645795" y="2683510"/>
            <a:ext cx="10624820" cy="1831975"/>
            <a:chOff x="1017" y="4226"/>
            <a:chExt cx="16732" cy="2885"/>
          </a:xfrm>
        </p:grpSpPr>
        <p:sp>
          <p:nvSpPr>
            <p:cNvPr id="3" name="文本框 2"/>
            <p:cNvSpPr txBox="1"/>
            <p:nvPr/>
          </p:nvSpPr>
          <p:spPr>
            <a:xfrm>
              <a:off x="1017" y="4925"/>
              <a:ext cx="16732" cy="2187"/>
            </a:xfrm>
            <a:prstGeom prst="rect">
              <a:avLst/>
            </a:prstGeom>
            <a:noFill/>
          </p:spPr>
          <p:txBody>
            <a:bodyPr wrap="square" rtlCol="0" anchor="t">
              <a:spAutoFit/>
            </a:bodyPr>
            <a:p>
              <a:pPr marL="800100" lvl="1" indent="-342900" algn="l" fontAlgn="auto">
                <a:lnSpc>
                  <a:spcPct val="150000"/>
                </a:lnSpc>
                <a:spcBef>
                  <a:spcPts val="400"/>
                </a:spcBef>
                <a:buFont typeface="Arial" panose="020B0604020202020204" pitchFamily="34" charset="0"/>
                <a:buChar char="•"/>
              </a:pPr>
              <a:r>
                <a:rPr lang="en-US" altLang="zh-CN" b="1">
                  <a:sym typeface="+mn-ea"/>
                </a:rPr>
                <a:t>1. </a:t>
              </a:r>
              <a:r>
                <a:rPr lang="zh-CN" altLang="en-US" b="1">
                  <a:sym typeface="+mn-ea"/>
                </a:rPr>
                <a:t>对话系统：对话跟踪的主要挑战之一是对话状态跟踪的方法(DST)。它可以被表述为语义解析任务，即将任意长度的自然语言话语转换为统一的表示</a:t>
              </a:r>
              <a:endParaRPr lang="zh-CN" altLang="en-US" b="1">
                <a:sym typeface="+mn-ea"/>
              </a:endParaRPr>
            </a:p>
            <a:p>
              <a:pPr lvl="1" indent="0" algn="l" fontAlgn="auto">
                <a:lnSpc>
                  <a:spcPct val="150000"/>
                </a:lnSpc>
                <a:spcBef>
                  <a:spcPts val="400"/>
                </a:spcBef>
                <a:buFont typeface="Arial" panose="020B0604020202020204" pitchFamily="34" charset="0"/>
                <a:buNone/>
              </a:pPr>
              <a:endParaRPr lang="zh-CN" altLang="en-US" b="1">
                <a:sym typeface="+mn-ea"/>
              </a:endParaRPr>
            </a:p>
          </p:txBody>
        </p:sp>
        <p:sp>
          <p:nvSpPr>
            <p:cNvPr id="16" name="文本框 15"/>
            <p:cNvSpPr txBox="1"/>
            <p:nvPr/>
          </p:nvSpPr>
          <p:spPr>
            <a:xfrm>
              <a:off x="8602" y="4226"/>
              <a:ext cx="9147" cy="434"/>
            </a:xfrm>
            <a:prstGeom prst="rect">
              <a:avLst/>
            </a:prstGeom>
            <a:noFill/>
          </p:spPr>
          <p:txBody>
            <a:bodyPr wrap="square" rtlCol="0" anchor="t">
              <a:spAutoFit/>
            </a:bodyPr>
            <a:p>
              <a:r>
                <a:rPr lang="zh-CN" altLang="en-US" sz="1200"/>
                <a:t>Conversational semantic parsing for dialog state tracking. （2020 EMNLP）</a:t>
              </a:r>
              <a:endParaRPr lang="zh-CN" altLang="en-US" sz="1200"/>
            </a:p>
          </p:txBody>
        </p:sp>
        <p:cxnSp>
          <p:nvCxnSpPr>
            <p:cNvPr id="17" name="直接箭头连接符 16"/>
            <p:cNvCxnSpPr/>
            <p:nvPr/>
          </p:nvCxnSpPr>
          <p:spPr>
            <a:xfrm>
              <a:off x="15875" y="4746"/>
              <a:ext cx="632" cy="358"/>
            </a:xfrm>
            <a:prstGeom prst="straightConnector1">
              <a:avLst/>
            </a:prstGeom>
            <a:ln w="15875">
              <a:solidFill>
                <a:srgbClr val="007600"/>
              </a:solidFill>
              <a:tailEnd type="arrow"/>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7350125" y="3700145"/>
            <a:ext cx="3920490" cy="829945"/>
          </a:xfrm>
          <a:prstGeom prst="rect">
            <a:avLst/>
          </a:prstGeom>
          <a:noFill/>
        </p:spPr>
        <p:txBody>
          <a:bodyPr wrap="square" rtlCol="0" anchor="t">
            <a:spAutoFit/>
          </a:bodyPr>
          <a:p>
            <a:r>
              <a:rPr lang="en-US" altLang="zh-CN" sz="1600">
                <a:solidFill>
                  <a:schemeClr val="accent1">
                    <a:lumMod val="50000"/>
                  </a:schemeClr>
                </a:solidFill>
              </a:rPr>
              <a:t>       </a:t>
            </a:r>
            <a:r>
              <a:rPr lang="zh-CN" altLang="en-US" sz="1600">
                <a:solidFill>
                  <a:schemeClr val="accent1">
                    <a:lumMod val="50000"/>
                  </a:schemeClr>
                </a:solidFill>
              </a:rPr>
              <a:t>可以根据ULR模型将具有相似语义意义的序列映射到相同向量空间中，比较相似性来解决</a:t>
            </a:r>
            <a:endParaRPr lang="zh-CN" altLang="en-US" sz="1600">
              <a:solidFill>
                <a:schemeClr val="accent1">
                  <a:lumMod val="50000"/>
                </a:schemeClr>
              </a:solidFill>
            </a:endParaRPr>
          </a:p>
        </p:txBody>
      </p:sp>
      <p:pic>
        <p:nvPicPr>
          <p:cNvPr id="12" name="图片 11"/>
          <p:cNvPicPr>
            <a:picLocks noChangeAspect="1"/>
          </p:cNvPicPr>
          <p:nvPr/>
        </p:nvPicPr>
        <p:blipFill>
          <a:blip r:embed="rId1"/>
          <a:stretch>
            <a:fillRect/>
          </a:stretch>
        </p:blipFill>
        <p:spPr>
          <a:xfrm>
            <a:off x="1207770" y="5170805"/>
            <a:ext cx="4046220" cy="830580"/>
          </a:xfrm>
          <a:prstGeom prst="rect">
            <a:avLst/>
          </a:prstGeom>
        </p:spPr>
      </p:pic>
      <p:sp>
        <p:nvSpPr>
          <p:cNvPr id="13" name="文本框 12"/>
          <p:cNvSpPr txBox="1"/>
          <p:nvPr/>
        </p:nvSpPr>
        <p:spPr>
          <a:xfrm>
            <a:off x="6799580" y="5170805"/>
            <a:ext cx="4196715" cy="829945"/>
          </a:xfrm>
          <a:prstGeom prst="rect">
            <a:avLst/>
          </a:prstGeom>
          <a:noFill/>
        </p:spPr>
        <p:txBody>
          <a:bodyPr wrap="square" rtlCol="0" anchor="t">
            <a:spAutoFit/>
          </a:bodyPr>
          <a:p>
            <a:r>
              <a:rPr lang="en-US" altLang="zh-CN" sz="1600">
                <a:solidFill>
                  <a:schemeClr val="accent1">
                    <a:lumMod val="50000"/>
                  </a:schemeClr>
                </a:solidFill>
              </a:rPr>
              <a:t>       </a:t>
            </a:r>
            <a:r>
              <a:rPr lang="zh-CN" altLang="en-US" sz="1600">
                <a:solidFill>
                  <a:schemeClr val="accent1">
                    <a:lumMod val="50000"/>
                  </a:schemeClr>
                </a:solidFill>
              </a:rPr>
              <a:t>核心是在相同的向量空间中嵌入不同长度的序列，ULR模型可以根据向量距离来检索用户查询，找到正确的问答对</a:t>
            </a:r>
            <a:endParaRPr lang="zh-CN" altLang="en-US" sz="1600">
              <a:solidFill>
                <a:schemeClr val="accent1">
                  <a:lumMod val="50000"/>
                </a:schemeClr>
              </a:solidFill>
            </a:endParaRPr>
          </a:p>
        </p:txBody>
      </p:sp>
      <p:sp>
        <p:nvSpPr>
          <p:cNvPr id="14" name="文本框 13"/>
          <p:cNvSpPr txBox="1"/>
          <p:nvPr/>
        </p:nvSpPr>
        <p:spPr>
          <a:xfrm>
            <a:off x="645795" y="4516120"/>
            <a:ext cx="10298430" cy="506730"/>
          </a:xfrm>
          <a:prstGeom prst="rect">
            <a:avLst/>
          </a:prstGeom>
          <a:noFill/>
        </p:spPr>
        <p:txBody>
          <a:bodyPr wrap="none" rtlCol="0" anchor="t">
            <a:spAutoFit/>
          </a:bodyPr>
          <a:p>
            <a:pPr marL="800100" lvl="1" indent="-342900" algn="l" fontAlgn="auto">
              <a:lnSpc>
                <a:spcPct val="150000"/>
              </a:lnSpc>
              <a:spcBef>
                <a:spcPts val="400"/>
              </a:spcBef>
              <a:buFont typeface="Arial" panose="020B0604020202020204" pitchFamily="34" charset="0"/>
              <a:buChar char="•"/>
            </a:pPr>
            <a:r>
              <a:rPr lang="en-US" altLang="zh-CN" b="1">
                <a:sym typeface="+mn-ea"/>
              </a:rPr>
              <a:t>2.常见问题(FAQ)检索</a:t>
            </a:r>
            <a:r>
              <a:rPr lang="zh-CN" altLang="en-US" b="1">
                <a:sym typeface="+mn-ea"/>
              </a:rPr>
              <a:t>：在数据库中进行检索，用已经有答案的类似问题来回答用户的问题。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4"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350711" y="816746"/>
            <a:ext cx="2920753"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
        <p:nvSpPr>
          <p:cNvPr id="11" name="文本框 10"/>
          <p:cNvSpPr txBox="1"/>
          <p:nvPr/>
        </p:nvSpPr>
        <p:spPr>
          <a:xfrm>
            <a:off x="1207770" y="878205"/>
            <a:ext cx="7129145" cy="583565"/>
          </a:xfrm>
          <a:prstGeom prst="rect">
            <a:avLst/>
          </a:prstGeom>
          <a:noFill/>
        </p:spPr>
        <p:txBody>
          <a:bodyPr wrap="square" rtlCol="0">
            <a:spAutoFit/>
          </a:bodyPr>
          <a:p>
            <a:pPr lvl="0" algn="l">
              <a:buClrTx/>
              <a:buSzTx/>
              <a:buFontTx/>
            </a:pPr>
            <a:r>
              <a:rPr lang="zh-CN" altLang="en-US" sz="3200" b="1" dirty="0">
                <a:solidFill>
                  <a:srgbClr val="228679"/>
                </a:solidFill>
                <a:cs typeface="+mn-ea"/>
                <a:sym typeface="+mn-ea"/>
              </a:rPr>
              <a:t>应用领域</a:t>
            </a:r>
            <a:endParaRPr lang="zh-CN" altLang="en-US" sz="3200" b="1" dirty="0">
              <a:solidFill>
                <a:srgbClr val="228679"/>
              </a:solidFill>
              <a:cs typeface="+mn-ea"/>
              <a:sym typeface="+mn-ea"/>
            </a:endParaRPr>
          </a:p>
        </p:txBody>
      </p:sp>
      <p:sp>
        <p:nvSpPr>
          <p:cNvPr id="13" name="文本框 12"/>
          <p:cNvSpPr txBox="1"/>
          <p:nvPr/>
        </p:nvSpPr>
        <p:spPr>
          <a:xfrm>
            <a:off x="6834505" y="2292985"/>
            <a:ext cx="4196715" cy="829945"/>
          </a:xfrm>
          <a:prstGeom prst="rect">
            <a:avLst/>
          </a:prstGeom>
          <a:noFill/>
        </p:spPr>
        <p:txBody>
          <a:bodyPr wrap="square" rtlCol="0" anchor="t">
            <a:spAutoFit/>
          </a:bodyPr>
          <a:p>
            <a:r>
              <a:rPr lang="en-US" altLang="zh-CN" sz="1600">
                <a:solidFill>
                  <a:schemeClr val="accent1">
                    <a:lumMod val="50000"/>
                  </a:schemeClr>
                </a:solidFill>
              </a:rPr>
              <a:t>       </a:t>
            </a:r>
            <a:r>
              <a:rPr lang="zh-CN" altLang="en-US" sz="1600">
                <a:solidFill>
                  <a:schemeClr val="accent1">
                    <a:lumMod val="50000"/>
                  </a:schemeClr>
                </a:solidFill>
              </a:rPr>
              <a:t>核心是在相同的向量空间中嵌入不同长度的序列，ULR模型可以根据向量距离来检索用户查询，找到正确的问答对</a:t>
            </a:r>
            <a:endParaRPr lang="zh-CN" altLang="en-US" sz="1600">
              <a:solidFill>
                <a:schemeClr val="accent1">
                  <a:lumMod val="50000"/>
                </a:schemeClr>
              </a:solidFill>
            </a:endParaRPr>
          </a:p>
        </p:txBody>
      </p:sp>
      <p:sp>
        <p:nvSpPr>
          <p:cNvPr id="14" name="文本框 13"/>
          <p:cNvSpPr txBox="1"/>
          <p:nvPr/>
        </p:nvSpPr>
        <p:spPr>
          <a:xfrm>
            <a:off x="680720" y="1638300"/>
            <a:ext cx="10092055" cy="506730"/>
          </a:xfrm>
          <a:prstGeom prst="rect">
            <a:avLst/>
          </a:prstGeom>
          <a:noFill/>
        </p:spPr>
        <p:txBody>
          <a:bodyPr wrap="none" rtlCol="0" anchor="t">
            <a:spAutoFit/>
          </a:bodyPr>
          <a:p>
            <a:pPr marL="800100" lvl="1" indent="-342900" algn="l" fontAlgn="auto">
              <a:lnSpc>
                <a:spcPct val="150000"/>
              </a:lnSpc>
              <a:spcBef>
                <a:spcPts val="400"/>
              </a:spcBef>
              <a:buFont typeface="Arial" panose="020B0604020202020204" pitchFamily="34" charset="0"/>
              <a:buChar char="•"/>
            </a:pPr>
            <a:r>
              <a:rPr lang="en-US" altLang="zh-CN" b="1">
                <a:sym typeface="+mn-ea"/>
              </a:rPr>
              <a:t>常见问题(FAQ)检索</a:t>
            </a:r>
            <a:r>
              <a:rPr lang="zh-CN" altLang="en-US" b="1">
                <a:sym typeface="+mn-ea"/>
              </a:rPr>
              <a:t>：在数据库中进行检索，用已经有答案的类似问题来回答用户的问题。</a:t>
            </a:r>
            <a:endParaRPr lang="zh-CN" altLang="en-US"/>
          </a:p>
        </p:txBody>
      </p:sp>
      <p:grpSp>
        <p:nvGrpSpPr>
          <p:cNvPr id="21" name="组合 20"/>
          <p:cNvGrpSpPr/>
          <p:nvPr/>
        </p:nvGrpSpPr>
        <p:grpSpPr>
          <a:xfrm>
            <a:off x="680720" y="2894330"/>
            <a:ext cx="10624820" cy="1507490"/>
            <a:chOff x="1072" y="5001"/>
            <a:chExt cx="16732" cy="2374"/>
          </a:xfrm>
        </p:grpSpPr>
        <p:sp>
          <p:nvSpPr>
            <p:cNvPr id="2" name="文本框 1"/>
            <p:cNvSpPr txBox="1"/>
            <p:nvPr/>
          </p:nvSpPr>
          <p:spPr>
            <a:xfrm>
              <a:off x="2881" y="6007"/>
              <a:ext cx="12813" cy="580"/>
            </a:xfrm>
            <a:prstGeom prst="rect">
              <a:avLst/>
            </a:prstGeom>
            <a:noFill/>
          </p:spPr>
          <p:txBody>
            <a:bodyPr wrap="square" rtlCol="0">
              <a:spAutoFit/>
            </a:bodyPr>
            <a:p>
              <a:r>
                <a:rPr lang="en-US" altLang="zh-CN"/>
                <a:t>Query</a:t>
              </a:r>
              <a:r>
                <a:rPr lang="zh-CN" altLang="en-US"/>
                <a:t>：</a:t>
              </a:r>
              <a:r>
                <a:rPr lang="en-US" altLang="zh-CN"/>
                <a:t>What are the benefits of fruit to human body</a:t>
              </a:r>
              <a:endParaRPr lang="en-US" altLang="zh-CN"/>
            </a:p>
          </p:txBody>
        </p:sp>
        <p:sp>
          <p:nvSpPr>
            <p:cNvPr id="4" name="文本框 3"/>
            <p:cNvSpPr txBox="1"/>
            <p:nvPr/>
          </p:nvSpPr>
          <p:spPr>
            <a:xfrm>
              <a:off x="2845" y="6795"/>
              <a:ext cx="12347" cy="580"/>
            </a:xfrm>
            <a:prstGeom prst="rect">
              <a:avLst/>
            </a:prstGeom>
            <a:noFill/>
          </p:spPr>
          <p:txBody>
            <a:bodyPr wrap="square" rtlCol="0">
              <a:spAutoFit/>
            </a:bodyPr>
            <a:p>
              <a:r>
                <a:rPr lang="en-US"/>
                <a:t>Answer</a:t>
              </a:r>
              <a:r>
                <a:rPr lang="zh-CN" altLang="en-US"/>
                <a:t>：Help the body supplement essential vitamins</a:t>
              </a:r>
              <a:endParaRPr lang="zh-CN" altLang="en-US"/>
            </a:p>
          </p:txBody>
        </p:sp>
        <p:sp>
          <p:nvSpPr>
            <p:cNvPr id="5" name="文本框 4"/>
            <p:cNvSpPr txBox="1"/>
            <p:nvPr/>
          </p:nvSpPr>
          <p:spPr>
            <a:xfrm>
              <a:off x="1072" y="5001"/>
              <a:ext cx="16732" cy="798"/>
            </a:xfrm>
            <a:prstGeom prst="rect">
              <a:avLst/>
            </a:prstGeom>
            <a:noFill/>
          </p:spPr>
          <p:txBody>
            <a:bodyPr wrap="square" rtlCol="0" anchor="t">
              <a:spAutoFit/>
            </a:bodyPr>
            <a:p>
              <a:pPr marL="800100" lvl="1" indent="-342900" algn="l" fontAlgn="auto">
                <a:lnSpc>
                  <a:spcPct val="150000"/>
                </a:lnSpc>
                <a:spcBef>
                  <a:spcPts val="400"/>
                </a:spcBef>
                <a:buFont typeface="Arial" panose="020B0604020202020204" pitchFamily="34" charset="0"/>
                <a:buChar char="•"/>
              </a:pPr>
              <a:r>
                <a:rPr lang="zh-CN" altLang="en-US" b="1">
                  <a:sym typeface="+mn-ea"/>
                </a:rPr>
                <a:t>原有问答对</a:t>
              </a:r>
              <a:endParaRPr lang="zh-CN" altLang="en-US" b="1">
                <a:sym typeface="+mn-ea"/>
              </a:endParaRPr>
            </a:p>
          </p:txBody>
        </p:sp>
      </p:grpSp>
      <p:grpSp>
        <p:nvGrpSpPr>
          <p:cNvPr id="22" name="组合 21"/>
          <p:cNvGrpSpPr/>
          <p:nvPr/>
        </p:nvGrpSpPr>
        <p:grpSpPr>
          <a:xfrm>
            <a:off x="680720" y="4401820"/>
            <a:ext cx="10624820" cy="1033780"/>
            <a:chOff x="1072" y="7375"/>
            <a:chExt cx="16732" cy="1628"/>
          </a:xfrm>
        </p:grpSpPr>
        <p:sp>
          <p:nvSpPr>
            <p:cNvPr id="7" name="文本框 6"/>
            <p:cNvSpPr txBox="1"/>
            <p:nvPr/>
          </p:nvSpPr>
          <p:spPr>
            <a:xfrm>
              <a:off x="2845" y="8423"/>
              <a:ext cx="9960" cy="580"/>
            </a:xfrm>
            <a:prstGeom prst="rect">
              <a:avLst/>
            </a:prstGeom>
            <a:noFill/>
          </p:spPr>
          <p:txBody>
            <a:bodyPr wrap="square" rtlCol="0" anchor="t">
              <a:spAutoFit/>
            </a:bodyPr>
            <a:p>
              <a:r>
                <a:rPr lang="en-US" altLang="zh-CN">
                  <a:sym typeface="+mn-ea"/>
                </a:rPr>
                <a:t>Query</a:t>
              </a:r>
              <a:r>
                <a:rPr lang="zh-CN" altLang="en-US">
                  <a:sym typeface="+mn-ea"/>
                </a:rPr>
                <a:t>：</a:t>
              </a:r>
              <a:r>
                <a:rPr lang="zh-CN" altLang="en-US"/>
                <a:t>What are the advantage of fruit to human body</a:t>
              </a:r>
              <a:endParaRPr lang="zh-CN" altLang="en-US"/>
            </a:p>
          </p:txBody>
        </p:sp>
        <p:sp>
          <p:nvSpPr>
            <p:cNvPr id="18" name="文本框 17"/>
            <p:cNvSpPr txBox="1"/>
            <p:nvPr/>
          </p:nvSpPr>
          <p:spPr>
            <a:xfrm>
              <a:off x="1072" y="7375"/>
              <a:ext cx="16732" cy="798"/>
            </a:xfrm>
            <a:prstGeom prst="rect">
              <a:avLst/>
            </a:prstGeom>
            <a:noFill/>
          </p:spPr>
          <p:txBody>
            <a:bodyPr wrap="square" rtlCol="0" anchor="t">
              <a:spAutoFit/>
            </a:bodyPr>
            <a:p>
              <a:pPr marL="800100" lvl="1" indent="-342900" algn="l" fontAlgn="auto">
                <a:lnSpc>
                  <a:spcPct val="150000"/>
                </a:lnSpc>
                <a:spcBef>
                  <a:spcPts val="400"/>
                </a:spcBef>
                <a:buFont typeface="Arial" panose="020B0604020202020204" pitchFamily="34" charset="0"/>
                <a:buChar char="•"/>
              </a:pPr>
              <a:r>
                <a:rPr lang="zh-CN" altLang="en-US" b="1">
                  <a:sym typeface="+mn-ea"/>
                </a:rPr>
                <a:t>新问题</a:t>
              </a:r>
              <a:endParaRPr lang="zh-CN" altLang="en-US" b="1">
                <a:sym typeface="+mn-ea"/>
              </a:endParaRPr>
            </a:p>
          </p:txBody>
        </p:sp>
      </p:grpSp>
      <p:grpSp>
        <p:nvGrpSpPr>
          <p:cNvPr id="23" name="组合 22"/>
          <p:cNvGrpSpPr/>
          <p:nvPr/>
        </p:nvGrpSpPr>
        <p:grpSpPr>
          <a:xfrm>
            <a:off x="4255135" y="3507740"/>
            <a:ext cx="1216660" cy="1974850"/>
            <a:chOff x="6701" y="5967"/>
            <a:chExt cx="1916" cy="3110"/>
          </a:xfrm>
        </p:grpSpPr>
        <p:sp>
          <p:nvSpPr>
            <p:cNvPr id="19" name="圆角矩形 18"/>
            <p:cNvSpPr/>
            <p:nvPr/>
          </p:nvSpPr>
          <p:spPr>
            <a:xfrm>
              <a:off x="6701" y="5967"/>
              <a:ext cx="1508" cy="655"/>
            </a:xfrm>
            <a:prstGeom prst="roundRect">
              <a:avLst/>
            </a:prstGeom>
            <a:noFill/>
            <a:ln w="34925" cmpd="sng">
              <a:solidFill>
                <a:srgbClr val="22867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圆角矩形 19"/>
            <p:cNvSpPr/>
            <p:nvPr/>
          </p:nvSpPr>
          <p:spPr>
            <a:xfrm>
              <a:off x="6701" y="8423"/>
              <a:ext cx="1917" cy="655"/>
            </a:xfrm>
            <a:prstGeom prst="roundRect">
              <a:avLst/>
            </a:prstGeom>
            <a:noFill/>
            <a:ln w="34925" cmpd="sng">
              <a:solidFill>
                <a:srgbClr val="22867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350711" y="816746"/>
            <a:ext cx="2920753"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
        <p:nvSpPr>
          <p:cNvPr id="11" name="文本框 10"/>
          <p:cNvSpPr txBox="1"/>
          <p:nvPr/>
        </p:nvSpPr>
        <p:spPr>
          <a:xfrm>
            <a:off x="1207770" y="878205"/>
            <a:ext cx="7129145" cy="583565"/>
          </a:xfrm>
          <a:prstGeom prst="rect">
            <a:avLst/>
          </a:prstGeom>
          <a:noFill/>
        </p:spPr>
        <p:txBody>
          <a:bodyPr wrap="square" rtlCol="0">
            <a:spAutoFit/>
          </a:bodyPr>
          <a:p>
            <a:pPr lvl="0" algn="l">
              <a:buClrTx/>
              <a:buSzTx/>
              <a:buFontTx/>
            </a:pPr>
            <a:r>
              <a:rPr lang="zh-CN" altLang="en-US" sz="3200" b="1" dirty="0">
                <a:solidFill>
                  <a:srgbClr val="228679"/>
                </a:solidFill>
                <a:cs typeface="+mn-ea"/>
                <a:sym typeface="+mn-ea"/>
              </a:rPr>
              <a:t>语言表示学习现状</a:t>
            </a:r>
            <a:endParaRPr lang="zh-CN" altLang="en-US" sz="3200" b="1" dirty="0">
              <a:solidFill>
                <a:srgbClr val="228679"/>
              </a:solidFill>
              <a:cs typeface="+mn-ea"/>
              <a:sym typeface="+mn-ea"/>
            </a:endParaRPr>
          </a:p>
        </p:txBody>
      </p:sp>
      <p:grpSp>
        <p:nvGrpSpPr>
          <p:cNvPr id="26" name="组合 25"/>
          <p:cNvGrpSpPr/>
          <p:nvPr/>
        </p:nvGrpSpPr>
        <p:grpSpPr>
          <a:xfrm>
            <a:off x="1045210" y="1186180"/>
            <a:ext cx="10101580" cy="1297305"/>
            <a:chOff x="1646" y="1868"/>
            <a:chExt cx="15908" cy="2043"/>
          </a:xfrm>
        </p:grpSpPr>
        <p:sp>
          <p:nvSpPr>
            <p:cNvPr id="2" name="文本框 1"/>
            <p:cNvSpPr txBox="1"/>
            <p:nvPr/>
          </p:nvSpPr>
          <p:spPr>
            <a:xfrm>
              <a:off x="1646" y="2895"/>
              <a:ext cx="15908" cy="1016"/>
            </a:xfrm>
            <a:prstGeom prst="rect">
              <a:avLst/>
            </a:prstGeom>
            <a:noFill/>
          </p:spPr>
          <p:txBody>
            <a:bodyPr wrap="square" rtlCol="0" anchor="t">
              <a:spAutoFit/>
            </a:bodyPr>
            <a:p>
              <a:r>
                <a:rPr lang="zh-CN" altLang="en-US"/>
                <a:t>①  </a:t>
              </a:r>
              <a:r>
                <a:rPr lang="zh-CN" altLang="en-US" b="1"/>
                <a:t>Word2Vec</a:t>
              </a:r>
              <a:r>
                <a:rPr lang="zh-CN" altLang="en-US"/>
                <a:t> (Mikolov et al., 2013), </a:t>
              </a:r>
              <a:r>
                <a:rPr lang="zh-CN" altLang="en-US" b="1"/>
                <a:t>GloVe</a:t>
              </a:r>
              <a:r>
                <a:rPr lang="zh-CN" altLang="en-US"/>
                <a:t> (Pennington et al., 2014), </a:t>
              </a:r>
              <a:r>
                <a:rPr lang="zh-CN" altLang="en-US" b="1"/>
                <a:t>LASER</a:t>
              </a:r>
              <a:r>
                <a:rPr lang="zh-CN" altLang="en-US"/>
                <a:t> (Artetxe and Schwenk, 2019), </a:t>
              </a:r>
              <a:r>
                <a:rPr lang="zh-CN" altLang="en-US" b="1"/>
                <a:t>InferSent</a:t>
              </a:r>
              <a:r>
                <a:rPr lang="zh-CN" altLang="en-US"/>
                <a:t> (Conneau et al., 2017) and </a:t>
              </a:r>
              <a:r>
                <a:rPr lang="zh-CN" altLang="en-US" b="1"/>
                <a:t>USE</a:t>
              </a:r>
              <a:r>
                <a:rPr lang="zh-CN" altLang="en-US"/>
                <a:t> (Cer et al., 2018)</a:t>
              </a:r>
              <a:endParaRPr lang="zh-CN" altLang="en-US"/>
            </a:p>
          </p:txBody>
        </p:sp>
        <p:sp>
          <p:nvSpPr>
            <p:cNvPr id="4" name="文本框 3"/>
            <p:cNvSpPr txBox="1"/>
            <p:nvPr/>
          </p:nvSpPr>
          <p:spPr>
            <a:xfrm>
              <a:off x="9914" y="1868"/>
              <a:ext cx="6262" cy="531"/>
            </a:xfrm>
            <a:prstGeom prst="rect">
              <a:avLst/>
            </a:prstGeom>
            <a:noFill/>
          </p:spPr>
          <p:txBody>
            <a:bodyPr wrap="square" rtlCol="0" anchor="t">
              <a:spAutoFit/>
            </a:bodyPr>
            <a:p>
              <a:r>
                <a:rPr lang="zh-CN" altLang="en-US" sz="1600"/>
                <a:t>只针对</a:t>
              </a:r>
              <a:r>
                <a:rPr lang="zh-CN" altLang="en-US" sz="1600" b="1"/>
                <a:t>词语</a:t>
              </a:r>
              <a:r>
                <a:rPr lang="zh-CN" altLang="en-US" sz="1600"/>
                <a:t>或者</a:t>
              </a:r>
              <a:r>
                <a:rPr lang="zh-CN" altLang="en-US" sz="1600" b="1"/>
                <a:t>句子</a:t>
              </a:r>
              <a:r>
                <a:rPr lang="zh-CN" altLang="en-US" sz="1600"/>
                <a:t>等</a:t>
              </a:r>
              <a:r>
                <a:rPr lang="zh-CN" altLang="en-US" sz="1600" b="1"/>
                <a:t>特定语言单元</a:t>
              </a:r>
              <a:endParaRPr lang="zh-CN" altLang="en-US" sz="1600" b="1"/>
            </a:p>
          </p:txBody>
        </p:sp>
        <p:cxnSp>
          <p:nvCxnSpPr>
            <p:cNvPr id="5" name="直接箭头连接符 4"/>
            <p:cNvCxnSpPr/>
            <p:nvPr/>
          </p:nvCxnSpPr>
          <p:spPr>
            <a:xfrm flipH="1">
              <a:off x="11322" y="2398"/>
              <a:ext cx="522" cy="563"/>
            </a:xfrm>
            <a:prstGeom prst="straightConnector1">
              <a:avLst/>
            </a:prstGeom>
            <a:ln w="15875">
              <a:solidFill>
                <a:srgbClr val="007600"/>
              </a:solidFill>
              <a:tailEnd type="arrow"/>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1045210" y="2984500"/>
            <a:ext cx="10335260" cy="1235075"/>
            <a:chOff x="1646" y="4288"/>
            <a:chExt cx="16276" cy="1945"/>
          </a:xfrm>
        </p:grpSpPr>
        <p:sp>
          <p:nvSpPr>
            <p:cNvPr id="7" name="文本框 6"/>
            <p:cNvSpPr txBox="1"/>
            <p:nvPr/>
          </p:nvSpPr>
          <p:spPr>
            <a:xfrm>
              <a:off x="1646" y="4288"/>
              <a:ext cx="15907" cy="1016"/>
            </a:xfrm>
            <a:prstGeom prst="rect">
              <a:avLst/>
            </a:prstGeom>
            <a:noFill/>
          </p:spPr>
          <p:txBody>
            <a:bodyPr wrap="square" rtlCol="0" anchor="t">
              <a:spAutoFit/>
            </a:bodyPr>
            <a:p>
              <a:r>
                <a:rPr lang="zh-CN" altLang="en-US"/>
                <a:t>②  </a:t>
              </a:r>
              <a:r>
                <a:rPr lang="zh-CN" altLang="en-US" b="1"/>
                <a:t>ELMo</a:t>
              </a:r>
              <a:r>
                <a:rPr lang="zh-CN" altLang="en-US"/>
                <a:t> (Peters et al., 2018), </a:t>
              </a:r>
              <a:r>
                <a:rPr lang="zh-CN" altLang="en-US" b="1"/>
                <a:t>OpenAI GPT </a:t>
              </a:r>
              <a:r>
                <a:rPr lang="zh-CN" altLang="en-US"/>
                <a:t>(Radford et al., 2018), </a:t>
              </a:r>
              <a:r>
                <a:rPr lang="zh-CN" altLang="en-US" b="1"/>
                <a:t>BERT</a:t>
              </a:r>
              <a:r>
                <a:rPr lang="zh-CN" altLang="en-US"/>
                <a:t> (Devlin et al., 2019) and </a:t>
              </a:r>
              <a:r>
                <a:rPr lang="zh-CN" altLang="en-US" b="1"/>
                <a:t>XLNet</a:t>
              </a:r>
              <a:r>
                <a:rPr lang="zh-CN" altLang="en-US"/>
                <a:t> (Yang et al., 2020)</a:t>
              </a:r>
              <a:endParaRPr lang="zh-CN" altLang="en-US"/>
            </a:p>
          </p:txBody>
        </p:sp>
        <p:sp>
          <p:nvSpPr>
            <p:cNvPr id="18" name="文本框 17"/>
            <p:cNvSpPr txBox="1"/>
            <p:nvPr/>
          </p:nvSpPr>
          <p:spPr>
            <a:xfrm>
              <a:off x="9830" y="5315"/>
              <a:ext cx="8092" cy="919"/>
            </a:xfrm>
            <a:prstGeom prst="rect">
              <a:avLst/>
            </a:prstGeom>
            <a:noFill/>
          </p:spPr>
          <p:txBody>
            <a:bodyPr wrap="square" rtlCol="0" anchor="t">
              <a:spAutoFit/>
            </a:bodyPr>
            <a:p>
              <a:r>
                <a:rPr lang="en-US" altLang="zh-CN" sz="1600"/>
                <a:t>       </a:t>
              </a:r>
              <a:r>
                <a:rPr lang="zh-CN" altLang="en-US" sz="1600"/>
                <a:t>这些预训练语言模型着重研究</a:t>
              </a:r>
              <a:r>
                <a:rPr lang="zh-CN" altLang="en-US" sz="1600" b="1"/>
                <a:t>文档内</a:t>
              </a:r>
              <a:r>
                <a:rPr lang="zh-CN" altLang="en-US" sz="1600" b="1"/>
                <a:t>词或句</a:t>
              </a:r>
              <a:r>
                <a:rPr lang="zh-CN" altLang="en-US" sz="1600" b="1"/>
                <a:t>的上下文表示</a:t>
              </a:r>
              <a:r>
                <a:rPr lang="zh-CN" altLang="en-US" sz="1600"/>
                <a:t>，很少关注本文关注的</a:t>
              </a:r>
              <a:r>
                <a:rPr lang="zh-CN" altLang="en-US" sz="1600" b="1"/>
                <a:t>通用语言表示</a:t>
              </a:r>
              <a:endParaRPr lang="zh-CN" altLang="en-US" sz="1600" b="1"/>
            </a:p>
          </p:txBody>
        </p:sp>
        <p:cxnSp>
          <p:nvCxnSpPr>
            <p:cNvPr id="22" name="直接箭头连接符 21"/>
            <p:cNvCxnSpPr/>
            <p:nvPr/>
          </p:nvCxnSpPr>
          <p:spPr>
            <a:xfrm flipH="1" flipV="1">
              <a:off x="11631" y="4881"/>
              <a:ext cx="275" cy="440"/>
            </a:xfrm>
            <a:prstGeom prst="straightConnector1">
              <a:avLst/>
            </a:prstGeom>
            <a:ln w="15875">
              <a:solidFill>
                <a:srgbClr val="007600"/>
              </a:solidFill>
              <a:tailEnd type="arrow"/>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1045210" y="4566285"/>
            <a:ext cx="10405110" cy="1543685"/>
            <a:chOff x="1646" y="6436"/>
            <a:chExt cx="16386" cy="2431"/>
          </a:xfrm>
        </p:grpSpPr>
        <p:sp>
          <p:nvSpPr>
            <p:cNvPr id="23" name="文本框 22"/>
            <p:cNvSpPr txBox="1"/>
            <p:nvPr/>
          </p:nvSpPr>
          <p:spPr>
            <a:xfrm>
              <a:off x="1646" y="6436"/>
              <a:ext cx="15907" cy="1016"/>
            </a:xfrm>
            <a:prstGeom prst="rect">
              <a:avLst/>
            </a:prstGeom>
            <a:noFill/>
          </p:spPr>
          <p:txBody>
            <a:bodyPr wrap="square" rtlCol="0" anchor="t">
              <a:spAutoFit/>
            </a:bodyPr>
            <a:p>
              <a:r>
                <a:rPr lang="zh-CN" altLang="en-US"/>
                <a:t>③  </a:t>
              </a:r>
              <a:r>
                <a:rPr lang="zh-CN" altLang="en-US" b="1"/>
                <a:t>RoBERTa </a:t>
              </a:r>
              <a:r>
                <a:rPr lang="zh-CN" altLang="en-US"/>
                <a:t>(Liu et al., 2019) </a:t>
              </a:r>
              <a:r>
                <a:rPr lang="zh-CN" altLang="en-US" b="1"/>
                <a:t>SpanBERT </a:t>
              </a:r>
              <a:r>
                <a:rPr lang="zh-CN" altLang="en-US"/>
                <a:t>(Joshi et al., 2020)，</a:t>
              </a:r>
              <a:r>
                <a:rPr lang="zh-CN" altLang="en-US" b="1"/>
                <a:t>BERT-wwm</a:t>
              </a:r>
              <a:r>
                <a:rPr lang="zh-CN" altLang="en-US"/>
                <a:t> (Cui et al., 2019), </a:t>
              </a:r>
              <a:r>
                <a:rPr lang="zh-CN" altLang="en-US" b="1"/>
                <a:t>StructBERT</a:t>
              </a:r>
              <a:r>
                <a:rPr lang="zh-CN" altLang="en-US"/>
                <a:t> (Joshi et al., 2020), </a:t>
              </a:r>
              <a:r>
                <a:rPr lang="zh-CN" altLang="en-US" b="1"/>
                <a:t>ELECTRA </a:t>
              </a:r>
              <a:r>
                <a:rPr lang="zh-CN" altLang="en-US"/>
                <a:t>(Clark et al., 2020)</a:t>
              </a:r>
              <a:endParaRPr lang="zh-CN" altLang="en-US"/>
            </a:p>
          </p:txBody>
        </p:sp>
        <p:sp>
          <p:nvSpPr>
            <p:cNvPr id="24" name="文本框 23"/>
            <p:cNvSpPr txBox="1"/>
            <p:nvPr/>
          </p:nvSpPr>
          <p:spPr>
            <a:xfrm>
              <a:off x="7755" y="7948"/>
              <a:ext cx="10277" cy="919"/>
            </a:xfrm>
            <a:prstGeom prst="rect">
              <a:avLst/>
            </a:prstGeom>
            <a:noFill/>
          </p:spPr>
          <p:txBody>
            <a:bodyPr wrap="square" rtlCol="0" anchor="t">
              <a:spAutoFit/>
            </a:bodyPr>
            <a:p>
              <a:r>
                <a:rPr lang="en-US" altLang="zh-CN" sz="1600" b="1"/>
                <a:t>       </a:t>
              </a:r>
              <a:r>
                <a:rPr lang="zh-CN" altLang="en-US" sz="1600" b="1"/>
                <a:t>可以处理不同大小的输入序列，但它们都仍然专注于每个单词的句子级特定表示，这可能会导致在他特定领域中性能较低</a:t>
              </a:r>
              <a:endParaRPr lang="zh-CN" altLang="en-US" sz="1600" b="1"/>
            </a:p>
          </p:txBody>
        </p:sp>
        <p:cxnSp>
          <p:nvCxnSpPr>
            <p:cNvPr id="25" name="直接箭头连接符 24"/>
            <p:cNvCxnSpPr/>
            <p:nvPr/>
          </p:nvCxnSpPr>
          <p:spPr>
            <a:xfrm flipH="1" flipV="1">
              <a:off x="10829" y="7482"/>
              <a:ext cx="275" cy="440"/>
            </a:xfrm>
            <a:prstGeom prst="straightConnector1">
              <a:avLst/>
            </a:prstGeom>
            <a:ln w="15875">
              <a:solidFill>
                <a:srgbClr val="0076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1000"/>
                                        <p:tgtEl>
                                          <p:spTgt spid="28"/>
                                        </p:tgtEl>
                                      </p:cBhvr>
                                    </p:animEffect>
                                    <p:anim calcmode="lin" valueType="num">
                                      <p:cBhvr>
                                        <p:cTn id="22" dur="1000" fill="hold"/>
                                        <p:tgtEl>
                                          <p:spTgt spid="28"/>
                                        </p:tgtEl>
                                        <p:attrNameLst>
                                          <p:attrName>ppt_x</p:attrName>
                                        </p:attrNameLst>
                                      </p:cBhvr>
                                      <p:tavLst>
                                        <p:tav tm="0">
                                          <p:val>
                                            <p:strVal val="#ppt_x"/>
                                          </p:val>
                                        </p:tav>
                                        <p:tav tm="100000">
                                          <p:val>
                                            <p:strVal val="#ppt_x"/>
                                          </p:val>
                                        </p:tav>
                                      </p:tavLst>
                                    </p:anim>
                                    <p:anim calcmode="lin" valueType="num">
                                      <p:cBhvr>
                                        <p:cTn id="2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2870" y="1412101"/>
            <a:ext cx="4552241" cy="1608525"/>
            <a:chOff x="1928458" y="-68802"/>
            <a:chExt cx="9899032" cy="3497802"/>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b="52071"/>
            <a:stretch>
              <a:fillRect/>
            </a:stretch>
          </p:blipFill>
          <p:spPr>
            <a:xfrm>
              <a:off x="1928458" y="142043"/>
              <a:ext cx="4340131" cy="3286957"/>
            </a:xfrm>
            <a:prstGeom prst="rect">
              <a:avLst/>
            </a:prstGeom>
          </p:spPr>
        </p:pic>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t="50000"/>
            <a:stretch>
              <a:fillRect/>
            </a:stretch>
          </p:blipFill>
          <p:spPr>
            <a:xfrm>
              <a:off x="7487359" y="-68802"/>
              <a:ext cx="4340131" cy="3429000"/>
            </a:xfrm>
            <a:prstGeom prst="rect">
              <a:avLst/>
            </a:prstGeom>
          </p:spPr>
        </p:pic>
      </p:grpSp>
      <p:sp>
        <p:nvSpPr>
          <p:cNvPr id="6" name="文本框 5"/>
          <p:cNvSpPr txBox="1"/>
          <p:nvPr/>
        </p:nvSpPr>
        <p:spPr>
          <a:xfrm>
            <a:off x="3777615" y="3300730"/>
            <a:ext cx="4950460" cy="645160"/>
          </a:xfrm>
          <a:prstGeom prst="rect">
            <a:avLst/>
          </a:prstGeom>
          <a:noFill/>
        </p:spPr>
        <p:txBody>
          <a:bodyPr wrap="square" rtlCol="0">
            <a:spAutoFit/>
          </a:bodyPr>
          <a:lstStyle/>
          <a:p>
            <a:pPr algn="l"/>
            <a:r>
              <a:rPr lang="en-US" altLang="zh-CN" sz="3600" dirty="0">
                <a:cs typeface="+mn-ea"/>
                <a:sym typeface="+mn-lt"/>
              </a:rPr>
              <a:t>Part 2  </a:t>
            </a:r>
            <a:r>
              <a:rPr lang="zh-CN" altLang="en-US" sz="3600" dirty="0">
                <a:cs typeface="+mn-ea"/>
                <a:sym typeface="+mn-lt"/>
              </a:rPr>
              <a:t>模型</a:t>
            </a:r>
            <a:r>
              <a:rPr lang="en-US" altLang="zh-CN" sz="3600" dirty="0">
                <a:cs typeface="+mn-ea"/>
                <a:sym typeface="+mn-lt"/>
              </a:rPr>
              <a:t>ULR</a:t>
            </a:r>
            <a:r>
              <a:rPr lang="zh-CN" altLang="en-US" sz="3600" dirty="0">
                <a:cs typeface="+mn-ea"/>
                <a:sym typeface="+mn-lt"/>
              </a:rPr>
              <a:t>介绍</a:t>
            </a:r>
            <a:endParaRPr lang="zh-CN" altLang="en-US" sz="36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p="http://schemas.openxmlformats.org/presentationml/2006/main">
  <p:tag name="KSO_WM_UNIT_PLACING_PICTURE_USER_VIEWPORT" val="{&quot;height&quot;:9690,&quot;width&quot;:15555}"/>
</p:tagLst>
</file>

<file path=ppt/tags/tag2.xml><?xml version="1.0" encoding="utf-8"?>
<p:tagLst xmlns:p="http://schemas.openxmlformats.org/presentationml/2006/main">
  <p:tag name="ISPRING_PRESENTATION_TITLE" val="极简手绘风盆栽可爱模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wp51g15">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6894</Words>
  <Application>WPS 演示</Application>
  <PresentationFormat>宽屏</PresentationFormat>
  <Paragraphs>421</Paragraphs>
  <Slides>31</Slides>
  <Notes>16</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18</vt:i4>
      </vt:variant>
      <vt:variant>
        <vt:lpstr>幻灯片标题</vt:lpstr>
      </vt:variant>
      <vt:variant>
        <vt:i4>31</vt:i4>
      </vt:variant>
    </vt:vector>
  </HeadingPairs>
  <TitlesOfParts>
    <vt:vector size="59" baseType="lpstr">
      <vt:lpstr>Arial</vt:lpstr>
      <vt:lpstr>宋体</vt:lpstr>
      <vt:lpstr>Wingdings</vt:lpstr>
      <vt:lpstr>Wingdings</vt:lpstr>
      <vt:lpstr>微软雅黑</vt:lpstr>
      <vt:lpstr>Arial Unicode MS</vt:lpstr>
      <vt:lpstr>等线</vt:lpstr>
      <vt:lpstr>Calibri</vt:lpstr>
      <vt:lpstr>第一PPT，www.1ppt.com</vt:lpstr>
      <vt:lpstr>自定义设计方案</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creator>优品PPT</dc:creator>
  <dc:subject>https://www.ypppt.com/</dc:subject>
  <cp:lastModifiedBy>人心</cp:lastModifiedBy>
  <cp:revision>370</cp:revision>
  <dcterms:created xsi:type="dcterms:W3CDTF">2019-11-08T07:50:00Z</dcterms:created>
  <dcterms:modified xsi:type="dcterms:W3CDTF">2021-10-14T01:22:49Z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