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1"/>
  </p:notesMasterIdLst>
  <p:sldIdLst>
    <p:sldId id="256" r:id="rId2"/>
    <p:sldId id="290" r:id="rId3"/>
    <p:sldId id="257" r:id="rId4"/>
    <p:sldId id="258" r:id="rId5"/>
    <p:sldId id="289" r:id="rId6"/>
    <p:sldId id="265" r:id="rId7"/>
    <p:sldId id="286" r:id="rId8"/>
    <p:sldId id="259" r:id="rId9"/>
    <p:sldId id="264" r:id="rId10"/>
    <p:sldId id="267" r:id="rId11"/>
    <p:sldId id="268" r:id="rId12"/>
    <p:sldId id="266" r:id="rId13"/>
    <p:sldId id="26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E05"/>
    <a:srgbClr val="97C777"/>
    <a:srgbClr val="DAE3F3"/>
    <a:srgbClr val="F1F8EC"/>
    <a:srgbClr val="7F9ED7"/>
    <a:srgbClr val="ADB9CA"/>
    <a:srgbClr val="EBEFF8"/>
    <a:srgbClr val="E8EEF8"/>
    <a:srgbClr val="C7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9" autoAdjust="0"/>
    <p:restoredTop sz="94639" autoAdjust="0"/>
  </p:normalViewPr>
  <p:slideViewPr>
    <p:cSldViewPr snapToGrid="0">
      <p:cViewPr varScale="1">
        <p:scale>
          <a:sx n="71" d="100"/>
          <a:sy n="71" d="100"/>
        </p:scale>
        <p:origin x="411" y="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FAED-1270-4E7C-A528-9FB01714EE27}" type="datetimeFigureOut">
              <a:rPr lang="zh-CN" altLang="en-US" smtClean="0"/>
              <a:t>2021.10.21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642B-2096-4C11-9264-5AB650D0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0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6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7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7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4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2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为了解决需要大量数据的问题，我们引入</a:t>
            </a:r>
            <a:r>
              <a:rPr lang="en-US" altLang="zh-CN" dirty="0" err="1"/>
              <a:t>FewShot</a:t>
            </a:r>
            <a:r>
              <a:rPr lang="zh-CN" altLang="en-US" dirty="0"/>
              <a:t>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6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3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3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0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7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8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5642B-2096-4C11-9264-5AB650D0E8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E017F-D3B9-42CE-8367-5C1E65943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E3507-37E4-4AEA-B359-DC370389B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4F525-6B2B-4921-BE9B-ABD341C9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B181D-A8AD-411E-9D20-B43BD5A8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DE054-C3F5-421B-8243-17B980F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1167-9BBD-47D0-85D7-507D12BF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8473E-0DAD-4DB9-97F1-1757181A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17267-5EF9-4F90-AEAA-7661D5B0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4F749-C4BD-4A7A-A370-52F35F4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C16E-D07E-4841-88B8-1424F96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5694A-E134-4A1C-9A6A-8543E119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CC715-76B2-46DF-BC62-FD81734B3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8E15-0D27-4C6D-8EF8-AAD8F9BE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A8AFB-E818-46B0-BC00-83311FE2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43499-7F11-422B-857F-52512581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26877-1C07-463F-87C3-2A067295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CC75C-6823-4528-B361-D1FD2473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B4651-90AD-4A88-982C-0A105894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4DF0A-CAC8-41D0-B907-B28FA5F4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3AA1E-66C0-4CBE-B337-28BDAE3C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0846-51F2-4D33-BB85-614264AC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D54AF-33CF-416C-86E7-CFD5082C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B9AA8-447F-4F8B-8677-9145A40D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22D3C-94D6-44FD-8237-E828A999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BE9E5-E0C1-455B-8883-F1FA2FC2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CCE22-91FA-4A55-B705-31CAC125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FE3FF-7F1F-44B6-87EB-C99DBC6A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1FD26-41E6-4D5B-96C6-1B7219A1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005D6-0AFD-4C97-A4E4-B921FB05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6BC85-1E3A-41A2-8D2B-6B211A8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3CEA4-C801-49BE-9A37-639A229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18D8-E5F1-4411-AFBB-6C1081B6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90BC2-469C-4F20-B4AF-793EEED55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B66D2-7A4E-4A57-9559-9E169B50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54C2AA-C72E-4692-8E03-0EB0AB87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EB3B57-7CD8-4FF8-96A9-913585A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9C258-C073-4DB1-97B8-7426F0E5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A6B27E-4A26-487E-83D5-3C1925D7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EAE59D-BAB0-46D6-87EC-96667510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C4CA8-5871-405A-9FCE-7220C6C1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96076-689F-483A-B244-5AD4E6A4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D4D74-65CC-4260-BA76-F481D15F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7C0C9-1B91-4FDB-9A94-1E1C6BC1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5CE77-87F8-4750-8346-1BD16F18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397F4-84CA-49CB-924E-A51E2671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F2336-BC2E-4CA0-8C35-0E9B5A3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96A51-FAF1-4017-9E41-516B2CE0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B6D2F-A5C0-4304-9936-123806A9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57C30-937A-4295-B8A4-563DEE4B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FE35F-6A25-419A-8C06-E0D4A273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FCF52-08A6-45CD-B4BD-B6766B74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2CAFC-7B62-40C7-A6ED-09A51C9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2E8E-6A70-4450-A7A9-50F3B05B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0493F-3828-4B03-96B3-B42DA0BF8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3D208-497A-4B9C-84E8-552042979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38B45-1CEA-4985-BAC7-B88D1994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11FF0-1634-47F2-888C-A0E2B315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69701-1756-4464-8921-99CFF831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113E01-CA47-4902-8A20-CA1FB159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E6FA4-2F3D-4959-A654-8CAF1C88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F0C0-CAD8-4893-9A25-0085DF96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D3039-F6EC-4803-B77F-46B4B8CA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5D128-F6AF-4003-94F0-A50491991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.meituan.com/2020/07/23/ner-in-meituan-nl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D115BDA7-7128-4551-9804-8A4067F5A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9" r="11566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575428-858E-41A2-BA79-7BFEB2C46B8B}"/>
              </a:ext>
            </a:extLst>
          </p:cNvPr>
          <p:cNvSpPr/>
          <p:nvPr/>
        </p:nvSpPr>
        <p:spPr>
          <a:xfrm>
            <a:off x="0" y="1"/>
            <a:ext cx="7942729" cy="6858000"/>
          </a:xfrm>
          <a:prstGeom prst="rect">
            <a:avLst/>
          </a:prstGeom>
          <a:gradFill flip="none" rotWithShape="1">
            <a:gsLst>
              <a:gs pos="51000">
                <a:srgbClr val="E8EEF8"/>
              </a:gs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EBEFF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334781-F23C-4229-92E5-2AE41D8E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04" y="1793235"/>
            <a:ext cx="5618019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000" dirty="0">
                <a:latin typeface="Cambria" panose="02040503050406030204" pitchFamily="18" charset="0"/>
                <a:ea typeface="华文细黑" panose="02010600040101010101" pitchFamily="2" charset="-122"/>
              </a:rPr>
              <a:t>Learning from Miscellaneous Other-Class Words for Few-shot Named Entity Recognition</a:t>
            </a:r>
            <a:endParaRPr lang="zh-CN" altLang="en-US" sz="3000" dirty="0">
              <a:latin typeface="Cambria" panose="02040503050406030204" pitchFamily="18" charset="0"/>
              <a:ea typeface="华文细黑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6B367-FF21-4B27-9501-697CF42D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04" y="5477565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2021.10.21 </a:t>
            </a:r>
            <a:r>
              <a:rPr lang="zh-CN" altLang="en-US" sz="2000" spc="100" dirty="0">
                <a:latin typeface="Cambria" panose="02040503050406030204" pitchFamily="18" charset="0"/>
                <a:ea typeface="华文中宋" panose="02010600040101010101" pitchFamily="2" charset="-122"/>
              </a:rPr>
              <a:t>孔维璟</a:t>
            </a:r>
            <a:endParaRPr lang="en-US" altLang="zh-CN" sz="2000" spc="100" dirty="0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sz="2000" dirty="0">
                <a:latin typeface="Cambria" panose="02040503050406030204" pitchFamily="18" charset="0"/>
                <a:ea typeface="华文中宋" panose="02010600040101010101" pitchFamily="2" charset="-122"/>
              </a:rPr>
              <a:t>51215901084</a:t>
            </a:r>
            <a:endParaRPr lang="zh-CN" altLang="en-US" sz="20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6291B1-7AD8-415B-8543-409A76A64D86}"/>
              </a:ext>
            </a:extLst>
          </p:cNvPr>
          <p:cNvSpPr/>
          <p:nvPr/>
        </p:nvSpPr>
        <p:spPr>
          <a:xfrm>
            <a:off x="566397" y="5235891"/>
            <a:ext cx="5221154" cy="47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E550F6-981B-4FC8-8A13-1748E1371CF4}"/>
              </a:ext>
            </a:extLst>
          </p:cNvPr>
          <p:cNvSpPr/>
          <p:nvPr/>
        </p:nvSpPr>
        <p:spPr>
          <a:xfrm>
            <a:off x="0" y="0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1ADC9-7130-405B-8E22-7CFB04B9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0" y="1542878"/>
            <a:ext cx="7428753" cy="23689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332E4F-9181-443E-B720-64DFDAC5492D}"/>
              </a:ext>
            </a:extLst>
          </p:cNvPr>
          <p:cNvSpPr txBox="1"/>
          <p:nvPr/>
        </p:nvSpPr>
        <p:spPr>
          <a:xfrm>
            <a:off x="718541" y="4184209"/>
            <a:ext cx="28328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从训练集的支持样本中，计算每个类的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的平均值得到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D769FB-5797-435A-98FA-83531AFBF750}"/>
              </a:ext>
            </a:extLst>
          </p:cNvPr>
          <p:cNvSpPr txBox="1"/>
          <p:nvPr/>
        </p:nvSpPr>
        <p:spPr>
          <a:xfrm>
            <a:off x="4157151" y="4191869"/>
            <a:ext cx="3664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将每个类对应的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meta-data vector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的平均值得到原型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44514-A265-4780-BF0F-1DB266CB9C55}"/>
              </a:ext>
            </a:extLst>
          </p:cNvPr>
          <p:cNvSpPr txBox="1"/>
          <p:nvPr/>
        </p:nvSpPr>
        <p:spPr>
          <a:xfrm>
            <a:off x="9211115" y="5468044"/>
            <a:ext cx="12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欧式距离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AECA51-482F-43A4-AA23-ACDBEE884B13}"/>
              </a:ext>
            </a:extLst>
          </p:cNvPr>
          <p:cNvSpPr txBox="1"/>
          <p:nvPr/>
        </p:nvSpPr>
        <p:spPr>
          <a:xfrm>
            <a:off x="449609" y="5745962"/>
            <a:ext cx="876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得到原型后，计算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的特征向量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与类原型的距离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所属类别的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50BAD6F-2F04-4B92-A13C-ED5838A32F5A}"/>
              </a:ext>
            </a:extLst>
          </p:cNvPr>
          <p:cNvSpPr/>
          <p:nvPr/>
        </p:nvSpPr>
        <p:spPr>
          <a:xfrm>
            <a:off x="1988542" y="4036216"/>
            <a:ext cx="292847" cy="403626"/>
          </a:xfrm>
          <a:prstGeom prst="down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D96510D-89E5-4E65-916D-F00AB4556F20}"/>
              </a:ext>
            </a:extLst>
          </p:cNvPr>
          <p:cNvSpPr/>
          <p:nvPr/>
        </p:nvSpPr>
        <p:spPr>
          <a:xfrm>
            <a:off x="5868124" y="4036216"/>
            <a:ext cx="292847" cy="403626"/>
          </a:xfrm>
          <a:prstGeom prst="down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207AF96-3736-4813-9F78-EE6AE86D677B}"/>
              </a:ext>
            </a:extLst>
          </p:cNvPr>
          <p:cNvSpPr/>
          <p:nvPr/>
        </p:nvSpPr>
        <p:spPr>
          <a:xfrm>
            <a:off x="3665658" y="5266231"/>
            <a:ext cx="1000344" cy="403626"/>
          </a:xfrm>
          <a:prstGeom prst="down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B14B8C-0FD8-466A-9A02-4C2621A2D866}"/>
              </a:ext>
            </a:extLst>
          </p:cNvPr>
          <p:cNvCxnSpPr>
            <a:cxnSpLocks/>
          </p:cNvCxnSpPr>
          <p:nvPr/>
        </p:nvCxnSpPr>
        <p:spPr>
          <a:xfrm flipV="1">
            <a:off x="5868124" y="5635813"/>
            <a:ext cx="3169669" cy="11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99EEAA4-8B32-4EE4-9D4A-34DC24428731}"/>
              </a:ext>
            </a:extLst>
          </p:cNvPr>
          <p:cNvSpPr txBox="1"/>
          <p:nvPr/>
        </p:nvSpPr>
        <p:spPr>
          <a:xfrm>
            <a:off x="2617694" y="5001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Prototypical Networks*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A42B91-69CA-455D-B2A6-F484EC024728}"/>
              </a:ext>
            </a:extLst>
          </p:cNvPr>
          <p:cNvSpPr txBox="1"/>
          <p:nvPr/>
        </p:nvSpPr>
        <p:spPr>
          <a:xfrm>
            <a:off x="458632" y="6435602"/>
            <a:ext cx="750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Georgia" panose="02040502050405020303" pitchFamily="18" charset="0"/>
              </a:rPr>
              <a:t>* Snell et al.. 2017.Prototypical networks for few-shot learning. NIPS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3F552E-94FF-4C26-91C0-507FDF4AD1E4}"/>
              </a:ext>
            </a:extLst>
          </p:cNvPr>
          <p:cNvCxnSpPr>
            <a:cxnSpLocks/>
          </p:cNvCxnSpPr>
          <p:nvPr/>
        </p:nvCxnSpPr>
        <p:spPr>
          <a:xfrm>
            <a:off x="541459" y="6435602"/>
            <a:ext cx="5402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E550F6-981B-4FC8-8A13-1748E1371CF4}"/>
              </a:ext>
            </a:extLst>
          </p:cNvPr>
          <p:cNvSpPr/>
          <p:nvPr/>
        </p:nvSpPr>
        <p:spPr>
          <a:xfrm>
            <a:off x="0" y="0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9EEAA4-8B32-4EE4-9D4A-34DC24428731}"/>
              </a:ext>
            </a:extLst>
          </p:cNvPr>
          <p:cNvSpPr txBox="1"/>
          <p:nvPr/>
        </p:nvSpPr>
        <p:spPr>
          <a:xfrm>
            <a:off x="2617694" y="5001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Prototypical Networks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372C6D-6DCB-49F7-8428-9E90B85671D8}"/>
              </a:ext>
            </a:extLst>
          </p:cNvPr>
          <p:cNvSpPr/>
          <p:nvPr/>
        </p:nvSpPr>
        <p:spPr>
          <a:xfrm>
            <a:off x="463334" y="1751107"/>
            <a:ext cx="4153647" cy="35500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Prototypical Network</a:t>
            </a:r>
          </a:p>
          <a:p>
            <a:pPr marL="889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假定每个类都有同样的语义，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且属于这个类的向量应该聚类在同一空间中，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的特性相违背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064AB4-B039-4F1E-A6FF-89F66ACB3C59}"/>
              </a:ext>
            </a:extLst>
          </p:cNvPr>
          <p:cNvSpPr/>
          <p:nvPr/>
        </p:nvSpPr>
        <p:spPr>
          <a:xfrm>
            <a:off x="5366898" y="1751106"/>
            <a:ext cx="4672497" cy="1677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</a:p>
          <a:p>
            <a:pPr marL="179388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通过二分类将预定义的类与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分离，然后应用原型网络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46FEDE-6C83-4B35-9E20-293FE834525B}"/>
              </a:ext>
            </a:extLst>
          </p:cNvPr>
          <p:cNvSpPr/>
          <p:nvPr/>
        </p:nvSpPr>
        <p:spPr>
          <a:xfrm>
            <a:off x="5366897" y="3669554"/>
            <a:ext cx="4672497" cy="1631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不计算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，而是用超参数代替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的相似度分数，并在学习中优化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446C9E-16A6-49FE-AC15-E2BDFD43AC13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4616981" y="2590053"/>
            <a:ext cx="749917" cy="936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A99077-CD76-4A50-9FD1-B87DC4633EB3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4616981" y="3526118"/>
            <a:ext cx="749916" cy="959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EB3B64A-402D-4ACD-814D-717B1A2C07A2}"/>
              </a:ext>
            </a:extLst>
          </p:cNvPr>
          <p:cNvSpPr/>
          <p:nvPr/>
        </p:nvSpPr>
        <p:spPr>
          <a:xfrm>
            <a:off x="463334" y="5498353"/>
            <a:ext cx="11311572" cy="738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内部进行聚类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DDCD42-5669-4DA8-AC05-4492ACA07A1F}"/>
              </a:ext>
            </a:extLst>
          </p:cNvPr>
          <p:cNvSpPr/>
          <p:nvPr/>
        </p:nvSpPr>
        <p:spPr>
          <a:xfrm>
            <a:off x="10248115" y="1751106"/>
            <a:ext cx="1526791" cy="16778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Pipelined Error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1D8457-B3E4-4881-A3F0-E8E0422E42CF}"/>
              </a:ext>
            </a:extLst>
          </p:cNvPr>
          <p:cNvSpPr/>
          <p:nvPr/>
        </p:nvSpPr>
        <p:spPr>
          <a:xfrm>
            <a:off x="10248114" y="3624729"/>
            <a:ext cx="1526792" cy="16778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看作一个整体</a:t>
            </a:r>
          </a:p>
        </p:txBody>
      </p:sp>
    </p:spTree>
    <p:extLst>
      <p:ext uri="{BB962C8B-B14F-4D97-AF65-F5344CB8AC3E}">
        <p14:creationId xmlns:p14="http://schemas.microsoft.com/office/powerpoint/2010/main" val="309783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A48CBE-E858-42DD-A531-A4C599C4A152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3C36A1-9DA1-47B0-A49F-9502093E9C15}"/>
              </a:ext>
            </a:extLst>
          </p:cNvPr>
          <p:cNvSpPr/>
          <p:nvPr/>
        </p:nvSpPr>
        <p:spPr>
          <a:xfrm>
            <a:off x="-6980" y="1368112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6D092-3404-4820-B66C-9593FC1CF13A}"/>
              </a:ext>
            </a:extLst>
          </p:cNvPr>
          <p:cNvSpPr/>
          <p:nvPr/>
        </p:nvSpPr>
        <p:spPr>
          <a:xfrm>
            <a:off x="-6980" y="2799336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48D-3FF7-4478-8FE6-7058EC5B8D76}"/>
              </a:ext>
            </a:extLst>
          </p:cNvPr>
          <p:cNvSpPr/>
          <p:nvPr/>
        </p:nvSpPr>
        <p:spPr>
          <a:xfrm>
            <a:off x="-6980" y="423056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BDBE41-BE56-46BF-9580-B2B991D6DF63}"/>
              </a:ext>
            </a:extLst>
          </p:cNvPr>
          <p:cNvSpPr/>
          <p:nvPr/>
        </p:nvSpPr>
        <p:spPr>
          <a:xfrm>
            <a:off x="-6980" y="5661492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31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11CEA1-239F-475E-9712-9DE79ACF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4" y="2264013"/>
            <a:ext cx="5877196" cy="31865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98D130-D208-488D-B428-46219C5960CB}"/>
              </a:ext>
            </a:extLst>
          </p:cNvPr>
          <p:cNvSpPr/>
          <p:nvPr/>
        </p:nvSpPr>
        <p:spPr>
          <a:xfrm>
            <a:off x="6837082" y="2211294"/>
            <a:ext cx="4751294" cy="3239248"/>
          </a:xfrm>
          <a:prstGeom prst="rect">
            <a:avLst/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细分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268288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使用来自预定义类的弱监督信号，通过零样本分类，判断两个词是否产生聚类，最终用于知识迁移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DFF9F-DB55-4E2B-AE0D-C6445E45BB16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05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56168"/>
            <a:ext cx="12192000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首次提出了一种模型，在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中充分利用其蕴含的丰富语义，来改进少样本命名实体识别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提出了在未定义的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中进行的零样本分类方法，在缺乏标注数据的情况下，这种零样本方法使用预定义的类的弱监督信号来寻找未定义的类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在四个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上进行了实验，与五个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SOTA Baseline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进行比较，展示了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MUCO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模型的有效性，更深入的研究显示，此方法可以运用在其他领域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CC9391-6769-47D0-ACBC-E5C8998EEAFB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A48CBE-E858-42DD-A531-A4C599C4A152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3C36A1-9DA1-47B0-A49F-9502093E9C15}"/>
              </a:ext>
            </a:extLst>
          </p:cNvPr>
          <p:cNvSpPr/>
          <p:nvPr/>
        </p:nvSpPr>
        <p:spPr>
          <a:xfrm>
            <a:off x="-6980" y="1368112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6D092-3404-4820-B66C-9593FC1CF13A}"/>
              </a:ext>
            </a:extLst>
          </p:cNvPr>
          <p:cNvSpPr/>
          <p:nvPr/>
        </p:nvSpPr>
        <p:spPr>
          <a:xfrm>
            <a:off x="-6980" y="2799336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48D-3FF7-4478-8FE6-7058EC5B8D76}"/>
              </a:ext>
            </a:extLst>
          </p:cNvPr>
          <p:cNvSpPr/>
          <p:nvPr/>
        </p:nvSpPr>
        <p:spPr>
          <a:xfrm>
            <a:off x="-6980" y="423056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BDBE41-BE56-46BF-9580-B2B991D6DF63}"/>
              </a:ext>
            </a:extLst>
          </p:cNvPr>
          <p:cNvSpPr/>
          <p:nvPr/>
        </p:nvSpPr>
        <p:spPr>
          <a:xfrm>
            <a:off x="-6980" y="5661492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1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C84614-0683-4970-A54C-DFB8E70BB2BE}"/>
              </a:ext>
            </a:extLst>
          </p:cNvPr>
          <p:cNvSpPr/>
          <p:nvPr/>
        </p:nvSpPr>
        <p:spPr>
          <a:xfrm>
            <a:off x="1004" y="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333"/>
            <a:ext cx="12192000" cy="49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909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A00AD4-7A61-4EF7-BE65-694983772CA5}"/>
              </a:ext>
            </a:extLst>
          </p:cNvPr>
          <p:cNvSpPr txBox="1"/>
          <p:nvPr/>
        </p:nvSpPr>
        <p:spPr>
          <a:xfrm>
            <a:off x="179294" y="4990955"/>
            <a:ext cx="4605684" cy="153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 Classes Detection: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1: Mapping Function Learning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2: Binary Group Classifier Training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3: Binary Group Classifier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B7AA4-5EA7-4487-82A2-FA8626BF112F}"/>
              </a:ext>
            </a:extLst>
          </p:cNvPr>
          <p:cNvSpPr txBox="1"/>
          <p:nvPr/>
        </p:nvSpPr>
        <p:spPr>
          <a:xfrm>
            <a:off x="6669741" y="4990955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Classification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967F747-B80B-4D1F-9BEA-8C7D2F8883C3}"/>
              </a:ext>
            </a:extLst>
          </p:cNvPr>
          <p:cNvSpPr/>
          <p:nvPr/>
        </p:nvSpPr>
        <p:spPr>
          <a:xfrm>
            <a:off x="4966447" y="5056697"/>
            <a:ext cx="1207247" cy="3161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3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68"/>
          <a:stretch/>
        </p:blipFill>
        <p:spPr>
          <a:xfrm>
            <a:off x="2892464" y="1"/>
            <a:ext cx="9299535" cy="2677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/>
              <p:nvPr/>
            </p:nvSpPr>
            <p:spPr>
              <a:xfrm>
                <a:off x="167341" y="2988837"/>
                <a:ext cx="12175962" cy="358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1: Mapping Function Learning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在预定义的类别上训练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Mapping Function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Learned Mapping Function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Function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将样本映射到一个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hidden representation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Mapping Function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第一步，将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Queried word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的特征提取出来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：给定一个句子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=&lt;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Queried Word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则将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BERT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输出的第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项作为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hidden representation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第二步，随机初始化</a:t>
                </a:r>
                <a:r>
                  <a:rPr lang="en-US" altLang="zh-CN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类别的原型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，然后在训练中</a:t>
                </a:r>
                <a:r>
                  <a:rPr lang="zh-CN" altLang="en-US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不断缩短</a:t>
                </a:r>
                <a:r>
                  <a:rPr lang="en-US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类别的样本与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的距离</a:t>
                </a:r>
                <a:r>
                  <a:rPr lang="zh-CN" altLang="en-US" sz="18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8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通过计算当前样本属于每个分类的概率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800">
                            <a:effectLst/>
                            <a:latin typeface="等线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𝜑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),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),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。最终计算损失函数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1" y="2988837"/>
                <a:ext cx="12175962" cy="3587264"/>
              </a:xfrm>
              <a:prstGeom prst="rect">
                <a:avLst/>
              </a:prstGeom>
              <a:blipFill>
                <a:blip r:embed="rId4"/>
                <a:stretch>
                  <a:fillRect l="-400" t="-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35BA01-01D2-478A-9877-740861A4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1595" y="5277224"/>
            <a:ext cx="1996730" cy="43776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BA4224-71DF-4CBF-882B-0744E0706324}"/>
              </a:ext>
            </a:extLst>
          </p:cNvPr>
          <p:cNvCxnSpPr/>
          <p:nvPr/>
        </p:nvCxnSpPr>
        <p:spPr>
          <a:xfrm flipV="1">
            <a:off x="7303247" y="5689600"/>
            <a:ext cx="3095812" cy="292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7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68"/>
          <a:stretch/>
        </p:blipFill>
        <p:spPr>
          <a:xfrm>
            <a:off x="2892464" y="1"/>
            <a:ext cx="9299535" cy="2677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/>
              <p:nvPr/>
            </p:nvSpPr>
            <p:spPr>
              <a:xfrm>
                <a:off x="167341" y="2988837"/>
                <a:ext cx="7109639" cy="272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2: Binary Group Classifier Training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训练一个基于预定义类别的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Binary Group Classifier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如果能判断两个样本是否在同一个组内，那么就可以分出不同的组。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在预定义类别的数据集给定一组样本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以及他们经过未学习的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mapping function</a:t>
                </a: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得到的原始位置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zh-CN" altLang="en-US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通过学习后的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mapping function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˜"/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所得到的位置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˜"/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˜"/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2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属于同一类别的可能性如下所示：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1" y="2988837"/>
                <a:ext cx="7109639" cy="2729465"/>
              </a:xfrm>
              <a:prstGeom prst="rect">
                <a:avLst/>
              </a:prstGeom>
              <a:blipFill>
                <a:blip r:embed="rId4"/>
                <a:stretch>
                  <a:fillRect l="-686" t="-893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38D903C-BD26-4490-A5A3-AFF62165D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54" y="5718302"/>
            <a:ext cx="4410782" cy="739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784455-DDBB-4F16-BFFD-A1D6DFFF3051}"/>
              </a:ext>
            </a:extLst>
          </p:cNvPr>
          <p:cNvSpPr txBox="1"/>
          <p:nvPr/>
        </p:nvSpPr>
        <p:spPr>
          <a:xfrm>
            <a:off x="7518162" y="3429000"/>
            <a:ext cx="4640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通过比较学习前后位置表示的改变，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可以得出这两个样本有没有发生聚合。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Georgia" panose="02040502050405020303" pitchFamily="18" charset="0"/>
                <a:ea typeface="微软雅黑" panose="020B0503020204020204" pitchFamily="34" charset="-122"/>
              </a:rPr>
              <a:t>Binary Group Classifier</a:t>
            </a:r>
            <a:r>
              <a:rPr lang="zh-CN" altLang="en-US" dirty="0">
                <a:latin typeface="Georgia" panose="02040502050405020303" pitchFamily="18" charset="0"/>
                <a:ea typeface="微软雅黑" panose="020B0503020204020204" pitchFamily="34" charset="-122"/>
              </a:rPr>
              <a:t>的损失函数：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E7AD42-AF10-4EEF-86CD-6A40E86CF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231" y="4629329"/>
            <a:ext cx="4410783" cy="11149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000EF-1175-4C29-8878-5E4926501D00}"/>
              </a:ext>
            </a:extLst>
          </p:cNvPr>
          <p:cNvCxnSpPr/>
          <p:nvPr/>
        </p:nvCxnSpPr>
        <p:spPr>
          <a:xfrm>
            <a:off x="7276980" y="3429000"/>
            <a:ext cx="0" cy="297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B1202-86F2-43C1-B499-F32CA8E87F35}"/>
              </a:ext>
            </a:extLst>
          </p:cNvPr>
          <p:cNvSpPr txBox="1"/>
          <p:nvPr/>
        </p:nvSpPr>
        <p:spPr>
          <a:xfrm>
            <a:off x="7518162" y="5829658"/>
            <a:ext cx="4341253" cy="61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其中</a:t>
            </a:r>
            <a:r>
              <a:rPr lang="en-US" altLang="zh-CN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是预定义类别中样本的数量，</a:t>
            </a:r>
            <a:r>
              <a:rPr lang="en-US" altLang="zh-CN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是标签，</a:t>
            </a:r>
            <a:endParaRPr lang="en-US" altLang="zh-CN" sz="1600" dirty="0">
              <a:latin typeface="Georgia" panose="02040502050405020303" pitchFamily="18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如果</a:t>
            </a:r>
            <a:r>
              <a:rPr lang="en-US" altLang="zh-CN" sz="1600" dirty="0" err="1">
                <a:latin typeface="Georgia" panose="02040502050405020303" pitchFamily="18" charset="0"/>
                <a:ea typeface="微软雅黑" panose="020B0503020204020204" pitchFamily="34" charset="-122"/>
              </a:rPr>
              <a:t>ij</a:t>
            </a: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属于同一个类，则</a:t>
            </a:r>
            <a:r>
              <a:rPr lang="en-US" altLang="zh-CN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y=1</a:t>
            </a:r>
            <a:r>
              <a:rPr lang="zh-CN" altLang="en-US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，否则</a:t>
            </a:r>
            <a:r>
              <a:rPr lang="en-US" altLang="zh-CN" sz="1600" dirty="0">
                <a:latin typeface="Georgia" panose="02040502050405020303" pitchFamily="18" charset="0"/>
                <a:ea typeface="微软雅黑" panose="020B0503020204020204" pitchFamily="34" charset="-122"/>
              </a:rPr>
              <a:t>=0</a:t>
            </a:r>
            <a:endParaRPr lang="zh-CN" altLang="en-US" sz="1600" dirty="0"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2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320696-9B6F-465F-A52A-960488FBC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61"/>
          <a:stretch/>
        </p:blipFill>
        <p:spPr>
          <a:xfrm>
            <a:off x="1520687" y="2435307"/>
            <a:ext cx="8746435" cy="1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68"/>
          <a:stretch/>
        </p:blipFill>
        <p:spPr>
          <a:xfrm>
            <a:off x="2892464" y="1"/>
            <a:ext cx="9299535" cy="2677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/>
              <p:nvPr/>
            </p:nvSpPr>
            <p:spPr>
              <a:xfrm>
                <a:off x="167343" y="2988837"/>
                <a:ext cx="7040282" cy="36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3: Binary Group Classifier Inference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训练后，将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O-Class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中的全部词语两两送入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Binary Group Classifier</a:t>
                </a: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得到分组结果，输出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表示两个词语属于同一组的置信度。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对于这个置信度设置一个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threshold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，高于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threshold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则属于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O-Class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中的同一组，否则不属于。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endParaRPr lang="en-US" altLang="zh-CN" sz="300" dirty="0">
                  <a:effectLst/>
                  <a:latin typeface="Georgia" panose="020405020504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对于不属于任何</a:t>
                </a:r>
                <a:r>
                  <a:rPr lang="en-US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O-Class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组的词语，</a:t>
                </a:r>
                <a:r>
                  <a:rPr lang="zh-CN" altLang="en-US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视为属于</a:t>
                </a: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与任务无关的类别，</a:t>
                </a:r>
                <a:endParaRPr lang="en-US" altLang="zh-CN" sz="1800" dirty="0">
                  <a:effectLst/>
                  <a:latin typeface="Georgia" panose="02040502050405020303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zh-CN" altLang="zh-CN" sz="1800" dirty="0">
                    <a:effectLst/>
                    <a:latin typeface="Georgia" panose="02040502050405020303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例如功能性词语等等，并对这些词语不做分类。</a:t>
                </a:r>
                <a:endParaRPr lang="zh-CN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7A00AD4-7A61-4EF7-BE65-6949837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3" y="2988837"/>
                <a:ext cx="7040282" cy="3653372"/>
              </a:xfrm>
              <a:prstGeom prst="rect">
                <a:avLst/>
              </a:prstGeom>
              <a:blipFill>
                <a:blip r:embed="rId4"/>
                <a:stretch>
                  <a:fillRect l="-693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3D7F6C-6BD4-48BE-8235-72893D03ED7A}"/>
              </a:ext>
            </a:extLst>
          </p:cNvPr>
          <p:cNvCxnSpPr/>
          <p:nvPr/>
        </p:nvCxnSpPr>
        <p:spPr>
          <a:xfrm>
            <a:off x="7276980" y="3429000"/>
            <a:ext cx="0" cy="297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73B508-FD7F-4434-8FD4-28D083C6B2A1}"/>
                  </a:ext>
                </a:extLst>
              </p:cNvPr>
              <p:cNvSpPr txBox="1"/>
              <p:nvPr/>
            </p:nvSpPr>
            <p:spPr>
              <a:xfrm>
                <a:off x="7512424" y="3304988"/>
                <a:ext cx="4267200" cy="28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分组后，得到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O-Class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组的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label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700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600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对于每个组，计算样本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label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的平均值作为中心，然后对于样本与组中心的余弦相似度采用</a:t>
                </a:r>
                <a:r>
                  <a:rPr lang="en-US" altLang="zh-CN" dirty="0" err="1">
                    <a:latin typeface="Georgia" panose="02040502050405020303" pitchFamily="18" charset="0"/>
                    <a:ea typeface="微软雅黑" panose="020B0503020204020204" pitchFamily="34" charset="-122"/>
                  </a:rPr>
                  <a:t>softmax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，得到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soft label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soft labeling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，我们可以得到样本属于某个组的可能性。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73B508-FD7F-4434-8FD4-28D083C6B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24" y="3304988"/>
                <a:ext cx="4267200" cy="2877711"/>
              </a:xfrm>
              <a:prstGeom prst="rect">
                <a:avLst/>
              </a:prstGeom>
              <a:blipFill>
                <a:blip r:embed="rId5"/>
                <a:stretch>
                  <a:fillRect l="-1143" b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5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909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A00AD4-7A61-4EF7-BE65-694983772CA5}"/>
              </a:ext>
            </a:extLst>
          </p:cNvPr>
          <p:cNvSpPr txBox="1"/>
          <p:nvPr/>
        </p:nvSpPr>
        <p:spPr>
          <a:xfrm>
            <a:off x="179294" y="4990955"/>
            <a:ext cx="4605684" cy="153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 Classes Detection: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1: Mapping Function Learning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2: Binary Group Classifier Training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3: Binary Group Classifier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B7AA4-5EA7-4487-82A2-FA8626BF112F}"/>
              </a:ext>
            </a:extLst>
          </p:cNvPr>
          <p:cNvSpPr txBox="1"/>
          <p:nvPr/>
        </p:nvSpPr>
        <p:spPr>
          <a:xfrm>
            <a:off x="6669741" y="4990955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Classification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43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E3066BB-B3A3-490D-90F6-5D995AAAC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69"/>
          <a:stretch/>
        </p:blipFill>
        <p:spPr>
          <a:xfrm>
            <a:off x="0" y="316752"/>
            <a:ext cx="12192000" cy="1428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3B7AA4-5EA7-4487-82A2-FA8626BF112F}"/>
                  </a:ext>
                </a:extLst>
              </p:cNvPr>
              <p:cNvSpPr txBox="1"/>
              <p:nvPr/>
            </p:nvSpPr>
            <p:spPr>
              <a:xfrm>
                <a:off x="256989" y="1877213"/>
                <a:ext cx="5283199" cy="398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Joint Classification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将未定义的类别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O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与预定义类别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联合分类。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首先将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O-Class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标注到句子中，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然后优化样本，使得他们离原型的欧氏距离更近。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与前面训练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Mapping Function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的损失函数类似，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只是将</a:t>
                </a:r>
                <a:r>
                  <a:rPr lang="en-US" altLang="zh-CN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O-Class</a:t>
                </a:r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的原型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Georgia" panose="02040502050405020303" pitchFamily="18" charset="0"/>
                    <a:ea typeface="微软雅黑" panose="020B0503020204020204" pitchFamily="34" charset="-122"/>
                  </a:rPr>
                  <a:t>加入函数，作为候选原型。</a:t>
                </a:r>
                <a:endParaRPr lang="en-US" altLang="zh-CN" dirty="0">
                  <a:latin typeface="Georgia" panose="02040502050405020303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3B7AA4-5EA7-4487-82A2-FA8626BF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9" y="1877213"/>
                <a:ext cx="5283199" cy="3986604"/>
              </a:xfrm>
              <a:prstGeom prst="rect">
                <a:avLst/>
              </a:prstGeom>
              <a:blipFill>
                <a:blip r:embed="rId4"/>
                <a:stretch>
                  <a:fillRect l="-923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F6EB71-CCDB-46FE-8905-F12A2189D958}"/>
                  </a:ext>
                </a:extLst>
              </p:cNvPr>
              <p:cNvSpPr txBox="1"/>
              <p:nvPr/>
            </p:nvSpPr>
            <p:spPr>
              <a:xfrm>
                <a:off x="5301129" y="3252555"/>
                <a:ext cx="6096000" cy="869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⁡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⁡(−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F6EB71-CCDB-46FE-8905-F12A2189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9" y="3252555"/>
                <a:ext cx="6096000" cy="869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0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A48CBE-E858-42DD-A531-A4C599C4A152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3C36A1-9DA1-47B0-A49F-9502093E9C15}"/>
              </a:ext>
            </a:extLst>
          </p:cNvPr>
          <p:cNvSpPr/>
          <p:nvPr/>
        </p:nvSpPr>
        <p:spPr>
          <a:xfrm>
            <a:off x="-6980" y="1368112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6D092-3404-4820-B66C-9593FC1CF13A}"/>
              </a:ext>
            </a:extLst>
          </p:cNvPr>
          <p:cNvSpPr/>
          <p:nvPr/>
        </p:nvSpPr>
        <p:spPr>
          <a:xfrm>
            <a:off x="-6980" y="2799336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48D-3FF7-4478-8FE6-7058EC5B8D76}"/>
              </a:ext>
            </a:extLst>
          </p:cNvPr>
          <p:cNvSpPr/>
          <p:nvPr/>
        </p:nvSpPr>
        <p:spPr>
          <a:xfrm>
            <a:off x="-6980" y="423056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BDBE41-BE56-46BF-9580-B2B991D6DF63}"/>
              </a:ext>
            </a:extLst>
          </p:cNvPr>
          <p:cNvSpPr/>
          <p:nvPr/>
        </p:nvSpPr>
        <p:spPr>
          <a:xfrm>
            <a:off x="-6980" y="5661492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5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80074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三个英文数据集：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Conll2003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Ontonote5.0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re3d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一个中文数据集：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CLUENER2020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数据划分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将数据集的类别根据类别间平均的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小的依次加入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 classes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，防止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 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 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过于相似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 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，每个类所有样本都用来训练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 classifier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  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中，每个类只有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个样本用来训练，其它均用于测试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A9BF4-0C17-4D56-816F-910F5BE321FF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2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80074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Baselines</a:t>
            </a:r>
          </a:p>
          <a:p>
            <a:pPr indent="358775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Prototypical Network</a:t>
            </a: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Warm Prototypical Network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MAML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A9BF4-0C17-4D56-816F-910F5BE321FF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CC46D-EC9F-436D-824B-3768DDA7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5" y="3686564"/>
            <a:ext cx="8838481" cy="23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8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80074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Baselines</a:t>
            </a:r>
          </a:p>
          <a:p>
            <a:pPr indent="358775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Prototypical Network</a:t>
            </a: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Few-shot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Warm Prototypical Network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MAML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A9BF4-0C17-4D56-816F-910F5BE321FF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B9360B-413F-4A14-A230-C3D3AE7F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9" y="3680848"/>
            <a:ext cx="8810780" cy="23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80074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跨领域性能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将通用数据集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Connl2003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作为源领域，医疗数据集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作为目标领域，对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MUCO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A9BF4-0C17-4D56-816F-910F5BE321FF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A235F7-3036-488F-931E-FCAC7B7A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4" y="3578691"/>
            <a:ext cx="4899590" cy="15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1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B9D12A-0AE4-43FB-8F93-E5402CE334B3}"/>
              </a:ext>
            </a:extLst>
          </p:cNvPr>
          <p:cNvSpPr/>
          <p:nvPr/>
        </p:nvSpPr>
        <p:spPr>
          <a:xfrm>
            <a:off x="-6980" y="0"/>
            <a:ext cx="1219898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结论与总结 </a:t>
            </a:r>
            <a:endParaRPr lang="en-US" altLang="zh-CN" sz="2800" spc="6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B9D12A-0AE4-43FB-8F93-E5402CE334B3}"/>
              </a:ext>
            </a:extLst>
          </p:cNvPr>
          <p:cNvSpPr/>
          <p:nvPr/>
        </p:nvSpPr>
        <p:spPr>
          <a:xfrm>
            <a:off x="-6980" y="0"/>
            <a:ext cx="1219898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709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A48CBE-E858-42DD-A531-A4C599C4A152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3C36A1-9DA1-47B0-A49F-9502093E9C15}"/>
              </a:ext>
            </a:extLst>
          </p:cNvPr>
          <p:cNvSpPr/>
          <p:nvPr/>
        </p:nvSpPr>
        <p:spPr>
          <a:xfrm>
            <a:off x="-6980" y="1368112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6D092-3404-4820-B66C-9593FC1CF13A}"/>
              </a:ext>
            </a:extLst>
          </p:cNvPr>
          <p:cNvSpPr/>
          <p:nvPr/>
        </p:nvSpPr>
        <p:spPr>
          <a:xfrm>
            <a:off x="-6980" y="2799336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48D-3FF7-4478-8FE6-7058EC5B8D76}"/>
              </a:ext>
            </a:extLst>
          </p:cNvPr>
          <p:cNvSpPr/>
          <p:nvPr/>
        </p:nvSpPr>
        <p:spPr>
          <a:xfrm>
            <a:off x="-6980" y="423056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BDBE41-BE56-46BF-9580-B2B991D6DF63}"/>
              </a:ext>
            </a:extLst>
          </p:cNvPr>
          <p:cNvSpPr/>
          <p:nvPr/>
        </p:nvSpPr>
        <p:spPr>
          <a:xfrm>
            <a:off x="-6980" y="5661492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B20058-C2F4-44FC-BFA9-8170E542AEEB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561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）：任务介绍与研究价值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识别文本中具有特定意义的实体：人名、地名、机构名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用途广泛，用于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、摘要、事件抽取、问答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B2307-D763-4859-AE2D-76D0EEE2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27" y="2324098"/>
            <a:ext cx="4412973" cy="1263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2F8D4-D75A-414E-9705-9393805E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03" y="4383157"/>
            <a:ext cx="5155964" cy="17438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48DDFC-7F9B-4DF5-81D1-231AD4FD3ABE}"/>
              </a:ext>
            </a:extLst>
          </p:cNvPr>
          <p:cNvSpPr txBox="1"/>
          <p:nvPr/>
        </p:nvSpPr>
        <p:spPr>
          <a:xfrm>
            <a:off x="7589014" y="6109422"/>
            <a:ext cx="3728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u="none" strike="noStrike" dirty="0">
                <a:solidFill>
                  <a:srgbClr val="2A2935"/>
                </a:solidFill>
                <a:effectLst/>
                <a:latin typeface="PingFang SC"/>
                <a:hlinkClick r:id="rId4"/>
              </a:rPr>
              <a:t>美团搜索中</a:t>
            </a:r>
            <a:r>
              <a:rPr lang="en-US" altLang="zh-CN" sz="1400" b="0" i="0" u="none" strike="noStrike" dirty="0">
                <a:solidFill>
                  <a:srgbClr val="2A2935"/>
                </a:solidFill>
                <a:effectLst/>
                <a:latin typeface="PingFang SC"/>
                <a:hlinkClick r:id="rId4"/>
              </a:rPr>
              <a:t>NER</a:t>
            </a:r>
            <a:r>
              <a:rPr lang="zh-CN" altLang="en-US" sz="1400" b="0" i="0" u="none" strike="noStrike" dirty="0">
                <a:solidFill>
                  <a:srgbClr val="2A2935"/>
                </a:solidFill>
                <a:effectLst/>
                <a:latin typeface="PingFang SC"/>
                <a:hlinkClick r:id="rId4"/>
              </a:rPr>
              <a:t>技术的探索与实践</a:t>
            </a:r>
            <a:endParaRPr lang="zh-CN" altLang="en-US" sz="1400" b="0" i="0" dirty="0">
              <a:solidFill>
                <a:srgbClr val="2A2935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63622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B20058-C2F4-44FC-BFA9-8170E542AEEB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56168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）：面临挑战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indent="17780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实体的识别依赖于上下文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实体类型多样，不断涌现出新的实体类别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268288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需要大量训练数据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91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A48CBE-E858-42DD-A531-A4C599C4A152}"/>
              </a:ext>
            </a:extLst>
          </p:cNvPr>
          <p:cNvSpPr/>
          <p:nvPr/>
        </p:nvSpPr>
        <p:spPr>
          <a:xfrm>
            <a:off x="-6980" y="-63112"/>
            <a:ext cx="12192000" cy="1431224"/>
          </a:xfrm>
          <a:prstGeom prst="rect">
            <a:avLst/>
          </a:prstGeom>
          <a:solidFill>
            <a:srgbClr val="EB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3C36A1-9DA1-47B0-A49F-9502093E9C15}"/>
              </a:ext>
            </a:extLst>
          </p:cNvPr>
          <p:cNvSpPr/>
          <p:nvPr/>
        </p:nvSpPr>
        <p:spPr>
          <a:xfrm>
            <a:off x="-6980" y="1368112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06D092-3404-4820-B66C-9593FC1CF13A}"/>
              </a:ext>
            </a:extLst>
          </p:cNvPr>
          <p:cNvSpPr/>
          <p:nvPr/>
        </p:nvSpPr>
        <p:spPr>
          <a:xfrm>
            <a:off x="-6980" y="2799336"/>
            <a:ext cx="12192000" cy="1431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主要工作及创新点</a:t>
            </a:r>
            <a:endParaRPr lang="en-US" altLang="zh-CN" sz="2800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48D-3FF7-4478-8FE6-7058EC5B8D76}"/>
              </a:ext>
            </a:extLst>
          </p:cNvPr>
          <p:cNvSpPr/>
          <p:nvPr/>
        </p:nvSpPr>
        <p:spPr>
          <a:xfrm>
            <a:off x="-6980" y="4230560"/>
            <a:ext cx="12192000" cy="1431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en-US" altLang="zh-CN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BDBE41-BE56-46BF-9580-B2B991D6DF63}"/>
              </a:ext>
            </a:extLst>
          </p:cNvPr>
          <p:cNvSpPr/>
          <p:nvPr/>
        </p:nvSpPr>
        <p:spPr>
          <a:xfrm>
            <a:off x="-6980" y="5661492"/>
            <a:ext cx="12192000" cy="1431224"/>
          </a:xfrm>
          <a:prstGeom prst="rect">
            <a:avLst/>
          </a:prstGeom>
          <a:solidFill>
            <a:srgbClr val="7F9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5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-6980" y="1356168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传统模型：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 Term Memory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适合序列化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Conditional Random 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用于标签转移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3148B-0EBE-4739-9DFE-34B125DE89CC}"/>
              </a:ext>
            </a:extLst>
          </p:cNvPr>
          <p:cNvSpPr/>
          <p:nvPr/>
        </p:nvSpPr>
        <p:spPr>
          <a:xfrm>
            <a:off x="-6980" y="0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DDCEB3-DE05-43AA-ACA2-917FE8264439}"/>
              </a:ext>
            </a:extLst>
          </p:cNvPr>
          <p:cNvSpPr/>
          <p:nvPr/>
        </p:nvSpPr>
        <p:spPr>
          <a:xfrm>
            <a:off x="7802939" y="5338323"/>
            <a:ext cx="3785001" cy="1019530"/>
          </a:xfrm>
          <a:prstGeom prst="rect">
            <a:avLst/>
          </a:prstGeom>
          <a:solidFill>
            <a:srgbClr val="952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需要大量训练数据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对新类型适应性不好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39EE42-0C43-472C-A35F-B7BF9D42BF85}"/>
              </a:ext>
            </a:extLst>
          </p:cNvPr>
          <p:cNvSpPr txBox="1"/>
          <p:nvPr/>
        </p:nvSpPr>
        <p:spPr>
          <a:xfrm>
            <a:off x="2617694" y="5001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6C9219-ED8B-4BA6-A3E0-9222969714FD}"/>
              </a:ext>
            </a:extLst>
          </p:cNvPr>
          <p:cNvSpPr/>
          <p:nvPr/>
        </p:nvSpPr>
        <p:spPr>
          <a:xfrm>
            <a:off x="3773193" y="5338323"/>
            <a:ext cx="3785001" cy="1019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解决了上下文依赖问题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A878A4-36F4-4161-906C-4DB6E598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399" y="1931371"/>
            <a:ext cx="2680068" cy="13823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671E53-8074-4729-8B53-B420C898CC28}"/>
              </a:ext>
            </a:extLst>
          </p:cNvPr>
          <p:cNvSpPr/>
          <p:nvPr/>
        </p:nvSpPr>
        <p:spPr>
          <a:xfrm>
            <a:off x="10376452" y="1825580"/>
            <a:ext cx="1003852" cy="1603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1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D32839-A48F-40B3-8BEF-E61A38A9A196}"/>
              </a:ext>
            </a:extLst>
          </p:cNvPr>
          <p:cNvSpPr txBox="1"/>
          <p:nvPr/>
        </p:nvSpPr>
        <p:spPr>
          <a:xfrm>
            <a:off x="62213" y="2084218"/>
            <a:ext cx="3343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r>
              <a:rPr lang="en-US" altLang="zh-CN" sz="2800" b="1" dirty="0">
                <a:solidFill>
                  <a:srgbClr val="ADB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Few-shot NER</a:t>
            </a: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58775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08B61-E654-45CA-AC49-D9B71FE91C46}"/>
              </a:ext>
            </a:extLst>
          </p:cNvPr>
          <p:cNvSpPr txBox="1"/>
          <p:nvPr/>
        </p:nvSpPr>
        <p:spPr>
          <a:xfrm>
            <a:off x="5957287" y="1764318"/>
            <a:ext cx="605265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知识增强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enhanced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知识可能覆盖不全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跨语言增强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enhanced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跨领域增强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Cross-domain enhanced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领域与原样本差距较大时，性能退化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learning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人力投入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ABF1B51-1D35-4EE0-B5BB-1019554C3482}"/>
              </a:ext>
            </a:extLst>
          </p:cNvPr>
          <p:cNvSpPr/>
          <p:nvPr/>
        </p:nvSpPr>
        <p:spPr>
          <a:xfrm>
            <a:off x="3405987" y="2551273"/>
            <a:ext cx="2551300" cy="39784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681F43-B7CB-44C5-9B2E-DEAAAADC4D64}"/>
              </a:ext>
            </a:extLst>
          </p:cNvPr>
          <p:cNvSpPr txBox="1"/>
          <p:nvPr/>
        </p:nvSpPr>
        <p:spPr>
          <a:xfrm>
            <a:off x="3764169" y="2210454"/>
            <a:ext cx="18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B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缺少训练样本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3CCBE5-4021-4061-8DCC-41246920C98B}"/>
              </a:ext>
            </a:extLst>
          </p:cNvPr>
          <p:cNvSpPr/>
          <p:nvPr/>
        </p:nvSpPr>
        <p:spPr>
          <a:xfrm>
            <a:off x="483160" y="4909531"/>
            <a:ext cx="5474127" cy="750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挖掘未定义类的语义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899B8-B04E-42E4-A31A-23E14C00FFE7}"/>
              </a:ext>
            </a:extLst>
          </p:cNvPr>
          <p:cNvSpPr txBox="1"/>
          <p:nvPr/>
        </p:nvSpPr>
        <p:spPr>
          <a:xfrm>
            <a:off x="3698015" y="2946381"/>
            <a:ext cx="23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DB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</a:t>
            </a:r>
            <a:r>
              <a:rPr lang="zh-CN" altLang="en-US" b="1" dirty="0">
                <a:solidFill>
                  <a:srgbClr val="ADB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类着手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03FCEE9-49F1-4C24-B3D2-6A0BFE561335}"/>
              </a:ext>
            </a:extLst>
          </p:cNvPr>
          <p:cNvSpPr/>
          <p:nvPr/>
        </p:nvSpPr>
        <p:spPr>
          <a:xfrm rot="5400000">
            <a:off x="1576626" y="3694605"/>
            <a:ext cx="1818099" cy="3978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DCC551-0CD9-4550-BF86-92EF5D8CCB5E}"/>
              </a:ext>
            </a:extLst>
          </p:cNvPr>
          <p:cNvSpPr txBox="1"/>
          <p:nvPr/>
        </p:nvSpPr>
        <p:spPr>
          <a:xfrm>
            <a:off x="483160" y="3814638"/>
            <a:ext cx="23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未定义类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174C1E-1BB2-4551-800E-1373125433A3}"/>
              </a:ext>
            </a:extLst>
          </p:cNvPr>
          <p:cNvSpPr/>
          <p:nvPr/>
        </p:nvSpPr>
        <p:spPr>
          <a:xfrm>
            <a:off x="0" y="0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66A858-AD50-41B2-BEC5-4AB37ED85B2D}"/>
              </a:ext>
            </a:extLst>
          </p:cNvPr>
          <p:cNvSpPr txBox="1"/>
          <p:nvPr/>
        </p:nvSpPr>
        <p:spPr>
          <a:xfrm>
            <a:off x="2617694" y="5001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FewShot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Learning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535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E550F6-981B-4FC8-8A13-1748E1371CF4}"/>
              </a:ext>
            </a:extLst>
          </p:cNvPr>
          <p:cNvSpPr/>
          <p:nvPr/>
        </p:nvSpPr>
        <p:spPr>
          <a:xfrm>
            <a:off x="0" y="0"/>
            <a:ext cx="12192000" cy="143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9EEAA4-8B32-4EE4-9D4A-34DC24428731}"/>
              </a:ext>
            </a:extLst>
          </p:cNvPr>
          <p:cNvSpPr txBox="1"/>
          <p:nvPr/>
        </p:nvSpPr>
        <p:spPr>
          <a:xfrm>
            <a:off x="2617694" y="5001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Learning</a:t>
            </a:r>
            <a:endParaRPr lang="zh-CN" altLang="en-US" sz="2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6E14837-DB95-4E12-AB62-4B14C987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5" y="1673412"/>
            <a:ext cx="8237845" cy="300546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23331BE-DE97-44D2-841F-94AA7BB593B8}"/>
              </a:ext>
            </a:extLst>
          </p:cNvPr>
          <p:cNvSpPr txBox="1"/>
          <p:nvPr/>
        </p:nvSpPr>
        <p:spPr>
          <a:xfrm>
            <a:off x="627529" y="492106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“Learn to Learn”</a:t>
            </a:r>
            <a:endParaRPr lang="zh-CN" altLang="en-US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92483FA-647E-488C-B683-4B89053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66" y="4678880"/>
            <a:ext cx="3804889" cy="2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5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5554</TotalTime>
  <Words>1439</Words>
  <Application>Microsoft Office PowerPoint</Application>
  <PresentationFormat>宽屏</PresentationFormat>
  <Paragraphs>253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PingFang SC</vt:lpstr>
      <vt:lpstr>等线</vt:lpstr>
      <vt:lpstr>华文细黑</vt:lpstr>
      <vt:lpstr>华文中宋</vt:lpstr>
      <vt:lpstr>微软雅黑</vt:lpstr>
      <vt:lpstr>Arial</vt:lpstr>
      <vt:lpstr>Cambria</vt:lpstr>
      <vt:lpstr>Cambria Math</vt:lpstr>
      <vt:lpstr>Georgia</vt:lpstr>
      <vt:lpstr>Wingdings</vt:lpstr>
      <vt:lpstr>Office 主题​​</vt:lpstr>
      <vt:lpstr>Learning from Miscellaneous Other-Class Words for Few-shot Named Entity Recognition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Miscellaneous Other-Class Words for Few-shot Named Entity Recognition</dc:title>
  <dc:creator>Kong David</dc:creator>
  <cp:lastModifiedBy>Kong David</cp:lastModifiedBy>
  <cp:revision>6</cp:revision>
  <dcterms:created xsi:type="dcterms:W3CDTF">2021-10-13T08:03:20Z</dcterms:created>
  <dcterms:modified xsi:type="dcterms:W3CDTF">2021-10-21T02:24:37Z</dcterms:modified>
</cp:coreProperties>
</file>