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2" r:id="rId5"/>
    <p:sldId id="261" r:id="rId6"/>
    <p:sldId id="271" r:id="rId7"/>
    <p:sldId id="263" r:id="rId8"/>
    <p:sldId id="265" r:id="rId9"/>
    <p:sldId id="266" r:id="rId10"/>
    <p:sldId id="272" r:id="rId11"/>
    <p:sldId id="274" r:id="rId12"/>
    <p:sldId id="268" r:id="rId13"/>
    <p:sldId id="269" r:id="rId14"/>
    <p:sldId id="270" r:id="rId15"/>
    <p:sldId id="264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86592" autoAdjust="0"/>
  </p:normalViewPr>
  <p:slideViewPr>
    <p:cSldViewPr snapToGrid="0">
      <p:cViewPr varScale="1">
        <p:scale>
          <a:sx n="60" d="100"/>
          <a:sy n="60" d="100"/>
        </p:scale>
        <p:origin x="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6D26D-A9E0-47BE-8221-DAE13B26B5C6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0598A-2DDA-4D82-B94E-E835A7437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7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LTH</a:t>
            </a:r>
            <a:r>
              <a:rPr lang="zh-CN" altLang="en-US" dirty="0"/>
              <a:t>，</a:t>
            </a:r>
            <a:r>
              <a:rPr lang="en-US" altLang="zh-CN" dirty="0"/>
              <a:t>Lottery ticket hypothesis</a:t>
            </a:r>
            <a:r>
              <a:rPr lang="zh-CN" altLang="en-US" dirty="0"/>
              <a:t>的概念是</a:t>
            </a:r>
            <a:r>
              <a:rPr lang="en-US" altLang="zh-CN" dirty="0"/>
              <a:t>ICLR2019</a:t>
            </a:r>
            <a:r>
              <a:rPr lang="zh-CN" altLang="en-US" dirty="0"/>
              <a:t>文章提出的概念，认为较复杂的深度神经网络存在一个比较优化的稀疏子网络结构，称为</a:t>
            </a:r>
            <a:r>
              <a:rPr lang="en-US" altLang="zh-CN" dirty="0"/>
              <a:t>winning tickets</a:t>
            </a:r>
            <a:r>
              <a:rPr lang="zh-CN" altLang="en-US" dirty="0"/>
              <a:t>，可用于模型压缩，相比于原网络，稀疏子网络的参数量和复杂度要低许多，但推理精度基本相当。</a:t>
            </a:r>
            <a:r>
              <a:rPr lang="en-US" altLang="zh-CN" dirty="0"/>
              <a:t>LTH</a:t>
            </a:r>
            <a:r>
              <a:rPr lang="zh-CN" altLang="en-US" dirty="0"/>
              <a:t>剪枝获得的子网络从随机初始化开始训练，初始化的数值一一对应取自原网络初始化数值集合，子网络训练达到收敛的迭代次数不超过原网络所需的迭代次数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过程：随机初始化神经网络并训练、剪枝，创建一个</a:t>
            </a:r>
            <a:r>
              <a:rPr lang="en-US" altLang="zh-CN" dirty="0"/>
              <a:t>mask m</a:t>
            </a:r>
            <a:r>
              <a:rPr lang="zh-CN" altLang="en-US" dirty="0"/>
              <a:t>，重置其余参数，构建</a:t>
            </a:r>
            <a:r>
              <a:rPr lang="en-US" altLang="zh-CN" dirty="0"/>
              <a:t>winning ticket</a:t>
            </a:r>
          </a:p>
          <a:p>
            <a:endParaRPr lang="en-US" altLang="zh-CN" dirty="0"/>
          </a:p>
          <a:p>
            <a:r>
              <a:rPr lang="en-US" altLang="zh-CN" dirty="0"/>
              <a:t>LTH</a:t>
            </a:r>
            <a:r>
              <a:rPr lang="zh-CN" altLang="en-US" dirty="0"/>
              <a:t>存在的问题：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寻找稀疏的、可训练的神经网络</a:t>
            </a:r>
            <a:endParaRPr lang="en-US" altLang="zh-CN" dirty="0"/>
          </a:p>
          <a:p>
            <a:r>
              <a:rPr lang="zh-CN" altLang="en-US" dirty="0"/>
              <a:t>需要大量的全模型训练</a:t>
            </a:r>
            <a:endParaRPr lang="en-US" altLang="zh-CN" dirty="0"/>
          </a:p>
          <a:p>
            <a:r>
              <a:rPr lang="zh-CN" altLang="en-US" dirty="0"/>
              <a:t>非结构化稀疏性 </a:t>
            </a:r>
            <a:r>
              <a:rPr lang="en-US" altLang="zh-CN" dirty="0"/>
              <a:t>- </a:t>
            </a:r>
            <a:r>
              <a:rPr lang="zh-CN" altLang="en-US" dirty="0"/>
              <a:t>难以利用加速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文章最后在</a:t>
            </a:r>
            <a:r>
              <a:rPr lang="en-US" altLang="zh-CN" dirty="0"/>
              <a:t>MNIST</a:t>
            </a:r>
            <a:r>
              <a:rPr lang="zh-CN" altLang="en-US" dirty="0"/>
              <a:t>、</a:t>
            </a:r>
            <a:r>
              <a:rPr lang="en-US" altLang="zh-CN" dirty="0"/>
              <a:t>CIFAR10</a:t>
            </a:r>
            <a:r>
              <a:rPr lang="zh-CN" altLang="en-US" dirty="0"/>
              <a:t>数据集上对全连接层网络与卷积网络做了实验验证，然而这些任务涉及的数据集都很小，设计的深度模型本身存在较大的参数冗余和过拟合倾向；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0598A-2DDA-4D82-B94E-E835A7437A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4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LT</a:t>
            </a:r>
            <a:r>
              <a:rPr lang="zh-CN" altLang="en-US" dirty="0"/>
              <a:t>不是</a:t>
            </a:r>
            <a:r>
              <a:rPr lang="en-US" altLang="zh-CN" dirty="0"/>
              <a:t>pruning</a:t>
            </a:r>
            <a:r>
              <a:rPr lang="zh-CN" altLang="en-US" dirty="0"/>
              <a:t>，通过</a:t>
            </a:r>
            <a:r>
              <a:rPr lang="en-US" altLang="zh-CN" dirty="0" err="1"/>
              <a:t>earlybert</a:t>
            </a:r>
            <a:r>
              <a:rPr lang="zh-CN" altLang="en-US" dirty="0"/>
              <a:t>找到的</a:t>
            </a:r>
            <a:r>
              <a:rPr lang="en-US" altLang="zh-CN" dirty="0"/>
              <a:t>network</a:t>
            </a:r>
            <a:r>
              <a:rPr lang="zh-CN" altLang="en-US" dirty="0"/>
              <a:t>比不做</a:t>
            </a:r>
            <a:r>
              <a:rPr lang="en-US" altLang="zh-CN" dirty="0"/>
              <a:t>pruning</a:t>
            </a:r>
            <a:r>
              <a:rPr lang="zh-CN" altLang="en-US" dirty="0"/>
              <a:t>是要好的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0598A-2DDA-4D82-B94E-E835A7437A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8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early stage</a:t>
            </a:r>
            <a:r>
              <a:rPr lang="zh-CN" altLang="en-US" dirty="0"/>
              <a:t>得到</a:t>
            </a:r>
            <a:r>
              <a:rPr lang="en-US" altLang="zh-CN" dirty="0"/>
              <a:t>structured ticket</a:t>
            </a:r>
          </a:p>
          <a:p>
            <a:endParaRPr lang="en-US" altLang="zh-CN" dirty="0"/>
          </a:p>
          <a:p>
            <a:r>
              <a:rPr lang="zh-CN" altLang="en-US" dirty="0"/>
              <a:t>彩票假说（</a:t>
            </a:r>
            <a:r>
              <a:rPr lang="en-US" altLang="zh-CN" dirty="0"/>
              <a:t>LTH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zh-CN" altLang="en-US" dirty="0"/>
              <a:t>寻找稀疏的、可训练的神经网络</a:t>
            </a:r>
            <a:endParaRPr lang="en-US" altLang="zh-CN" dirty="0"/>
          </a:p>
          <a:p>
            <a:r>
              <a:rPr lang="zh-CN" altLang="en-US" dirty="0"/>
              <a:t>需要大量的全模型训练</a:t>
            </a:r>
            <a:endParaRPr lang="en-US" altLang="zh-CN" dirty="0"/>
          </a:p>
          <a:p>
            <a:r>
              <a:rPr lang="zh-CN" altLang="en-US" dirty="0"/>
              <a:t>非结构化稀疏性 </a:t>
            </a:r>
            <a:r>
              <a:rPr lang="en-US" altLang="zh-CN" dirty="0"/>
              <a:t>- </a:t>
            </a:r>
            <a:r>
              <a:rPr lang="zh-CN" altLang="en-US" dirty="0"/>
              <a:t>难以利用加速</a:t>
            </a:r>
          </a:p>
          <a:p>
            <a:endParaRPr lang="en-US" altLang="zh-CN" dirty="0"/>
          </a:p>
          <a:p>
            <a:r>
              <a:rPr lang="en-US" altLang="zh-CN" dirty="0"/>
              <a:t>Early-bird tickets:</a:t>
            </a:r>
          </a:p>
          <a:p>
            <a:r>
              <a:rPr lang="zh-CN" altLang="en-US" dirty="0"/>
              <a:t>结构化</a:t>
            </a:r>
            <a:r>
              <a:rPr lang="en-US" altLang="zh-CN" dirty="0"/>
              <a:t>ticket – </a:t>
            </a:r>
            <a:r>
              <a:rPr lang="zh-CN" altLang="en-US" dirty="0"/>
              <a:t>可以更好的加速</a:t>
            </a:r>
            <a:endParaRPr lang="en-US" altLang="zh-CN" dirty="0"/>
          </a:p>
          <a:p>
            <a:r>
              <a:rPr lang="en-US" altLang="zh-CN" dirty="0"/>
              <a:t>Early-bird</a:t>
            </a:r>
            <a:r>
              <a:rPr lang="zh-CN" altLang="en-US" dirty="0"/>
              <a:t>：指的在</a:t>
            </a:r>
            <a:r>
              <a:rPr lang="en-US" altLang="zh-CN" dirty="0"/>
              <a:t>full-model training</a:t>
            </a:r>
            <a:r>
              <a:rPr lang="zh-CN" altLang="en-US" dirty="0"/>
              <a:t>的</a:t>
            </a:r>
            <a:r>
              <a:rPr lang="en-US" altLang="zh-CN" dirty="0"/>
              <a:t>early stage</a:t>
            </a:r>
            <a:r>
              <a:rPr lang="zh-CN" altLang="en-US" dirty="0"/>
              <a:t>可以找到最优的</a:t>
            </a:r>
            <a:r>
              <a:rPr lang="en-US" altLang="zh-CN" dirty="0"/>
              <a:t>ticket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0598A-2DDA-4D82-B94E-E835A7437A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8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用非常少的时间，如试的</a:t>
            </a:r>
            <a:r>
              <a:rPr lang="en-US" altLang="zh-CN" dirty="0"/>
              <a:t>0.2</a:t>
            </a:r>
            <a:r>
              <a:rPr lang="zh-CN" altLang="en-US" dirty="0"/>
              <a:t>个</a:t>
            </a:r>
            <a:r>
              <a:rPr lang="en-US" altLang="zh-CN" dirty="0"/>
              <a:t>epochs</a:t>
            </a:r>
            <a:r>
              <a:rPr lang="zh-CN" altLang="en-US" dirty="0"/>
              <a:t>找到那个最优的</a:t>
            </a:r>
            <a:r>
              <a:rPr lang="en-US" altLang="zh-CN" dirty="0"/>
              <a:t>tickets</a:t>
            </a:r>
          </a:p>
          <a:p>
            <a:endParaRPr lang="en-US" altLang="zh-CN" dirty="0"/>
          </a:p>
          <a:p>
            <a:r>
              <a:rPr lang="zh-CN" altLang="en-US" dirty="0"/>
              <a:t>在得到</a:t>
            </a:r>
            <a:r>
              <a:rPr lang="en-US" altLang="zh-CN" dirty="0"/>
              <a:t>sparse</a:t>
            </a:r>
            <a:r>
              <a:rPr lang="zh-CN" altLang="en-US" dirty="0"/>
              <a:t>的</a:t>
            </a:r>
            <a:r>
              <a:rPr lang="en-US" altLang="zh-CN" dirty="0"/>
              <a:t>network</a:t>
            </a:r>
            <a:r>
              <a:rPr lang="zh-CN" altLang="en-US" dirty="0"/>
              <a:t>后在同样</a:t>
            </a:r>
            <a:r>
              <a:rPr lang="en-US" altLang="zh-CN" dirty="0"/>
              <a:t>data</a:t>
            </a:r>
            <a:r>
              <a:rPr lang="zh-CN" altLang="en-US" dirty="0"/>
              <a:t>下加大了</a:t>
            </a:r>
            <a:r>
              <a:rPr lang="en-US" altLang="zh-CN" dirty="0"/>
              <a:t>learning ra</a:t>
            </a:r>
          </a:p>
          <a:p>
            <a:endParaRPr lang="en-US" altLang="zh-CN" dirty="0"/>
          </a:p>
          <a:p>
            <a:r>
              <a:rPr lang="en-US" altLang="zh-CN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EarlyBERT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的获胜策略是我们只需要在中奖票出现之前进行这个联合训练几步，这比预训练或微调的完整训练过程要短得多。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EarlyBERT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过程：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0598A-2DDA-4D82-B94E-E835A7437A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38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Pruning</a:t>
            </a:r>
            <a:r>
              <a:rPr lang="zh-CN" altLang="en-US" dirty="0"/>
              <a:t>选择了</a:t>
            </a:r>
            <a:r>
              <a:rPr lang="en-US" altLang="zh-CN" dirty="0"/>
              <a:t>Network Slimming</a:t>
            </a:r>
            <a:r>
              <a:rPr lang="zh-CN" altLang="en-US" dirty="0"/>
              <a:t>，而</a:t>
            </a:r>
            <a:r>
              <a:rPr lang="en-US" altLang="zh-CN" dirty="0"/>
              <a:t>NS</a:t>
            </a:r>
            <a:r>
              <a:rPr lang="zh-CN" altLang="en-US" dirty="0"/>
              <a:t>的剪枝基于批量归一化中的缩放因子，这在</a:t>
            </a:r>
            <a:r>
              <a:rPr lang="en-US" altLang="zh-CN" dirty="0"/>
              <a:t>NLP</a:t>
            </a:r>
            <a:r>
              <a:rPr lang="zh-CN" altLang="en-US" dirty="0"/>
              <a:t>模型中并没有使用，因此对原始</a:t>
            </a:r>
            <a:r>
              <a:rPr lang="en-US" altLang="zh-CN" dirty="0"/>
              <a:t>NS</a:t>
            </a:r>
            <a:r>
              <a:rPr lang="zh-CN" altLang="en-US" dirty="0"/>
              <a:t>进行必要的修改，包括剪枝</a:t>
            </a:r>
            <a:r>
              <a:rPr lang="en-US" altLang="zh-CN" dirty="0"/>
              <a:t>attention</a:t>
            </a:r>
            <a:r>
              <a:rPr lang="zh-CN" altLang="en-US" dirty="0"/>
              <a:t>头部和剪枝中间神经元，将</a:t>
            </a:r>
            <a:r>
              <a:rPr lang="en-US" altLang="zh-CN" dirty="0"/>
              <a:t>transformer</a:t>
            </a:r>
            <a:r>
              <a:rPr lang="zh-CN" altLang="en-US" dirty="0"/>
              <a:t>中的全连接子层的注意力头部和中间层可学习系数相关联，将这些系数与</a:t>
            </a:r>
            <a:r>
              <a:rPr lang="en-US" altLang="zh-CN" dirty="0"/>
              <a:t>BERT</a:t>
            </a:r>
            <a:r>
              <a:rPr lang="zh-CN" altLang="en-US" dirty="0"/>
              <a:t>联合训练，</a:t>
            </a:r>
            <a:r>
              <a:rPr lang="en-US" altLang="zh-CN" dirty="0"/>
              <a:t>L0</a:t>
            </a:r>
            <a:r>
              <a:rPr lang="zh-CN" altLang="en-US" dirty="0"/>
              <a:t>是指在</a:t>
            </a:r>
            <a:r>
              <a:rPr lang="en-US" altLang="zh-CN" dirty="0"/>
              <a:t>pre-training</a:t>
            </a:r>
            <a:r>
              <a:rPr lang="zh-CN" altLang="en-US" dirty="0"/>
              <a:t>和</a:t>
            </a:r>
            <a:r>
              <a:rPr lang="en-US" altLang="zh-CN" dirty="0"/>
              <a:t>fine-tuning</a:t>
            </a:r>
            <a:r>
              <a:rPr lang="zh-CN" altLang="en-US" dirty="0"/>
              <a:t>中使用的原始损失函数，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λ 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是控制正则化强度的超参数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0598A-2DDA-4D82-B94E-E835A7437A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48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修建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attention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头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修剪系数具有最小幅度的注意力头，并将这些头从计算图中删除，修剪</a:t>
            </a:r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Wo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中与移除的头部相对应的行</a:t>
            </a:r>
            <a:endParaRPr lang="en-US" altLang="zh-CN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对注意力头使用逐层修剪，因为每层中的头数量非常少（全局修剪某些层中的注意力头可能会被完全移除，从而使网络无法训练）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0598A-2DDA-4D82-B94E-E835A7437A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47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较</a:t>
            </a:r>
            <a:r>
              <a:rPr lang="en-US" altLang="zh-CN" dirty="0"/>
              <a:t>LT</a:t>
            </a:r>
            <a:r>
              <a:rPr lang="zh-CN" altLang="en-US" dirty="0"/>
              <a:t>来说引入了</a:t>
            </a:r>
            <a:r>
              <a:rPr lang="en-US" altLang="zh-CN" dirty="0"/>
              <a:t>structure pruning</a:t>
            </a:r>
            <a:r>
              <a:rPr lang="zh-CN" altLang="en-US" dirty="0"/>
              <a:t>，无论在</a:t>
            </a:r>
            <a:r>
              <a:rPr lang="en-US" altLang="zh-CN" dirty="0"/>
              <a:t>inference</a:t>
            </a:r>
            <a:r>
              <a:rPr lang="zh-CN" altLang="en-US" dirty="0"/>
              <a:t>还是</a:t>
            </a:r>
            <a:r>
              <a:rPr lang="en-US" altLang="zh-CN" dirty="0"/>
              <a:t>training</a:t>
            </a:r>
            <a:r>
              <a:rPr lang="zh-CN" altLang="en-US" dirty="0"/>
              <a:t>上都有改进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实验发现加大</a:t>
            </a:r>
            <a:r>
              <a:rPr lang="en-US" altLang="zh-CN" dirty="0"/>
              <a:t>learning rate</a:t>
            </a:r>
            <a:r>
              <a:rPr lang="zh-CN" altLang="en-US" dirty="0"/>
              <a:t>可以在较短的时间中得到一个收敛的</a:t>
            </a:r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0598A-2DDA-4D82-B94E-E835A7437A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75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0598A-2DDA-4D82-B94E-E835A7437A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49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 err="1"/>
              <a:t>fing</a:t>
            </a:r>
            <a:r>
              <a:rPr lang="en-US" altLang="zh-CN" dirty="0"/>
              <a:t>-tuning</a:t>
            </a:r>
            <a:r>
              <a:rPr lang="zh-CN" altLang="en-US" dirty="0"/>
              <a:t>阶段做的实验，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减少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来缩短训练时间，能否通过调整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learning rate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来弥补减少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带来的负面影响；实验发现适当提高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learning rate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能提升准确率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0598A-2DDA-4D82-B94E-E835A7437A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8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Tabel3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最佳正则化系数、修剪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attention head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个数以及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Neuron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个数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对精度的影响实验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Figure3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searching stage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停止时间与模型准确率的关系：停止在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（这就是那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时准确率突然增加，停止在最后轻微增加，考虑训练效率，认为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20%-40%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是最佳停止时间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0598A-2DDA-4D82-B94E-E835A7437A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8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07310-DC9E-4095-B9A4-506515414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66EE25-CDA1-4386-A50B-0F9F7B399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F7AFC-D784-40C6-95F7-7028AAA1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D31BD60-0A48-44DD-A45C-9CCC9474EA95}" type="datetimeFigureOut">
              <a:rPr lang="zh-CN" altLang="en-US" smtClean="0"/>
              <a:pPr/>
              <a:t>2021/9/30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46EEF-152E-4873-B9C7-4ED63F49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5FCFE-E673-45D1-BDE0-30DEC9D0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37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A5449-FD08-4E8F-A4D6-2603B607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CCACC-3EB0-4FD7-BECC-9F74582EF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D4DE5-8C7B-4B0D-939D-90AA8955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BD60-0A48-44DD-A45C-9CCC9474EA9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FA2BA-F68D-4A97-9C20-10AFC5F9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467BA-90F4-4B68-861C-A743A959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AA25-49D5-406D-ABA3-3CBA522B3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5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6D7986-DD3E-41C8-A9F8-237CF02B1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6DAC38-BC27-4AB8-B3E0-A6A726DE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46F84-6328-4AC1-93C0-F3D65E17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BD60-0A48-44DD-A45C-9CCC9474EA9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8FFB8-F44F-4593-8B66-1CBE56C2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24FF0-6065-41CD-A667-63A9C1C4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AA25-49D5-406D-ABA3-3CBA522B3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4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F1B2F-284F-4E54-BEBA-ACDC8322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5194466" cy="548059"/>
          </a:xfrm>
        </p:spPr>
        <p:txBody>
          <a:bodyPr>
            <a:noAutofit/>
          </a:bodyPr>
          <a:lstStyle>
            <a:lvl1pPr>
              <a:defRPr sz="320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4E477-2364-48B6-A459-E8FE40A9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A9832A-20A6-4C5E-BA3B-959F17AF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BD60-0A48-44DD-A45C-9CCC9474EA95}" type="datetimeFigureOut">
              <a:rPr lang="zh-CN" altLang="en-US" smtClean="0"/>
              <a:t>2021/9/30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B5A93D-F178-4183-A91D-53F492BA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2C5CC6-A6EB-4386-8F8B-3CACD46D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AA25-49D5-406D-ABA3-3CBA522B3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2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F763D-E358-4815-B023-1868F3C1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32C75-326D-4465-AD68-1FD270D7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CEFCC-F5B4-447E-9BAE-97644096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BD60-0A48-44DD-A45C-9CCC9474EA9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A63E6-E775-431A-B546-645B67C1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8211F-86EE-4F69-BB15-9F809AFD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AA25-49D5-406D-ABA3-3CBA522B3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7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AD0D8-5CE6-43A2-BF49-A51FE871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01F5C-69E0-4E80-AC4D-11011AC58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4F4D0C-C9FB-447A-BE31-FB4F3590D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2DAEE-6EF2-4FF6-A263-EF366C2F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BD60-0A48-44DD-A45C-9CCC9474EA9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D5749F-0014-40AE-B369-261DE849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E7EB1C-5B75-4A62-B670-D1D3E4B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AA25-49D5-406D-ABA3-3CBA522B3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3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FC8CB-C0ED-4095-A9FF-71A11832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CF891-2DBD-4B7D-940E-6A69E901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441ADA-5155-444E-83FA-1D8B5566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BD8C1B-C9CC-4903-B309-90AC0BFB6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E98960-EF38-4062-B243-C41009CDE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3ECDC6-28F3-4466-A569-22343C29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BD60-0A48-44DD-A45C-9CCC9474EA9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C253DB-167D-4C9C-B3D2-7FB96F60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6E18EA-49F1-4237-A1C8-3CD34BA7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AA25-49D5-406D-ABA3-3CBA522B3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9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794C5-CC9A-4AC3-BD59-7B9AEBCC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20A3D1-1062-46FD-AC45-31FD738B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BD60-0A48-44DD-A45C-9CCC9474EA9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CB08C0-1925-44A2-8C67-E73965D7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0648E2-95B7-4C7A-AC95-61F70DB3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AA25-49D5-406D-ABA3-3CBA522B3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7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4DD1A0-9C86-4E35-B753-43A96304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BD60-0A48-44DD-A45C-9CCC9474EA9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A67836-115B-4791-B0A5-9A29631B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5D2427-9637-4597-9C15-7EE96F55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AA25-49D5-406D-ABA3-3CBA522B3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6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EEC94-78CA-4C09-9D66-2900C991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9B853-22A4-46FA-AD6E-6488568DB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37705A-3DB8-4ED7-9904-F56995774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7AB179-5410-4EE2-B238-DC46C8C0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BD60-0A48-44DD-A45C-9CCC9474EA9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79E07-8F49-46CF-B294-A0AF6043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61AB5-A3AF-4D54-9107-699D9F98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AA25-49D5-406D-ABA3-3CBA522B3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5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ED8CE-1F03-400E-802D-A753C818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C39B5D-516C-4A5E-9714-0EE6EFB15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D418FC-D057-4FFF-A20D-D36BE2657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91E80-7109-4BAC-9259-48454E47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BD60-0A48-44DD-A45C-9CCC9474EA9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714FBA-B32E-4774-B02C-D55CEAD6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7AB14-8C71-4756-AD06-C7DBC976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3AA25-49D5-406D-ABA3-3CBA522B3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5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6A01A7-C776-4C9D-814E-FBC0530D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E91BC-C532-445A-A014-2BFC920EA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83468-4EE5-4756-8C89-516F1C6AB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1BD60-0A48-44DD-A45C-9CCC9474EA95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7597F-0468-471E-8AA5-F04C54DD1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32AB0-6390-432E-8F05-E18319AF0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AA25-49D5-406D-ABA3-3CBA522B3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2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66A2F-B361-4160-A61E-9CF5DF723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93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EarlyBERT</a:t>
            </a:r>
            <a:r>
              <a:rPr lang="en-US" altLang="zh-CN" dirty="0"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: Efficient BERT Training via Early-bird Lottery Tickets</a:t>
            </a:r>
            <a:endParaRPr lang="zh-CN" altLang="en-US" dirty="0">
              <a:latin typeface="Times New Roman" panose="02020603050405020304" pitchFamily="18" charset="0"/>
              <a:ea typeface="方正小标宋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F6C36F-9EA4-4F07-9C26-B45E2DF57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130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Xiaohan</a:t>
            </a:r>
            <a:r>
              <a:rPr lang="en-US" altLang="zh-CN" dirty="0"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 Chen1∗ Yu Cheng2 </a:t>
            </a:r>
            <a:r>
              <a:rPr lang="en-US" altLang="zh-CN" dirty="0" err="1"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Shuohang</a:t>
            </a:r>
            <a:r>
              <a:rPr lang="en-US" altLang="zh-CN" dirty="0"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 Wang2 </a:t>
            </a:r>
            <a:r>
              <a:rPr lang="en-US" altLang="zh-CN" dirty="0" err="1"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Zhe</a:t>
            </a:r>
            <a:r>
              <a:rPr lang="en-US" altLang="zh-CN" dirty="0"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 Gan2 </a:t>
            </a:r>
            <a:r>
              <a:rPr lang="en-US" altLang="zh-CN" dirty="0" err="1"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Zhangyang</a:t>
            </a:r>
            <a:r>
              <a:rPr lang="en-US" altLang="zh-CN" dirty="0"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 Wang1 </a:t>
            </a:r>
            <a:r>
              <a:rPr lang="en-US" altLang="zh-CN" dirty="0" err="1"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Jingjing</a:t>
            </a:r>
            <a:r>
              <a:rPr lang="en-US" altLang="zh-CN" dirty="0"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 Liu2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1University of Texas at Austin, 2Microsoft </a:t>
            </a:r>
            <a:r>
              <a:rPr lang="en-US" altLang="zh-CN" dirty="0" err="1"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Corporatio</a:t>
            </a:r>
            <a:endParaRPr lang="en-US" altLang="zh-CN" dirty="0">
              <a:latin typeface="Times New Roman" panose="02020603050405020304" pitchFamily="18" charset="0"/>
              <a:ea typeface="方正小标宋简体" panose="03000509000000000000" pitchFamily="65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方正小标宋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F90323-0047-467E-AF44-9351F3D70118}"/>
              </a:ext>
            </a:extLst>
          </p:cNvPr>
          <p:cNvSpPr txBox="1"/>
          <p:nvPr/>
        </p:nvSpPr>
        <p:spPr>
          <a:xfrm>
            <a:off x="8479746" y="5449527"/>
            <a:ext cx="2188254" cy="11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沈新舒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2021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日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75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D402FB3D-4A14-48B1-893B-BE41E6232673}"/>
              </a:ext>
            </a:extLst>
          </p:cNvPr>
          <p:cNvSpPr txBox="1">
            <a:spLocks/>
          </p:cNvSpPr>
          <p:nvPr/>
        </p:nvSpPr>
        <p:spPr>
          <a:xfrm>
            <a:off x="838199" y="867910"/>
            <a:ext cx="5194466" cy="5480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Experiment – fine-tuning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1FDC7F-0309-4B44-B40A-1AC734833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301" y="1865090"/>
            <a:ext cx="4638460" cy="30516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C875C5-A3C9-4F1E-9D0B-DE86ADAF9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301" y="5096851"/>
            <a:ext cx="5177788" cy="11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6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D402FB3D-4A14-48B1-893B-BE41E6232673}"/>
              </a:ext>
            </a:extLst>
          </p:cNvPr>
          <p:cNvSpPr txBox="1">
            <a:spLocks/>
          </p:cNvSpPr>
          <p:nvPr/>
        </p:nvSpPr>
        <p:spPr>
          <a:xfrm>
            <a:off x="838199" y="867910"/>
            <a:ext cx="5194466" cy="5480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Experiment – fine-tuning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E34ACE-EAD0-4689-B92D-D7DD1BF5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97" y="1919435"/>
            <a:ext cx="4892870" cy="42611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E85DD8-2472-4A6E-9C69-2CEEBAC24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665" y="1919435"/>
            <a:ext cx="5947459" cy="355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4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C4013-9AC1-4136-BCBE-01D5B7F6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31410"/>
            <a:ext cx="5194466" cy="548059"/>
          </a:xfrm>
        </p:spPr>
        <p:txBody>
          <a:bodyPr/>
          <a:lstStyle/>
          <a:p>
            <a:r>
              <a:rPr lang="en-US" altLang="zh-CN" dirty="0"/>
              <a:t>Result – fine-tuning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7CD385-EC65-414F-B295-61834942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83" y="2320475"/>
            <a:ext cx="9252164" cy="32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3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69BFC-DA46-4258-8FC7-7F4487DE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40268"/>
            <a:ext cx="5194466" cy="548059"/>
          </a:xfrm>
        </p:spPr>
        <p:txBody>
          <a:bodyPr/>
          <a:lstStyle/>
          <a:p>
            <a:r>
              <a:rPr lang="en-US" altLang="zh-CN" dirty="0"/>
              <a:t>Result – pre-training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A51F0D-DD14-4952-BD8C-4809FACB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22" y="2830606"/>
            <a:ext cx="10243685" cy="23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5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5AF1D-5EF9-494B-8700-ECF7677B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28" y="2725928"/>
            <a:ext cx="3167744" cy="1406144"/>
          </a:xfrm>
        </p:spPr>
        <p:txBody>
          <a:bodyPr/>
          <a:lstStyle/>
          <a:p>
            <a:r>
              <a:rPr lang="en-US" altLang="zh-CN" sz="6600" dirty="0"/>
              <a:t>Thanks!</a:t>
            </a:r>
            <a:endParaRPr lang="zh-CN" altLang="en-US" sz="6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CF7E9F-3C9B-4327-8A9E-0F9E219DEF1F}"/>
              </a:ext>
            </a:extLst>
          </p:cNvPr>
          <p:cNvSpPr txBox="1"/>
          <p:nvPr/>
        </p:nvSpPr>
        <p:spPr>
          <a:xfrm>
            <a:off x="9419546" y="5398727"/>
            <a:ext cx="2188254" cy="116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沈新舒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2021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1600" dirty="0"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日</a:t>
            </a:r>
            <a:endParaRPr lang="en-US" altLang="zh-CN" sz="1600" dirty="0">
              <a:latin typeface="新宋体" panose="02010609030101010101" pitchFamily="49" charset="-122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346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580BE-A5E5-4032-BB75-873D0748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61047"/>
            <a:ext cx="5194466" cy="548059"/>
          </a:xfrm>
        </p:spPr>
        <p:txBody>
          <a:bodyPr/>
          <a:lstStyle/>
          <a:p>
            <a:r>
              <a:rPr lang="en-US" altLang="zh-CN" dirty="0"/>
              <a:t>Methodology - 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F3C1A-CDA5-434A-9799-0263B30C0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7014"/>
            <a:ext cx="10515600" cy="52266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The pruned network naturally enjoys computational efficiency due to structured pruning</a:t>
            </a:r>
          </a:p>
          <a:p>
            <a:pPr>
              <a:lnSpc>
                <a:spcPct val="150000"/>
              </a:lnSpc>
            </a:pP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en-US" altLang="zh-CN" dirty="0"/>
              <a:t>(Structured) lottery ticket is different from pruning (though LT uses it)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Find trainable sub-network </a:t>
            </a:r>
            <a:r>
              <a:rPr lang="en-US" altLang="zh-CN" b="1" dirty="0"/>
              <a:t>for that specific initialization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Start from random </a:t>
            </a:r>
            <a:r>
              <a:rPr lang="en-US" altLang="zh-CN" dirty="0" err="1"/>
              <a:t>init</a:t>
            </a:r>
            <a:r>
              <a:rPr lang="en-US" altLang="zh-CN" dirty="0"/>
              <a:t> instead of pretrained (same as our pretrain case)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Hence, also different from directly training a smaller network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Similar to random pruning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Verified by our random pruning results</a:t>
            </a:r>
          </a:p>
        </p:txBody>
      </p:sp>
    </p:spTree>
    <p:extLst>
      <p:ext uri="{BB962C8B-B14F-4D97-AF65-F5344CB8AC3E}">
        <p14:creationId xmlns:p14="http://schemas.microsoft.com/office/powerpoint/2010/main" val="189293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2838A-349F-43E8-9EBD-A9E7E92E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Fine-tuning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4488B-67EC-4C19-9A0B-41BE5F5F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Prune self-attention heads only</a:t>
            </a:r>
          </a:p>
          <a:p>
            <a:r>
              <a:rPr lang="en-US" altLang="zh-CN" dirty="0"/>
              <a:t>Prune intermediate neurons only</a:t>
            </a:r>
          </a:p>
          <a:p>
            <a:r>
              <a:rPr lang="en-US" altLang="zh-CN" dirty="0"/>
              <a:t>Prune heads + neurons simultaneously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NOTES</a:t>
            </a:r>
          </a:p>
          <a:p>
            <a:r>
              <a:rPr lang="en-US" altLang="zh-CN" dirty="0"/>
              <a:t>In all experiments, with take the lottery ticket at 0.2 epoch</a:t>
            </a:r>
          </a:p>
          <a:p>
            <a:r>
              <a:rPr lang="en-US" altLang="zh-CN" dirty="0"/>
              <a:t>After taking ticket, we finetune for 2 epochs with doubled LR</a:t>
            </a:r>
          </a:p>
          <a:p>
            <a:r>
              <a:rPr lang="en-US" altLang="zh-CN" dirty="0"/>
              <a:t>We compare with random pruning (5 repetitions with diff seeds)</a:t>
            </a:r>
          </a:p>
          <a:p>
            <a:r>
              <a:rPr lang="en-US" altLang="zh-CN" dirty="0"/>
              <a:t>We omit small datasets (of less interests for training efficiency)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97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6912B-2C34-42DC-B259-FBC5DC39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0EEE2-54E5-4211-B2C4-9CB859B68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645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Lottery ticket hypothesis(LTH)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Find sparse, trainable neural networks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Needs heavy full-model training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Unstructured sparsity - hard to exploit for acceleration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IMP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BBD7EA-EF2D-462F-AAD8-D070A56E9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66"/>
          <a:stretch/>
        </p:blipFill>
        <p:spPr>
          <a:xfrm>
            <a:off x="1903824" y="4233192"/>
            <a:ext cx="8257681" cy="24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2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B914B-C052-45BE-A4D6-57D14191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3587E-DD95-4B7C-A698-A975592A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Lottery ticket hypothesis(LTH)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Find sparse, trainable neural networks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Needs heavy full-model training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Unstructured sparsity - hard to exploit for acceleration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r>
              <a:rPr lang="en-US" altLang="zh-CN" dirty="0"/>
              <a:t>Early-bird tickets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Structured</a:t>
            </a:r>
            <a:r>
              <a:rPr lang="en-US" altLang="zh-CN" dirty="0"/>
              <a:t> ticket - better supported for acceleration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Early-bird: ticket can be found </a:t>
            </a:r>
            <a:r>
              <a:rPr lang="en-US" altLang="zh-CN" b="1" dirty="0"/>
              <a:t>in the early stage of full-model training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3109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9D74C-17AD-40CE-9F27-2F887217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49617"/>
            <a:ext cx="5194466" cy="548059"/>
          </a:xfrm>
        </p:spPr>
        <p:txBody>
          <a:bodyPr/>
          <a:lstStyle/>
          <a:p>
            <a:r>
              <a:rPr lang="en-US" altLang="zh-CN" dirty="0"/>
              <a:t>Methodology - workflow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B3C2E-6A14-4862-874A-EE4E359DC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59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Searching Stage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Jointly train BERT and the sparsity-inducing coefficients to be used to draw the winning ticket;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Ticket-drawing Stage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draw the winning ticket using the learned coefficients;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Efficient-training Stage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train </a:t>
            </a:r>
            <a:r>
              <a:rPr lang="en-US" altLang="zh-CN" dirty="0" err="1"/>
              <a:t>EarlyBERT</a:t>
            </a:r>
            <a:r>
              <a:rPr lang="en-US" altLang="zh-CN" dirty="0"/>
              <a:t> for pre-training or downstream fine-tuning</a:t>
            </a:r>
          </a:p>
        </p:txBody>
      </p:sp>
    </p:spTree>
    <p:extLst>
      <p:ext uri="{BB962C8B-B14F-4D97-AF65-F5344CB8AC3E}">
        <p14:creationId xmlns:p14="http://schemas.microsoft.com/office/powerpoint/2010/main" val="100495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4E68D-3046-4AD5-B169-BA488BDB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7495572" cy="725721"/>
          </a:xfrm>
        </p:spPr>
        <p:txBody>
          <a:bodyPr/>
          <a:lstStyle/>
          <a:p>
            <a:r>
              <a:rPr lang="en-US" altLang="zh-CN" dirty="0"/>
              <a:t>Methodology - Searching Stage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118A97-CAA5-41CC-A41F-C0029878A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406758"/>
            <a:ext cx="10096500" cy="477020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558680-B0C5-4205-9102-F5C90D75E56F}"/>
              </a:ext>
            </a:extLst>
          </p:cNvPr>
          <p:cNvSpPr/>
          <p:nvPr/>
        </p:nvSpPr>
        <p:spPr>
          <a:xfrm>
            <a:off x="6697980" y="5732342"/>
            <a:ext cx="5327959" cy="56391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At the end of training, prune neurons/self-attention heads that correspond to small coefficients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25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6585D-998B-4629-9661-AD7FFC0D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81037"/>
            <a:ext cx="6553201" cy="461963"/>
          </a:xfrm>
        </p:spPr>
        <p:txBody>
          <a:bodyPr/>
          <a:lstStyle/>
          <a:p>
            <a:r>
              <a:rPr lang="en-US" altLang="zh-CN" dirty="0"/>
              <a:t>Methodology – Ticket-drawing stage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FA591-B94F-47D3-9B83-466B3A1E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prune the attention heads </a:t>
            </a:r>
          </a:p>
          <a:p>
            <a:pPr lvl="1"/>
            <a:r>
              <a:rPr lang="en-US" altLang="zh-CN" dirty="0"/>
              <a:t>whose coefficients have the smallest magnitudes, and remove these heads from the computation graph</a:t>
            </a:r>
          </a:p>
          <a:p>
            <a:pPr lvl="1"/>
            <a:r>
              <a:rPr lang="en-US" altLang="zh-CN" dirty="0"/>
              <a:t>use layer-wise pruning for attention heads</a:t>
            </a:r>
          </a:p>
          <a:p>
            <a:endParaRPr lang="en-US" altLang="zh-CN" dirty="0"/>
          </a:p>
          <a:p>
            <a:r>
              <a:rPr lang="en-US" altLang="zh-CN" dirty="0"/>
              <a:t>prune intermediate neurons in the fully-connected sub-layers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98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79876-1F1B-4B72-BF06-69D1D532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9627"/>
            <a:ext cx="5194466" cy="548059"/>
          </a:xfrm>
        </p:spPr>
        <p:txBody>
          <a:bodyPr/>
          <a:lstStyle/>
          <a:p>
            <a:r>
              <a:rPr lang="en-US" altLang="zh-CN" dirty="0"/>
              <a:t>Methodology - 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87CA4-18EA-48CB-B78C-6B71EAF75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First to try to draw early-bird ticket for BERT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And use structured LT for efficient training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Save more than 35-45% time saved with similar resources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9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F0B0F-546F-47B7-A216-F9E04B3C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18197"/>
            <a:ext cx="5871211" cy="679133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BB9356-54A1-4EAE-BADC-E40A5B81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382" y="2926080"/>
            <a:ext cx="5419069" cy="3028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757079-6FC9-4B45-A49C-94931D681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442" y="1848134"/>
            <a:ext cx="5224947" cy="126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4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7BB24-8874-4215-8633-72DB7165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early emergence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F0308C-C065-4658-8B1B-5CB8E3A20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06" y="1392090"/>
            <a:ext cx="7624317" cy="50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9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1063</Words>
  <Application>Microsoft Office PowerPoint</Application>
  <PresentationFormat>宽屏</PresentationFormat>
  <Paragraphs>117</Paragraphs>
  <Slides>16</Slides>
  <Notes>10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Microsoft YaHei</vt:lpstr>
      <vt:lpstr>新宋体</vt:lpstr>
      <vt:lpstr>Arial</vt:lpstr>
      <vt:lpstr>Times New Roman</vt:lpstr>
      <vt:lpstr>Office 主题​​</vt:lpstr>
      <vt:lpstr>EarlyBERT: Efficient BERT Training via Early-bird Lottery Tickets</vt:lpstr>
      <vt:lpstr>Motivation</vt:lpstr>
      <vt:lpstr>Motivation</vt:lpstr>
      <vt:lpstr>Methodology - workflow</vt:lpstr>
      <vt:lpstr>Methodology - Searching Stage</vt:lpstr>
      <vt:lpstr>Methodology – Ticket-drawing stage</vt:lpstr>
      <vt:lpstr>Methodology - contribution</vt:lpstr>
      <vt:lpstr>Result</vt:lpstr>
      <vt:lpstr>Result – early emergence</vt:lpstr>
      <vt:lpstr>PowerPoint 演示文稿</vt:lpstr>
      <vt:lpstr>PowerPoint 演示文稿</vt:lpstr>
      <vt:lpstr>Result – fine-tuning</vt:lpstr>
      <vt:lpstr>Result – pre-training</vt:lpstr>
      <vt:lpstr>Thanks!</vt:lpstr>
      <vt:lpstr>Methodology - discussion</vt:lpstr>
      <vt:lpstr>Fine-tuning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EarlyBERT: Efficient BERT Training via Early-bird Lottery Tickets</dc:title>
  <dc:creator>347236294@qq.com</dc:creator>
  <cp:lastModifiedBy>347236294@qq.com</cp:lastModifiedBy>
  <cp:revision>11</cp:revision>
  <dcterms:created xsi:type="dcterms:W3CDTF">2021-09-17T13:53:26Z</dcterms:created>
  <dcterms:modified xsi:type="dcterms:W3CDTF">2021-09-30T01:07:03Z</dcterms:modified>
</cp:coreProperties>
</file>