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4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5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7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8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9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6" r:id="rId3"/>
    <p:sldId id="312" r:id="rId4"/>
    <p:sldId id="316" r:id="rId5"/>
    <p:sldId id="319" r:id="rId6"/>
    <p:sldId id="321" r:id="rId7"/>
    <p:sldId id="320" r:id="rId8"/>
    <p:sldId id="346" r:id="rId9"/>
    <p:sldId id="347" r:id="rId10"/>
    <p:sldId id="325" r:id="rId11"/>
    <p:sldId id="348" r:id="rId12"/>
    <p:sldId id="327" r:id="rId13"/>
    <p:sldId id="349" r:id="rId14"/>
    <p:sldId id="350" r:id="rId15"/>
    <p:sldId id="352" r:id="rId16"/>
    <p:sldId id="329" r:id="rId17"/>
    <p:sldId id="355" r:id="rId18"/>
    <p:sldId id="332" r:id="rId19"/>
    <p:sldId id="353" r:id="rId20"/>
    <p:sldId id="344" r:id="rId21"/>
    <p:sldId id="357" r:id="rId22"/>
    <p:sldId id="336" r:id="rId23"/>
    <p:sldId id="335" r:id="rId24"/>
    <p:sldId id="337" r:id="rId25"/>
    <p:sldId id="293" r:id="rId26"/>
    <p:sldId id="29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EFE"/>
    <a:srgbClr val="C6EAFE"/>
    <a:srgbClr val="FAF5C8"/>
    <a:srgbClr val="EAFAE3"/>
    <a:srgbClr val="B9EAAB"/>
    <a:srgbClr val="F4E5B6"/>
    <a:srgbClr val="BFE3F4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69238"/>
  </p:normalViewPr>
  <p:slideViewPr>
    <p:cSldViewPr snapToGrid="0">
      <p:cViewPr varScale="1">
        <p:scale>
          <a:sx n="59" d="100"/>
          <a:sy n="59" d="100"/>
        </p:scale>
        <p:origin x="2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BED6D-D643-4004-9371-0A57688EC7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340D0-C39C-4B66-B437-930B8C039B52}">
      <dgm:prSet/>
      <dgm:spPr/>
      <dgm:t>
        <a:bodyPr/>
        <a:lstStyle/>
        <a:p>
          <a:r>
            <a:rPr lang="en-US" altLang="zh-CN" dirty="0"/>
            <a:t>Problem:</a:t>
          </a:r>
          <a:endParaRPr lang="en-US" dirty="0"/>
        </a:p>
      </dgm:t>
    </dgm:pt>
    <dgm:pt modelId="{ACFF41D4-FD9F-4C10-9FE5-06F4A38084CF}" type="parTrans" cxnId="{DEE92424-5AA2-4BC1-BE44-121BA4815E32}">
      <dgm:prSet/>
      <dgm:spPr/>
      <dgm:t>
        <a:bodyPr/>
        <a:lstStyle/>
        <a:p>
          <a:endParaRPr lang="en-US"/>
        </a:p>
      </dgm:t>
    </dgm:pt>
    <dgm:pt modelId="{F0EB3B0F-CC84-44C8-85BD-53976DEAD0DD}" type="sibTrans" cxnId="{DEE92424-5AA2-4BC1-BE44-121BA4815E32}">
      <dgm:prSet/>
      <dgm:spPr/>
      <dgm:t>
        <a:bodyPr/>
        <a:lstStyle/>
        <a:p>
          <a:endParaRPr lang="en-US"/>
        </a:p>
      </dgm:t>
    </dgm:pt>
    <dgm:pt modelId="{75346F85-1F1A-4F7C-A6DF-6CD1200A516D}">
      <dgm:prSet/>
      <dgm:spPr/>
      <dgm:t>
        <a:bodyPr/>
        <a:lstStyle/>
        <a:p>
          <a:r>
            <a:rPr lang="en" dirty="0"/>
            <a:t>What exact knowledge or skills do Transformer LMs learn from large-scale pretraining that they cannot learn from less data? </a:t>
          </a:r>
          <a:endParaRPr lang="en-US" dirty="0"/>
        </a:p>
      </dgm:t>
    </dgm:pt>
    <dgm:pt modelId="{28D60212-FD4D-4CD4-BC3F-1C69C52DD968}" type="parTrans" cxnId="{91A2DEE5-F02C-490F-B0C7-786883FCB9EB}">
      <dgm:prSet/>
      <dgm:spPr/>
      <dgm:t>
        <a:bodyPr/>
        <a:lstStyle/>
        <a:p>
          <a:endParaRPr lang="en-US"/>
        </a:p>
      </dgm:t>
    </dgm:pt>
    <dgm:pt modelId="{3292FC43-15DA-4488-B090-4EFBE0F0B6FD}" type="sibTrans" cxnId="{91A2DEE5-F02C-490F-B0C7-786883FCB9EB}">
      <dgm:prSet/>
      <dgm:spPr/>
      <dgm:t>
        <a:bodyPr/>
        <a:lstStyle/>
        <a:p>
          <a:endParaRPr lang="en-US"/>
        </a:p>
      </dgm:t>
    </dgm:pt>
    <dgm:pt modelId="{C72BF498-19AF-4D34-A5B3-330124D091B2}">
      <dgm:prSet/>
      <dgm:spPr/>
      <dgm:t>
        <a:bodyPr/>
        <a:lstStyle/>
        <a:p>
          <a:r>
            <a:rPr lang="en-US" altLang="zh-CN" dirty="0"/>
            <a:t>Related</a:t>
          </a:r>
          <a:r>
            <a:rPr lang="zh-CN" altLang="en-US" dirty="0"/>
            <a:t> </a:t>
          </a:r>
          <a:r>
            <a:rPr lang="en-US" altLang="zh-CN" dirty="0"/>
            <a:t>Work</a:t>
          </a:r>
          <a:r>
            <a:rPr lang="zh-CN" dirty="0"/>
            <a:t>：</a:t>
          </a:r>
          <a:endParaRPr lang="en-US" dirty="0"/>
        </a:p>
      </dgm:t>
    </dgm:pt>
    <dgm:pt modelId="{CFC43DEA-DCC2-4E48-AD54-B82EC018FE6B}" type="parTrans" cxnId="{EC7DCB12-9D84-435B-B9EC-829AC60DBBC3}">
      <dgm:prSet/>
      <dgm:spPr/>
      <dgm:t>
        <a:bodyPr/>
        <a:lstStyle/>
        <a:p>
          <a:endParaRPr lang="en-US"/>
        </a:p>
      </dgm:t>
    </dgm:pt>
    <dgm:pt modelId="{BD315C04-0B8F-44CA-9CC8-A48E94D9A6B9}" type="sibTrans" cxnId="{EC7DCB12-9D84-435B-B9EC-829AC60DBBC3}">
      <dgm:prSet/>
      <dgm:spPr/>
      <dgm:t>
        <a:bodyPr/>
        <a:lstStyle/>
        <a:p>
          <a:endParaRPr lang="en-US"/>
        </a:p>
      </dgm:t>
    </dgm:pt>
    <dgm:pt modelId="{6E2F9383-999C-48A9-91C2-64956615B63A}">
      <dgm:prSet/>
      <dgm:spPr/>
      <dgm:t>
        <a:bodyPr/>
        <a:lstStyle/>
        <a:p>
          <a:r>
            <a:rPr lang="en" dirty="0"/>
            <a:t>Much recent work has used probing methods to evaluate what these models do and do not learn (</a:t>
          </a:r>
          <a:r>
            <a:rPr lang="en" dirty="0" err="1"/>
            <a:t>Belinkov</a:t>
          </a:r>
          <a:r>
            <a:rPr lang="en" dirty="0"/>
            <a:t> and Glass, 2019; </a:t>
          </a:r>
          <a:r>
            <a:rPr lang="en" dirty="0" err="1"/>
            <a:t>Tenney</a:t>
          </a:r>
          <a:r>
            <a:rPr lang="en" dirty="0"/>
            <a:t> et al., 2019b; Rogers et al., 2020; Ettinger, 2020) </a:t>
          </a:r>
          <a:endParaRPr lang="en-US" dirty="0"/>
        </a:p>
      </dgm:t>
    </dgm:pt>
    <dgm:pt modelId="{115EA500-5BEA-4554-88B0-A39B3603A9E2}" type="parTrans" cxnId="{8E15E70C-B4DB-45C6-9A17-15AAF41FAA8A}">
      <dgm:prSet/>
      <dgm:spPr/>
      <dgm:t>
        <a:bodyPr/>
        <a:lstStyle/>
        <a:p>
          <a:endParaRPr lang="en-US"/>
        </a:p>
      </dgm:t>
    </dgm:pt>
    <dgm:pt modelId="{F039E5B3-265E-49B5-93D6-366F5F55A441}" type="sibTrans" cxnId="{8E15E70C-B4DB-45C6-9A17-15AAF41FAA8A}">
      <dgm:prSet/>
      <dgm:spPr/>
      <dgm:t>
        <a:bodyPr/>
        <a:lstStyle/>
        <a:p>
          <a:endParaRPr lang="en-US"/>
        </a:p>
      </dgm:t>
    </dgm:pt>
    <dgm:pt modelId="{7DF59DE2-2DAA-4C8E-B87F-2522988BC932}">
      <dgm:prSet/>
      <dgm:spPr/>
      <dgm:t>
        <a:bodyPr/>
        <a:lstStyle/>
        <a:p>
          <a:r>
            <a:rPr lang="en-US" altLang="zh-CN" dirty="0"/>
            <a:t>Shortcoming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related</a:t>
          </a:r>
          <a:r>
            <a:rPr lang="zh-CN" altLang="en-US" dirty="0"/>
            <a:t> </a:t>
          </a:r>
          <a:r>
            <a:rPr lang="en-US" altLang="zh-CN" dirty="0"/>
            <a:t>work</a:t>
          </a:r>
          <a:r>
            <a:rPr lang="zh-CN" dirty="0"/>
            <a:t>：</a:t>
          </a:r>
          <a:endParaRPr lang="en-US" dirty="0"/>
        </a:p>
      </dgm:t>
    </dgm:pt>
    <dgm:pt modelId="{24C09C11-7678-4B09-9715-0A0BAB6F5936}" type="parTrans" cxnId="{BA34C99D-13E2-49E9-8CAC-69F0B4A73956}">
      <dgm:prSet/>
      <dgm:spPr/>
      <dgm:t>
        <a:bodyPr/>
        <a:lstStyle/>
        <a:p>
          <a:endParaRPr lang="en-US"/>
        </a:p>
      </dgm:t>
    </dgm:pt>
    <dgm:pt modelId="{E7032D87-A7DE-4212-A531-2A5C8BCA149F}" type="sibTrans" cxnId="{BA34C99D-13E2-49E9-8CAC-69F0B4A73956}">
      <dgm:prSet/>
      <dgm:spPr/>
      <dgm:t>
        <a:bodyPr/>
        <a:lstStyle/>
        <a:p>
          <a:endParaRPr lang="en-US"/>
        </a:p>
      </dgm:t>
    </dgm:pt>
    <dgm:pt modelId="{39FAC5C2-C29D-439B-A9B8-98EA3730D77E}">
      <dgm:prSet/>
      <dgm:spPr/>
      <dgm:t>
        <a:bodyPr/>
        <a:lstStyle/>
        <a:p>
          <a:r>
            <a:rPr lang="en" dirty="0"/>
            <a:t>Since most of these works only focus on models pretrained on a fixed data volume (usually billions of words), many interesting questions regarding the effect of the amount of pretraining data remain unanswered </a:t>
          </a:r>
          <a:endParaRPr lang="en-US" dirty="0"/>
        </a:p>
      </dgm:t>
    </dgm:pt>
    <dgm:pt modelId="{E6A46B3C-7664-4B46-AC44-5D44B20BC653}" type="parTrans" cxnId="{540D2BEE-9857-4019-B8C1-61F2D8E63CEA}">
      <dgm:prSet/>
      <dgm:spPr/>
      <dgm:t>
        <a:bodyPr/>
        <a:lstStyle/>
        <a:p>
          <a:endParaRPr lang="en-US"/>
        </a:p>
      </dgm:t>
    </dgm:pt>
    <dgm:pt modelId="{D8C9017E-D50F-4175-AB36-7285F466AFC6}" type="sibTrans" cxnId="{540D2BEE-9857-4019-B8C1-61F2D8E63CEA}">
      <dgm:prSet/>
      <dgm:spPr/>
      <dgm:t>
        <a:bodyPr/>
        <a:lstStyle/>
        <a:p>
          <a:endParaRPr lang="en-US"/>
        </a:p>
      </dgm:t>
    </dgm:pt>
    <dgm:pt modelId="{BE26C69F-DFDF-496B-8698-0D027E5243BF}">
      <dgm:prSet/>
      <dgm:spPr/>
      <dgm:t>
        <a:bodyPr/>
        <a:lstStyle/>
        <a:p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author’s</a:t>
          </a:r>
          <a:r>
            <a:rPr lang="zh-CN" altLang="en-US" dirty="0"/>
            <a:t> </a:t>
          </a:r>
          <a:r>
            <a:rPr lang="en-US" altLang="zh-CN" dirty="0"/>
            <a:t>solution</a:t>
          </a:r>
          <a:r>
            <a:rPr lang="zh-CN" dirty="0"/>
            <a:t>：</a:t>
          </a:r>
          <a:endParaRPr lang="en-US" dirty="0"/>
        </a:p>
      </dgm:t>
    </dgm:pt>
    <dgm:pt modelId="{1D692560-BD23-436B-A657-9792EECCA8FB}" type="parTrans" cxnId="{BA2023B3-B35C-4BBB-A774-529D3AC5B73F}">
      <dgm:prSet/>
      <dgm:spPr/>
      <dgm:t>
        <a:bodyPr/>
        <a:lstStyle/>
        <a:p>
          <a:endParaRPr lang="en-US"/>
        </a:p>
      </dgm:t>
    </dgm:pt>
    <dgm:pt modelId="{7BECF007-A51B-4743-9BE5-F71C1FDE67EA}" type="sibTrans" cxnId="{BA2023B3-B35C-4BBB-A774-529D3AC5B73F}">
      <dgm:prSet/>
      <dgm:spPr/>
      <dgm:t>
        <a:bodyPr/>
        <a:lstStyle/>
        <a:p>
          <a:endParaRPr lang="en-US"/>
        </a:p>
      </dgm:t>
    </dgm:pt>
    <dgm:pt modelId="{B9A66B5A-412E-4DF3-90FC-65758EC96C06}">
      <dgm:prSet/>
      <dgm:spPr/>
      <dgm:t>
        <a:bodyPr/>
        <a:lstStyle/>
        <a:p>
          <a:r>
            <a:rPr lang="en" dirty="0"/>
            <a:t>Evaluate and probe the </a:t>
          </a:r>
          <a:r>
            <a:rPr lang="en" dirty="0" err="1"/>
            <a:t>MiniBERTas</a:t>
          </a:r>
          <a:r>
            <a:rPr lang="en" dirty="0"/>
            <a:t> using five methods</a:t>
          </a:r>
          <a:r>
            <a:rPr lang="en-US" altLang="zh-CN" dirty="0"/>
            <a:t>.</a:t>
          </a:r>
          <a:endParaRPr lang="en-US" dirty="0"/>
        </a:p>
      </dgm:t>
    </dgm:pt>
    <dgm:pt modelId="{5F4356A2-574A-4E72-B7D7-559E43234D0B}" type="parTrans" cxnId="{A820C228-D39C-43B5-AB90-EB4A88283368}">
      <dgm:prSet/>
      <dgm:spPr/>
      <dgm:t>
        <a:bodyPr/>
        <a:lstStyle/>
        <a:p>
          <a:endParaRPr lang="en-US"/>
        </a:p>
      </dgm:t>
    </dgm:pt>
    <dgm:pt modelId="{82F9ACAF-4DC4-43CD-802B-827F68EFC437}" type="sibTrans" cxnId="{A820C228-D39C-43B5-AB90-EB4A88283368}">
      <dgm:prSet/>
      <dgm:spPr/>
      <dgm:t>
        <a:bodyPr/>
        <a:lstStyle/>
        <a:p>
          <a:endParaRPr lang="en-US"/>
        </a:p>
      </dgm:t>
    </dgm:pt>
    <dgm:pt modelId="{D2F7199F-8D0B-9840-85F9-AF83F2C75527}" type="pres">
      <dgm:prSet presAssocID="{BD7BED6D-D643-4004-9371-0A57688EC71F}" presName="linear" presStyleCnt="0">
        <dgm:presLayoutVars>
          <dgm:dir/>
          <dgm:animLvl val="lvl"/>
          <dgm:resizeHandles val="exact"/>
        </dgm:presLayoutVars>
      </dgm:prSet>
      <dgm:spPr/>
    </dgm:pt>
    <dgm:pt modelId="{242195DE-A1A5-DF4E-95A3-B6C7A2BCBFBF}" type="pres">
      <dgm:prSet presAssocID="{8BF340D0-C39C-4B66-B437-930B8C039B52}" presName="parentLin" presStyleCnt="0"/>
      <dgm:spPr/>
    </dgm:pt>
    <dgm:pt modelId="{BF47C8CD-D9E5-094E-B364-D93BDD120B56}" type="pres">
      <dgm:prSet presAssocID="{8BF340D0-C39C-4B66-B437-930B8C039B52}" presName="parentLeftMargin" presStyleLbl="node1" presStyleIdx="0" presStyleCnt="4"/>
      <dgm:spPr/>
    </dgm:pt>
    <dgm:pt modelId="{C1174EBA-439E-8546-A777-329ED32F8A16}" type="pres">
      <dgm:prSet presAssocID="{8BF340D0-C39C-4B66-B437-930B8C039B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30C6AA-3BE0-BF47-AB2B-6B4EE8D47599}" type="pres">
      <dgm:prSet presAssocID="{8BF340D0-C39C-4B66-B437-930B8C039B52}" presName="negativeSpace" presStyleCnt="0"/>
      <dgm:spPr/>
    </dgm:pt>
    <dgm:pt modelId="{03FE8AF8-0C91-E041-9029-DFEB288FED25}" type="pres">
      <dgm:prSet presAssocID="{8BF340D0-C39C-4B66-B437-930B8C039B52}" presName="childText" presStyleLbl="conFgAcc1" presStyleIdx="0" presStyleCnt="4">
        <dgm:presLayoutVars>
          <dgm:bulletEnabled val="1"/>
        </dgm:presLayoutVars>
      </dgm:prSet>
      <dgm:spPr/>
    </dgm:pt>
    <dgm:pt modelId="{60DEC4DB-C4FF-604F-93D8-B79DAB1EFE2D}" type="pres">
      <dgm:prSet presAssocID="{F0EB3B0F-CC84-44C8-85BD-53976DEAD0DD}" presName="spaceBetweenRectangles" presStyleCnt="0"/>
      <dgm:spPr/>
    </dgm:pt>
    <dgm:pt modelId="{5490A774-2EA6-1E49-9508-A2F8F4ED4616}" type="pres">
      <dgm:prSet presAssocID="{C72BF498-19AF-4D34-A5B3-330124D091B2}" presName="parentLin" presStyleCnt="0"/>
      <dgm:spPr/>
    </dgm:pt>
    <dgm:pt modelId="{3C9C32F0-56AC-4042-A8C3-39CD016E9AD3}" type="pres">
      <dgm:prSet presAssocID="{C72BF498-19AF-4D34-A5B3-330124D091B2}" presName="parentLeftMargin" presStyleLbl="node1" presStyleIdx="0" presStyleCnt="4"/>
      <dgm:spPr/>
    </dgm:pt>
    <dgm:pt modelId="{EE59FEDC-3C5B-134D-BA75-EF853F60CD07}" type="pres">
      <dgm:prSet presAssocID="{C72BF498-19AF-4D34-A5B3-330124D091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02E225-0016-AF4D-8C40-C678A4D685B5}" type="pres">
      <dgm:prSet presAssocID="{C72BF498-19AF-4D34-A5B3-330124D091B2}" presName="negativeSpace" presStyleCnt="0"/>
      <dgm:spPr/>
    </dgm:pt>
    <dgm:pt modelId="{48BBD935-C05E-A54A-A5BD-A3511BD02EEA}" type="pres">
      <dgm:prSet presAssocID="{C72BF498-19AF-4D34-A5B3-330124D091B2}" presName="childText" presStyleLbl="conFgAcc1" presStyleIdx="1" presStyleCnt="4">
        <dgm:presLayoutVars>
          <dgm:bulletEnabled val="1"/>
        </dgm:presLayoutVars>
      </dgm:prSet>
      <dgm:spPr/>
    </dgm:pt>
    <dgm:pt modelId="{FCB91DD0-B1A7-D54C-B3EA-8E05FCA2FAE3}" type="pres">
      <dgm:prSet presAssocID="{BD315C04-0B8F-44CA-9CC8-A48E94D9A6B9}" presName="spaceBetweenRectangles" presStyleCnt="0"/>
      <dgm:spPr/>
    </dgm:pt>
    <dgm:pt modelId="{555784BB-886D-DD42-8875-F2F6CDBD8107}" type="pres">
      <dgm:prSet presAssocID="{7DF59DE2-2DAA-4C8E-B87F-2522988BC932}" presName="parentLin" presStyleCnt="0"/>
      <dgm:spPr/>
    </dgm:pt>
    <dgm:pt modelId="{C0E002EA-8D02-7C4F-BB5B-A181246FF4BD}" type="pres">
      <dgm:prSet presAssocID="{7DF59DE2-2DAA-4C8E-B87F-2522988BC932}" presName="parentLeftMargin" presStyleLbl="node1" presStyleIdx="1" presStyleCnt="4"/>
      <dgm:spPr/>
    </dgm:pt>
    <dgm:pt modelId="{A064553F-5348-2247-9B7B-76567C5055B7}" type="pres">
      <dgm:prSet presAssocID="{7DF59DE2-2DAA-4C8E-B87F-2522988BC9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8638D0-4ADA-754E-8DBF-C945A133F3A5}" type="pres">
      <dgm:prSet presAssocID="{7DF59DE2-2DAA-4C8E-B87F-2522988BC932}" presName="negativeSpace" presStyleCnt="0"/>
      <dgm:spPr/>
    </dgm:pt>
    <dgm:pt modelId="{40B65483-0BCD-9446-ADD2-D07938F1F14F}" type="pres">
      <dgm:prSet presAssocID="{7DF59DE2-2DAA-4C8E-B87F-2522988BC932}" presName="childText" presStyleLbl="conFgAcc1" presStyleIdx="2" presStyleCnt="4">
        <dgm:presLayoutVars>
          <dgm:bulletEnabled val="1"/>
        </dgm:presLayoutVars>
      </dgm:prSet>
      <dgm:spPr/>
    </dgm:pt>
    <dgm:pt modelId="{43A4293C-8E44-874B-A9F7-DE763E37020C}" type="pres">
      <dgm:prSet presAssocID="{E7032D87-A7DE-4212-A531-2A5C8BCA149F}" presName="spaceBetweenRectangles" presStyleCnt="0"/>
      <dgm:spPr/>
    </dgm:pt>
    <dgm:pt modelId="{95B9776B-0A49-8849-BF0E-0209C05A35BE}" type="pres">
      <dgm:prSet presAssocID="{BE26C69F-DFDF-496B-8698-0D027E5243BF}" presName="parentLin" presStyleCnt="0"/>
      <dgm:spPr/>
    </dgm:pt>
    <dgm:pt modelId="{5E9A6B81-47C4-A14D-856B-59DEDCC99FE7}" type="pres">
      <dgm:prSet presAssocID="{BE26C69F-DFDF-496B-8698-0D027E5243BF}" presName="parentLeftMargin" presStyleLbl="node1" presStyleIdx="2" presStyleCnt="4"/>
      <dgm:spPr/>
    </dgm:pt>
    <dgm:pt modelId="{F944B686-3D75-0C4B-966F-1E747C82037D}" type="pres">
      <dgm:prSet presAssocID="{BE26C69F-DFDF-496B-8698-0D027E5243B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5B1547-7733-9347-A1D5-D85DBDE77974}" type="pres">
      <dgm:prSet presAssocID="{BE26C69F-DFDF-496B-8698-0D027E5243BF}" presName="negativeSpace" presStyleCnt="0"/>
      <dgm:spPr/>
    </dgm:pt>
    <dgm:pt modelId="{CB415E11-DEA9-D243-A4FE-E8F237D71C53}" type="pres">
      <dgm:prSet presAssocID="{BE26C69F-DFDF-496B-8698-0D027E5243B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E15E70C-B4DB-45C6-9A17-15AAF41FAA8A}" srcId="{C72BF498-19AF-4D34-A5B3-330124D091B2}" destId="{6E2F9383-999C-48A9-91C2-64956615B63A}" srcOrd="0" destOrd="0" parTransId="{115EA500-5BEA-4554-88B0-A39B3603A9E2}" sibTransId="{F039E5B3-265E-49B5-93D6-366F5F55A441}"/>
    <dgm:cxn modelId="{EC7DCB12-9D84-435B-B9EC-829AC60DBBC3}" srcId="{BD7BED6D-D643-4004-9371-0A57688EC71F}" destId="{C72BF498-19AF-4D34-A5B3-330124D091B2}" srcOrd="1" destOrd="0" parTransId="{CFC43DEA-DCC2-4E48-AD54-B82EC018FE6B}" sibTransId="{BD315C04-0B8F-44CA-9CC8-A48E94D9A6B9}"/>
    <dgm:cxn modelId="{93A90319-DA57-784F-B232-D1B9C161286A}" type="presOf" srcId="{8BF340D0-C39C-4B66-B437-930B8C039B52}" destId="{BF47C8CD-D9E5-094E-B364-D93BDD120B56}" srcOrd="0" destOrd="0" presId="urn:microsoft.com/office/officeart/2005/8/layout/list1"/>
    <dgm:cxn modelId="{DEE92424-5AA2-4BC1-BE44-121BA4815E32}" srcId="{BD7BED6D-D643-4004-9371-0A57688EC71F}" destId="{8BF340D0-C39C-4B66-B437-930B8C039B52}" srcOrd="0" destOrd="0" parTransId="{ACFF41D4-FD9F-4C10-9FE5-06F4A38084CF}" sibTransId="{F0EB3B0F-CC84-44C8-85BD-53976DEAD0DD}"/>
    <dgm:cxn modelId="{A820C228-D39C-43B5-AB90-EB4A88283368}" srcId="{BE26C69F-DFDF-496B-8698-0D027E5243BF}" destId="{B9A66B5A-412E-4DF3-90FC-65758EC96C06}" srcOrd="0" destOrd="0" parTransId="{5F4356A2-574A-4E72-B7D7-559E43234D0B}" sibTransId="{82F9ACAF-4DC4-43CD-802B-827F68EFC437}"/>
    <dgm:cxn modelId="{178AD53B-49E4-AB4A-9E8A-DA90B4470FDA}" type="presOf" srcId="{B9A66B5A-412E-4DF3-90FC-65758EC96C06}" destId="{CB415E11-DEA9-D243-A4FE-E8F237D71C53}" srcOrd="0" destOrd="0" presId="urn:microsoft.com/office/officeart/2005/8/layout/list1"/>
    <dgm:cxn modelId="{CA4C2F4A-CB29-7244-822E-6232355916FA}" type="presOf" srcId="{7DF59DE2-2DAA-4C8E-B87F-2522988BC932}" destId="{C0E002EA-8D02-7C4F-BB5B-A181246FF4BD}" srcOrd="0" destOrd="0" presId="urn:microsoft.com/office/officeart/2005/8/layout/list1"/>
    <dgm:cxn modelId="{5E7A5075-625A-C545-A721-96BBCFA365B1}" type="presOf" srcId="{75346F85-1F1A-4F7C-A6DF-6CD1200A516D}" destId="{03FE8AF8-0C91-E041-9029-DFEB288FED25}" srcOrd="0" destOrd="0" presId="urn:microsoft.com/office/officeart/2005/8/layout/list1"/>
    <dgm:cxn modelId="{B9BB7B7F-4567-4042-89A5-0CB891787F94}" type="presOf" srcId="{BE26C69F-DFDF-496B-8698-0D027E5243BF}" destId="{5E9A6B81-47C4-A14D-856B-59DEDCC99FE7}" srcOrd="0" destOrd="0" presId="urn:microsoft.com/office/officeart/2005/8/layout/list1"/>
    <dgm:cxn modelId="{77238F87-232C-F545-BA0F-353548E2F162}" type="presOf" srcId="{6E2F9383-999C-48A9-91C2-64956615B63A}" destId="{48BBD935-C05E-A54A-A5BD-A3511BD02EEA}" srcOrd="0" destOrd="0" presId="urn:microsoft.com/office/officeart/2005/8/layout/list1"/>
    <dgm:cxn modelId="{65BF1A92-C77F-3B4A-B360-3480EA624E10}" type="presOf" srcId="{C72BF498-19AF-4D34-A5B3-330124D091B2}" destId="{3C9C32F0-56AC-4042-A8C3-39CD016E9AD3}" srcOrd="0" destOrd="0" presId="urn:microsoft.com/office/officeart/2005/8/layout/list1"/>
    <dgm:cxn modelId="{BA34C99D-13E2-49E9-8CAC-69F0B4A73956}" srcId="{BD7BED6D-D643-4004-9371-0A57688EC71F}" destId="{7DF59DE2-2DAA-4C8E-B87F-2522988BC932}" srcOrd="2" destOrd="0" parTransId="{24C09C11-7678-4B09-9715-0A0BAB6F5936}" sibTransId="{E7032D87-A7DE-4212-A531-2A5C8BCA149F}"/>
    <dgm:cxn modelId="{BA2023B3-B35C-4BBB-A774-529D3AC5B73F}" srcId="{BD7BED6D-D643-4004-9371-0A57688EC71F}" destId="{BE26C69F-DFDF-496B-8698-0D027E5243BF}" srcOrd="3" destOrd="0" parTransId="{1D692560-BD23-436B-A657-9792EECCA8FB}" sibTransId="{7BECF007-A51B-4743-9BE5-F71C1FDE67EA}"/>
    <dgm:cxn modelId="{87CD50B4-7AEC-2442-8278-9C903CD0E8E3}" type="presOf" srcId="{C72BF498-19AF-4D34-A5B3-330124D091B2}" destId="{EE59FEDC-3C5B-134D-BA75-EF853F60CD07}" srcOrd="1" destOrd="0" presId="urn:microsoft.com/office/officeart/2005/8/layout/list1"/>
    <dgm:cxn modelId="{8C04E3B6-BB9A-6241-98DE-118A0CA60BE6}" type="presOf" srcId="{BE26C69F-DFDF-496B-8698-0D027E5243BF}" destId="{F944B686-3D75-0C4B-966F-1E747C82037D}" srcOrd="1" destOrd="0" presId="urn:microsoft.com/office/officeart/2005/8/layout/list1"/>
    <dgm:cxn modelId="{6B40FED2-3DE5-B345-8F80-3BD6896E35D2}" type="presOf" srcId="{7DF59DE2-2DAA-4C8E-B87F-2522988BC932}" destId="{A064553F-5348-2247-9B7B-76567C5055B7}" srcOrd="1" destOrd="0" presId="urn:microsoft.com/office/officeart/2005/8/layout/list1"/>
    <dgm:cxn modelId="{19DCACD6-CBF9-8547-B746-3CA3D30B3926}" type="presOf" srcId="{8BF340D0-C39C-4B66-B437-930B8C039B52}" destId="{C1174EBA-439E-8546-A777-329ED32F8A16}" srcOrd="1" destOrd="0" presId="urn:microsoft.com/office/officeart/2005/8/layout/list1"/>
    <dgm:cxn modelId="{91A2DEE5-F02C-490F-B0C7-786883FCB9EB}" srcId="{8BF340D0-C39C-4B66-B437-930B8C039B52}" destId="{75346F85-1F1A-4F7C-A6DF-6CD1200A516D}" srcOrd="0" destOrd="0" parTransId="{28D60212-FD4D-4CD4-BC3F-1C69C52DD968}" sibTransId="{3292FC43-15DA-4488-B090-4EFBE0F0B6FD}"/>
    <dgm:cxn modelId="{2ABD21EE-A7A7-DE4D-8D6A-BEBDE320FB36}" type="presOf" srcId="{39FAC5C2-C29D-439B-A9B8-98EA3730D77E}" destId="{40B65483-0BCD-9446-ADD2-D07938F1F14F}" srcOrd="0" destOrd="0" presId="urn:microsoft.com/office/officeart/2005/8/layout/list1"/>
    <dgm:cxn modelId="{688B25EE-7A2D-F04D-88F5-6E84BAF8DDE3}" type="presOf" srcId="{BD7BED6D-D643-4004-9371-0A57688EC71F}" destId="{D2F7199F-8D0B-9840-85F9-AF83F2C75527}" srcOrd="0" destOrd="0" presId="urn:microsoft.com/office/officeart/2005/8/layout/list1"/>
    <dgm:cxn modelId="{540D2BEE-9857-4019-B8C1-61F2D8E63CEA}" srcId="{7DF59DE2-2DAA-4C8E-B87F-2522988BC932}" destId="{39FAC5C2-C29D-439B-A9B8-98EA3730D77E}" srcOrd="0" destOrd="0" parTransId="{E6A46B3C-7664-4B46-AC44-5D44B20BC653}" sibTransId="{D8C9017E-D50F-4175-AB36-7285F466AFC6}"/>
    <dgm:cxn modelId="{903C7896-54BE-064E-855C-1A94F789D190}" type="presParOf" srcId="{D2F7199F-8D0B-9840-85F9-AF83F2C75527}" destId="{242195DE-A1A5-DF4E-95A3-B6C7A2BCBFBF}" srcOrd="0" destOrd="0" presId="urn:microsoft.com/office/officeart/2005/8/layout/list1"/>
    <dgm:cxn modelId="{FCB7B5AA-A557-2F48-95D2-61C722C63B21}" type="presParOf" srcId="{242195DE-A1A5-DF4E-95A3-B6C7A2BCBFBF}" destId="{BF47C8CD-D9E5-094E-B364-D93BDD120B56}" srcOrd="0" destOrd="0" presId="urn:microsoft.com/office/officeart/2005/8/layout/list1"/>
    <dgm:cxn modelId="{9ADE529C-C860-CE4F-BD5D-F42F5488FDF8}" type="presParOf" srcId="{242195DE-A1A5-DF4E-95A3-B6C7A2BCBFBF}" destId="{C1174EBA-439E-8546-A777-329ED32F8A16}" srcOrd="1" destOrd="0" presId="urn:microsoft.com/office/officeart/2005/8/layout/list1"/>
    <dgm:cxn modelId="{A74F49F9-1F1C-004E-800D-548F050859F4}" type="presParOf" srcId="{D2F7199F-8D0B-9840-85F9-AF83F2C75527}" destId="{9130C6AA-3BE0-BF47-AB2B-6B4EE8D47599}" srcOrd="1" destOrd="0" presId="urn:microsoft.com/office/officeart/2005/8/layout/list1"/>
    <dgm:cxn modelId="{F7776309-1674-C648-BEE5-6B628F7C1D05}" type="presParOf" srcId="{D2F7199F-8D0B-9840-85F9-AF83F2C75527}" destId="{03FE8AF8-0C91-E041-9029-DFEB288FED25}" srcOrd="2" destOrd="0" presId="urn:microsoft.com/office/officeart/2005/8/layout/list1"/>
    <dgm:cxn modelId="{E9991F96-4131-654B-9926-5D3DD624E6BD}" type="presParOf" srcId="{D2F7199F-8D0B-9840-85F9-AF83F2C75527}" destId="{60DEC4DB-C4FF-604F-93D8-B79DAB1EFE2D}" srcOrd="3" destOrd="0" presId="urn:microsoft.com/office/officeart/2005/8/layout/list1"/>
    <dgm:cxn modelId="{7A9FE87B-EFB5-A04E-9F32-BE434A726665}" type="presParOf" srcId="{D2F7199F-8D0B-9840-85F9-AF83F2C75527}" destId="{5490A774-2EA6-1E49-9508-A2F8F4ED4616}" srcOrd="4" destOrd="0" presId="urn:microsoft.com/office/officeart/2005/8/layout/list1"/>
    <dgm:cxn modelId="{E9912A94-5AF5-124F-A3E2-545BCB6645F3}" type="presParOf" srcId="{5490A774-2EA6-1E49-9508-A2F8F4ED4616}" destId="{3C9C32F0-56AC-4042-A8C3-39CD016E9AD3}" srcOrd="0" destOrd="0" presId="urn:microsoft.com/office/officeart/2005/8/layout/list1"/>
    <dgm:cxn modelId="{78C3F714-B6A3-914E-9D87-3B0A662C9FAD}" type="presParOf" srcId="{5490A774-2EA6-1E49-9508-A2F8F4ED4616}" destId="{EE59FEDC-3C5B-134D-BA75-EF853F60CD07}" srcOrd="1" destOrd="0" presId="urn:microsoft.com/office/officeart/2005/8/layout/list1"/>
    <dgm:cxn modelId="{415851E4-176C-B146-A357-0D3509D9A745}" type="presParOf" srcId="{D2F7199F-8D0B-9840-85F9-AF83F2C75527}" destId="{9402E225-0016-AF4D-8C40-C678A4D685B5}" srcOrd="5" destOrd="0" presId="urn:microsoft.com/office/officeart/2005/8/layout/list1"/>
    <dgm:cxn modelId="{C9AFCE15-2E4B-2B49-AAED-F2A274FEB709}" type="presParOf" srcId="{D2F7199F-8D0B-9840-85F9-AF83F2C75527}" destId="{48BBD935-C05E-A54A-A5BD-A3511BD02EEA}" srcOrd="6" destOrd="0" presId="urn:microsoft.com/office/officeart/2005/8/layout/list1"/>
    <dgm:cxn modelId="{625AA090-1BA9-8D4E-B9E1-AF8BD2308FCF}" type="presParOf" srcId="{D2F7199F-8D0B-9840-85F9-AF83F2C75527}" destId="{FCB91DD0-B1A7-D54C-B3EA-8E05FCA2FAE3}" srcOrd="7" destOrd="0" presId="urn:microsoft.com/office/officeart/2005/8/layout/list1"/>
    <dgm:cxn modelId="{34B3DA11-9114-6D4F-AEBD-11FBEAC490F4}" type="presParOf" srcId="{D2F7199F-8D0B-9840-85F9-AF83F2C75527}" destId="{555784BB-886D-DD42-8875-F2F6CDBD8107}" srcOrd="8" destOrd="0" presId="urn:microsoft.com/office/officeart/2005/8/layout/list1"/>
    <dgm:cxn modelId="{0F003392-2D60-DE44-9717-B45A6C700FBC}" type="presParOf" srcId="{555784BB-886D-DD42-8875-F2F6CDBD8107}" destId="{C0E002EA-8D02-7C4F-BB5B-A181246FF4BD}" srcOrd="0" destOrd="0" presId="urn:microsoft.com/office/officeart/2005/8/layout/list1"/>
    <dgm:cxn modelId="{01F9844C-D513-5947-A30C-F1579869EEF4}" type="presParOf" srcId="{555784BB-886D-DD42-8875-F2F6CDBD8107}" destId="{A064553F-5348-2247-9B7B-76567C5055B7}" srcOrd="1" destOrd="0" presId="urn:microsoft.com/office/officeart/2005/8/layout/list1"/>
    <dgm:cxn modelId="{25C36E81-B8CF-CD4E-A36B-29E0F027B1A7}" type="presParOf" srcId="{D2F7199F-8D0B-9840-85F9-AF83F2C75527}" destId="{318638D0-4ADA-754E-8DBF-C945A133F3A5}" srcOrd="9" destOrd="0" presId="urn:microsoft.com/office/officeart/2005/8/layout/list1"/>
    <dgm:cxn modelId="{23094EDE-2980-3D4B-9D53-BC3E48845FB9}" type="presParOf" srcId="{D2F7199F-8D0B-9840-85F9-AF83F2C75527}" destId="{40B65483-0BCD-9446-ADD2-D07938F1F14F}" srcOrd="10" destOrd="0" presId="urn:microsoft.com/office/officeart/2005/8/layout/list1"/>
    <dgm:cxn modelId="{7663254F-FDD0-4640-ACB7-4C6248F4A0FB}" type="presParOf" srcId="{D2F7199F-8D0B-9840-85F9-AF83F2C75527}" destId="{43A4293C-8E44-874B-A9F7-DE763E37020C}" srcOrd="11" destOrd="0" presId="urn:microsoft.com/office/officeart/2005/8/layout/list1"/>
    <dgm:cxn modelId="{62B2227A-5AF9-0B40-9BCE-FF3D0C9F6112}" type="presParOf" srcId="{D2F7199F-8D0B-9840-85F9-AF83F2C75527}" destId="{95B9776B-0A49-8849-BF0E-0209C05A35BE}" srcOrd="12" destOrd="0" presId="urn:microsoft.com/office/officeart/2005/8/layout/list1"/>
    <dgm:cxn modelId="{EBF5B806-3E48-D241-8627-F709999127C9}" type="presParOf" srcId="{95B9776B-0A49-8849-BF0E-0209C05A35BE}" destId="{5E9A6B81-47C4-A14D-856B-59DEDCC99FE7}" srcOrd="0" destOrd="0" presId="urn:microsoft.com/office/officeart/2005/8/layout/list1"/>
    <dgm:cxn modelId="{06656BB3-3A65-C745-ADC3-B53B3118E73B}" type="presParOf" srcId="{95B9776B-0A49-8849-BF0E-0209C05A35BE}" destId="{F944B686-3D75-0C4B-966F-1E747C82037D}" srcOrd="1" destOrd="0" presId="urn:microsoft.com/office/officeart/2005/8/layout/list1"/>
    <dgm:cxn modelId="{889A9A09-41C4-7A42-B77B-64DE2C24E96A}" type="presParOf" srcId="{D2F7199F-8D0B-9840-85F9-AF83F2C75527}" destId="{695B1547-7733-9347-A1D5-D85DBDE77974}" srcOrd="13" destOrd="0" presId="urn:microsoft.com/office/officeart/2005/8/layout/list1"/>
    <dgm:cxn modelId="{CF3BC74F-A5A6-234C-B65E-645EF884E81C}" type="presParOf" srcId="{D2F7199F-8D0B-9840-85F9-AF83F2C75527}" destId="{CB415E11-DEA9-D243-A4FE-E8F237D71C5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695EC-E5D5-4305-A3F8-A91C0EE1C2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56F-E322-4B67-9AB5-4BE5BE1B9056}">
      <dgm:prSet/>
      <dgm:spPr/>
      <dgm:t>
        <a:bodyPr/>
        <a:lstStyle/>
        <a:p>
          <a:r>
            <a:rPr lang="en-US" dirty="0"/>
            <a:t>What drives improvements in NLU task performance at larger data</a:t>
          </a:r>
          <a:r>
            <a:rPr lang="zh-CN" dirty="0"/>
            <a:t> </a:t>
          </a:r>
          <a:r>
            <a:rPr lang="en-US" dirty="0"/>
            <a:t>scales</a:t>
          </a:r>
          <a:r>
            <a:rPr lang="zh-CN" dirty="0"/>
            <a:t>？</a:t>
          </a:r>
          <a:endParaRPr lang="en-US" dirty="0"/>
        </a:p>
      </dgm:t>
    </dgm:pt>
    <dgm:pt modelId="{BC426D52-67E1-4B9E-8A40-75F18AAE1ACD}" type="parTrans" cxnId="{A8121C08-78D6-464E-A6B5-127CBF91352C}">
      <dgm:prSet/>
      <dgm:spPr/>
      <dgm:t>
        <a:bodyPr/>
        <a:lstStyle/>
        <a:p>
          <a:endParaRPr lang="en-US"/>
        </a:p>
      </dgm:t>
    </dgm:pt>
    <dgm:pt modelId="{4F94ADC7-1597-421A-A396-CD5C526C9A24}" type="sibTrans" cxnId="{A8121C08-78D6-464E-A6B5-127CBF91352C}">
      <dgm:prSet/>
      <dgm:spPr/>
      <dgm:t>
        <a:bodyPr/>
        <a:lstStyle/>
        <a:p>
          <a:endParaRPr lang="en-US"/>
        </a:p>
      </dgm:t>
    </dgm:pt>
    <dgm:pt modelId="{F3824CBE-EE46-864D-A1F5-B778B8D62C27}" type="pres">
      <dgm:prSet presAssocID="{B1A695EC-E5D5-4305-A3F8-A91C0EE1C2DE}" presName="linear" presStyleCnt="0">
        <dgm:presLayoutVars>
          <dgm:animLvl val="lvl"/>
          <dgm:resizeHandles val="exact"/>
        </dgm:presLayoutVars>
      </dgm:prSet>
      <dgm:spPr/>
    </dgm:pt>
    <dgm:pt modelId="{1ACF46F2-C983-C648-9E16-78A9EA77DA38}" type="pres">
      <dgm:prSet presAssocID="{738E856F-E322-4B67-9AB5-4BE5BE1B9056}" presName="parentText" presStyleLbl="node1" presStyleIdx="0" presStyleCnt="1" custScaleX="100000" custScaleY="51023" custLinFactNeighborY="-12582">
        <dgm:presLayoutVars>
          <dgm:chMax val="0"/>
          <dgm:bulletEnabled val="1"/>
        </dgm:presLayoutVars>
      </dgm:prSet>
      <dgm:spPr/>
    </dgm:pt>
  </dgm:ptLst>
  <dgm:cxnLst>
    <dgm:cxn modelId="{A8121C08-78D6-464E-A6B5-127CBF91352C}" srcId="{B1A695EC-E5D5-4305-A3F8-A91C0EE1C2DE}" destId="{738E856F-E322-4B67-9AB5-4BE5BE1B9056}" srcOrd="0" destOrd="0" parTransId="{BC426D52-67E1-4B9E-8A40-75F18AAE1ACD}" sibTransId="{4F94ADC7-1597-421A-A396-CD5C526C9A24}"/>
    <dgm:cxn modelId="{5E556669-AE29-FB42-83FC-CC6ADBF03848}" type="presOf" srcId="{738E856F-E322-4B67-9AB5-4BE5BE1B9056}" destId="{1ACF46F2-C983-C648-9E16-78A9EA77DA38}" srcOrd="0" destOrd="0" presId="urn:microsoft.com/office/officeart/2005/8/layout/vList2"/>
    <dgm:cxn modelId="{9E6995D6-F806-AD4F-A815-391508DEC186}" type="presOf" srcId="{B1A695EC-E5D5-4305-A3F8-A91C0EE1C2DE}" destId="{F3824CBE-EE46-864D-A1F5-B778B8D62C27}" srcOrd="0" destOrd="0" presId="urn:microsoft.com/office/officeart/2005/8/layout/vList2"/>
    <dgm:cxn modelId="{C1CEAC1B-8F64-904E-875A-E16D59F7714C}" type="presParOf" srcId="{F3824CBE-EE46-864D-A1F5-B778B8D62C27}" destId="{1ACF46F2-C983-C648-9E16-78A9EA77DA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A695EC-E5D5-4305-A3F8-A91C0EE1C2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56F-E322-4B67-9AB5-4BE5BE1B9056}">
      <dgm:prSet custT="1"/>
      <dgm:spPr/>
      <dgm:t>
        <a:bodyPr/>
        <a:lstStyle/>
        <a:p>
          <a:r>
            <a:rPr lang="en-US" sz="2400" dirty="0"/>
            <a:t>What drives improvements in NLU task performance at larger data</a:t>
          </a:r>
          <a:r>
            <a:rPr lang="zh-CN" sz="2400" dirty="0"/>
            <a:t> </a:t>
          </a:r>
          <a:r>
            <a:rPr lang="en-US" sz="2400" dirty="0"/>
            <a:t>scales</a:t>
          </a:r>
          <a:r>
            <a:rPr lang="zh-CN" sz="2400" dirty="0"/>
            <a:t>？</a:t>
          </a:r>
          <a:endParaRPr lang="en-US" sz="2400" dirty="0"/>
        </a:p>
      </dgm:t>
    </dgm:pt>
    <dgm:pt modelId="{BC426D52-67E1-4B9E-8A40-75F18AAE1ACD}" type="parTrans" cxnId="{A8121C08-78D6-464E-A6B5-127CBF91352C}">
      <dgm:prSet/>
      <dgm:spPr/>
      <dgm:t>
        <a:bodyPr/>
        <a:lstStyle/>
        <a:p>
          <a:endParaRPr lang="en-US" sz="2000"/>
        </a:p>
      </dgm:t>
    </dgm:pt>
    <dgm:pt modelId="{4F94ADC7-1597-421A-A396-CD5C526C9A24}" type="sibTrans" cxnId="{A8121C08-78D6-464E-A6B5-127CBF91352C}">
      <dgm:prSet/>
      <dgm:spPr/>
      <dgm:t>
        <a:bodyPr/>
        <a:lstStyle/>
        <a:p>
          <a:endParaRPr lang="en-US" sz="2000"/>
        </a:p>
      </dgm:t>
    </dgm:pt>
    <dgm:pt modelId="{EB70C246-2566-5F47-9061-DAA2D9936C5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CN" sz="2000" dirty="0">
              <a:solidFill>
                <a:schemeClr val="accent1">
                  <a:lumMod val="50000"/>
                </a:schemeClr>
              </a:solidFill>
            </a:rPr>
            <a:t>Factual knowledge may play a large role in explaining </a:t>
          </a:r>
          <a:r>
            <a:rPr lang="en-US" altLang="zh-CN" sz="2000" dirty="0" err="1">
              <a:solidFill>
                <a:schemeClr val="accent1">
                  <a:lumMod val="50000"/>
                </a:schemeClr>
              </a:solidFill>
            </a:rPr>
            <a:t>SuperGLUE</a:t>
          </a:r>
          <a:r>
            <a:rPr lang="en-US" altLang="zh-CN" sz="2000" dirty="0">
              <a:solidFill>
                <a:schemeClr val="accent1">
                  <a:lumMod val="50000"/>
                </a:schemeClr>
              </a:solidFill>
            </a:rPr>
            <a:t> performance. </a:t>
          </a:r>
          <a:endParaRPr lang="zh-CN" altLang="en-US" sz="2000" dirty="0"/>
        </a:p>
      </dgm:t>
    </dgm:pt>
    <dgm:pt modelId="{FBAA3C0A-421E-3A4F-9A59-2ED4E45BC361}" type="parTrans" cxnId="{42A52546-235F-9E4B-A026-5FDC35817612}">
      <dgm:prSet/>
      <dgm:spPr/>
      <dgm:t>
        <a:bodyPr/>
        <a:lstStyle/>
        <a:p>
          <a:endParaRPr lang="zh-CN" altLang="en-US" sz="2000"/>
        </a:p>
      </dgm:t>
    </dgm:pt>
    <dgm:pt modelId="{8B165CEF-ED7F-DA45-97FD-617594743602}" type="sibTrans" cxnId="{42A52546-235F-9E4B-A026-5FDC35817612}">
      <dgm:prSet/>
      <dgm:spPr/>
      <dgm:t>
        <a:bodyPr/>
        <a:lstStyle/>
        <a:p>
          <a:endParaRPr lang="zh-CN" altLang="en-US" sz="2000"/>
        </a:p>
      </dgm:t>
    </dgm:pt>
    <dgm:pt modelId="{903CC5A7-809D-6A40-AFE8-35D420888144}">
      <dgm:prSet custT="1"/>
      <dgm:spPr/>
      <dgm:t>
        <a:bodyPr/>
        <a:lstStyle/>
        <a:p>
          <a:pPr>
            <a:buFont typeface="+mj-lt"/>
            <a:buAutoNum type="arabicPeriod"/>
          </a:pPr>
          <a:endParaRPr lang="zh-CN" altLang="en-US" sz="2000" dirty="0"/>
        </a:p>
      </dgm:t>
    </dgm:pt>
    <dgm:pt modelId="{5A298C81-23D3-0A4F-885D-368FC7E785B2}" type="parTrans" cxnId="{8E5A81F8-6265-DD49-92BC-8F22F84B9F97}">
      <dgm:prSet/>
      <dgm:spPr/>
      <dgm:t>
        <a:bodyPr/>
        <a:lstStyle/>
        <a:p>
          <a:endParaRPr lang="zh-CN" altLang="en-US" sz="2000"/>
        </a:p>
      </dgm:t>
    </dgm:pt>
    <dgm:pt modelId="{6ACFBF10-C985-8249-8A2E-7015C01E3638}" type="sibTrans" cxnId="{8E5A81F8-6265-DD49-92BC-8F22F84B9F97}">
      <dgm:prSet/>
      <dgm:spPr/>
      <dgm:t>
        <a:bodyPr/>
        <a:lstStyle/>
        <a:p>
          <a:endParaRPr lang="zh-CN" altLang="en-US" sz="2000"/>
        </a:p>
      </dgm:t>
    </dgm:pt>
    <dgm:pt modelId="{F3824CBE-EE46-864D-A1F5-B778B8D62C27}" type="pres">
      <dgm:prSet presAssocID="{B1A695EC-E5D5-4305-A3F8-A91C0EE1C2DE}" presName="linear" presStyleCnt="0">
        <dgm:presLayoutVars>
          <dgm:animLvl val="lvl"/>
          <dgm:resizeHandles val="exact"/>
        </dgm:presLayoutVars>
      </dgm:prSet>
      <dgm:spPr/>
    </dgm:pt>
    <dgm:pt modelId="{1ACF46F2-C983-C648-9E16-78A9EA77DA38}" type="pres">
      <dgm:prSet presAssocID="{738E856F-E322-4B67-9AB5-4BE5BE1B9056}" presName="parentText" presStyleLbl="node1" presStyleIdx="0" presStyleCnt="1" custScaleX="100000" custScaleY="91723" custLinFactNeighborY="-12582">
        <dgm:presLayoutVars>
          <dgm:chMax val="0"/>
          <dgm:bulletEnabled val="1"/>
        </dgm:presLayoutVars>
      </dgm:prSet>
      <dgm:spPr/>
    </dgm:pt>
    <dgm:pt modelId="{13A0CD1F-3F82-8C4A-95CB-A1E94D878843}" type="pres">
      <dgm:prSet presAssocID="{738E856F-E322-4B67-9AB5-4BE5BE1B9056}" presName="childText" presStyleLbl="revTx" presStyleIdx="0" presStyleCnt="1" custLinFactNeighborX="0" custLinFactNeighborY="12417">
        <dgm:presLayoutVars>
          <dgm:bulletEnabled val="1"/>
        </dgm:presLayoutVars>
      </dgm:prSet>
      <dgm:spPr/>
    </dgm:pt>
  </dgm:ptLst>
  <dgm:cxnLst>
    <dgm:cxn modelId="{A8121C08-78D6-464E-A6B5-127CBF91352C}" srcId="{B1A695EC-E5D5-4305-A3F8-A91C0EE1C2DE}" destId="{738E856F-E322-4B67-9AB5-4BE5BE1B9056}" srcOrd="0" destOrd="0" parTransId="{BC426D52-67E1-4B9E-8A40-75F18AAE1ACD}" sibTransId="{4F94ADC7-1597-421A-A396-CD5C526C9A24}"/>
    <dgm:cxn modelId="{C0DD4008-378F-3543-BE30-A5F51233BB13}" type="presOf" srcId="{EB70C246-2566-5F47-9061-DAA2D9936C52}" destId="{13A0CD1F-3F82-8C4A-95CB-A1E94D878843}" srcOrd="0" destOrd="1" presId="urn:microsoft.com/office/officeart/2005/8/layout/vList2"/>
    <dgm:cxn modelId="{42A52546-235F-9E4B-A026-5FDC35817612}" srcId="{738E856F-E322-4B67-9AB5-4BE5BE1B9056}" destId="{EB70C246-2566-5F47-9061-DAA2D9936C52}" srcOrd="1" destOrd="0" parTransId="{FBAA3C0A-421E-3A4F-9A59-2ED4E45BC361}" sibTransId="{8B165CEF-ED7F-DA45-97FD-617594743602}"/>
    <dgm:cxn modelId="{5E556669-AE29-FB42-83FC-CC6ADBF03848}" type="presOf" srcId="{738E856F-E322-4B67-9AB5-4BE5BE1B9056}" destId="{1ACF46F2-C983-C648-9E16-78A9EA77DA38}" srcOrd="0" destOrd="0" presId="urn:microsoft.com/office/officeart/2005/8/layout/vList2"/>
    <dgm:cxn modelId="{0B15B885-2180-2441-B4F0-D6110CAE470B}" type="presOf" srcId="{903CC5A7-809D-6A40-AFE8-35D420888144}" destId="{13A0CD1F-3F82-8C4A-95CB-A1E94D878843}" srcOrd="0" destOrd="0" presId="urn:microsoft.com/office/officeart/2005/8/layout/vList2"/>
    <dgm:cxn modelId="{9E6995D6-F806-AD4F-A815-391508DEC186}" type="presOf" srcId="{B1A695EC-E5D5-4305-A3F8-A91C0EE1C2DE}" destId="{F3824CBE-EE46-864D-A1F5-B778B8D62C27}" srcOrd="0" destOrd="0" presId="urn:microsoft.com/office/officeart/2005/8/layout/vList2"/>
    <dgm:cxn modelId="{8E5A81F8-6265-DD49-92BC-8F22F84B9F97}" srcId="{738E856F-E322-4B67-9AB5-4BE5BE1B9056}" destId="{903CC5A7-809D-6A40-AFE8-35D420888144}" srcOrd="0" destOrd="0" parTransId="{5A298C81-23D3-0A4F-885D-368FC7E785B2}" sibTransId="{6ACFBF10-C985-8249-8A2E-7015C01E3638}"/>
    <dgm:cxn modelId="{C1CEAC1B-8F64-904E-875A-E16D59F7714C}" type="presParOf" srcId="{F3824CBE-EE46-864D-A1F5-B778B8D62C27}" destId="{1ACF46F2-C983-C648-9E16-78A9EA77DA38}" srcOrd="0" destOrd="0" presId="urn:microsoft.com/office/officeart/2005/8/layout/vList2"/>
    <dgm:cxn modelId="{654D48B0-C4FE-7F49-9477-4DBBB4A6EE86}" type="presParOf" srcId="{F3824CBE-EE46-864D-A1F5-B778B8D62C27}" destId="{13A0CD1F-3F82-8C4A-95CB-A1E94D8788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695EC-E5D5-4305-A3F8-A91C0EE1C2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56F-E322-4B67-9AB5-4BE5BE1B9056}">
      <dgm:prSet custT="1"/>
      <dgm:spPr/>
      <dgm:t>
        <a:bodyPr/>
        <a:lstStyle/>
        <a:p>
          <a:r>
            <a:rPr lang="en-US" sz="2400" dirty="0"/>
            <a:t>What drives improvements in NLU task performance at larger data</a:t>
          </a:r>
          <a:r>
            <a:rPr lang="zh-CN" sz="2400" dirty="0"/>
            <a:t> </a:t>
          </a:r>
          <a:r>
            <a:rPr lang="en-US" sz="2400" dirty="0"/>
            <a:t>scales</a:t>
          </a:r>
          <a:r>
            <a:rPr lang="zh-CN" sz="2400" dirty="0"/>
            <a:t>？</a:t>
          </a:r>
          <a:endParaRPr lang="en-US" sz="2400" dirty="0"/>
        </a:p>
      </dgm:t>
    </dgm:pt>
    <dgm:pt modelId="{BC426D52-67E1-4B9E-8A40-75F18AAE1ACD}" type="parTrans" cxnId="{A8121C08-78D6-464E-A6B5-127CBF91352C}">
      <dgm:prSet/>
      <dgm:spPr/>
      <dgm:t>
        <a:bodyPr/>
        <a:lstStyle/>
        <a:p>
          <a:endParaRPr lang="en-US"/>
        </a:p>
      </dgm:t>
    </dgm:pt>
    <dgm:pt modelId="{4F94ADC7-1597-421A-A396-CD5C526C9A24}" type="sibTrans" cxnId="{A8121C08-78D6-464E-A6B5-127CBF91352C}">
      <dgm:prSet/>
      <dgm:spPr/>
      <dgm:t>
        <a:bodyPr/>
        <a:lstStyle/>
        <a:p>
          <a:endParaRPr lang="en-US"/>
        </a:p>
      </dgm:t>
    </dgm:pt>
    <dgm:pt modelId="{EB70C246-2566-5F47-9061-DAA2D9936C52}">
      <dgm:prSet custT="1"/>
      <dgm:spPr/>
      <dgm:t>
        <a:bodyPr/>
        <a:lstStyle/>
        <a:p>
          <a:pPr>
            <a:buFont typeface="+mj-lt"/>
            <a:buNone/>
          </a:pP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Factual knowledge may play a large role in explaining </a:t>
          </a:r>
          <a:r>
            <a:rPr lang="en-US" altLang="zh-CN" sz="2000" kern="1200" dirty="0" err="1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SuperGLUE</a:t>
          </a: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 performance. </a:t>
          </a:r>
          <a:endParaRPr lang="zh-CN" altLang="en-US" sz="2000" kern="1200" dirty="0"/>
        </a:p>
      </dgm:t>
    </dgm:pt>
    <dgm:pt modelId="{FBAA3C0A-421E-3A4F-9A59-2ED4E45BC361}" type="parTrans" cxnId="{42A52546-235F-9E4B-A026-5FDC35817612}">
      <dgm:prSet/>
      <dgm:spPr/>
      <dgm:t>
        <a:bodyPr/>
        <a:lstStyle/>
        <a:p>
          <a:endParaRPr lang="zh-CN" altLang="en-US"/>
        </a:p>
      </dgm:t>
    </dgm:pt>
    <dgm:pt modelId="{8B165CEF-ED7F-DA45-97FD-617594743602}" type="sibTrans" cxnId="{42A52546-235F-9E4B-A026-5FDC35817612}">
      <dgm:prSet/>
      <dgm:spPr/>
      <dgm:t>
        <a:bodyPr/>
        <a:lstStyle/>
        <a:p>
          <a:endParaRPr lang="zh-CN" altLang="en-US"/>
        </a:p>
      </dgm:t>
    </dgm:pt>
    <dgm:pt modelId="{903CC5A7-809D-6A40-AFE8-35D420888144}">
      <dgm:prSet custT="1"/>
      <dgm:spPr/>
      <dgm:t>
        <a:bodyPr/>
        <a:lstStyle/>
        <a:p>
          <a:pPr>
            <a:buFont typeface="+mj-lt"/>
            <a:buAutoNum type="arabicPeriod"/>
          </a:pPr>
          <a:endParaRPr lang="zh-CN" altLang="en-US" sz="2000" kern="1200" dirty="0"/>
        </a:p>
      </dgm:t>
    </dgm:pt>
    <dgm:pt modelId="{5A298C81-23D3-0A4F-885D-368FC7E785B2}" type="parTrans" cxnId="{8E5A81F8-6265-DD49-92BC-8F22F84B9F97}">
      <dgm:prSet/>
      <dgm:spPr/>
      <dgm:t>
        <a:bodyPr/>
        <a:lstStyle/>
        <a:p>
          <a:endParaRPr lang="zh-CN" altLang="en-US"/>
        </a:p>
      </dgm:t>
    </dgm:pt>
    <dgm:pt modelId="{6ACFBF10-C985-8249-8A2E-7015C01E3638}" type="sibTrans" cxnId="{8E5A81F8-6265-DD49-92BC-8F22F84B9F97}">
      <dgm:prSet/>
      <dgm:spPr/>
      <dgm:t>
        <a:bodyPr/>
        <a:lstStyle/>
        <a:p>
          <a:endParaRPr lang="zh-CN" altLang="en-US"/>
        </a:p>
      </dgm:t>
    </dgm:pt>
    <dgm:pt modelId="{D3D3FDBB-061C-EF47-AF3B-AAB5F2E377A9}">
      <dgm:prSet custT="1"/>
      <dgm:spPr/>
      <dgm:t>
        <a:bodyPr/>
        <a:lstStyle/>
        <a:p>
          <a:endParaRPr lang="zh-CN" altLang="en-US" sz="4400" kern="1200" dirty="0"/>
        </a:p>
      </dgm:t>
    </dgm:pt>
    <dgm:pt modelId="{A0088A86-069C-EF46-967E-FA8EB24F0F04}" type="parTrans" cxnId="{55247036-95BF-6E4D-8919-E8023CFF06DC}">
      <dgm:prSet/>
      <dgm:spPr/>
      <dgm:t>
        <a:bodyPr/>
        <a:lstStyle/>
        <a:p>
          <a:endParaRPr lang="zh-CN" altLang="en-US"/>
        </a:p>
      </dgm:t>
    </dgm:pt>
    <dgm:pt modelId="{D76C6FEA-85F5-3B46-B621-4F36BF3CA259}" type="sibTrans" cxnId="{55247036-95BF-6E4D-8919-E8023CFF06DC}">
      <dgm:prSet/>
      <dgm:spPr/>
      <dgm:t>
        <a:bodyPr/>
        <a:lstStyle/>
        <a:p>
          <a:endParaRPr lang="zh-CN" altLang="en-US"/>
        </a:p>
      </dgm:t>
    </dgm:pt>
    <dgm:pt modelId="{9455CB7D-3740-7344-8AE8-BFA3892A170B}">
      <dgm:prSet custT="1"/>
      <dgm:spPr/>
      <dgm:t>
        <a:bodyPr/>
        <a:lstStyle/>
        <a:p>
          <a:pPr>
            <a:buFont typeface="+mj-lt"/>
            <a:buNone/>
          </a:pPr>
          <a:r>
            <a:rPr lang="en-US" altLang="zh-CN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2.</a:t>
          </a:r>
          <a:r>
            <a:rPr lang="zh-CN" altLang="en-US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 </a:t>
          </a:r>
          <a:r>
            <a:rPr lang="en" altLang="en-US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linguistic features encoded by a model may not be easily accessible during fine-turning</a:t>
          </a:r>
          <a:endParaRPr lang="zh-CN" altLang="en-US" sz="2000" kern="1200" dirty="0">
            <a:solidFill>
              <a:srgbClr val="C8886E">
                <a:lumMod val="50000"/>
              </a:srgbClr>
            </a:solidFill>
            <a:latin typeface="Arial"/>
            <a:ea typeface="黑体"/>
            <a:cs typeface="+mn-cs"/>
          </a:endParaRPr>
        </a:p>
      </dgm:t>
    </dgm:pt>
    <dgm:pt modelId="{80C659CB-97D5-6C4F-B13E-BD8A44B81D5A}" type="parTrans" cxnId="{FB019FB8-5EE9-9E43-9BC2-14BFA3534C2C}">
      <dgm:prSet/>
      <dgm:spPr/>
      <dgm:t>
        <a:bodyPr/>
        <a:lstStyle/>
        <a:p>
          <a:endParaRPr lang="zh-CN" altLang="en-US"/>
        </a:p>
      </dgm:t>
    </dgm:pt>
    <dgm:pt modelId="{D7A78219-6849-6444-9D76-EA0D60E73E59}" type="sibTrans" cxnId="{FB019FB8-5EE9-9E43-9BC2-14BFA3534C2C}">
      <dgm:prSet/>
      <dgm:spPr/>
      <dgm:t>
        <a:bodyPr/>
        <a:lstStyle/>
        <a:p>
          <a:endParaRPr lang="zh-CN" altLang="en-US"/>
        </a:p>
      </dgm:t>
    </dgm:pt>
    <dgm:pt modelId="{F3824CBE-EE46-864D-A1F5-B778B8D62C27}" type="pres">
      <dgm:prSet presAssocID="{B1A695EC-E5D5-4305-A3F8-A91C0EE1C2DE}" presName="linear" presStyleCnt="0">
        <dgm:presLayoutVars>
          <dgm:animLvl val="lvl"/>
          <dgm:resizeHandles val="exact"/>
        </dgm:presLayoutVars>
      </dgm:prSet>
      <dgm:spPr/>
    </dgm:pt>
    <dgm:pt modelId="{1ACF46F2-C983-C648-9E16-78A9EA77DA38}" type="pres">
      <dgm:prSet presAssocID="{738E856F-E322-4B67-9AB5-4BE5BE1B9056}" presName="parentText" presStyleLbl="node1" presStyleIdx="0" presStyleCnt="1" custScaleX="100000" custScaleY="91723" custLinFactNeighborY="-12582">
        <dgm:presLayoutVars>
          <dgm:chMax val="0"/>
          <dgm:bulletEnabled val="1"/>
        </dgm:presLayoutVars>
      </dgm:prSet>
      <dgm:spPr/>
    </dgm:pt>
    <dgm:pt modelId="{13A0CD1F-3F82-8C4A-95CB-A1E94D878843}" type="pres">
      <dgm:prSet presAssocID="{738E856F-E322-4B67-9AB5-4BE5BE1B9056}" presName="childText" presStyleLbl="revTx" presStyleIdx="0" presStyleCnt="1" custScaleY="112868" custLinFactNeighborX="0" custLinFactNeighborY="12417">
        <dgm:presLayoutVars>
          <dgm:bulletEnabled val="1"/>
        </dgm:presLayoutVars>
      </dgm:prSet>
      <dgm:spPr/>
    </dgm:pt>
  </dgm:ptLst>
  <dgm:cxnLst>
    <dgm:cxn modelId="{A8121C08-78D6-464E-A6B5-127CBF91352C}" srcId="{B1A695EC-E5D5-4305-A3F8-A91C0EE1C2DE}" destId="{738E856F-E322-4B67-9AB5-4BE5BE1B9056}" srcOrd="0" destOrd="0" parTransId="{BC426D52-67E1-4B9E-8A40-75F18AAE1ACD}" sibTransId="{4F94ADC7-1597-421A-A396-CD5C526C9A24}"/>
    <dgm:cxn modelId="{C0DD4008-378F-3543-BE30-A5F51233BB13}" type="presOf" srcId="{EB70C246-2566-5F47-9061-DAA2D9936C52}" destId="{13A0CD1F-3F82-8C4A-95CB-A1E94D878843}" srcOrd="0" destOrd="1" presId="urn:microsoft.com/office/officeart/2005/8/layout/vList2"/>
    <dgm:cxn modelId="{138A5212-CC81-AD41-B1AF-83D67ADA0FC7}" type="presOf" srcId="{D3D3FDBB-061C-EF47-AF3B-AAB5F2E377A9}" destId="{13A0CD1F-3F82-8C4A-95CB-A1E94D878843}" srcOrd="0" destOrd="2" presId="urn:microsoft.com/office/officeart/2005/8/layout/vList2"/>
    <dgm:cxn modelId="{55247036-95BF-6E4D-8919-E8023CFF06DC}" srcId="{738E856F-E322-4B67-9AB5-4BE5BE1B9056}" destId="{D3D3FDBB-061C-EF47-AF3B-AAB5F2E377A9}" srcOrd="2" destOrd="0" parTransId="{A0088A86-069C-EF46-967E-FA8EB24F0F04}" sibTransId="{D76C6FEA-85F5-3B46-B621-4F36BF3CA259}"/>
    <dgm:cxn modelId="{42A52546-235F-9E4B-A026-5FDC35817612}" srcId="{738E856F-E322-4B67-9AB5-4BE5BE1B9056}" destId="{EB70C246-2566-5F47-9061-DAA2D9936C52}" srcOrd="1" destOrd="0" parTransId="{FBAA3C0A-421E-3A4F-9A59-2ED4E45BC361}" sibTransId="{8B165CEF-ED7F-DA45-97FD-617594743602}"/>
    <dgm:cxn modelId="{5E556669-AE29-FB42-83FC-CC6ADBF03848}" type="presOf" srcId="{738E856F-E322-4B67-9AB5-4BE5BE1B9056}" destId="{1ACF46F2-C983-C648-9E16-78A9EA77DA38}" srcOrd="0" destOrd="0" presId="urn:microsoft.com/office/officeart/2005/8/layout/vList2"/>
    <dgm:cxn modelId="{0B15B885-2180-2441-B4F0-D6110CAE470B}" type="presOf" srcId="{903CC5A7-809D-6A40-AFE8-35D420888144}" destId="{13A0CD1F-3F82-8C4A-95CB-A1E94D878843}" srcOrd="0" destOrd="0" presId="urn:microsoft.com/office/officeart/2005/8/layout/vList2"/>
    <dgm:cxn modelId="{FB019FB8-5EE9-9E43-9BC2-14BFA3534C2C}" srcId="{738E856F-E322-4B67-9AB5-4BE5BE1B9056}" destId="{9455CB7D-3740-7344-8AE8-BFA3892A170B}" srcOrd="3" destOrd="0" parTransId="{80C659CB-97D5-6C4F-B13E-BD8A44B81D5A}" sibTransId="{D7A78219-6849-6444-9D76-EA0D60E73E59}"/>
    <dgm:cxn modelId="{9E6995D6-F806-AD4F-A815-391508DEC186}" type="presOf" srcId="{B1A695EC-E5D5-4305-A3F8-A91C0EE1C2DE}" destId="{F3824CBE-EE46-864D-A1F5-B778B8D62C27}" srcOrd="0" destOrd="0" presId="urn:microsoft.com/office/officeart/2005/8/layout/vList2"/>
    <dgm:cxn modelId="{33497FEE-7F79-8D4E-98D0-AA14858ADD47}" type="presOf" srcId="{9455CB7D-3740-7344-8AE8-BFA3892A170B}" destId="{13A0CD1F-3F82-8C4A-95CB-A1E94D878843}" srcOrd="0" destOrd="3" presId="urn:microsoft.com/office/officeart/2005/8/layout/vList2"/>
    <dgm:cxn modelId="{8E5A81F8-6265-DD49-92BC-8F22F84B9F97}" srcId="{738E856F-E322-4B67-9AB5-4BE5BE1B9056}" destId="{903CC5A7-809D-6A40-AFE8-35D420888144}" srcOrd="0" destOrd="0" parTransId="{5A298C81-23D3-0A4F-885D-368FC7E785B2}" sibTransId="{6ACFBF10-C985-8249-8A2E-7015C01E3638}"/>
    <dgm:cxn modelId="{C1CEAC1B-8F64-904E-875A-E16D59F7714C}" type="presParOf" srcId="{F3824CBE-EE46-864D-A1F5-B778B8D62C27}" destId="{1ACF46F2-C983-C648-9E16-78A9EA77DA38}" srcOrd="0" destOrd="0" presId="urn:microsoft.com/office/officeart/2005/8/layout/vList2"/>
    <dgm:cxn modelId="{654D48B0-C4FE-7F49-9477-4DBBB4A6EE86}" type="presParOf" srcId="{F3824CBE-EE46-864D-A1F5-B778B8D62C27}" destId="{13A0CD1F-3F82-8C4A-95CB-A1E94D8788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E8AF8-0C91-E041-9029-DFEB288FED25}">
      <dsp:nvSpPr>
        <dsp:cNvPr id="0" name=""/>
        <dsp:cNvSpPr/>
      </dsp:nvSpPr>
      <dsp:spPr>
        <a:xfrm>
          <a:off x="0" y="295574"/>
          <a:ext cx="1051560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What exact knowledge or skills do Transformer LMs learn from large-scale pretraining that they cannot learn from less data? </a:t>
          </a:r>
          <a:endParaRPr lang="en-US" sz="1500" kern="1200" dirty="0"/>
        </a:p>
      </dsp:txBody>
      <dsp:txXfrm>
        <a:off x="0" y="295574"/>
        <a:ext cx="10515600" cy="826875"/>
      </dsp:txXfrm>
    </dsp:sp>
    <dsp:sp modelId="{C1174EBA-439E-8546-A777-329ED32F8A16}">
      <dsp:nvSpPr>
        <dsp:cNvPr id="0" name=""/>
        <dsp:cNvSpPr/>
      </dsp:nvSpPr>
      <dsp:spPr>
        <a:xfrm>
          <a:off x="525780" y="74174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Problem:</a:t>
          </a:r>
          <a:endParaRPr lang="en-US" sz="1500" kern="1200" dirty="0"/>
        </a:p>
      </dsp:txBody>
      <dsp:txXfrm>
        <a:off x="547396" y="95790"/>
        <a:ext cx="7317688" cy="399568"/>
      </dsp:txXfrm>
    </dsp:sp>
    <dsp:sp modelId="{48BBD935-C05E-A54A-A5BD-A3511BD02EEA}">
      <dsp:nvSpPr>
        <dsp:cNvPr id="0" name=""/>
        <dsp:cNvSpPr/>
      </dsp:nvSpPr>
      <dsp:spPr>
        <a:xfrm>
          <a:off x="0" y="1424849"/>
          <a:ext cx="1051560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Much recent work has used probing methods to evaluate what these models do and do not learn (</a:t>
          </a:r>
          <a:r>
            <a:rPr lang="en" sz="1500" kern="1200" dirty="0" err="1"/>
            <a:t>Belinkov</a:t>
          </a:r>
          <a:r>
            <a:rPr lang="en" sz="1500" kern="1200" dirty="0"/>
            <a:t> and Glass, 2019; </a:t>
          </a:r>
          <a:r>
            <a:rPr lang="en" sz="1500" kern="1200" dirty="0" err="1"/>
            <a:t>Tenney</a:t>
          </a:r>
          <a:r>
            <a:rPr lang="en" sz="1500" kern="1200" dirty="0"/>
            <a:t> et al., 2019b; Rogers et al., 2020; Ettinger, 2020) </a:t>
          </a:r>
          <a:endParaRPr lang="en-US" sz="1500" kern="1200" dirty="0"/>
        </a:p>
      </dsp:txBody>
      <dsp:txXfrm>
        <a:off x="0" y="1424849"/>
        <a:ext cx="10515600" cy="826875"/>
      </dsp:txXfrm>
    </dsp:sp>
    <dsp:sp modelId="{EE59FEDC-3C5B-134D-BA75-EF853F60CD07}">
      <dsp:nvSpPr>
        <dsp:cNvPr id="0" name=""/>
        <dsp:cNvSpPr/>
      </dsp:nvSpPr>
      <dsp:spPr>
        <a:xfrm>
          <a:off x="525780" y="1203449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Related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Work</a:t>
          </a:r>
          <a:r>
            <a:rPr lang="zh-CN" sz="1500" kern="1200" dirty="0"/>
            <a:t>：</a:t>
          </a:r>
          <a:endParaRPr lang="en-US" sz="1500" kern="1200" dirty="0"/>
        </a:p>
      </dsp:txBody>
      <dsp:txXfrm>
        <a:off x="547396" y="1225065"/>
        <a:ext cx="7317688" cy="399568"/>
      </dsp:txXfrm>
    </dsp:sp>
    <dsp:sp modelId="{40B65483-0BCD-9446-ADD2-D07938F1F14F}">
      <dsp:nvSpPr>
        <dsp:cNvPr id="0" name=""/>
        <dsp:cNvSpPr/>
      </dsp:nvSpPr>
      <dsp:spPr>
        <a:xfrm>
          <a:off x="0" y="2554124"/>
          <a:ext cx="10515600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Since most of these works only focus on models pretrained on a fixed data volume (usually billions of words), many interesting questions regarding the effect of the amount of pretraining data remain unanswered </a:t>
          </a:r>
          <a:endParaRPr lang="en-US" sz="1500" kern="1200" dirty="0"/>
        </a:p>
      </dsp:txBody>
      <dsp:txXfrm>
        <a:off x="0" y="2554124"/>
        <a:ext cx="10515600" cy="1015875"/>
      </dsp:txXfrm>
    </dsp:sp>
    <dsp:sp modelId="{A064553F-5348-2247-9B7B-76567C5055B7}">
      <dsp:nvSpPr>
        <dsp:cNvPr id="0" name=""/>
        <dsp:cNvSpPr/>
      </dsp:nvSpPr>
      <dsp:spPr>
        <a:xfrm>
          <a:off x="525780" y="2332724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Shortcoming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of</a:t>
          </a:r>
          <a:r>
            <a:rPr lang="zh-CN" altLang="en-US" sz="1500" kern="1200" dirty="0"/>
            <a:t> </a:t>
          </a:r>
          <a:r>
            <a:rPr lang="en-US" altLang="zh-CN" sz="1500" kern="1200" dirty="0"/>
            <a:t>related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work</a:t>
          </a:r>
          <a:r>
            <a:rPr lang="zh-CN" sz="1500" kern="1200" dirty="0"/>
            <a:t>：</a:t>
          </a:r>
          <a:endParaRPr lang="en-US" sz="1500" kern="1200" dirty="0"/>
        </a:p>
      </dsp:txBody>
      <dsp:txXfrm>
        <a:off x="547396" y="2354340"/>
        <a:ext cx="7317688" cy="399568"/>
      </dsp:txXfrm>
    </dsp:sp>
    <dsp:sp modelId="{CB415E11-DEA9-D243-A4FE-E8F237D71C53}">
      <dsp:nvSpPr>
        <dsp:cNvPr id="0" name=""/>
        <dsp:cNvSpPr/>
      </dsp:nvSpPr>
      <dsp:spPr>
        <a:xfrm>
          <a:off x="0" y="3872399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Evaluate and probe the </a:t>
          </a:r>
          <a:r>
            <a:rPr lang="en" sz="1500" kern="1200" dirty="0" err="1"/>
            <a:t>MiniBERTas</a:t>
          </a:r>
          <a:r>
            <a:rPr lang="en" sz="1500" kern="1200" dirty="0"/>
            <a:t> using five methods</a:t>
          </a:r>
          <a:r>
            <a:rPr lang="en-US" altLang="zh-CN" sz="1500" kern="1200" dirty="0"/>
            <a:t>.</a:t>
          </a:r>
          <a:endParaRPr lang="en-US" sz="1500" kern="1200" dirty="0"/>
        </a:p>
      </dsp:txBody>
      <dsp:txXfrm>
        <a:off x="0" y="3872399"/>
        <a:ext cx="10515600" cy="626062"/>
      </dsp:txXfrm>
    </dsp:sp>
    <dsp:sp modelId="{F944B686-3D75-0C4B-966F-1E747C82037D}">
      <dsp:nvSpPr>
        <dsp:cNvPr id="0" name=""/>
        <dsp:cNvSpPr/>
      </dsp:nvSpPr>
      <dsp:spPr>
        <a:xfrm>
          <a:off x="525780" y="3650999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The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author’s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solution</a:t>
          </a:r>
          <a:r>
            <a:rPr lang="zh-CN" sz="1500" kern="1200" dirty="0"/>
            <a:t>：</a:t>
          </a:r>
          <a:endParaRPr lang="en-US" sz="1500" kern="1200" dirty="0"/>
        </a:p>
      </dsp:txBody>
      <dsp:txXfrm>
        <a:off x="547396" y="3672615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F46F2-C983-C648-9E16-78A9EA77DA38}">
      <dsp:nvSpPr>
        <dsp:cNvPr id="0" name=""/>
        <dsp:cNvSpPr/>
      </dsp:nvSpPr>
      <dsp:spPr>
        <a:xfrm>
          <a:off x="0" y="0"/>
          <a:ext cx="4008119" cy="1461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drives improvements in NLU task performance at larger data</a:t>
          </a:r>
          <a:r>
            <a:rPr lang="zh-CN" sz="2400" kern="1200" dirty="0"/>
            <a:t> </a:t>
          </a:r>
          <a:r>
            <a:rPr lang="en-US" sz="2400" kern="1200" dirty="0"/>
            <a:t>scales</a:t>
          </a:r>
          <a:r>
            <a:rPr lang="zh-CN" sz="2400" kern="1200" dirty="0"/>
            <a:t>？</a:t>
          </a:r>
          <a:endParaRPr lang="en-US" sz="2400" kern="1200" dirty="0"/>
        </a:p>
      </dsp:txBody>
      <dsp:txXfrm>
        <a:off x="71339" y="71339"/>
        <a:ext cx="3865441" cy="1318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F46F2-C983-C648-9E16-78A9EA77DA38}">
      <dsp:nvSpPr>
        <dsp:cNvPr id="0" name=""/>
        <dsp:cNvSpPr/>
      </dsp:nvSpPr>
      <dsp:spPr>
        <a:xfrm>
          <a:off x="0" y="0"/>
          <a:ext cx="4927599" cy="1099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drives improvements in NLU task performance at larger data</a:t>
          </a:r>
          <a:r>
            <a:rPr lang="zh-CN" sz="2400" kern="1200" dirty="0"/>
            <a:t> </a:t>
          </a:r>
          <a:r>
            <a:rPr lang="en-US" sz="2400" kern="1200" dirty="0"/>
            <a:t>scales</a:t>
          </a:r>
          <a:r>
            <a:rPr lang="zh-CN" sz="2400" kern="1200" dirty="0"/>
            <a:t>？</a:t>
          </a:r>
          <a:endParaRPr lang="en-US" sz="2400" kern="1200" dirty="0"/>
        </a:p>
      </dsp:txBody>
      <dsp:txXfrm>
        <a:off x="53694" y="53694"/>
        <a:ext cx="4820211" cy="992530"/>
      </dsp:txXfrm>
    </dsp:sp>
    <dsp:sp modelId="{13A0CD1F-3F82-8C4A-95CB-A1E94D878843}">
      <dsp:nvSpPr>
        <dsp:cNvPr id="0" name=""/>
        <dsp:cNvSpPr/>
      </dsp:nvSpPr>
      <dsp:spPr>
        <a:xfrm>
          <a:off x="0" y="1103339"/>
          <a:ext cx="4927599" cy="107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Factual knowledge may play a large role in explaining </a:t>
          </a:r>
          <a:r>
            <a:rPr lang="en-US" altLang="zh-CN" sz="2000" kern="1200" dirty="0" err="1">
              <a:solidFill>
                <a:schemeClr val="accent1">
                  <a:lumMod val="50000"/>
                </a:schemeClr>
              </a:solidFill>
            </a:rPr>
            <a:t>SuperGLUE</a:t>
          </a: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 performance. </a:t>
          </a:r>
          <a:endParaRPr lang="zh-CN" altLang="en-US" sz="2000" kern="1200" dirty="0"/>
        </a:p>
      </dsp:txBody>
      <dsp:txXfrm>
        <a:off x="0" y="1103339"/>
        <a:ext cx="4927599" cy="1079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F46F2-C983-C648-9E16-78A9EA77DA38}">
      <dsp:nvSpPr>
        <dsp:cNvPr id="0" name=""/>
        <dsp:cNvSpPr/>
      </dsp:nvSpPr>
      <dsp:spPr>
        <a:xfrm>
          <a:off x="0" y="0"/>
          <a:ext cx="4290363" cy="1151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drives improvements in NLU task performance at larger data</a:t>
          </a:r>
          <a:r>
            <a:rPr lang="zh-CN" sz="2400" kern="1200" dirty="0"/>
            <a:t> </a:t>
          </a:r>
          <a:r>
            <a:rPr lang="en-US" sz="2400" kern="1200" dirty="0"/>
            <a:t>scales</a:t>
          </a:r>
          <a:r>
            <a:rPr lang="zh-CN" sz="2400" kern="1200" dirty="0"/>
            <a:t>？</a:t>
          </a:r>
          <a:endParaRPr lang="en-US" sz="2400" kern="1200" dirty="0"/>
        </a:p>
      </dsp:txBody>
      <dsp:txXfrm>
        <a:off x="56210" y="56210"/>
        <a:ext cx="4177943" cy="1039046"/>
      </dsp:txXfrm>
    </dsp:sp>
    <dsp:sp modelId="{13A0CD1F-3F82-8C4A-95CB-A1E94D878843}">
      <dsp:nvSpPr>
        <dsp:cNvPr id="0" name=""/>
        <dsp:cNvSpPr/>
      </dsp:nvSpPr>
      <dsp:spPr>
        <a:xfrm>
          <a:off x="0" y="1153140"/>
          <a:ext cx="4290363" cy="2954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1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Factual knowledge may play a large role in explaining </a:t>
          </a:r>
          <a:r>
            <a:rPr lang="en-US" altLang="zh-CN" sz="2000" kern="1200" dirty="0" err="1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SuperGLUE</a:t>
          </a: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 performance. </a:t>
          </a:r>
          <a:endParaRPr lang="zh-CN" altLang="en-US" sz="20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4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altLang="zh-CN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2.</a:t>
          </a:r>
          <a:r>
            <a:rPr lang="zh-CN" altLang="en-US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 </a:t>
          </a:r>
          <a:r>
            <a:rPr lang="en" altLang="en-US" sz="2000" kern="1200" dirty="0">
              <a:solidFill>
                <a:srgbClr val="C8886E">
                  <a:lumMod val="50000"/>
                </a:srgbClr>
              </a:solidFill>
              <a:latin typeface="Arial"/>
              <a:ea typeface="黑体"/>
              <a:cs typeface="+mn-cs"/>
            </a:rPr>
            <a:t>linguistic features encoded by a model may not be easily accessible during fine-turning</a:t>
          </a:r>
          <a:endParaRPr lang="zh-CN" altLang="en-US" sz="2000" kern="1200" dirty="0">
            <a:solidFill>
              <a:srgbClr val="C8886E">
                <a:lumMod val="50000"/>
              </a:srgbClr>
            </a:solidFill>
            <a:latin typeface="Arial"/>
            <a:ea typeface="黑体"/>
            <a:cs typeface="+mn-cs"/>
          </a:endParaRPr>
        </a:p>
      </dsp:txBody>
      <dsp:txXfrm>
        <a:off x="0" y="1153140"/>
        <a:ext cx="4290363" cy="295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A2159-2DEB-4C5E-9822-3B5F02D68D58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0C05E-8C82-4DDE-B17A-764E0B217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0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390CF-7D3F-4C14-BF15-3E067A02FD8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2DD9-6AF3-4A1F-8FC3-93C6FDC5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1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9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7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0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7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0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1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4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</a:t>
            </a:r>
            <a:r>
              <a:rPr lang="en-US" altLang="zh-CN" dirty="0"/>
              <a:t>3</a:t>
            </a:r>
            <a:r>
              <a:rPr lang="zh-CN" altLang="en-US" dirty="0"/>
              <a:t>个方面介绍这篇论文，分别是引言、</a:t>
            </a:r>
            <a:r>
              <a:rPr lang="en-US" altLang="zh-CN" dirty="0"/>
              <a:t>5</a:t>
            </a:r>
            <a:r>
              <a:rPr lang="zh-CN" altLang="en-US" dirty="0"/>
              <a:t>中评估方法及其实验结果、总结这</a:t>
            </a:r>
            <a:r>
              <a:rPr lang="en-US" altLang="zh-CN" dirty="0"/>
              <a:t>3</a:t>
            </a:r>
            <a:r>
              <a:rPr lang="zh-CN" altLang="en-US" dirty="0"/>
              <a:t>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34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0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51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8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8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首先来看第一个部分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7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接下来，我会详细讲一下作者使用的评估方法和实验结果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4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2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0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4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2DD9-6AF3-4A1F-8FC3-93C6FDC5EA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3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3" b="42666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3534"/>
            <a:ext cx="9144000" cy="2540699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2390"/>
            <a:ext cx="9144000" cy="71393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299"/>
            <a:ext cx="10515600" cy="3733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8" r="-22" b="5334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816" y="2288692"/>
            <a:ext cx="7104634" cy="1381598"/>
          </a:xfrm>
        </p:spPr>
        <p:txBody>
          <a:bodyPr anchor="ctr" anchorCtr="0">
            <a:normAutofit/>
          </a:bodyPr>
          <a:lstStyle>
            <a:lvl1pPr algn="l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0814"/>
            <a:ext cx="10515600" cy="6165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"/>
            </p:custDataLst>
          </p:nvPr>
        </p:nvCxnSpPr>
        <p:spPr>
          <a:xfrm>
            <a:off x="793529" y="2288692"/>
            <a:ext cx="106049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>
            <a:off x="793529" y="3659713"/>
            <a:ext cx="106049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9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0" y="2617419"/>
            <a:ext cx="5676900" cy="1381506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空心弧 5"/>
          <p:cNvSpPr/>
          <p:nvPr userDrawn="1">
            <p:custDataLst>
              <p:tags r:id="rId1"/>
            </p:custDataLst>
          </p:nvPr>
        </p:nvSpPr>
        <p:spPr bwMode="auto">
          <a:xfrm rot="7086271">
            <a:off x="7566940" y="2232891"/>
            <a:ext cx="2150565" cy="2150562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defRPr/>
            </a:pPr>
            <a:endParaRPr lang="zh-CN" altLang="en-US" sz="1035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t="22742" r="17482" b="5334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CD1C-7B15-40D5-BDD3-D3A522AB1C59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B08-0DEB-44BD-BEB1-CDFF23BDA6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6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7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2.xml"/><Relationship Id="rId3" Type="http://schemas.openxmlformats.org/officeDocument/2006/relationships/tags" Target="../tags/tag118.xml"/><Relationship Id="rId7" Type="http://schemas.openxmlformats.org/officeDocument/2006/relationships/notesSlide" Target="../notesSlides/notesSlide21.xml"/><Relationship Id="rId12" Type="http://schemas.openxmlformats.org/officeDocument/2006/relationships/diagramColors" Target="../diagrams/colors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7.xml"/><Relationship Id="rId11" Type="http://schemas.openxmlformats.org/officeDocument/2006/relationships/diagramQuickStyle" Target="../diagrams/quickStyle2.xml"/><Relationship Id="rId5" Type="http://schemas.openxmlformats.org/officeDocument/2006/relationships/tags" Target="../tags/tag120.xml"/><Relationship Id="rId10" Type="http://schemas.openxmlformats.org/officeDocument/2006/relationships/diagramLayout" Target="../diagrams/layout2.xml"/><Relationship Id="rId4" Type="http://schemas.openxmlformats.org/officeDocument/2006/relationships/tags" Target="../tags/tag119.xml"/><Relationship Id="rId9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3.xml"/><Relationship Id="rId3" Type="http://schemas.openxmlformats.org/officeDocument/2006/relationships/tags" Target="../tags/tag123.xml"/><Relationship Id="rId7" Type="http://schemas.openxmlformats.org/officeDocument/2006/relationships/notesSlide" Target="../notesSlides/notesSlide22.xml"/><Relationship Id="rId12" Type="http://schemas.openxmlformats.org/officeDocument/2006/relationships/diagramColors" Target="../diagrams/colors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7.xml"/><Relationship Id="rId11" Type="http://schemas.openxmlformats.org/officeDocument/2006/relationships/diagramQuickStyle" Target="../diagrams/quickStyle3.xml"/><Relationship Id="rId5" Type="http://schemas.openxmlformats.org/officeDocument/2006/relationships/tags" Target="../tags/tag125.xml"/><Relationship Id="rId10" Type="http://schemas.openxmlformats.org/officeDocument/2006/relationships/diagramLayout" Target="../diagrams/layout3.xml"/><Relationship Id="rId4" Type="http://schemas.openxmlformats.org/officeDocument/2006/relationships/tags" Target="../tags/tag124.xml"/><Relationship Id="rId9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4.xml"/><Relationship Id="rId3" Type="http://schemas.openxmlformats.org/officeDocument/2006/relationships/tags" Target="../tags/tag128.xml"/><Relationship Id="rId7" Type="http://schemas.openxmlformats.org/officeDocument/2006/relationships/notesSlide" Target="../notesSlides/notesSlide23.xml"/><Relationship Id="rId12" Type="http://schemas.openxmlformats.org/officeDocument/2006/relationships/diagramColors" Target="../diagrams/colors4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7.xml"/><Relationship Id="rId11" Type="http://schemas.openxmlformats.org/officeDocument/2006/relationships/diagramQuickStyle" Target="../diagrams/quickStyle4.xml"/><Relationship Id="rId5" Type="http://schemas.openxmlformats.org/officeDocument/2006/relationships/tags" Target="../tags/tag130.xml"/><Relationship Id="rId10" Type="http://schemas.openxmlformats.org/officeDocument/2006/relationships/diagramLayout" Target="../diagrams/layout4.xml"/><Relationship Id="rId4" Type="http://schemas.openxmlformats.org/officeDocument/2006/relationships/tags" Target="../tags/tag129.xml"/><Relationship Id="rId9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30.xml"/><Relationship Id="rId7" Type="http://schemas.openxmlformats.org/officeDocument/2006/relationships/diagramLayout" Target="../diagrams/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4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7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When Do You Need Billions of Words of Pretraining Data? 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B8A7F0-060F-9B40-A7B3-BA1811252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王薏婷 </a:t>
            </a:r>
            <a:r>
              <a:rPr lang="en-US" altLang="zh-CN" dirty="0"/>
              <a:t>51215901088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4AE80D-D5AC-6D42-B93F-5444A07D5D36}"/>
              </a:ext>
            </a:extLst>
          </p:cNvPr>
          <p:cNvSpPr txBox="1"/>
          <p:nvPr/>
        </p:nvSpPr>
        <p:spPr>
          <a:xfrm>
            <a:off x="5495002" y="6325644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Minimum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5726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In this experiment, we study the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MiniBERTas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with MDL probing (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Voita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Titov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, 2020), with the goal of revealing not only the total amount of feature information extracted by the probe, but also the effort taken by the probe to extract the features.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MDL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data codelength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model codelength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61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Minimum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979E11B-A47A-A648-9B1D-D3735F47A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36" y="1529607"/>
            <a:ext cx="7118161" cy="4176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D6ECC7-20BE-A144-87B2-9D7FC702E20F}"/>
              </a:ext>
            </a:extLst>
          </p:cNvPr>
          <p:cNvSpPr txBox="1"/>
          <p:nvPr/>
        </p:nvSpPr>
        <p:spPr>
          <a:xfrm>
            <a:off x="669473" y="5779555"/>
            <a:ext cx="1118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总体与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Classifier probing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结果类似。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从逐渐递减的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data codelength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可以看出，数据规模越大的模型，损失函数越小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model codelength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会在数据量超过一定量时减少，但这一趋势在不同的任务中不同，且影响相对较小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8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10"/>
    </mc:Choice>
    <mc:Fallback xmlns="">
      <p:transition spd="slow" advTm="1279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Grammaticality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Judgement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5726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We use the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BLiMP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benchmark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to test models’ knowledge of individual grammatical phenomena in English.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BLiMP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？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BLiMP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is a challenge set of 67 tasks, each containing 1000 minimal pairs of sentences that highlight a particular morphological, syntactic, or semantic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pheno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ena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Minimal pairs in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BLiMP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consist of two sentences that differ only by a single edit, but contrast in grammatical acceptability.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we measure pseudo log-likelihood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to score sentences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81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Grammaticality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Judgement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194235" cy="413843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 descr="图表, 图示&#10;&#10;描述已自动生成">
            <a:extLst>
              <a:ext uri="{FF2B5EF4-FFF2-40B4-BE49-F238E27FC236}">
                <a16:creationId xmlns:a16="http://schemas.microsoft.com/office/drawing/2014/main" id="{745E59D0-9492-CE49-A9E8-E6FCED1F6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2" y="1769790"/>
            <a:ext cx="6956556" cy="43833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827723-799C-174C-84BB-3094DDC582F1}"/>
              </a:ext>
            </a:extLst>
          </p:cNvPr>
          <p:cNvSpPr/>
          <p:nvPr/>
        </p:nvSpPr>
        <p:spPr>
          <a:xfrm>
            <a:off x="3412958" y="6240458"/>
            <a:ext cx="536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BLiMP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整体性能在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1M-100M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字区间内改善最大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2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73"/>
    </mc:Choice>
    <mc:Fallback xmlns="">
      <p:transition spd="slow" advTm="2137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Grammaticality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Judgement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194235" cy="413843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 descr="图表, 图示&#10;&#10;描述已自动生成">
            <a:extLst>
              <a:ext uri="{FF2B5EF4-FFF2-40B4-BE49-F238E27FC236}">
                <a16:creationId xmlns:a16="http://schemas.microsoft.com/office/drawing/2014/main" id="{745E59D0-9492-CE49-A9E8-E6FCED1F6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2" y="1769790"/>
            <a:ext cx="6956556" cy="43833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827723-799C-174C-84BB-3094DDC582F1}"/>
              </a:ext>
            </a:extLst>
          </p:cNvPr>
          <p:cNvSpPr/>
          <p:nvPr/>
        </p:nvSpPr>
        <p:spPr>
          <a:xfrm>
            <a:off x="1277352" y="6153177"/>
            <a:ext cx="963729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100M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单词，模型与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Agreement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差距很小，且在更多数据的支持下不会有太大提升，所以大量语法知识可以在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100M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字的原始文本中学习到。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7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73"/>
    </mc:Choice>
    <mc:Fallback xmlns="">
      <p:transition spd="slow" advTm="2137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Grammaticality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Judgement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194235" cy="413843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 descr="图表, 图示&#10;&#10;描述已自动生成">
            <a:extLst>
              <a:ext uri="{FF2B5EF4-FFF2-40B4-BE49-F238E27FC236}">
                <a16:creationId xmlns:a16="http://schemas.microsoft.com/office/drawing/2014/main" id="{745E59D0-9492-CE49-A9E8-E6FCED1F6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2" y="1769790"/>
            <a:ext cx="6956556" cy="43833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827723-799C-174C-84BB-3094DDC582F1}"/>
              </a:ext>
            </a:extLst>
          </p:cNvPr>
          <p:cNvSpPr/>
          <p:nvPr/>
        </p:nvSpPr>
        <p:spPr>
          <a:xfrm>
            <a:off x="1487905" y="6309802"/>
            <a:ext cx="10515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模型并未有效学习到量词范畴的知识，这些可能包含着难以学习到的实用知识。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5965E7-023C-4741-9D04-B57FC1D9E7D4}"/>
              </a:ext>
            </a:extLst>
          </p:cNvPr>
          <p:cNvSpPr/>
          <p:nvPr/>
        </p:nvSpPr>
        <p:spPr>
          <a:xfrm>
            <a:off x="2997582" y="4293636"/>
            <a:ext cx="1381913" cy="1959429"/>
          </a:xfrm>
          <a:prstGeom prst="rect">
            <a:avLst/>
          </a:prstGeom>
          <a:noFill/>
          <a:ln w="698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3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73"/>
    </mc:Choice>
    <mc:Fallback xmlns="">
      <p:transition spd="slow" advTm="213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73331" y="365125"/>
            <a:ext cx="11446625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 Language Model Knowledge Probe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5726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LAMA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factual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LAMA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？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LAMA is a test suite introduced by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Petroni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et al. to test LMs’ factual knowledge.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It contains over 50,000 cloze statements converted from subject-relation-object triples or question-answer pairs extracted from four datasets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73331" y="365125"/>
            <a:ext cx="11446625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Unsupervised Language Model Knowledge Probe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49843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 descr="图表&#10;&#10;中度可信度描述已自动生成">
            <a:extLst>
              <a:ext uri="{FF2B5EF4-FFF2-40B4-BE49-F238E27FC236}">
                <a16:creationId xmlns:a16="http://schemas.microsoft.com/office/drawing/2014/main" id="{FE949A1C-2423-844C-BE5B-EC139F21F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745"/>
            <a:ext cx="8178337" cy="441178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BA6B25-CEDC-D24C-AD14-044E2DDF1EFC}"/>
              </a:ext>
            </a:extLst>
          </p:cNvPr>
          <p:cNvSpPr/>
          <p:nvPr/>
        </p:nvSpPr>
        <p:spPr>
          <a:xfrm>
            <a:off x="9016537" y="2119745"/>
            <a:ext cx="2905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大多数曲线在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100M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单词之后才开始快速增长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许多任务的学习曲线在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0-30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文字区间内没有出现明显的饱和迹象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9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Fine-tuning on NLU Tasks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5726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We test each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MiniBERTa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on five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SuperGLUE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tasks on which we expect to see significant variation at these scales.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SuperGLUE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SuperGLUE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is a benchmark suite of eight classification-based language-understanding tasks.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54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Fine-tuning on NLU Tasks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pic>
        <p:nvPicPr>
          <p:cNvPr id="3" name="图片 2" descr="图表, 折线图&#10;&#10;中度可信度描述已自动生成">
            <a:extLst>
              <a:ext uri="{FF2B5EF4-FFF2-40B4-BE49-F238E27FC236}">
                <a16:creationId xmlns:a16="http://schemas.microsoft.com/office/drawing/2014/main" id="{8C5EB66E-CE2B-EC4F-B7C9-E891E5D14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9113"/>
            <a:ext cx="9355097" cy="39033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1C1F441-AFF6-4A44-8B3C-F07DC3FF7AFF}"/>
              </a:ext>
            </a:extLst>
          </p:cNvPr>
          <p:cNvSpPr/>
          <p:nvPr/>
        </p:nvSpPr>
        <p:spPr>
          <a:xfrm>
            <a:off x="838200" y="5832216"/>
            <a:ext cx="10716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大多数任务快速提升的位置在超过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单词的情况下。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几乎所有任务在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30B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单词时均未显示任何明显的饱和迹象。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0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12"/>
    </mc:Choice>
    <mc:Fallback xmlns="">
      <p:transition spd="slow" advTm="959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4392404" y="351480"/>
            <a:ext cx="3600992" cy="915234"/>
            <a:chOff x="1222799" y="2284395"/>
            <a:chExt cx="2493950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17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lnSpcReduction="10000"/>
              </a:bodyPr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18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22799" y="2456597"/>
              <a:ext cx="2141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6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Context</a:t>
              </a:r>
              <a:endParaRPr lang="zh-CN" altLang="en-US" sz="3600" b="1" spc="169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3177577" y="1769696"/>
            <a:ext cx="3930928" cy="996711"/>
            <a:chOff x="428625" y="3302508"/>
            <a:chExt cx="2919222" cy="740187"/>
          </a:xfrm>
        </p:grpSpPr>
        <p:sp>
          <p:nvSpPr>
            <p:cNvPr id="48" name="矩形 7"/>
            <p:cNvSpPr/>
            <p:nvPr>
              <p:custDataLst>
                <p:tags r:id="rId13"/>
              </p:custDataLst>
            </p:nvPr>
          </p:nvSpPr>
          <p:spPr>
            <a:xfrm>
              <a:off x="991781" y="3302508"/>
              <a:ext cx="2356066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任意多边形 49"/>
            <p:cNvSpPr/>
            <p:nvPr>
              <p:custDataLst>
                <p:tags r:id="rId14"/>
              </p:custDataLst>
            </p:nvPr>
          </p:nvSpPr>
          <p:spPr>
            <a:xfrm>
              <a:off x="428625" y="3514642"/>
              <a:ext cx="528053" cy="528053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15"/>
              </p:custDataLst>
            </p:nvPr>
          </p:nvSpPr>
          <p:spPr>
            <a:xfrm>
              <a:off x="813220" y="3496329"/>
              <a:ext cx="157196" cy="1617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>
            <a:off x="3177577" y="3345165"/>
            <a:ext cx="5365174" cy="994667"/>
            <a:chOff x="428625" y="4666894"/>
            <a:chExt cx="3984335" cy="738667"/>
          </a:xfrm>
        </p:grpSpPr>
        <p:sp>
          <p:nvSpPr>
            <p:cNvPr id="54" name="矩形 7"/>
            <p:cNvSpPr/>
            <p:nvPr>
              <p:custDataLst>
                <p:tags r:id="rId10"/>
              </p:custDataLst>
            </p:nvPr>
          </p:nvSpPr>
          <p:spPr>
            <a:xfrm>
              <a:off x="991780" y="4666894"/>
              <a:ext cx="3421180" cy="73255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Methods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and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Results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11"/>
              </p:custDataLst>
            </p:nvPr>
          </p:nvSpPr>
          <p:spPr>
            <a:xfrm>
              <a:off x="428625" y="4877508"/>
              <a:ext cx="528053" cy="528053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6" name="矩形 55"/>
            <p:cNvSpPr/>
            <p:nvPr>
              <p:custDataLst>
                <p:tags r:id="rId12"/>
              </p:custDataLst>
            </p:nvPr>
          </p:nvSpPr>
          <p:spPr>
            <a:xfrm>
              <a:off x="813220" y="4859194"/>
              <a:ext cx="157196" cy="1632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5"/>
            </p:custDataLst>
          </p:nvPr>
        </p:nvGrpSpPr>
        <p:grpSpPr>
          <a:xfrm>
            <a:off x="3177577" y="5001821"/>
            <a:ext cx="3930928" cy="996709"/>
            <a:chOff x="428625" y="6029766"/>
            <a:chExt cx="2919222" cy="740186"/>
          </a:xfrm>
        </p:grpSpPr>
        <p:sp>
          <p:nvSpPr>
            <p:cNvPr id="58" name="矩形 7"/>
            <p:cNvSpPr/>
            <p:nvPr>
              <p:custDataLst>
                <p:tags r:id="rId7"/>
              </p:custDataLst>
            </p:nvPr>
          </p:nvSpPr>
          <p:spPr>
            <a:xfrm>
              <a:off x="991781" y="6029766"/>
              <a:ext cx="2356066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Conclusion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8"/>
              </p:custDataLst>
            </p:nvPr>
          </p:nvSpPr>
          <p:spPr>
            <a:xfrm>
              <a:off x="428625" y="6240372"/>
              <a:ext cx="528053" cy="529580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9"/>
              </p:custDataLst>
            </p:nvPr>
          </p:nvSpPr>
          <p:spPr>
            <a:xfrm>
              <a:off x="813220" y="6223585"/>
              <a:ext cx="157196" cy="16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sp>
        <p:nvSpPr>
          <p:cNvPr id="23" name="矩形 7"/>
          <p:cNvSpPr/>
          <p:nvPr>
            <p:custDataLst>
              <p:tags r:id="rId6"/>
            </p:custDataLst>
          </p:nvPr>
        </p:nvSpPr>
        <p:spPr>
          <a:xfrm>
            <a:off x="3907135" y="1769696"/>
            <a:ext cx="3576917" cy="9864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6670" tIns="0" rIns="45556" bIns="60742" anchor="b">
            <a:normAutofit/>
          </a:bodyPr>
          <a:lstStyle/>
          <a:p>
            <a:pPr>
              <a:defRPr/>
            </a:pPr>
            <a:r>
              <a:rPr lang="en" altLang="zh-CN" sz="2000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20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1210056" y="2203269"/>
            <a:ext cx="9795401" cy="1804415"/>
            <a:chOff x="981456" y="2137954"/>
            <a:chExt cx="9795401" cy="1804415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981456" y="2288692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"/>
              </p:custDataLst>
            </p:nvPr>
          </p:nvSpPr>
          <p:spPr>
            <a:xfrm>
              <a:off x="1190523" y="2137954"/>
              <a:ext cx="2116494" cy="180441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8800" spc="-211" dirty="0">
                  <a:solidFill>
                    <a:schemeClr val="accent1"/>
                  </a:solidFill>
                </a:rPr>
                <a:t>04</a:t>
              </a:r>
              <a:endParaRPr lang="zh-CN" altLang="en-US" sz="8800" spc="-21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981456" y="3670290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标题 1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3516084" y="2575285"/>
              <a:ext cx="7104634" cy="106170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defRPr/>
              </a:pPr>
              <a:r>
                <a:rPr lang="en-US" altLang="zh-CN" sz="4400" dirty="0"/>
                <a:t>Conclusion</a:t>
              </a:r>
              <a:r>
                <a:rPr lang="zh-CN" altLang="zh-CN" sz="4400" dirty="0"/>
                <a:t> 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42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4392404" y="351480"/>
            <a:ext cx="3600992" cy="915234"/>
            <a:chOff x="1222799" y="2284395"/>
            <a:chExt cx="2493950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lnSpcReduction="10000"/>
              </a:bodyPr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5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22799" y="2456597"/>
              <a:ext cx="2141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6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Conclusion</a:t>
              </a:r>
              <a:endParaRPr lang="zh-CN" altLang="en-US" sz="3600" b="1" spc="169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32" name="图片 31" descr="图表&#10;&#10;描述已自动生成">
            <a:extLst>
              <a:ext uri="{FF2B5EF4-FFF2-40B4-BE49-F238E27FC236}">
                <a16:creationId xmlns:a16="http://schemas.microsoft.com/office/drawing/2014/main" id="{F8B8D5BA-B860-E54D-8975-A8D65E447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0" y="2098798"/>
            <a:ext cx="3922405" cy="304987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8B16941-4760-6F4B-BD34-880C7721BF4E}"/>
              </a:ext>
            </a:extLst>
          </p:cNvPr>
          <p:cNvCxnSpPr/>
          <p:nvPr/>
        </p:nvCxnSpPr>
        <p:spPr>
          <a:xfrm>
            <a:off x="677333" y="3429000"/>
            <a:ext cx="6806719" cy="0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6F81B4F-634F-2147-BBB2-9C28A0801EB5}"/>
              </a:ext>
            </a:extLst>
          </p:cNvPr>
          <p:cNvCxnSpPr>
            <a:cxnSpLocks/>
          </p:cNvCxnSpPr>
          <p:nvPr/>
        </p:nvCxnSpPr>
        <p:spPr>
          <a:xfrm>
            <a:off x="1049867" y="3285067"/>
            <a:ext cx="0" cy="143933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4C6D527-5AE2-7448-B6B5-4773A18F538F}"/>
              </a:ext>
            </a:extLst>
          </p:cNvPr>
          <p:cNvCxnSpPr>
            <a:cxnSpLocks/>
          </p:cNvCxnSpPr>
          <p:nvPr/>
        </p:nvCxnSpPr>
        <p:spPr>
          <a:xfrm>
            <a:off x="2167467" y="3285067"/>
            <a:ext cx="0" cy="143933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DF9C219-579D-AD44-A0D1-0AD50F55B2AA}"/>
              </a:ext>
            </a:extLst>
          </p:cNvPr>
          <p:cNvCxnSpPr>
            <a:cxnSpLocks/>
          </p:cNvCxnSpPr>
          <p:nvPr/>
        </p:nvCxnSpPr>
        <p:spPr>
          <a:xfrm>
            <a:off x="3251200" y="3285067"/>
            <a:ext cx="0" cy="143933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6E4880C-4FDA-B449-A934-F6B08B027D8B}"/>
              </a:ext>
            </a:extLst>
          </p:cNvPr>
          <p:cNvCxnSpPr>
            <a:cxnSpLocks/>
          </p:cNvCxnSpPr>
          <p:nvPr/>
        </p:nvCxnSpPr>
        <p:spPr>
          <a:xfrm>
            <a:off x="4995333" y="3285067"/>
            <a:ext cx="0" cy="143933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44B1A63-9634-7E4A-846C-251CBA983EFA}"/>
              </a:ext>
            </a:extLst>
          </p:cNvPr>
          <p:cNvCxnSpPr>
            <a:cxnSpLocks/>
          </p:cNvCxnSpPr>
          <p:nvPr/>
        </p:nvCxnSpPr>
        <p:spPr>
          <a:xfrm>
            <a:off x="6197600" y="3285067"/>
            <a:ext cx="0" cy="143933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EE9D2C6-67AB-274D-9E61-E3620E10BC3B}"/>
              </a:ext>
            </a:extLst>
          </p:cNvPr>
          <p:cNvSpPr txBox="1"/>
          <p:nvPr/>
        </p:nvSpPr>
        <p:spPr>
          <a:xfrm>
            <a:off x="2767322" y="363946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</a:rPr>
              <a:t>100M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7977B4-83AA-F643-AD56-5D515FAACD69}"/>
              </a:ext>
            </a:extLst>
          </p:cNvPr>
          <p:cNvSpPr txBox="1"/>
          <p:nvPr/>
        </p:nvSpPr>
        <p:spPr>
          <a:xfrm>
            <a:off x="1775373" y="363946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</a:rPr>
              <a:t>10M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41BE-23BD-3B4A-8149-28100D343D76}"/>
              </a:ext>
            </a:extLst>
          </p:cNvPr>
          <p:cNvSpPr txBox="1"/>
          <p:nvPr/>
        </p:nvSpPr>
        <p:spPr>
          <a:xfrm>
            <a:off x="743533" y="362373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</a:rPr>
              <a:t>1M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342A5D-9B3B-6946-A231-7F19785CB2B1}"/>
              </a:ext>
            </a:extLst>
          </p:cNvPr>
          <p:cNvSpPr txBox="1"/>
          <p:nvPr/>
        </p:nvSpPr>
        <p:spPr>
          <a:xfrm>
            <a:off x="4655898" y="362373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</a:rPr>
              <a:t>1B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514458-DA8E-B34A-B9F2-F7BF63C26B5B}"/>
              </a:ext>
            </a:extLst>
          </p:cNvPr>
          <p:cNvSpPr txBox="1"/>
          <p:nvPr/>
        </p:nvSpPr>
        <p:spPr>
          <a:xfrm>
            <a:off x="5891266" y="362373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</a:rPr>
              <a:t>30B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091D00B1-5BC3-6E4D-B76B-FF2EA3D05BE5}"/>
              </a:ext>
            </a:extLst>
          </p:cNvPr>
          <p:cNvSpPr/>
          <p:nvPr/>
        </p:nvSpPr>
        <p:spPr>
          <a:xfrm>
            <a:off x="4862481" y="4108767"/>
            <a:ext cx="2370667" cy="1216583"/>
          </a:xfrm>
          <a:prstGeom prst="wedgeRoundRectCallout">
            <a:avLst>
              <a:gd name="adj1" fmla="val -20118"/>
              <a:gd name="adj2" fmla="val -104525"/>
              <a:gd name="adj3" fmla="val 16667"/>
            </a:avLst>
          </a:prstGeom>
          <a:solidFill>
            <a:srgbClr val="FAF5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Factual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(LAMA)</a:t>
            </a:r>
            <a:endParaRPr kumimoji="1" lang="en" altLang="zh-CN" dirty="0">
              <a:solidFill>
                <a:schemeClr val="tx1"/>
              </a:solidFill>
            </a:endParaRPr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1BB29EDC-7B61-7F49-9B52-1EF7A59E6CCE}"/>
              </a:ext>
            </a:extLst>
          </p:cNvPr>
          <p:cNvSpPr/>
          <p:nvPr/>
        </p:nvSpPr>
        <p:spPr>
          <a:xfrm>
            <a:off x="2237977" y="4108767"/>
            <a:ext cx="2370667" cy="1216583"/>
          </a:xfrm>
          <a:prstGeom prst="wedgeRoundRectCallout">
            <a:avLst>
              <a:gd name="adj1" fmla="val 9882"/>
              <a:gd name="adj2" fmla="val -103133"/>
              <a:gd name="adj3" fmla="val 16667"/>
            </a:avLst>
          </a:prstGeom>
          <a:solidFill>
            <a:srgbClr val="C6E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feature information</a:t>
            </a:r>
          </a:p>
          <a:p>
            <a:pPr algn="ctr"/>
            <a:r>
              <a:rPr kumimoji="1" lang="zh-CN" altLang="en" dirty="0">
                <a:solidFill>
                  <a:schemeClr val="tx1"/>
                </a:solidFill>
              </a:rPr>
              <a:t>（</a:t>
            </a:r>
            <a:r>
              <a:rPr kumimoji="1" lang="en" altLang="zh-CN" dirty="0">
                <a:solidFill>
                  <a:schemeClr val="tx1"/>
                </a:solidFill>
              </a:rPr>
              <a:t>Edge Probing</a:t>
            </a:r>
            <a:r>
              <a:rPr kumimoji="1" lang="zh-CN" altLang="en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05A3DD6D-8E28-1448-BF93-5F073FC6A786}"/>
              </a:ext>
            </a:extLst>
          </p:cNvPr>
          <p:cNvSpPr/>
          <p:nvPr/>
        </p:nvSpPr>
        <p:spPr>
          <a:xfrm>
            <a:off x="1903204" y="1577083"/>
            <a:ext cx="2370667" cy="1216583"/>
          </a:xfrm>
          <a:prstGeom prst="wedgeRoundRectCallout">
            <a:avLst>
              <a:gd name="adj1" fmla="val 9168"/>
              <a:gd name="adj2" fmla="val 1014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individual grammatical phenomena</a:t>
            </a: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(</a:t>
            </a:r>
            <a:r>
              <a:rPr kumimoji="1" lang="en" altLang="zh-CN" dirty="0" err="1">
                <a:solidFill>
                  <a:schemeClr val="tx1"/>
                </a:solidFill>
              </a:rPr>
              <a:t>BLiMP</a:t>
            </a:r>
            <a:r>
              <a:rPr kumimoji="1" lang="en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圆角矩形标注 33">
            <a:extLst>
              <a:ext uri="{FF2B5EF4-FFF2-40B4-BE49-F238E27FC236}">
                <a16:creationId xmlns:a16="http://schemas.microsoft.com/office/drawing/2014/main" id="{B04AEC1D-61F5-AE43-8786-700A1244C81F}"/>
              </a:ext>
            </a:extLst>
          </p:cNvPr>
          <p:cNvSpPr/>
          <p:nvPr/>
        </p:nvSpPr>
        <p:spPr>
          <a:xfrm>
            <a:off x="5562451" y="1577082"/>
            <a:ext cx="2370667" cy="1216583"/>
          </a:xfrm>
          <a:prstGeom prst="wedgeRoundRectCallout">
            <a:avLst>
              <a:gd name="adj1" fmla="val 17740"/>
              <a:gd name="adj2" fmla="val 95906"/>
              <a:gd name="adj3" fmla="val 16667"/>
            </a:avLst>
          </a:prstGeom>
          <a:solidFill>
            <a:srgbClr val="EAF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NLU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</a:rPr>
              <a:t>SuperGLUE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1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16"/>
    </mc:Choice>
    <mc:Fallback xmlns="">
      <p:transition spd="slow" advTm="4091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4392404" y="351480"/>
            <a:ext cx="3600992" cy="915234"/>
            <a:chOff x="1222799" y="2284395"/>
            <a:chExt cx="2493950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lnSpcReduction="10000"/>
              </a:bodyPr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5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22799" y="2456597"/>
              <a:ext cx="2141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6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Conclusion</a:t>
              </a:r>
              <a:endParaRPr lang="zh-CN" altLang="en-US" sz="3600" b="1" spc="169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32" name="图片 31" descr="图表&#10;&#10;描述已自动生成">
            <a:extLst>
              <a:ext uri="{FF2B5EF4-FFF2-40B4-BE49-F238E27FC236}">
                <a16:creationId xmlns:a16="http://schemas.microsoft.com/office/drawing/2014/main" id="{F8B8D5BA-B860-E54D-8975-A8D65E447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08" y="1691463"/>
            <a:ext cx="6223000" cy="4838700"/>
          </a:xfrm>
          <a:prstGeom prst="rect">
            <a:avLst/>
          </a:prstGeom>
        </p:spPr>
      </p:pic>
      <p:graphicFrame>
        <p:nvGraphicFramePr>
          <p:cNvPr id="47" name="MH_Text_1">
            <a:extLst>
              <a:ext uri="{FF2B5EF4-FFF2-40B4-BE49-F238E27FC236}">
                <a16:creationId xmlns:a16="http://schemas.microsoft.com/office/drawing/2014/main" id="{8DE75862-19C9-4CAE-85A1-1CBDB7D0A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770759"/>
              </p:ext>
            </p:extLst>
          </p:nvPr>
        </p:nvGraphicFramePr>
        <p:xfrm>
          <a:off x="1136034" y="3329239"/>
          <a:ext cx="4008119" cy="156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512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4392404" y="351480"/>
            <a:ext cx="3600992" cy="915234"/>
            <a:chOff x="1222799" y="2284395"/>
            <a:chExt cx="2493950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lnSpcReduction="10000"/>
              </a:bodyPr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5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22799" y="2456597"/>
              <a:ext cx="2141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6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Conclusion</a:t>
              </a:r>
              <a:endParaRPr lang="zh-CN" altLang="en-US" sz="3600" b="1" spc="169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32" name="图片 31" descr="图表&#10;&#10;描述已自动生成">
            <a:extLst>
              <a:ext uri="{FF2B5EF4-FFF2-40B4-BE49-F238E27FC236}">
                <a16:creationId xmlns:a16="http://schemas.microsoft.com/office/drawing/2014/main" id="{F8B8D5BA-B860-E54D-8975-A8D65E447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08" y="1691463"/>
            <a:ext cx="6223000" cy="4838700"/>
          </a:xfrm>
          <a:prstGeom prst="rect">
            <a:avLst/>
          </a:prstGeom>
        </p:spPr>
      </p:pic>
      <p:graphicFrame>
        <p:nvGraphicFramePr>
          <p:cNvPr id="47" name="MH_Text_1">
            <a:extLst>
              <a:ext uri="{FF2B5EF4-FFF2-40B4-BE49-F238E27FC236}">
                <a16:creationId xmlns:a16="http://schemas.microsoft.com/office/drawing/2014/main" id="{8DE75862-19C9-4CAE-85A1-1CBDB7D0A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18958"/>
              </p:ext>
            </p:extLst>
          </p:nvPr>
        </p:nvGraphicFramePr>
        <p:xfrm>
          <a:off x="575734" y="1694642"/>
          <a:ext cx="4927600" cy="218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023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4392404" y="351480"/>
            <a:ext cx="3600992" cy="915234"/>
            <a:chOff x="1222799" y="2284395"/>
            <a:chExt cx="2493950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lnSpcReduction="10000"/>
              </a:bodyPr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5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22799" y="2456597"/>
              <a:ext cx="2141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36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Conclusion</a:t>
              </a:r>
              <a:endParaRPr lang="zh-CN" altLang="en-US" sz="3600" b="1" spc="169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32" name="图片 31" descr="图表&#10;&#10;描述已自动生成">
            <a:extLst>
              <a:ext uri="{FF2B5EF4-FFF2-40B4-BE49-F238E27FC236}">
                <a16:creationId xmlns:a16="http://schemas.microsoft.com/office/drawing/2014/main" id="{F8B8D5BA-B860-E54D-8975-A8D65E447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08" y="1691463"/>
            <a:ext cx="6223000" cy="4838700"/>
          </a:xfrm>
          <a:prstGeom prst="rect">
            <a:avLst/>
          </a:prstGeom>
        </p:spPr>
      </p:pic>
      <p:graphicFrame>
        <p:nvGraphicFramePr>
          <p:cNvPr id="47" name="MH_Text_1">
            <a:extLst>
              <a:ext uri="{FF2B5EF4-FFF2-40B4-BE49-F238E27FC236}">
                <a16:creationId xmlns:a16="http://schemas.microsoft.com/office/drawing/2014/main" id="{8DE75862-19C9-4CAE-85A1-1CBDB7D0A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00648"/>
              </p:ext>
            </p:extLst>
          </p:nvPr>
        </p:nvGraphicFramePr>
        <p:xfrm>
          <a:off x="1005840" y="1694642"/>
          <a:ext cx="4290363" cy="410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031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8" name="MH_Text_1">
            <a:extLst>
              <a:ext uri="{FF2B5EF4-FFF2-40B4-BE49-F238E27FC236}">
                <a16:creationId xmlns:a16="http://schemas.microsoft.com/office/drawing/2014/main" id="{221E8DB0-83CF-B34B-989B-82C366510C1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5726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We track several aspects of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RoBERTa’s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ability as pretraining data increases. We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that:</a:t>
            </a: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bility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in syntax and semantics largely saturates after only 10M to 100M words of pretraining data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while learning factual knowledge requires much more data. 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caling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pretraining data size past billions of words significantly improves the NLU performance.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Ethical Considerations 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Training massive LMs like </a:t>
            </a:r>
            <a:r>
              <a:rPr lang="en" altLang="zh-CN" sz="2000" dirty="0" err="1">
                <a:solidFill>
                  <a:schemeClr val="accent1">
                    <a:lumMod val="50000"/>
                  </a:schemeClr>
                </a:solidFill>
              </a:rPr>
              <a:t>RoBERTa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 from scratch comes with non-trivial environmental costs, and they are expensive to train, limiting contributions to pre- training research from scientists in lower-resource contexts. 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Massive LMs also replicate social biases present in training data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1210056" y="2203269"/>
            <a:ext cx="9795401" cy="1804415"/>
            <a:chOff x="981456" y="2137954"/>
            <a:chExt cx="9795401" cy="1804415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981456" y="2288692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"/>
              </p:custDataLst>
            </p:nvPr>
          </p:nvSpPr>
          <p:spPr>
            <a:xfrm>
              <a:off x="1190523" y="2137954"/>
              <a:ext cx="2116494" cy="180441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8800" spc="-211" dirty="0">
                  <a:solidFill>
                    <a:schemeClr val="accent1"/>
                  </a:solidFill>
                </a:rPr>
                <a:t>01</a:t>
              </a:r>
              <a:endParaRPr lang="zh-CN" altLang="en-US" sz="8800" spc="-21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981456" y="3670290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标题 1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3516084" y="2575285"/>
              <a:ext cx="7104634" cy="106170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defRPr/>
              </a:pPr>
              <a:r>
                <a:rPr lang="en-US" altLang="zh-CN" sz="4400" dirty="0"/>
                <a:t>Introduction</a:t>
              </a:r>
              <a:r>
                <a:rPr lang="zh-CN" altLang="zh-CN" sz="4400" dirty="0"/>
                <a:t> 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0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graphicFrame>
        <p:nvGraphicFramePr>
          <p:cNvPr id="17" name="MH_Text_1">
            <a:extLst>
              <a:ext uri="{FF2B5EF4-FFF2-40B4-BE49-F238E27FC236}">
                <a16:creationId xmlns:a16="http://schemas.microsoft.com/office/drawing/2014/main" id="{FA060D41-8527-42A3-8862-3CE0E64CF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931242"/>
              </p:ext>
            </p:extLst>
          </p:nvPr>
        </p:nvGraphicFramePr>
        <p:xfrm>
          <a:off x="838200" y="1669902"/>
          <a:ext cx="10515600" cy="4572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24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1210056" y="2203269"/>
            <a:ext cx="9795401" cy="1804415"/>
            <a:chOff x="981456" y="2137954"/>
            <a:chExt cx="9795401" cy="1804415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981456" y="2288692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"/>
              </p:custDataLst>
            </p:nvPr>
          </p:nvSpPr>
          <p:spPr>
            <a:xfrm>
              <a:off x="1190523" y="2137954"/>
              <a:ext cx="2116494" cy="180441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8800" spc="-211" dirty="0">
                  <a:solidFill>
                    <a:schemeClr val="accent1"/>
                  </a:solidFill>
                </a:rPr>
                <a:t>02</a:t>
              </a:r>
              <a:endParaRPr lang="zh-CN" altLang="en-US" sz="8800" spc="-21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981456" y="3670290"/>
              <a:ext cx="97954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标题 1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3516084" y="2575285"/>
              <a:ext cx="7104634" cy="106170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defRPr/>
              </a:pPr>
              <a:r>
                <a:rPr lang="en-US" altLang="zh-CN" sz="4400" dirty="0"/>
                <a:t>Methods</a:t>
              </a:r>
              <a:r>
                <a:rPr lang="zh-CN" altLang="en-US" sz="4400" dirty="0"/>
                <a:t> </a:t>
              </a:r>
              <a:r>
                <a:rPr lang="en-US" altLang="zh-CN" sz="4400" dirty="0"/>
                <a:t>and</a:t>
              </a:r>
              <a:r>
                <a:rPr lang="zh-CN" altLang="en-US" sz="4400" dirty="0"/>
                <a:t> </a:t>
              </a:r>
              <a:r>
                <a:rPr lang="en-US" altLang="zh-CN" sz="4400" dirty="0" err="1"/>
                <a:t>Rusults</a:t>
              </a:r>
              <a:r>
                <a:rPr lang="zh-CN" altLang="zh-CN" sz="4400" dirty="0"/>
                <a:t> 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08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3752504" y="409620"/>
            <a:ext cx="5040767" cy="915234"/>
            <a:chOff x="627141" y="2284395"/>
            <a:chExt cx="3089608" cy="633867"/>
          </a:xfrm>
        </p:grpSpPr>
        <p:grpSp>
          <p:nvGrpSpPr>
            <p:cNvPr id="25" name="组合 24"/>
            <p:cNvGrpSpPr/>
            <p:nvPr/>
          </p:nvGrpSpPr>
          <p:grpSpPr>
            <a:xfrm>
              <a:off x="3363991" y="2284395"/>
              <a:ext cx="352758" cy="344404"/>
              <a:chOff x="3363991" y="2374013"/>
              <a:chExt cx="154219" cy="150568"/>
            </a:xfrm>
          </p:grpSpPr>
          <p:sp>
            <p:nvSpPr>
              <p:cNvPr id="30" name="任意多边形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3363991" y="2388613"/>
                <a:ext cx="135968" cy="135968"/>
              </a:xfrm>
              <a:custGeom>
                <a:avLst/>
                <a:gdLst>
                  <a:gd name="connsiteX0" fmla="*/ 0 w 696310"/>
                  <a:gd name="connsiteY0" fmla="*/ 0 h 696310"/>
                  <a:gd name="connsiteX1" fmla="*/ 459827 w 696310"/>
                  <a:gd name="connsiteY1" fmla="*/ 0 h 696310"/>
                  <a:gd name="connsiteX2" fmla="*/ 459827 w 696310"/>
                  <a:gd name="connsiteY2" fmla="*/ 236483 h 696310"/>
                  <a:gd name="connsiteX3" fmla="*/ 696310 w 696310"/>
                  <a:gd name="connsiteY3" fmla="*/ 236483 h 696310"/>
                  <a:gd name="connsiteX4" fmla="*/ 696310 w 696310"/>
                  <a:gd name="connsiteY4" fmla="*/ 696310 h 696310"/>
                  <a:gd name="connsiteX5" fmla="*/ 0 w 696310"/>
                  <a:gd name="connsiteY5" fmla="*/ 696310 h 69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6310" h="696310">
                    <a:moveTo>
                      <a:pt x="0" y="0"/>
                    </a:moveTo>
                    <a:lnTo>
                      <a:pt x="459827" y="0"/>
                    </a:lnTo>
                    <a:lnTo>
                      <a:pt x="459827" y="236483"/>
                    </a:lnTo>
                    <a:lnTo>
                      <a:pt x="696310" y="236483"/>
                    </a:lnTo>
                    <a:lnTo>
                      <a:pt x="696310" y="696310"/>
                    </a:lnTo>
                    <a:lnTo>
                      <a:pt x="0" y="69631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0" bIns="0" anchor="ctr">
                <a:normAutofit fontScale="92500" lnSpcReduction="10000"/>
              </a:bodyPr>
              <a:lstStyle/>
              <a:p>
                <a:pPr algn="ctr">
                  <a:defRPr/>
                </a:pPr>
                <a:endParaRPr lang="zh-CN" altLang="en-US" sz="28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26"/>
                </p:custDataLst>
              </p:nvPr>
            </p:nvSpPr>
            <p:spPr>
              <a:xfrm>
                <a:off x="3468933" y="2374013"/>
                <a:ext cx="49277" cy="52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113" rIns="75928" bIns="0" anchor="ctr">
                <a:normAutofit fontScale="85000" lnSpcReduction="20000"/>
              </a:bodyPr>
              <a:lstStyle/>
              <a:p>
                <a:pPr algn="ctr">
                  <a:defRPr/>
                </a:pPr>
                <a:endParaRPr lang="zh-CN" altLang="en-US" sz="70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文本框 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7141" y="2456597"/>
              <a:ext cx="2871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F</a:t>
              </a:r>
              <a:r>
                <a:rPr lang="en" altLang="zh-CN" sz="2400" b="1" spc="169" dirty="0" err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ive</a:t>
              </a:r>
              <a:r>
                <a:rPr lang="en" altLang="zh-CN" sz="2400" b="1" spc="169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 styles of evaluation </a:t>
              </a:r>
            </a:p>
          </p:txBody>
        </p:sp>
      </p:grpSp>
      <p:grpSp>
        <p:nvGrpSpPr>
          <p:cNvPr id="47" name="组合 46"/>
          <p:cNvGrpSpPr/>
          <p:nvPr>
            <p:custDataLst>
              <p:tags r:id="rId3"/>
            </p:custDataLst>
          </p:nvPr>
        </p:nvGrpSpPr>
        <p:grpSpPr>
          <a:xfrm>
            <a:off x="1205719" y="1266714"/>
            <a:ext cx="3930928" cy="996711"/>
            <a:chOff x="428625" y="3302508"/>
            <a:chExt cx="2919222" cy="740187"/>
          </a:xfrm>
        </p:grpSpPr>
        <p:sp>
          <p:nvSpPr>
            <p:cNvPr id="48" name="矩形 7"/>
            <p:cNvSpPr/>
            <p:nvPr>
              <p:custDataLst>
                <p:tags r:id="rId21"/>
              </p:custDataLst>
            </p:nvPr>
          </p:nvSpPr>
          <p:spPr>
            <a:xfrm>
              <a:off x="991781" y="3302508"/>
              <a:ext cx="2356066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任意多边形 49"/>
            <p:cNvSpPr/>
            <p:nvPr>
              <p:custDataLst>
                <p:tags r:id="rId22"/>
              </p:custDataLst>
            </p:nvPr>
          </p:nvSpPr>
          <p:spPr>
            <a:xfrm>
              <a:off x="428625" y="3514642"/>
              <a:ext cx="528053" cy="528053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23"/>
              </p:custDataLst>
            </p:nvPr>
          </p:nvSpPr>
          <p:spPr>
            <a:xfrm>
              <a:off x="813220" y="3496329"/>
              <a:ext cx="157196" cy="1617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>
            <a:off x="1205719" y="2244923"/>
            <a:ext cx="6009274" cy="994667"/>
            <a:chOff x="428625" y="4666894"/>
            <a:chExt cx="4462662" cy="738667"/>
          </a:xfrm>
        </p:grpSpPr>
        <p:sp>
          <p:nvSpPr>
            <p:cNvPr id="54" name="矩形 7"/>
            <p:cNvSpPr/>
            <p:nvPr>
              <p:custDataLst>
                <p:tags r:id="rId18"/>
              </p:custDataLst>
            </p:nvPr>
          </p:nvSpPr>
          <p:spPr>
            <a:xfrm>
              <a:off x="991781" y="4666894"/>
              <a:ext cx="3899506" cy="73255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Minimum Description Length Probing</a:t>
              </a:r>
              <a:endParaRPr lang="en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19"/>
              </p:custDataLst>
            </p:nvPr>
          </p:nvSpPr>
          <p:spPr>
            <a:xfrm>
              <a:off x="428625" y="4877508"/>
              <a:ext cx="528053" cy="528053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6" name="矩形 55"/>
            <p:cNvSpPr/>
            <p:nvPr>
              <p:custDataLst>
                <p:tags r:id="rId20"/>
              </p:custDataLst>
            </p:nvPr>
          </p:nvSpPr>
          <p:spPr>
            <a:xfrm>
              <a:off x="813220" y="4859194"/>
              <a:ext cx="157196" cy="1632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5"/>
            </p:custDataLst>
          </p:nvPr>
        </p:nvGrpSpPr>
        <p:grpSpPr>
          <a:xfrm>
            <a:off x="1205719" y="3230923"/>
            <a:ext cx="6385054" cy="996709"/>
            <a:chOff x="428625" y="6029766"/>
            <a:chExt cx="4741728" cy="740186"/>
          </a:xfrm>
        </p:grpSpPr>
        <p:sp>
          <p:nvSpPr>
            <p:cNvPr id="58" name="矩形 7"/>
            <p:cNvSpPr/>
            <p:nvPr>
              <p:custDataLst>
                <p:tags r:id="rId15"/>
              </p:custDataLst>
            </p:nvPr>
          </p:nvSpPr>
          <p:spPr>
            <a:xfrm>
              <a:off x="991781" y="6029766"/>
              <a:ext cx="4178572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Unsupervised Grammaticality Judgement</a:t>
              </a:r>
              <a:endParaRPr lang="en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16"/>
              </p:custDataLst>
            </p:nvPr>
          </p:nvSpPr>
          <p:spPr>
            <a:xfrm>
              <a:off x="428625" y="6240372"/>
              <a:ext cx="528053" cy="529580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17"/>
              </p:custDataLst>
            </p:nvPr>
          </p:nvSpPr>
          <p:spPr>
            <a:xfrm>
              <a:off x="813220" y="6223585"/>
              <a:ext cx="157196" cy="16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grpSp>
        <p:nvGrpSpPr>
          <p:cNvPr id="61" name="组合 60"/>
          <p:cNvGrpSpPr/>
          <p:nvPr>
            <p:custDataLst>
              <p:tags r:id="rId6"/>
            </p:custDataLst>
          </p:nvPr>
        </p:nvGrpSpPr>
        <p:grpSpPr>
          <a:xfrm>
            <a:off x="1205719" y="4341296"/>
            <a:ext cx="6385054" cy="996709"/>
            <a:chOff x="428625" y="7392630"/>
            <a:chExt cx="4741728" cy="740186"/>
          </a:xfrm>
        </p:grpSpPr>
        <p:sp>
          <p:nvSpPr>
            <p:cNvPr id="62" name="矩形 7"/>
            <p:cNvSpPr/>
            <p:nvPr>
              <p:custDataLst>
                <p:tags r:id="rId12"/>
              </p:custDataLst>
            </p:nvPr>
          </p:nvSpPr>
          <p:spPr>
            <a:xfrm>
              <a:off x="991781" y="7392630"/>
              <a:ext cx="4178572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" altLang="zh-CN" dirty="0" err="1">
                  <a:solidFill>
                    <a:schemeClr val="accent1">
                      <a:lumMod val="75000"/>
                    </a:schemeClr>
                  </a:solidFill>
                </a:rPr>
                <a:t>nsupervised</a:t>
              </a:r>
              <a:r>
                <a:rPr lang="en" altLang="zh-C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L</a:t>
              </a:r>
              <a:r>
                <a:rPr lang="en" altLang="zh-CN" dirty="0" err="1">
                  <a:solidFill>
                    <a:schemeClr val="accent1">
                      <a:lumMod val="75000"/>
                    </a:schemeClr>
                  </a:solidFill>
                </a:rPr>
                <a:t>anguage</a:t>
              </a:r>
              <a:r>
                <a:rPr lang="en" altLang="zh-C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M</a:t>
              </a:r>
              <a:r>
                <a:rPr lang="en" altLang="zh-CN" dirty="0" err="1">
                  <a:solidFill>
                    <a:schemeClr val="accent1">
                      <a:lumMod val="75000"/>
                    </a:schemeClr>
                  </a:solidFill>
                </a:rPr>
                <a:t>odel</a:t>
              </a:r>
              <a:r>
                <a:rPr lang="en" altLang="zh-C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K</a:t>
              </a:r>
              <a:r>
                <a:rPr lang="en" altLang="zh-CN" dirty="0" err="1">
                  <a:solidFill>
                    <a:schemeClr val="accent1">
                      <a:lumMod val="75000"/>
                    </a:schemeClr>
                  </a:solidFill>
                </a:rPr>
                <a:t>nowledge</a:t>
              </a:r>
              <a:r>
                <a:rPr lang="en" altLang="zh-CN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P</a:t>
              </a:r>
              <a:r>
                <a:rPr lang="en" altLang="zh-CN" dirty="0">
                  <a:solidFill>
                    <a:schemeClr val="accent1">
                      <a:lumMod val="75000"/>
                    </a:schemeClr>
                  </a:solidFill>
                </a:rPr>
                <a:t>robing </a:t>
              </a:r>
            </a:p>
          </p:txBody>
        </p:sp>
        <p:sp>
          <p:nvSpPr>
            <p:cNvPr id="63" name="任意多边形 62"/>
            <p:cNvSpPr/>
            <p:nvPr>
              <p:custDataLst>
                <p:tags r:id="rId13"/>
              </p:custDataLst>
            </p:nvPr>
          </p:nvSpPr>
          <p:spPr>
            <a:xfrm>
              <a:off x="428625" y="7603236"/>
              <a:ext cx="528053" cy="529580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14"/>
              </p:custDataLst>
            </p:nvPr>
          </p:nvSpPr>
          <p:spPr>
            <a:xfrm>
              <a:off x="813220" y="7586449"/>
              <a:ext cx="157196" cy="161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sp>
        <p:nvSpPr>
          <p:cNvPr id="23" name="矩形 7"/>
          <p:cNvSpPr/>
          <p:nvPr>
            <p:custDataLst>
              <p:tags r:id="rId7"/>
            </p:custDataLst>
          </p:nvPr>
        </p:nvSpPr>
        <p:spPr>
          <a:xfrm>
            <a:off x="1964046" y="1273495"/>
            <a:ext cx="3576917" cy="9864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6670" tIns="0" rIns="45556" bIns="60742" anchor="b">
            <a:norm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95F3DA-BB0A-8F4F-AA48-C627E9A4BD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05719" y="5461939"/>
            <a:ext cx="3930928" cy="996711"/>
            <a:chOff x="428625" y="3302508"/>
            <a:chExt cx="2919222" cy="740187"/>
          </a:xfrm>
        </p:grpSpPr>
        <p:sp>
          <p:nvSpPr>
            <p:cNvPr id="28" name="矩形 7">
              <a:extLst>
                <a:ext uri="{FF2B5EF4-FFF2-40B4-BE49-F238E27FC236}">
                  <a16:creationId xmlns:a16="http://schemas.microsoft.com/office/drawing/2014/main" id="{6E34503D-67C5-2E44-9AD8-ED8DCC56C91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91781" y="3302508"/>
              <a:ext cx="2356066" cy="7325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DDDDD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36670" tIns="0" rIns="45556" bIns="60742" anchor="b">
              <a:normAutofit/>
            </a:bodyPr>
            <a:lstStyle/>
            <a:p>
              <a:pPr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49">
              <a:extLst>
                <a:ext uri="{FF2B5EF4-FFF2-40B4-BE49-F238E27FC236}">
                  <a16:creationId xmlns:a16="http://schemas.microsoft.com/office/drawing/2014/main" id="{E0F76EBF-A3B7-354E-B32D-375930B60FF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8625" y="3514642"/>
              <a:ext cx="528053" cy="528053"/>
            </a:xfrm>
            <a:custGeom>
              <a:avLst/>
              <a:gdLst>
                <a:gd name="connsiteX0" fmla="*/ 0 w 696310"/>
                <a:gd name="connsiteY0" fmla="*/ 0 h 696310"/>
                <a:gd name="connsiteX1" fmla="*/ 459827 w 696310"/>
                <a:gd name="connsiteY1" fmla="*/ 0 h 696310"/>
                <a:gd name="connsiteX2" fmla="*/ 459827 w 696310"/>
                <a:gd name="connsiteY2" fmla="*/ 236483 h 696310"/>
                <a:gd name="connsiteX3" fmla="*/ 696310 w 696310"/>
                <a:gd name="connsiteY3" fmla="*/ 236483 h 696310"/>
                <a:gd name="connsiteX4" fmla="*/ 696310 w 696310"/>
                <a:gd name="connsiteY4" fmla="*/ 696310 h 696310"/>
                <a:gd name="connsiteX5" fmla="*/ 0 w 696310"/>
                <a:gd name="connsiteY5" fmla="*/ 696310 h 69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310" h="696310">
                  <a:moveTo>
                    <a:pt x="0" y="0"/>
                  </a:moveTo>
                  <a:lnTo>
                    <a:pt x="459827" y="0"/>
                  </a:lnTo>
                  <a:lnTo>
                    <a:pt x="459827" y="236483"/>
                  </a:lnTo>
                  <a:lnTo>
                    <a:pt x="696310" y="236483"/>
                  </a:lnTo>
                  <a:lnTo>
                    <a:pt x="696310" y="696310"/>
                  </a:lnTo>
                  <a:lnTo>
                    <a:pt x="0" y="69631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75928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B6729-A2D5-FD4B-BDEE-25FDA76A451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13220" y="3496329"/>
              <a:ext cx="157196" cy="1617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113" rIns="75928" bIns="0" anchor="ctr">
              <a:normAutofit/>
            </a:bodyPr>
            <a:lstStyle/>
            <a:p>
              <a:pPr algn="ctr">
                <a:defRPr/>
              </a:pPr>
              <a:endParaRPr lang="zh-CN" altLang="en-US" sz="50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E50035C-6D82-F04D-8F94-CEE0D15190FC}"/>
              </a:ext>
            </a:extLst>
          </p:cNvPr>
          <p:cNvSpPr/>
          <p:nvPr/>
        </p:nvSpPr>
        <p:spPr>
          <a:xfrm>
            <a:off x="2106475" y="6007798"/>
            <a:ext cx="2835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chemeClr val="accent1">
                    <a:lumMod val="75000"/>
                  </a:schemeClr>
                </a:solidFill>
              </a:rPr>
              <a:t>Fine-tuning on NLU Tasks</a:t>
            </a:r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74B429-F2D6-4B4D-82DD-D593F7B1AEAE}"/>
              </a:ext>
            </a:extLst>
          </p:cNvPr>
          <p:cNvSpPr txBox="1"/>
          <p:nvPr/>
        </p:nvSpPr>
        <p:spPr>
          <a:xfrm>
            <a:off x="9386295" y="5955159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NLU</a:t>
            </a:r>
            <a:endParaRPr kumimoji="1"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A60B5C-F7AA-5C47-9F51-6A2CD81B4FB5}"/>
              </a:ext>
            </a:extLst>
          </p:cNvPr>
          <p:cNvSpPr txBox="1"/>
          <p:nvPr/>
        </p:nvSpPr>
        <p:spPr>
          <a:xfrm>
            <a:off x="8551932" y="4937895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Factual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Knowledge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ABE7B7-19B2-424B-B9FF-6A3E52D500C8}"/>
              </a:ext>
            </a:extLst>
          </p:cNvPr>
          <p:cNvSpPr/>
          <p:nvPr/>
        </p:nvSpPr>
        <p:spPr>
          <a:xfrm>
            <a:off x="8225732" y="3654792"/>
            <a:ext cx="302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2000" dirty="0"/>
              <a:t>knowledge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" altLang="zh-CN" sz="2000" dirty="0"/>
              <a:t>of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" altLang="zh-CN" sz="2000" dirty="0"/>
              <a:t>individual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" altLang="zh-CN" sz="2000" dirty="0"/>
              <a:t>grammatical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" altLang="zh-CN" sz="2000" dirty="0"/>
              <a:t>phenomena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199C61-1FD2-4346-AF5E-BC8FE1FBAA41}"/>
              </a:ext>
            </a:extLst>
          </p:cNvPr>
          <p:cNvSpPr/>
          <p:nvPr/>
        </p:nvSpPr>
        <p:spPr>
          <a:xfrm>
            <a:off x="8471449" y="2305446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sz="2000" dirty="0"/>
              <a:t>feature</a:t>
            </a:r>
            <a:r>
              <a:rPr lang="en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" altLang="zh-CN" sz="2000" dirty="0"/>
              <a:t>information</a:t>
            </a:r>
            <a:endParaRPr kumimoji="1" lang="zh-CN" altLang="en-US" sz="2000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BA095BD-A24D-8141-902F-09465177D910}"/>
              </a:ext>
            </a:extLst>
          </p:cNvPr>
          <p:cNvSpPr/>
          <p:nvPr/>
        </p:nvSpPr>
        <p:spPr>
          <a:xfrm>
            <a:off x="7262261" y="1918044"/>
            <a:ext cx="493206" cy="1228116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4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515600" cy="4931314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test the extent to which linguistic features like part-of-speech and coreference are encoded in the frozen model representations.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Task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source:</a:t>
            </a: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Part-of-Speech,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Constituents, Entities, SRL, and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OntoNotes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coref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 from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Weischedel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et al. (2013), De-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pendencies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from Silveira et al. (2014), Sem. Proto Role 1 from Teichert et al. (2017), Sem. Proto Role 2 from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Rudinger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et al. (2018), Relations 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SemEval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 from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Hendrickx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et al. (2010), and Winograd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coref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 from Rahman and Ng (2012); White et al. (2017). 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80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592265" y="5400965"/>
            <a:ext cx="11007470" cy="1421036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大多数曲线图显示出大致相似的学习曲线，在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words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前，学习曲线急剧上升，在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words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左右达到最快增长点，接近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words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时饱和。</a:t>
            </a: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Winograd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是例外，只在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到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30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单词的预训练数据之间显著上升。</a:t>
            </a: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 descr="图形用户界面, 图表&#10;&#10;描述已自动生成">
            <a:extLst>
              <a:ext uri="{FF2B5EF4-FFF2-40B4-BE49-F238E27FC236}">
                <a16:creationId xmlns:a16="http://schemas.microsoft.com/office/drawing/2014/main" id="{96E7122F-AB1F-9243-8037-53B0B4D95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85" y="1529034"/>
            <a:ext cx="7423939" cy="37999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B02F54-015A-E34D-A709-AB8DBD595B2A}"/>
              </a:ext>
            </a:extLst>
          </p:cNvPr>
          <p:cNvSpPr/>
          <p:nvPr/>
        </p:nvSpPr>
        <p:spPr>
          <a:xfrm>
            <a:off x="8327571" y="3004457"/>
            <a:ext cx="1505353" cy="1959429"/>
          </a:xfrm>
          <a:prstGeom prst="rect">
            <a:avLst/>
          </a:prstGeom>
          <a:noFill/>
          <a:ln w="698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8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7"/>
    </mc:Choice>
    <mc:Fallback xmlns="">
      <p:transition spd="slow" advTm="175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8818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Probing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838200" y="1353312"/>
            <a:ext cx="105156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altLang="zh-CN" sz="1035" dirty="0">
                <a:solidFill>
                  <a:schemeClr val="accent1"/>
                </a:solidFill>
              </a:rPr>
              <a:t>0.1</a:t>
            </a:r>
          </a:p>
          <a:p>
            <a:pPr>
              <a:defRPr/>
            </a:pPr>
            <a:endParaRPr lang="zh-CN" altLang="en-US" sz="1035" dirty="0">
              <a:solidFill>
                <a:schemeClr val="accent1"/>
              </a:solidFill>
            </a:endParaRPr>
          </a:p>
        </p:txBody>
      </p:sp>
      <p:sp>
        <p:nvSpPr>
          <p:cNvPr id="15" name="MH_Text_1"/>
          <p:cNvSpPr txBox="1"/>
          <p:nvPr>
            <p:custDataLst>
              <p:tags r:id="rId4"/>
            </p:custDataLst>
          </p:nvPr>
        </p:nvSpPr>
        <p:spPr>
          <a:xfrm>
            <a:off x="838200" y="1669902"/>
            <a:ext cx="10194235" cy="413843"/>
          </a:xfrm>
          <a:prstGeom prst="rect">
            <a:avLst/>
          </a:prstGeom>
          <a:noFill/>
        </p:spPr>
        <p:txBody>
          <a:bodyPr lIns="66044" tIns="0" rIns="66044" bIns="0"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不同类型任务的对比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e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 descr="图表&#10;&#10;中度可信度描述已自动生成">
            <a:extLst>
              <a:ext uri="{FF2B5EF4-FFF2-40B4-BE49-F238E27FC236}">
                <a16:creationId xmlns:a16="http://schemas.microsoft.com/office/drawing/2014/main" id="{4E960B2A-60CA-2E48-9101-B732736D6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5" y="2083745"/>
            <a:ext cx="6896100" cy="44831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53C4AEB-87C3-AD4A-8AC8-FA5C496C182C}"/>
              </a:ext>
            </a:extLst>
          </p:cNvPr>
          <p:cNvSpPr/>
          <p:nvPr/>
        </p:nvSpPr>
        <p:spPr>
          <a:xfrm>
            <a:off x="7714778" y="2083745"/>
            <a:ext cx="4270394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句法曲线比语义学习曲线上升得早，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90%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的句法学习可以用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字完成，而语义在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字后仍略有上升。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255"/>
              </a:spcBef>
              <a:buFont typeface="Arial" panose="020B0604020202020204" pitchFamily="34" charset="0"/>
              <a:buChar char="•"/>
              <a:defRPr/>
            </a:pP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</a:rPr>
              <a:t>Winograd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的常识学习曲线上升的要晚得多，且预计在句法和语义停止改善后，他会继续上升。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8C8CF9-8477-3740-A644-F2E90377907F}"/>
              </a:ext>
            </a:extLst>
          </p:cNvPr>
          <p:cNvSpPr txBox="1"/>
          <p:nvPr/>
        </p:nvSpPr>
        <p:spPr>
          <a:xfrm>
            <a:off x="4884234" y="2497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句法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5554DA-F4C2-0147-AD26-FA2BE8BAF77B}"/>
              </a:ext>
            </a:extLst>
          </p:cNvPr>
          <p:cNvSpPr txBox="1"/>
          <p:nvPr/>
        </p:nvSpPr>
        <p:spPr>
          <a:xfrm>
            <a:off x="5653175" y="3410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语义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EDAAA7-F4D4-4A42-868D-9AB7DBBC9B7E}"/>
              </a:ext>
            </a:extLst>
          </p:cNvPr>
          <p:cNvSpPr txBox="1"/>
          <p:nvPr/>
        </p:nvSpPr>
        <p:spPr>
          <a:xfrm>
            <a:off x="6497444" y="4724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常识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6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2"/>
    </mc:Choice>
    <mc:Fallback xmlns="">
      <p:transition spd="slow" advTm="50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7"/>
  <p:tag name="KSO_WM_TEMPLATE_CATEGORY" val="custom"/>
  <p:tag name="KSO_WM_TEMPLATE_INDEX" val="160551"/>
  <p:tag name="KSO_WM_UNIT_INDEX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301"/>
  <p:tag name="MH_LIBRARY" val="GRAPHIC"/>
  <p:tag name="MH_ORDER" val="TextBox 7"/>
  <p:tag name="KSO_WM_UNIT_TYPE" val="e"/>
  <p:tag name="KSO_WM_UNIT_INDEX" val="1"/>
  <p:tag name="KSO_WM_UNIT_ID" val="custom160551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14"/>
  <p:tag name="KSO_WM_TEMPLATE_CATEGORY" val="custom"/>
  <p:tag name="KSO_WM_TEMPLATE_INDEX" val="160551"/>
  <p:tag name="KSO_WM_UNIT_INDEX" val="1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KSO_WM_UNIT_TYPE" val="a"/>
  <p:tag name="KSO_WM_UNIT_INDEX" val="1"/>
  <p:tag name="KSO_WM_UNIT_ID" val="custom16055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21"/>
  <p:tag name="KSO_WM_TEMPLATE_CATEGORY" val="custom"/>
  <p:tag name="KSO_WM_TEMPLATE_INDEX" val="160551"/>
  <p:tag name="KSO_WM_UNIT_INDEX" val="2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1_1"/>
  <p:tag name="KSO_WM_UNIT_ID" val="custom160551_11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750"/>
  <p:tag name="MH_LIBRARY" val="GRAPHIC"/>
  <p:tag name="KSO_WM_TEMPLATE_CATEGORY" val="custom"/>
  <p:tag name="KSO_WM_TEMPLATE_INDEX" val="160551"/>
  <p:tag name="KSO_WM_TAG_VERSION" val="1.0"/>
  <p:tag name="KSO_WM_SLIDE_ID" val="custom160551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KSO_WM_UNIT_TYPE" val="a"/>
  <p:tag name="KSO_WM_UNIT_INDEX" val="1"/>
  <p:tag name="KSO_WM_UNIT_ID" val="custom160551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3_1"/>
  <p:tag name="KSO_WM_UNIT_ID" val="custom160551_9*l_h_f*1_3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51"/>
  <p:tag name="KSO_WM_UNIT_TYPE" val="l_i"/>
  <p:tag name="KSO_WM_UNIT_INDEX" val="1_5"/>
  <p:tag name="KSO_WM_UNIT_ID" val="custom160551_9*l_i*1_5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52"/>
  <p:tag name="KSO_WM_UNIT_TYPE" val="l_i"/>
  <p:tag name="KSO_WM_UNIT_INDEX" val="1_6"/>
  <p:tag name="KSO_WM_UNIT_ID" val="custom160551_9*l_i*1_6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2_1"/>
  <p:tag name="KSO_WM_UNIT_ID" val="custom160551_9*l_h_f*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46"/>
  <p:tag name="KSO_WM_UNIT_TYPE" val="l_i"/>
  <p:tag name="KSO_WM_UNIT_INDEX" val="1_3"/>
  <p:tag name="KSO_WM_UNIT_ID" val="custom160551_9*l_i*1_3"/>
  <p:tag name="KSO_WM_UNIT_CLEAR" val="1"/>
  <p:tag name="KSO_WM_UNIT_LAYERLEVEL" val="1_1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47"/>
  <p:tag name="KSO_WM_UNIT_TYPE" val="l_i"/>
  <p:tag name="KSO_WM_UNIT_INDEX" val="1_4"/>
  <p:tag name="KSO_WM_UNIT_ID" val="custom160551_9*l_i*1_4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1_1"/>
  <p:tag name="KSO_WM_UNIT_ID" val="custom160551_9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26"/>
  <p:tag name="KSO_WM_UNIT_TYPE" val="l_i"/>
  <p:tag name="KSO_WM_UNIT_INDEX" val="1_1"/>
  <p:tag name="KSO_WM_UNIT_ID" val="custom160551_9*l_i*1_1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1"/>
  <p:tag name="KSO_WM_UNIT_TYPE" val="l_i"/>
  <p:tag name="KSO_WM_UNIT_INDEX" val="1_2"/>
  <p:tag name="KSO_WM_UNIT_ID" val="custom160551_9*l_i*1_2"/>
  <p:tag name="KSO_WM_UNIT_CLEAR" val="1"/>
  <p:tag name="KSO_WM_UNIT_LAYERLEVEL" val="1_1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301"/>
  <p:tag name="MH_LIBRARY" val="GRAPHIC"/>
  <p:tag name="MH_ORDER" val="TextBox 7"/>
  <p:tag name="KSO_WM_UNIT_TYPE" val="e"/>
  <p:tag name="KSO_WM_UNIT_INDEX" val="1"/>
  <p:tag name="KSO_WM_UNIT_ID" val="custom160551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KSO_WM_UNIT_TYPE" val="a"/>
  <p:tag name="KSO_WM_UNIT_INDEX" val="1"/>
  <p:tag name="KSO_WM_UNIT_ID" val="custom16055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301"/>
  <p:tag name="MH_LIBRARY" val="GRAPHIC"/>
  <p:tag name="MH_ORDER" val="Straight Connector 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301"/>
  <p:tag name="MH_LIBRARY" val="GRAPHIC"/>
  <p:tag name="MH_ORDER" val="TextBox 7"/>
  <p:tag name="KSO_WM_UNIT_TYPE" val="e"/>
  <p:tag name="KSO_WM_UNIT_INDEX" val="1"/>
  <p:tag name="KSO_WM_UNIT_ID" val="custom160551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KSO_WM_UNIT_TYPE" val="a"/>
  <p:tag name="KSO_WM_UNIT_INDEX" val="1"/>
  <p:tag name="KSO_WM_UNIT_ID" val="custom16055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7"/>
  <p:tag name="KSO_WM_TEMPLATE_CATEGORY" val="custom"/>
  <p:tag name="KSO_WM_TEMPLATE_INDEX" val="160551"/>
  <p:tag name="KSO_WM_UNIT_INDEX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14"/>
  <p:tag name="KSO_WM_TEMPLATE_CATEGORY" val="custom"/>
  <p:tag name="KSO_WM_TEMPLATE_INDEX" val="160551"/>
  <p:tag name="KSO_WM_UNIT_INDEX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21"/>
  <p:tag name="KSO_WM_TEMPLATE_CATEGORY" val="custom"/>
  <p:tag name="KSO_WM_TEMPLATE_INDEX" val="160551"/>
  <p:tag name="KSO_WM_UNIT_INDEX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28"/>
  <p:tag name="KSO_WM_TEMPLATE_CATEGORY" val="custom"/>
  <p:tag name="KSO_WM_TEMPLATE_INDEX" val="160551"/>
  <p:tag name="KSO_WM_UNIT_INDEX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1_1"/>
  <p:tag name="KSO_WM_UNIT_ID" val="custom160551_11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301"/>
  <p:tag name="MH_LIBRARY" val="GRAPHIC"/>
  <p:tag name="MH_ORDER" val="Straight Connector 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7"/>
  <p:tag name="KSO_WM_TEMPLATE_CATEGORY" val="custom"/>
  <p:tag name="KSO_WM_TEMPLATE_INDEX" val="160551"/>
  <p:tag name="KSO_WM_UNIT_INDEX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1_1"/>
  <p:tag name="KSO_WM_UNIT_ID" val="custom160551_9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26"/>
  <p:tag name="KSO_WM_UNIT_TYPE" val="l_i"/>
  <p:tag name="KSO_WM_UNIT_INDEX" val="1_1"/>
  <p:tag name="KSO_WM_UNIT_ID" val="custom160551_9*l_i*1_1"/>
  <p:tag name="KSO_WM_UNIT_CLEAR" val="1"/>
  <p:tag name="KSO_WM_UNIT_LAYERLEVEL" val="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1"/>
  <p:tag name="KSO_WM_UNIT_TYPE" val="l_i"/>
  <p:tag name="KSO_WM_UNIT_INDEX" val="1_2"/>
  <p:tag name="KSO_WM_UNIT_ID" val="custom160551_9*l_i*1_2"/>
  <p:tag name="KSO_WM_UNIT_CLEAR" val="1"/>
  <p:tag name="KSO_WM_UNIT_LAYERLEVEL" val="1_1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4_1"/>
  <p:tag name="KSO_WM_UNIT_ID" val="custom160551_9*l_h_f*1_4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51"/>
  <p:tag name="KSO_WM_UNIT_TYPE" val="l_i"/>
  <p:tag name="KSO_WM_UNIT_INDEX" val="1_7"/>
  <p:tag name="KSO_WM_UNIT_ID" val="custom160551_9*l_i*1_7"/>
  <p:tag name="KSO_WM_UNIT_CLEAR" val="1"/>
  <p:tag name="KSO_WM_UNIT_LAYERLEVEL" val="1_1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52"/>
  <p:tag name="KSO_WM_UNIT_TYPE" val="l_i"/>
  <p:tag name="KSO_WM_UNIT_INDEX" val="1_8"/>
  <p:tag name="KSO_WM_UNIT_ID" val="custom160551_9*l_i*1_8"/>
  <p:tag name="KSO_WM_UNIT_CLEAR" val="1"/>
  <p:tag name="KSO_WM_UNIT_LAYERLEVEL" val="1_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3_1"/>
  <p:tag name="KSO_WM_UNIT_ID" val="custom160551_9*l_h_f*1_3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51"/>
  <p:tag name="KSO_WM_UNIT_TYPE" val="l_i"/>
  <p:tag name="KSO_WM_UNIT_INDEX" val="1_5"/>
  <p:tag name="KSO_WM_UNIT_ID" val="custom160551_9*l_i*1_5"/>
  <p:tag name="KSO_WM_UNIT_CLEAR" val="1"/>
  <p:tag name="KSO_WM_UNIT_LAYERLEVEL" val="1_1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52"/>
  <p:tag name="KSO_WM_UNIT_TYPE" val="l_i"/>
  <p:tag name="KSO_WM_UNIT_INDEX" val="1_6"/>
  <p:tag name="KSO_WM_UNIT_ID" val="custom160551_9*l_i*1_6"/>
  <p:tag name="KSO_WM_UNIT_CLEAR" val="1"/>
  <p:tag name="KSO_WM_UNIT_LAYERLEVEL" val="1_1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750"/>
  <p:tag name="MH_LIBRARY" val="GRAPHIC"/>
  <p:tag name="MH_ORDER" val="Block Arc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2_1"/>
  <p:tag name="KSO_WM_UNIT_ID" val="custom160551_9*l_h_f*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46"/>
  <p:tag name="KSO_WM_UNIT_TYPE" val="l_i"/>
  <p:tag name="KSO_WM_UNIT_INDEX" val="1_3"/>
  <p:tag name="KSO_WM_UNIT_ID" val="custom160551_9*l_i*1_3"/>
  <p:tag name="KSO_WM_UNIT_CLEAR" val="1"/>
  <p:tag name="KSO_WM_UNIT_LAYERLEVEL" val="1_1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47"/>
  <p:tag name="KSO_WM_UNIT_TYPE" val="l_i"/>
  <p:tag name="KSO_WM_UNIT_INDEX" val="1_4"/>
  <p:tag name="KSO_WM_UNIT_ID" val="custom160551_9*l_i*1_4"/>
  <p:tag name="KSO_WM_UNIT_CLEAR" val="1"/>
  <p:tag name="KSO_WM_UNIT_LAYERLEVEL" val="1_1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矩形 7"/>
  <p:tag name="KSO_WM_UNIT_TYPE" val="l_h_f"/>
  <p:tag name="KSO_WM_UNIT_INDEX" val="1_1_1"/>
  <p:tag name="KSO_WM_UNIT_ID" val="custom160551_9*l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Freeform 26"/>
  <p:tag name="KSO_WM_UNIT_TYPE" val="l_i"/>
  <p:tag name="KSO_WM_UNIT_INDEX" val="1_1"/>
  <p:tag name="KSO_WM_UNIT_ID" val="custom160551_9*l_i*1_1"/>
  <p:tag name="KSO_WM_UNIT_CLEAR" val="1"/>
  <p:tag name="KSO_WM_UNIT_LAYERLEVEL" val="1_1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Rectangle 1"/>
  <p:tag name="KSO_WM_UNIT_TYPE" val="l_i"/>
  <p:tag name="KSO_WM_UNIT_INDEX" val="1_2"/>
  <p:tag name="KSO_WM_UNIT_ID" val="custom160551_9*l_i*1_2"/>
  <p:tag name="KSO_WM_UNIT_CLEAR" val="1"/>
  <p:tag name="KSO_WM_UNIT_LAYERLEVEL" val="1_1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14449"/>
  <p:tag name="MH_LIBRARY" val="GRAPHIC"/>
  <p:tag name="MH_ORDER" val="文本框 1"/>
  <p:tag name="KSO_WM_UNIT_TYPE" val="a"/>
  <p:tag name="KSO_WM_UNIT_INDEX" val="1"/>
  <p:tag name="KSO_WM_UNIT_ID" val="custom160551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Freeform 23"/>
  <p:tag name="KSO_WM_TAG_VERSION" val="1.0"/>
  <p:tag name="KSO_WM_BEAUTIFY_FLAG" val="#wm#"/>
  <p:tag name="KSO_WM_UNIT_TYPE" val="i"/>
  <p:tag name="KSO_WM_UNIT_ID" val="custom160551_9*i*4"/>
  <p:tag name="KSO_WM_TEMPLATE_CATEGORY" val="custom"/>
  <p:tag name="KSO_WM_TEMPLATE_INDEX" val="160551"/>
  <p:tag name="KSO_WM_UNIT_INDEX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449"/>
  <p:tag name="MH_LIBRARY" val="GRAPHIC"/>
  <p:tag name="MH_ORDER" val="Rectangle 24"/>
  <p:tag name="KSO_WM_TAG_VERSION" val="1.0"/>
  <p:tag name="KSO_WM_BEAUTIFY_FLAG" val="#wm#"/>
  <p:tag name="KSO_WM_UNIT_TYPE" val="i"/>
  <p:tag name="KSO_WM_UNIT_ID" val="custom160551_9*i*5"/>
  <p:tag name="KSO_WM_TEMPLATE_CATEGORY" val="custom"/>
  <p:tag name="KSO_WM_TEMPLATE_INDEX" val="160551"/>
  <p:tag name="KSO_WM_UNIT_INDEX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4、18、22、27、28、29"/>
  <p:tag name="KSO_WM_TEMPLATE_CATEGORY" val="custom"/>
  <p:tag name="KSO_WM_TEMPLATE_INDEX" val="160551"/>
  <p:tag name="KSO_WM_TAG_VERSION" val="1.0"/>
  <p:tag name="KSO_WM_SLIDE_ID" val="custom16055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KSO_WM_UNIT_TYPE" val="a"/>
  <p:tag name="KSO_WM_UNIT_INDEX" val="1"/>
  <p:tag name="KSO_WM_UNIT_ID" val="custom160551_1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" val="20150921114449"/>
  <p:tag name="MH_LIBRARY" val="GRAPHIC"/>
  <p:tag name="KSO_WM_TEMPLATE_CATEGORY" val="custom"/>
  <p:tag name="KSO_WM_TEMPLATE_INDEX" val="160551"/>
  <p:tag name="KSO_WM_TAG_VERSION" val="1.0"/>
  <p:tag name="KSO_WM_SLIDE_ID" val="custom16055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1_9*i*0"/>
  <p:tag name="KSO_WM_TEMPLATE_CATEGORY" val="custom"/>
  <p:tag name="KSO_WM_TEMPLATE_INDEX" val="160551"/>
  <p:tag name="KSO_WM_UNIT_INDEX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4394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51_27*i*2"/>
  <p:tag name="KSO_WM_TEMPLATE_CATEGORY" val="custom"/>
  <p:tag name="KSO_WM_TEMPLATE_INDEX" val="160551"/>
  <p:tag name="KSO_WM_UNIT_INDEX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0921143945"/>
  <p:tag name="MH_LIBRARY" val="GRAPHIC"/>
  <p:tag name="MH_TYPE" val="Text"/>
  <p:tag name="MH_ORDER" val="1"/>
  <p:tag name="KSO_WM_UNIT_TYPE" val="f"/>
  <p:tag name="KSO_WM_UNIT_INDEX" val="1"/>
  <p:tag name="KSO_WM_UNIT_ID" val="custom160551_27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5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43945"/>
  <p:tag name="MH_LIBRARY" val="GRAPHIC"/>
  <p:tag name="KSO_WM_TEMPLATE_CATEGORY" val="custom"/>
  <p:tag name="KSO_WM_TEMPLATE_INDEX" val="160551"/>
  <p:tag name="KSO_WM_TAG_VERSION" val="1.0"/>
  <p:tag name="KSO_WM_SLIDE_ID" val="custom160551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31"/>
  <p:tag name="KSO_WM_SLIDE_SIZE" val="828*36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1"/>
  <p:tag name="MH" val="20151014100657"/>
  <p:tag name="MH_LIBRARY" val="GRAPHIC"/>
  <p:tag name="MH_TYPE" val="PageTitle"/>
  <p:tag name="MH_ORDER" val="PageTitle"/>
  <p:tag name="KSO_WM_UNIT_TYPE" val="a"/>
  <p:tag name="KSO_WM_UNIT_INDEX" val="1"/>
  <p:tag name="KSO_WM_UNIT_ID" val="custom160551_27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1195</Words>
  <Application>Microsoft Macintosh PowerPoint</Application>
  <PresentationFormat>宽屏</PresentationFormat>
  <Paragraphs>168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主题</vt:lpstr>
      <vt:lpstr>When Do You Need Billions of Words of Pretraining Data?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756429783@qq.com</cp:lastModifiedBy>
  <cp:revision>226</cp:revision>
  <dcterms:created xsi:type="dcterms:W3CDTF">2015-09-21T03:34:00Z</dcterms:created>
  <dcterms:modified xsi:type="dcterms:W3CDTF">2021-10-20T14:08:33Z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  <property fmtid="{D5CDD505-2E9C-101B-9397-08002B2CF9AE}" pid="3" name="name">
    <vt:lpwstr>欧美风演讲汇报模板.pptx</vt:lpwstr>
  </property>
  <property fmtid="{D5CDD505-2E9C-101B-9397-08002B2CF9AE}" pid="4" name="fileid">
    <vt:lpwstr>861688</vt:lpwstr>
  </property>
  <property fmtid="{D5CDD505-2E9C-101B-9397-08002B2CF9AE}" pid="5" name="search_tags">
    <vt:lpwstr>PPT模板</vt:lpwstr>
  </property>
</Properties>
</file>