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8" r:id="rId4"/>
    <p:sldId id="273" r:id="rId5"/>
    <p:sldId id="281" r:id="rId6"/>
    <p:sldId id="275" r:id="rId8"/>
    <p:sldId id="280" r:id="rId9"/>
    <p:sldId id="274" r:id="rId10"/>
    <p:sldId id="285" r:id="rId11"/>
    <p:sldId id="279" r:id="rId12"/>
    <p:sldId id="287" r:id="rId13"/>
    <p:sldId id="286" r:id="rId14"/>
    <p:sldId id="289" r:id="rId15"/>
    <p:sldId id="292" r:id="rId16"/>
    <p:sldId id="293" r:id="rId17"/>
    <p:sldId id="290" r:id="rId18"/>
    <p:sldId id="294" r:id="rId19"/>
    <p:sldId id="295" r:id="rId20"/>
    <p:sldId id="296" r:id="rId21"/>
    <p:sldId id="297" r:id="rId22"/>
    <p:sldId id="298" r:id="rId23"/>
    <p:sldId id="306" r:id="rId24"/>
    <p:sldId id="301" r:id="rId25"/>
    <p:sldId id="302" r:id="rId26"/>
    <p:sldId id="303" r:id="rId27"/>
    <p:sldId id="304" r:id="rId28"/>
    <p:sldId id="307" r:id="rId29"/>
    <p:sldId id="305" r:id="rId30"/>
    <p:sldId id="308" r:id="rId31"/>
    <p:sldId id="309" r:id="rId32"/>
    <p:sldId id="310" r:id="rId33"/>
    <p:sldId id="2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8D5"/>
    <a:srgbClr val="FDE24E"/>
    <a:srgbClr val="FDE45A"/>
    <a:srgbClr val="6F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5" name="任意多边形: 形状 24"/>
          <p:cNvSpPr/>
          <p:nvPr userDrawn="1">
            <p:custDataLst>
              <p:tags r:id="rId2"/>
            </p:custDataLst>
          </p:nvPr>
        </p:nvSpPr>
        <p:spPr>
          <a:xfrm rot="3070109">
            <a:off x="-1173550" y="1095883"/>
            <a:ext cx="4042775" cy="1618860"/>
          </a:xfrm>
          <a:custGeom>
            <a:avLst/>
            <a:gdLst>
              <a:gd name="connsiteX0" fmla="*/ 217923 w 4042775"/>
              <a:gd name="connsiteY0" fmla="*/ 0 h 1618860"/>
              <a:gd name="connsiteX1" fmla="*/ 3233345 w 4042775"/>
              <a:gd name="connsiteY1" fmla="*/ 0 h 1618860"/>
              <a:gd name="connsiteX2" fmla="*/ 4042775 w 4042775"/>
              <a:gd name="connsiteY2" fmla="*/ 809430 h 1618860"/>
              <a:gd name="connsiteX3" fmla="*/ 3233345 w 4042775"/>
              <a:gd name="connsiteY3" fmla="*/ 1618860 h 1618860"/>
              <a:gd name="connsiteX4" fmla="*/ 1674839 w 4042775"/>
              <a:gd name="connsiteY4" fmla="*/ 1618860 h 1618860"/>
              <a:gd name="connsiteX5" fmla="*/ 0 w 4042775"/>
              <a:gd name="connsiteY5" fmla="*/ 270737 h 16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2775" h="1618860">
                <a:moveTo>
                  <a:pt x="217923" y="0"/>
                </a:moveTo>
                <a:lnTo>
                  <a:pt x="3233345" y="0"/>
                </a:lnTo>
                <a:cubicBezTo>
                  <a:pt x="3680381" y="0"/>
                  <a:pt x="4042775" y="362394"/>
                  <a:pt x="4042775" y="809430"/>
                </a:cubicBezTo>
                <a:cubicBezTo>
                  <a:pt x="4042775" y="1256466"/>
                  <a:pt x="3680381" y="1618860"/>
                  <a:pt x="3233345" y="1618860"/>
                </a:cubicBezTo>
                <a:lnTo>
                  <a:pt x="1674839" y="1618860"/>
                </a:lnTo>
                <a:lnTo>
                  <a:pt x="0" y="270737"/>
                </a:ln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7" name="任意多边形: 形状 6"/>
          <p:cNvSpPr/>
          <p:nvPr userDrawn="1">
            <p:custDataLst>
              <p:tags r:id="rId3"/>
            </p:custDataLst>
          </p:nvPr>
        </p:nvSpPr>
        <p:spPr>
          <a:xfrm rot="3070109">
            <a:off x="9253576" y="4078185"/>
            <a:ext cx="4151613" cy="1618860"/>
          </a:xfrm>
          <a:custGeom>
            <a:avLst/>
            <a:gdLst>
              <a:gd name="connsiteX0" fmla="*/ 197382 w 4151613"/>
              <a:gd name="connsiteY0" fmla="*/ 279718 h 1618860"/>
              <a:gd name="connsiteX1" fmla="*/ 809430 w 4151613"/>
              <a:gd name="connsiteY1" fmla="*/ 0 h 1618860"/>
              <a:gd name="connsiteX2" fmla="*/ 2445928 w 4151613"/>
              <a:gd name="connsiteY2" fmla="*/ 0 h 1618860"/>
              <a:gd name="connsiteX3" fmla="*/ 4151613 w 4151613"/>
              <a:gd name="connsiteY3" fmla="*/ 1372951 h 1618860"/>
              <a:gd name="connsiteX4" fmla="*/ 3953674 w 4151613"/>
              <a:gd name="connsiteY4" fmla="*/ 1618860 h 1618860"/>
              <a:gd name="connsiteX5" fmla="*/ 809430 w 4151613"/>
              <a:gd name="connsiteY5" fmla="*/ 1618860 h 1618860"/>
              <a:gd name="connsiteX6" fmla="*/ 0 w 4151613"/>
              <a:gd name="connsiteY6" fmla="*/ 809431 h 1618860"/>
              <a:gd name="connsiteX7" fmla="*/ 138238 w 4151613"/>
              <a:gd name="connsiteY7" fmla="*/ 356870 h 1618860"/>
              <a:gd name="connsiteX8" fmla="*/ 197382 w 4151613"/>
              <a:gd name="connsiteY8" fmla="*/ 279718 h 16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3" h="1618860">
                <a:moveTo>
                  <a:pt x="197382" y="279718"/>
                </a:moveTo>
                <a:cubicBezTo>
                  <a:pt x="345798" y="108383"/>
                  <a:pt x="564957" y="0"/>
                  <a:pt x="809430" y="0"/>
                </a:cubicBezTo>
                <a:lnTo>
                  <a:pt x="2445928" y="0"/>
                </a:lnTo>
                <a:lnTo>
                  <a:pt x="4151613" y="1372951"/>
                </a:lnTo>
                <a:lnTo>
                  <a:pt x="3953674" y="1618860"/>
                </a:lnTo>
                <a:lnTo>
                  <a:pt x="809430" y="1618860"/>
                </a:lnTo>
                <a:cubicBezTo>
                  <a:pt x="362394" y="1618860"/>
                  <a:pt x="0" y="1256466"/>
                  <a:pt x="0" y="809431"/>
                </a:cubicBezTo>
                <a:cubicBezTo>
                  <a:pt x="0" y="641792"/>
                  <a:pt x="50962" y="486056"/>
                  <a:pt x="138238" y="356870"/>
                </a:cubicBezTo>
                <a:cubicBezTo>
                  <a:pt x="156421" y="329956"/>
                  <a:pt x="176179" y="304195"/>
                  <a:pt x="197382" y="279718"/>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8" name="任意多边形: 形状 7"/>
          <p:cNvSpPr/>
          <p:nvPr userDrawn="1">
            <p:custDataLst>
              <p:tags r:id="rId4"/>
            </p:custDataLst>
          </p:nvPr>
        </p:nvSpPr>
        <p:spPr>
          <a:xfrm rot="3070109">
            <a:off x="9314616" y="5781724"/>
            <a:ext cx="2330574" cy="903694"/>
          </a:xfrm>
          <a:custGeom>
            <a:avLst/>
            <a:gdLst>
              <a:gd name="connsiteX0" fmla="*/ 77169 w 2330574"/>
              <a:gd name="connsiteY0" fmla="*/ 199214 h 903694"/>
              <a:gd name="connsiteX1" fmla="*/ 451847 w 2330574"/>
              <a:gd name="connsiteY1" fmla="*/ 0 h 903694"/>
              <a:gd name="connsiteX2" fmla="*/ 2330574 w 2330574"/>
              <a:gd name="connsiteY2" fmla="*/ 0 h 903694"/>
              <a:gd name="connsiteX3" fmla="*/ 1603167 w 2330574"/>
              <a:gd name="connsiteY3" fmla="*/ 903694 h 903694"/>
              <a:gd name="connsiteX4" fmla="*/ 451847 w 2330574"/>
              <a:gd name="connsiteY4" fmla="*/ 903693 h 903694"/>
              <a:gd name="connsiteX5" fmla="*/ 0 w 2330574"/>
              <a:gd name="connsiteY5" fmla="*/ 451846 h 903694"/>
              <a:gd name="connsiteX6" fmla="*/ 0 w 2330574"/>
              <a:gd name="connsiteY6" fmla="*/ 451847 h 903694"/>
              <a:gd name="connsiteX7" fmla="*/ 77169 w 2330574"/>
              <a:gd name="connsiteY7" fmla="*/ 199214 h 90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0574" h="903694">
                <a:moveTo>
                  <a:pt x="77169" y="199214"/>
                </a:moveTo>
                <a:cubicBezTo>
                  <a:pt x="158368" y="79023"/>
                  <a:pt x="295880" y="0"/>
                  <a:pt x="451847" y="0"/>
                </a:cubicBezTo>
                <a:lnTo>
                  <a:pt x="2330574" y="0"/>
                </a:lnTo>
                <a:lnTo>
                  <a:pt x="1603167" y="903694"/>
                </a:lnTo>
                <a:lnTo>
                  <a:pt x="451847" y="903693"/>
                </a:lnTo>
                <a:cubicBezTo>
                  <a:pt x="202299" y="903693"/>
                  <a:pt x="0" y="701394"/>
                  <a:pt x="0" y="451846"/>
                </a:cubicBezTo>
                <a:lnTo>
                  <a:pt x="0" y="451847"/>
                </a:lnTo>
                <a:cubicBezTo>
                  <a:pt x="1" y="358266"/>
                  <a:pt x="28448" y="271330"/>
                  <a:pt x="77169" y="199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5"/>
            </p:custDataLst>
          </p:nvPr>
        </p:nvSpPr>
        <p:spPr>
          <a:xfrm rot="3070109">
            <a:off x="453759" y="380552"/>
            <a:ext cx="2882790" cy="903694"/>
          </a:xfrm>
          <a:custGeom>
            <a:avLst/>
            <a:gdLst>
              <a:gd name="connsiteX0" fmla="*/ 0 w 2882790"/>
              <a:gd name="connsiteY0" fmla="*/ 903694 h 903694"/>
              <a:gd name="connsiteX1" fmla="*/ 727407 w 2882790"/>
              <a:gd name="connsiteY1" fmla="*/ 0 h 903694"/>
              <a:gd name="connsiteX2" fmla="*/ 2430943 w 2882790"/>
              <a:gd name="connsiteY2" fmla="*/ 0 h 903694"/>
              <a:gd name="connsiteX3" fmla="*/ 2882790 w 2882790"/>
              <a:gd name="connsiteY3" fmla="*/ 451847 h 903694"/>
              <a:gd name="connsiteX4" fmla="*/ 2882789 w 2882790"/>
              <a:gd name="connsiteY4" fmla="*/ 451847 h 903694"/>
              <a:gd name="connsiteX5" fmla="*/ 2430942 w 2882790"/>
              <a:gd name="connsiteY5" fmla="*/ 903694 h 90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790" h="903694">
                <a:moveTo>
                  <a:pt x="0" y="903694"/>
                </a:moveTo>
                <a:lnTo>
                  <a:pt x="727407" y="0"/>
                </a:lnTo>
                <a:lnTo>
                  <a:pt x="2430943" y="0"/>
                </a:lnTo>
                <a:cubicBezTo>
                  <a:pt x="2680491" y="0"/>
                  <a:pt x="2882790" y="202299"/>
                  <a:pt x="2882790" y="451847"/>
                </a:cubicBezTo>
                <a:lnTo>
                  <a:pt x="2882789" y="451847"/>
                </a:lnTo>
                <a:cubicBezTo>
                  <a:pt x="2882789" y="701395"/>
                  <a:pt x="2680490" y="903694"/>
                  <a:pt x="2430942" y="903694"/>
                </a:cubicBezTo>
                <a:close/>
              </a:path>
            </a:pathLst>
          </a:custGeom>
          <a:solidFill>
            <a:schemeClr val="accent1">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三角形 12"/>
          <p:cNvSpPr/>
          <p:nvPr userDrawn="1">
            <p:custDataLst>
              <p:tags r:id="rId6"/>
            </p:custDataLst>
          </p:nvPr>
        </p:nvSpPr>
        <p:spPr>
          <a:xfrm rot="2162414">
            <a:off x="1451154" y="4844213"/>
            <a:ext cx="662555" cy="4911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椭圆 10"/>
          <p:cNvSpPr/>
          <p:nvPr userDrawn="1">
            <p:custDataLst>
              <p:tags r:id="rId7"/>
            </p:custDataLst>
          </p:nvPr>
        </p:nvSpPr>
        <p:spPr>
          <a:xfrm>
            <a:off x="745860" y="4408178"/>
            <a:ext cx="314680" cy="314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椭圆 11"/>
          <p:cNvSpPr/>
          <p:nvPr userDrawn="1">
            <p:custDataLst>
              <p:tags r:id="rId8"/>
            </p:custDataLst>
          </p:nvPr>
        </p:nvSpPr>
        <p:spPr>
          <a:xfrm>
            <a:off x="3285928" y="541496"/>
            <a:ext cx="476601" cy="4766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3" name="三角形 15"/>
          <p:cNvSpPr/>
          <p:nvPr userDrawn="1">
            <p:custDataLst>
              <p:tags r:id="rId9"/>
            </p:custDataLst>
          </p:nvPr>
        </p:nvSpPr>
        <p:spPr>
          <a:xfrm rot="3171053">
            <a:off x="10415700" y="1599512"/>
            <a:ext cx="662555" cy="4911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4" name="椭圆 13"/>
          <p:cNvSpPr/>
          <p:nvPr userDrawn="1">
            <p:custDataLst>
              <p:tags r:id="rId10"/>
            </p:custDataLst>
          </p:nvPr>
        </p:nvSpPr>
        <p:spPr>
          <a:xfrm>
            <a:off x="9038379" y="4617297"/>
            <a:ext cx="246045" cy="2460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0" name="任意多边形: 形状 19"/>
          <p:cNvSpPr/>
          <p:nvPr userDrawn="1">
            <p:custDataLst>
              <p:tags r:id="rId11"/>
            </p:custDataLst>
          </p:nvPr>
        </p:nvSpPr>
        <p:spPr>
          <a:xfrm>
            <a:off x="0" y="878721"/>
            <a:ext cx="1225232" cy="3427569"/>
          </a:xfrm>
          <a:custGeom>
            <a:avLst/>
            <a:gdLst>
              <a:gd name="connsiteX0" fmla="*/ 0 w 1225232"/>
              <a:gd name="connsiteY0" fmla="*/ 0 h 3427569"/>
              <a:gd name="connsiteX1" fmla="*/ 216505 w 1225232"/>
              <a:gd name="connsiteY1" fmla="*/ 86833 h 3427569"/>
              <a:gd name="connsiteX2" fmla="*/ 1225232 w 1225232"/>
              <a:gd name="connsiteY2" fmla="*/ 1713784 h 3427569"/>
              <a:gd name="connsiteX3" fmla="*/ 216505 w 1225232"/>
              <a:gd name="connsiteY3" fmla="*/ 3340735 h 3427569"/>
              <a:gd name="connsiteX4" fmla="*/ 0 w 1225232"/>
              <a:gd name="connsiteY4" fmla="*/ 3427569 h 342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32" h="3427569">
                <a:moveTo>
                  <a:pt x="0" y="0"/>
                </a:moveTo>
                <a:lnTo>
                  <a:pt x="216505" y="86833"/>
                </a:lnTo>
                <a:cubicBezTo>
                  <a:pt x="814364" y="383935"/>
                  <a:pt x="1225232" y="1000878"/>
                  <a:pt x="1225232" y="1713784"/>
                </a:cubicBezTo>
                <a:cubicBezTo>
                  <a:pt x="1225232" y="2426690"/>
                  <a:pt x="814364" y="3043633"/>
                  <a:pt x="216505" y="3340735"/>
                </a:cubicBezTo>
                <a:lnTo>
                  <a:pt x="0" y="3427569"/>
                </a:lnTo>
                <a:close/>
              </a:path>
            </a:pathLst>
          </a:cu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1" name="任意多边形: 形状 20"/>
          <p:cNvSpPr/>
          <p:nvPr userDrawn="1">
            <p:custDataLst>
              <p:tags r:id="rId12"/>
            </p:custDataLst>
          </p:nvPr>
        </p:nvSpPr>
        <p:spPr>
          <a:xfrm>
            <a:off x="11309552" y="2708555"/>
            <a:ext cx="882448" cy="2816775"/>
          </a:xfrm>
          <a:custGeom>
            <a:avLst/>
            <a:gdLst>
              <a:gd name="connsiteX0" fmla="*/ 882448 w 882448"/>
              <a:gd name="connsiteY0" fmla="*/ 0 h 2816775"/>
              <a:gd name="connsiteX1" fmla="*/ 882448 w 882448"/>
              <a:gd name="connsiteY1" fmla="*/ 2816775 h 2816775"/>
              <a:gd name="connsiteX2" fmla="*/ 756607 w 882448"/>
              <a:gd name="connsiteY2" fmla="*/ 2752353 h 2816775"/>
              <a:gd name="connsiteX3" fmla="*/ 0 w 882448"/>
              <a:gd name="connsiteY3" fmla="*/ 1408387 h 2816775"/>
              <a:gd name="connsiteX4" fmla="*/ 756607 w 882448"/>
              <a:gd name="connsiteY4" fmla="*/ 64422 h 2816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48" h="2816775">
                <a:moveTo>
                  <a:pt x="882448" y="0"/>
                </a:moveTo>
                <a:lnTo>
                  <a:pt x="882448" y="2816775"/>
                </a:lnTo>
                <a:lnTo>
                  <a:pt x="756607" y="2752353"/>
                </a:lnTo>
                <a:cubicBezTo>
                  <a:pt x="303003" y="2476737"/>
                  <a:pt x="0" y="1977947"/>
                  <a:pt x="0" y="1408387"/>
                </a:cubicBezTo>
                <a:cubicBezTo>
                  <a:pt x="0" y="838827"/>
                  <a:pt x="303003" y="340038"/>
                  <a:pt x="756607" y="64422"/>
                </a:cubicBezTo>
                <a:close/>
              </a:path>
            </a:pathLst>
          </a:custGeom>
          <a:noFill/>
          <a:ln w="254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 name="标题 1"/>
          <p:cNvSpPr>
            <a:spLocks noGrp="1"/>
          </p:cNvSpPr>
          <p:nvPr>
            <p:ph type="ctrTitle" hasCustomPrompt="1"/>
            <p:custDataLst>
              <p:tags r:id="rId13"/>
            </p:custDataLst>
          </p:nvPr>
        </p:nvSpPr>
        <p:spPr>
          <a:xfrm>
            <a:off x="2275411" y="2332753"/>
            <a:ext cx="7734300" cy="1255376"/>
          </a:xfrm>
        </p:spPr>
        <p:txBody>
          <a:bodyPr lIns="90170" tIns="46990" rIns="90170" bIns="46990" anchor="b" anchorCtr="0">
            <a:normAutofit/>
          </a:bodyPr>
          <a:lstStyle>
            <a:lvl1pPr algn="ctr">
              <a:defRPr sz="6600" u="none" strike="noStrike" kern="1200" cap="none" spc="600" normalizeH="0">
                <a:solidFill>
                  <a:schemeClr val="tx1">
                    <a:lumMod val="85000"/>
                    <a:lumOff val="15000"/>
                  </a:schemeClr>
                </a:solidFill>
                <a:uFillTx/>
                <a:ea typeface="汉仪旗黑-85S" panose="00020600040101010101" pitchFamily="18" charset="-122"/>
              </a:defRPr>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1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2" name="文本占位符 21"/>
          <p:cNvSpPr>
            <a:spLocks noGrp="1"/>
          </p:cNvSpPr>
          <p:nvPr>
            <p:ph type="body" sz="quarter" idx="13" hasCustomPrompt="1"/>
            <p:custDataLst>
              <p:tags r:id="rId17"/>
            </p:custDataLst>
          </p:nvPr>
        </p:nvSpPr>
        <p:spPr>
          <a:xfrm>
            <a:off x="4476462" y="4161260"/>
            <a:ext cx="1598858" cy="456037"/>
          </a:xfrm>
        </p:spPr>
        <p:txBody>
          <a:bodyPr lIns="90170" tIns="46990" rIns="90170" bIns="46990">
            <a:normAutofit/>
          </a:bodyPr>
          <a:lstStyle>
            <a:lvl1pPr marL="0" indent="0" algn="r">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4" name="文本占位符 23"/>
          <p:cNvSpPr>
            <a:spLocks noGrp="1"/>
          </p:cNvSpPr>
          <p:nvPr>
            <p:ph type="body" sz="quarter" idx="14" hasCustomPrompt="1"/>
            <p:custDataLst>
              <p:tags r:id="rId18"/>
            </p:custDataLst>
          </p:nvPr>
        </p:nvSpPr>
        <p:spPr>
          <a:xfrm>
            <a:off x="6189620" y="4161260"/>
            <a:ext cx="1598858" cy="456037"/>
          </a:xfrm>
        </p:spPr>
        <p:txBody>
          <a:bodyPr lIns="90170" tIns="46990" rIns="90170" bIns="46990">
            <a:normAutofit/>
          </a:bodyPr>
          <a:lstStyle>
            <a:lvl1pPr marL="0" indent="0" algn="l">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0167505" y="-513219"/>
            <a:ext cx="2016004" cy="1458712"/>
            <a:chOff x="10167505" y="-513219"/>
            <a:chExt cx="2016004" cy="1458712"/>
          </a:xfrm>
        </p:grpSpPr>
        <p:sp>
          <p:nvSpPr>
            <p:cNvPr id="12" name="任意多边形: 形状 11"/>
            <p:cNvSpPr/>
            <p:nvPr>
              <p:custDataLst>
                <p:tags r:id="rId3"/>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4" name="任意多边形: 形状 13"/>
            <p:cNvSpPr/>
            <p:nvPr>
              <p:custDataLst>
                <p:tags r:id="rId4"/>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7" name="椭圆 6"/>
          <p:cNvSpPr/>
          <p:nvPr userDrawn="1">
            <p:custDataLst>
              <p:tags r:id="rId2"/>
            </p:custDataLst>
          </p:nvPr>
        </p:nvSpPr>
        <p:spPr>
          <a:xfrm>
            <a:off x="2477640" y="3001102"/>
            <a:ext cx="824709" cy="824709"/>
          </a:xfrm>
          <a:prstGeom prst="ellipse">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椭圆 7"/>
          <p:cNvSpPr/>
          <p:nvPr userDrawn="1">
            <p:custDataLst>
              <p:tags r:id="rId3"/>
            </p:custDataLst>
          </p:nvPr>
        </p:nvSpPr>
        <p:spPr>
          <a:xfrm>
            <a:off x="4297412" y="2632122"/>
            <a:ext cx="311028" cy="311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椭圆 8"/>
          <p:cNvSpPr/>
          <p:nvPr userDrawn="1">
            <p:custDataLst>
              <p:tags r:id="rId4"/>
            </p:custDataLst>
          </p:nvPr>
        </p:nvSpPr>
        <p:spPr>
          <a:xfrm>
            <a:off x="3510563" y="3267453"/>
            <a:ext cx="1325417" cy="132541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5"/>
            </p:custDataLst>
          </p:nvPr>
        </p:nvSpPr>
        <p:spPr>
          <a:xfrm>
            <a:off x="5017519" y="3314040"/>
            <a:ext cx="5193281" cy="824710"/>
          </a:xfrm>
        </p:spPr>
        <p:txBody>
          <a:bodyPr lIns="90170" tIns="46990" rIns="90170" bIns="46990" anchor="b" anchorCtr="0">
            <a:normAutofit/>
          </a:bodyPr>
          <a:lstStyle>
            <a:lvl1pPr>
              <a:defRPr sz="44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10167505" y="-513219"/>
            <a:ext cx="2016004" cy="1458712"/>
            <a:chOff x="10167505" y="-513219"/>
            <a:chExt cx="2016004" cy="1458712"/>
          </a:xfrm>
        </p:grpSpPr>
        <p:sp>
          <p:nvSpPr>
            <p:cNvPr id="13" name="任意多边形: 形状 12"/>
            <p:cNvSpPr/>
            <p:nvPr>
              <p:custDataLst>
                <p:tags r:id="rId3"/>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5" name="任意多边形: 形状 14"/>
            <p:cNvSpPr/>
            <p:nvPr>
              <p:custDataLst>
                <p:tags r:id="rId4"/>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0167505" y="-513219"/>
            <a:ext cx="2016004" cy="1458712"/>
            <a:chOff x="10167505" y="-513219"/>
            <a:chExt cx="2016004" cy="1458712"/>
          </a:xfrm>
        </p:grpSpPr>
        <p:sp>
          <p:nvSpPr>
            <p:cNvPr id="15" name="任意多边形: 形状 14"/>
            <p:cNvSpPr/>
            <p:nvPr>
              <p:custDataLst>
                <p:tags r:id="rId3"/>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6" name="任意多边形: 形状 15"/>
            <p:cNvSpPr/>
            <p:nvPr>
              <p:custDataLst>
                <p:tags r:id="rId4"/>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0"/>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10167505" y="-513219"/>
            <a:ext cx="2016004" cy="1458712"/>
            <a:chOff x="10167505" y="-513219"/>
            <a:chExt cx="2016004" cy="1458712"/>
          </a:xfrm>
        </p:grpSpPr>
        <p:sp>
          <p:nvSpPr>
            <p:cNvPr id="13" name="任意多边形: 形状 12"/>
            <p:cNvSpPr/>
            <p:nvPr>
              <p:custDataLst>
                <p:tags r:id="rId3"/>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5" name="任意多边形: 形状 14"/>
            <p:cNvSpPr/>
            <p:nvPr>
              <p:custDataLst>
                <p:tags r:id="rId4"/>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92710" y="5761990"/>
            <a:ext cx="1993900" cy="1541780"/>
            <a:chOff x="-146" y="9074"/>
            <a:chExt cx="3140" cy="2428"/>
          </a:xfrm>
        </p:grpSpPr>
        <p:sp>
          <p:nvSpPr>
            <p:cNvPr id="20" name="任意多边形: 形状 19"/>
            <p:cNvSpPr/>
            <p:nvPr userDrawn="1">
              <p:custDataLst>
                <p:tags r:id="rId3"/>
              </p:custDataLst>
            </p:nvPr>
          </p:nvSpPr>
          <p:spPr>
            <a:xfrm rot="18529891" flipH="1">
              <a:off x="-535" y="9533"/>
              <a:ext cx="1657" cy="879"/>
            </a:xfrm>
            <a:custGeom>
              <a:avLst/>
              <a:gdLst>
                <a:gd name="connsiteX0" fmla="*/ 47639 w 1052248"/>
                <a:gd name="connsiteY0" fmla="*/ 122983 h 557885"/>
                <a:gd name="connsiteX1" fmla="*/ 0 w 1052248"/>
                <a:gd name="connsiteY1" fmla="*/ 278943 h 557885"/>
                <a:gd name="connsiteX2" fmla="*/ 0 w 1052248"/>
                <a:gd name="connsiteY2" fmla="*/ 278942 h 557885"/>
                <a:gd name="connsiteX3" fmla="*/ 278943 w 1052248"/>
                <a:gd name="connsiteY3" fmla="*/ 557885 h 557885"/>
                <a:gd name="connsiteX4" fmla="*/ 976245 w 1052248"/>
                <a:gd name="connsiteY4" fmla="*/ 557885 h 557885"/>
                <a:gd name="connsiteX5" fmla="*/ 1052248 w 1052248"/>
                <a:gd name="connsiteY5" fmla="*/ 463463 h 557885"/>
                <a:gd name="connsiteX6" fmla="*/ 476465 w 1052248"/>
                <a:gd name="connsiteY6" fmla="*/ 0 h 557885"/>
                <a:gd name="connsiteX7" fmla="*/ 278943 w 1052248"/>
                <a:gd name="connsiteY7" fmla="*/ 0 h 557885"/>
                <a:gd name="connsiteX8" fmla="*/ 47639 w 1052248"/>
                <a:gd name="connsiteY8" fmla="*/ 122983 h 55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248" h="557885">
                  <a:moveTo>
                    <a:pt x="47639" y="122983"/>
                  </a:moveTo>
                  <a:cubicBezTo>
                    <a:pt x="17562" y="167503"/>
                    <a:pt x="0" y="221172"/>
                    <a:pt x="0" y="278943"/>
                  </a:cubicBezTo>
                  <a:lnTo>
                    <a:pt x="0" y="278942"/>
                  </a:lnTo>
                  <a:cubicBezTo>
                    <a:pt x="0" y="432998"/>
                    <a:pt x="124887" y="557885"/>
                    <a:pt x="278943" y="557885"/>
                  </a:cubicBezTo>
                  <a:lnTo>
                    <a:pt x="976245" y="557885"/>
                  </a:lnTo>
                  <a:lnTo>
                    <a:pt x="1052248" y="463463"/>
                  </a:lnTo>
                  <a:lnTo>
                    <a:pt x="476465" y="0"/>
                  </a:lnTo>
                  <a:lnTo>
                    <a:pt x="278943" y="0"/>
                  </a:lnTo>
                  <a:cubicBezTo>
                    <a:pt x="182658" y="0"/>
                    <a:pt x="97767" y="48784"/>
                    <a:pt x="47639" y="122983"/>
                  </a:cubicBez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4" name="任意多边形: 形状 23"/>
            <p:cNvSpPr/>
            <p:nvPr userDrawn="1">
              <p:custDataLst>
                <p:tags r:id="rId4"/>
              </p:custDataLst>
            </p:nvPr>
          </p:nvSpPr>
          <p:spPr>
            <a:xfrm rot="18529891" flipH="1">
              <a:off x="1751" y="10047"/>
              <a:ext cx="1426" cy="1061"/>
            </a:xfrm>
            <a:custGeom>
              <a:avLst/>
              <a:gdLst>
                <a:gd name="connsiteX0" fmla="*/ 57531 w 905808"/>
                <a:gd name="connsiteY0" fmla="*/ 148519 h 673724"/>
                <a:gd name="connsiteX1" fmla="*/ 0 w 905808"/>
                <a:gd name="connsiteY1" fmla="*/ 336862 h 673724"/>
                <a:gd name="connsiteX2" fmla="*/ 336862 w 905808"/>
                <a:gd name="connsiteY2" fmla="*/ 673724 h 673724"/>
                <a:gd name="connsiteX3" fmla="*/ 363509 w 905808"/>
                <a:gd name="connsiteY3" fmla="*/ 673724 h 673724"/>
                <a:gd name="connsiteX4" fmla="*/ 905808 w 905808"/>
                <a:gd name="connsiteY4" fmla="*/ 0 h 673724"/>
                <a:gd name="connsiteX5" fmla="*/ 336862 w 905808"/>
                <a:gd name="connsiteY5" fmla="*/ 0 h 673724"/>
                <a:gd name="connsiteX6" fmla="*/ 57531 w 905808"/>
                <a:gd name="connsiteY6" fmla="*/ 148519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808" h="673724">
                  <a:moveTo>
                    <a:pt x="57531" y="148519"/>
                  </a:moveTo>
                  <a:cubicBezTo>
                    <a:pt x="21209" y="202283"/>
                    <a:pt x="0" y="267096"/>
                    <a:pt x="0" y="336862"/>
                  </a:cubicBezTo>
                  <a:cubicBezTo>
                    <a:pt x="0" y="522906"/>
                    <a:pt x="150818" y="673724"/>
                    <a:pt x="336862" y="673724"/>
                  </a:cubicBezTo>
                  <a:lnTo>
                    <a:pt x="363509" y="673724"/>
                  </a:lnTo>
                  <a:lnTo>
                    <a:pt x="905808" y="0"/>
                  </a:lnTo>
                  <a:lnTo>
                    <a:pt x="336862" y="0"/>
                  </a:lnTo>
                  <a:cubicBezTo>
                    <a:pt x="220584" y="0"/>
                    <a:pt x="118067" y="58913"/>
                    <a:pt x="57531" y="148519"/>
                  </a:cubicBezTo>
                  <a:close/>
                </a:path>
              </a:pathLst>
            </a:cu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2" name="任意多边形: 形状 21"/>
            <p:cNvSpPr/>
            <p:nvPr userDrawn="1">
              <p:custDataLst>
                <p:tags r:id="rId5"/>
              </p:custDataLst>
            </p:nvPr>
          </p:nvSpPr>
          <p:spPr>
            <a:xfrm rot="18529891" flipH="1">
              <a:off x="86" y="9519"/>
              <a:ext cx="2428" cy="1538"/>
            </a:xfrm>
            <a:custGeom>
              <a:avLst/>
              <a:gdLst>
                <a:gd name="connsiteX0" fmla="*/ 83383 w 1541873"/>
                <a:gd name="connsiteY0" fmla="*/ 215259 h 976472"/>
                <a:gd name="connsiteX1" fmla="*/ 0 w 1541873"/>
                <a:gd name="connsiteY1" fmla="*/ 488236 h 976472"/>
                <a:gd name="connsiteX2" fmla="*/ 488236 w 1541873"/>
                <a:gd name="connsiteY2" fmla="*/ 976472 h 976472"/>
                <a:gd name="connsiteX3" fmla="*/ 795628 w 1541873"/>
                <a:gd name="connsiteY3" fmla="*/ 976472 h 976472"/>
                <a:gd name="connsiteX4" fmla="*/ 1541873 w 1541873"/>
                <a:gd name="connsiteY4" fmla="*/ 49376 h 976472"/>
                <a:gd name="connsiteX5" fmla="*/ 1480530 w 1541873"/>
                <a:gd name="connsiteY5" fmla="*/ 0 h 976472"/>
                <a:gd name="connsiteX6" fmla="*/ 488236 w 1541873"/>
                <a:gd name="connsiteY6" fmla="*/ 0 h 976472"/>
                <a:gd name="connsiteX7" fmla="*/ 83383 w 1541873"/>
                <a:gd name="connsiteY7" fmla="*/ 215259 h 97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873" h="976472">
                  <a:moveTo>
                    <a:pt x="83383" y="215259"/>
                  </a:moveTo>
                  <a:cubicBezTo>
                    <a:pt x="30739" y="293182"/>
                    <a:pt x="0" y="387119"/>
                    <a:pt x="0" y="488236"/>
                  </a:cubicBezTo>
                  <a:cubicBezTo>
                    <a:pt x="0" y="757881"/>
                    <a:pt x="218591" y="976472"/>
                    <a:pt x="488236" y="976472"/>
                  </a:cubicBezTo>
                  <a:lnTo>
                    <a:pt x="795628" y="976472"/>
                  </a:lnTo>
                  <a:lnTo>
                    <a:pt x="1541873" y="49376"/>
                  </a:lnTo>
                  <a:lnTo>
                    <a:pt x="1480530" y="0"/>
                  </a:lnTo>
                  <a:lnTo>
                    <a:pt x="488236" y="0"/>
                  </a:lnTo>
                  <a:cubicBezTo>
                    <a:pt x="319708" y="0"/>
                    <a:pt x="171123" y="85387"/>
                    <a:pt x="83383" y="215259"/>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167505" y="-513219"/>
            <a:ext cx="2016004" cy="1458712"/>
            <a:chOff x="10167505" y="-513219"/>
            <a:chExt cx="2016004" cy="1458712"/>
          </a:xfrm>
        </p:grpSpPr>
        <p:sp>
          <p:nvSpPr>
            <p:cNvPr id="13" name="任意多边形: 形状 12"/>
            <p:cNvSpPr/>
            <p:nvPr>
              <p:custDataLst>
                <p:tags r:id="rId3"/>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4" name="任意多边形: 形状 13"/>
            <p:cNvSpPr/>
            <p:nvPr>
              <p:custDataLst>
                <p:tags r:id="rId4"/>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椭圆 5"/>
          <p:cNvSpPr/>
          <p:nvPr userDrawn="1">
            <p:custDataLst>
              <p:tags r:id="rId2"/>
            </p:custDataLst>
          </p:nvPr>
        </p:nvSpPr>
        <p:spPr>
          <a:xfrm>
            <a:off x="8070353" y="3340361"/>
            <a:ext cx="688329" cy="688329"/>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任意多边形: 形状 6"/>
          <p:cNvSpPr/>
          <p:nvPr userDrawn="1">
            <p:custDataLst>
              <p:tags r:id="rId3"/>
            </p:custDataLst>
          </p:nvPr>
        </p:nvSpPr>
        <p:spPr>
          <a:xfrm rot="3070109">
            <a:off x="4608873" y="5948670"/>
            <a:ext cx="1756789" cy="1206898"/>
          </a:xfrm>
          <a:custGeom>
            <a:avLst/>
            <a:gdLst>
              <a:gd name="connsiteX0" fmla="*/ 103060 w 1756789"/>
              <a:gd name="connsiteY0" fmla="*/ 266055 h 1206898"/>
              <a:gd name="connsiteX1" fmla="*/ 603449 w 1756789"/>
              <a:gd name="connsiteY1" fmla="*/ 0 h 1206898"/>
              <a:gd name="connsiteX2" fmla="*/ 1756789 w 1756789"/>
              <a:gd name="connsiteY2" fmla="*/ 0 h 1206898"/>
              <a:gd name="connsiteX3" fmla="*/ 785325 w 1756789"/>
              <a:gd name="connsiteY3" fmla="*/ 1206898 h 1206898"/>
              <a:gd name="connsiteX4" fmla="*/ 603449 w 1756789"/>
              <a:gd name="connsiteY4" fmla="*/ 1206898 h 1206898"/>
              <a:gd name="connsiteX5" fmla="*/ 0 w 1756789"/>
              <a:gd name="connsiteY5" fmla="*/ 603449 h 1206898"/>
              <a:gd name="connsiteX6" fmla="*/ 103060 w 1756789"/>
              <a:gd name="connsiteY6" fmla="*/ 266055 h 12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6789" h="1206898">
                <a:moveTo>
                  <a:pt x="103060" y="266055"/>
                </a:moveTo>
                <a:cubicBezTo>
                  <a:pt x="211504" y="105536"/>
                  <a:pt x="395151" y="0"/>
                  <a:pt x="603449" y="0"/>
                </a:cubicBezTo>
                <a:lnTo>
                  <a:pt x="1756789" y="0"/>
                </a:lnTo>
                <a:lnTo>
                  <a:pt x="785325" y="1206898"/>
                </a:lnTo>
                <a:lnTo>
                  <a:pt x="603449" y="1206898"/>
                </a:lnTo>
                <a:cubicBezTo>
                  <a:pt x="270173" y="1206898"/>
                  <a:pt x="0" y="936725"/>
                  <a:pt x="0" y="603449"/>
                </a:cubicBezTo>
                <a:cubicBezTo>
                  <a:pt x="0" y="478470"/>
                  <a:pt x="37993" y="362366"/>
                  <a:pt x="103060" y="266055"/>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8" name="任意多边形: 形状 7"/>
          <p:cNvSpPr/>
          <p:nvPr userDrawn="1">
            <p:custDataLst>
              <p:tags r:id="rId4"/>
            </p:custDataLst>
          </p:nvPr>
        </p:nvSpPr>
        <p:spPr>
          <a:xfrm rot="3070109">
            <a:off x="5801844" y="6048098"/>
            <a:ext cx="1756790" cy="673724"/>
          </a:xfrm>
          <a:custGeom>
            <a:avLst/>
            <a:gdLst>
              <a:gd name="connsiteX0" fmla="*/ 57531 w 1756790"/>
              <a:gd name="connsiteY0" fmla="*/ 148519 h 673724"/>
              <a:gd name="connsiteX1" fmla="*/ 336862 w 1756790"/>
              <a:gd name="connsiteY1" fmla="*/ 0 h 673724"/>
              <a:gd name="connsiteX2" fmla="*/ 1756790 w 1756790"/>
              <a:gd name="connsiteY2" fmla="*/ 0 h 673724"/>
              <a:gd name="connsiteX3" fmla="*/ 1214491 w 1756790"/>
              <a:gd name="connsiteY3" fmla="*/ 673724 h 673724"/>
              <a:gd name="connsiteX4" fmla="*/ 336862 w 1756790"/>
              <a:gd name="connsiteY4" fmla="*/ 673724 h 673724"/>
              <a:gd name="connsiteX5" fmla="*/ 0 w 1756790"/>
              <a:gd name="connsiteY5" fmla="*/ 336862 h 673724"/>
              <a:gd name="connsiteX6" fmla="*/ 57531 w 1756790"/>
              <a:gd name="connsiteY6" fmla="*/ 148519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6790" h="673724">
                <a:moveTo>
                  <a:pt x="57531" y="148519"/>
                </a:moveTo>
                <a:cubicBezTo>
                  <a:pt x="118067" y="58913"/>
                  <a:pt x="220584" y="0"/>
                  <a:pt x="336862" y="0"/>
                </a:cubicBezTo>
                <a:lnTo>
                  <a:pt x="1756790" y="0"/>
                </a:lnTo>
                <a:lnTo>
                  <a:pt x="1214491" y="673724"/>
                </a:lnTo>
                <a:lnTo>
                  <a:pt x="336862" y="673724"/>
                </a:lnTo>
                <a:cubicBezTo>
                  <a:pt x="150818" y="673724"/>
                  <a:pt x="0" y="522906"/>
                  <a:pt x="0" y="336862"/>
                </a:cubicBezTo>
                <a:cubicBezTo>
                  <a:pt x="0" y="267096"/>
                  <a:pt x="21209" y="202283"/>
                  <a:pt x="57531" y="148519"/>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椭圆 8"/>
          <p:cNvSpPr/>
          <p:nvPr userDrawn="1">
            <p:custDataLst>
              <p:tags r:id="rId5"/>
            </p:custDataLst>
          </p:nvPr>
        </p:nvSpPr>
        <p:spPr>
          <a:xfrm>
            <a:off x="2800817" y="1505869"/>
            <a:ext cx="2522821" cy="2522821"/>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0" name="任意多边形: 形状 9"/>
          <p:cNvSpPr/>
          <p:nvPr userDrawn="1">
            <p:custDataLst>
              <p:tags r:id="rId6"/>
            </p:custDataLst>
          </p:nvPr>
        </p:nvSpPr>
        <p:spPr>
          <a:xfrm rot="3070109">
            <a:off x="5323371" y="-21155"/>
            <a:ext cx="2466454" cy="1206898"/>
          </a:xfrm>
          <a:custGeom>
            <a:avLst/>
            <a:gdLst>
              <a:gd name="connsiteX0" fmla="*/ 0 w 2466454"/>
              <a:gd name="connsiteY0" fmla="*/ 1206898 h 1206898"/>
              <a:gd name="connsiteX1" fmla="*/ 971464 w 2466454"/>
              <a:gd name="connsiteY1" fmla="*/ 0 h 1206898"/>
              <a:gd name="connsiteX2" fmla="*/ 1863005 w 2466454"/>
              <a:gd name="connsiteY2" fmla="*/ 0 h 1206898"/>
              <a:gd name="connsiteX3" fmla="*/ 2466454 w 2466454"/>
              <a:gd name="connsiteY3" fmla="*/ 603449 h 1206898"/>
              <a:gd name="connsiteX4" fmla="*/ 1863005 w 2466454"/>
              <a:gd name="connsiteY4" fmla="*/ 1206898 h 120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454" h="1206898">
                <a:moveTo>
                  <a:pt x="0" y="1206898"/>
                </a:moveTo>
                <a:lnTo>
                  <a:pt x="971464" y="0"/>
                </a:lnTo>
                <a:lnTo>
                  <a:pt x="1863005" y="0"/>
                </a:lnTo>
                <a:cubicBezTo>
                  <a:pt x="2196281" y="0"/>
                  <a:pt x="2466454" y="270173"/>
                  <a:pt x="2466454" y="603449"/>
                </a:cubicBezTo>
                <a:cubicBezTo>
                  <a:pt x="2466454" y="936725"/>
                  <a:pt x="2196281" y="1206898"/>
                  <a:pt x="1863005" y="1206898"/>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多边形: 形状 10"/>
          <p:cNvSpPr/>
          <p:nvPr userDrawn="1">
            <p:custDataLst>
              <p:tags r:id="rId7"/>
            </p:custDataLst>
          </p:nvPr>
        </p:nvSpPr>
        <p:spPr>
          <a:xfrm rot="3070109">
            <a:off x="4246807" y="132622"/>
            <a:ext cx="1747660" cy="673724"/>
          </a:xfrm>
          <a:custGeom>
            <a:avLst/>
            <a:gdLst>
              <a:gd name="connsiteX0" fmla="*/ 0 w 1747660"/>
              <a:gd name="connsiteY0" fmla="*/ 673724 h 673724"/>
              <a:gd name="connsiteX1" fmla="*/ 542299 w 1747660"/>
              <a:gd name="connsiteY1" fmla="*/ 0 h 673724"/>
              <a:gd name="connsiteX2" fmla="*/ 1410798 w 1747660"/>
              <a:gd name="connsiteY2" fmla="*/ 0 h 673724"/>
              <a:gd name="connsiteX3" fmla="*/ 1747660 w 1747660"/>
              <a:gd name="connsiteY3" fmla="*/ 336862 h 673724"/>
              <a:gd name="connsiteX4" fmla="*/ 1410798 w 1747660"/>
              <a:gd name="connsiteY4" fmla="*/ 673724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660" h="673724">
                <a:moveTo>
                  <a:pt x="0" y="673724"/>
                </a:moveTo>
                <a:lnTo>
                  <a:pt x="542299" y="0"/>
                </a:lnTo>
                <a:lnTo>
                  <a:pt x="1410798" y="0"/>
                </a:lnTo>
                <a:cubicBezTo>
                  <a:pt x="1596842" y="0"/>
                  <a:pt x="1747660" y="150818"/>
                  <a:pt x="1747660" y="336862"/>
                </a:cubicBezTo>
                <a:cubicBezTo>
                  <a:pt x="1747660" y="522906"/>
                  <a:pt x="1596842" y="673724"/>
                  <a:pt x="1410798" y="673724"/>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8"/>
            </p:custDataLst>
          </p:nvPr>
        </p:nvSpPr>
        <p:spPr>
          <a:xfrm>
            <a:off x="3272790" y="2365375"/>
            <a:ext cx="6239510" cy="171132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093002" y="5918505"/>
            <a:ext cx="2123325" cy="939524"/>
            <a:chOff x="10093002" y="5918505"/>
            <a:chExt cx="2123325" cy="939524"/>
          </a:xfrm>
        </p:grpSpPr>
        <p:sp>
          <p:nvSpPr>
            <p:cNvPr id="10" name="Freeform 5"/>
            <p:cNvSpPr/>
            <p:nvPr>
              <p:custDataLst>
                <p:tags r:id="rId3"/>
              </p:custDataLst>
            </p:nvPr>
          </p:nvSpPr>
          <p:spPr>
            <a:xfrm>
              <a:off x="10093002" y="6026500"/>
              <a:ext cx="1561485" cy="831411"/>
            </a:xfrm>
            <a:custGeom>
              <a:avLst/>
              <a:gdLst>
                <a:gd name="connsiteX0" fmla="*/ 624912 w 1561485"/>
                <a:gd name="connsiteY0" fmla="*/ 398 h 831411"/>
                <a:gd name="connsiteX1" fmla="*/ 1073442 w 1561485"/>
                <a:gd name="connsiteY1" fmla="*/ 225092 h 831411"/>
                <a:gd name="connsiteX2" fmla="*/ 1561485 w 1561485"/>
                <a:gd name="connsiteY2" fmla="*/ 831411 h 831411"/>
                <a:gd name="connsiteX3" fmla="*/ 47694 w 1561485"/>
                <a:gd name="connsiteY3" fmla="*/ 831351 h 831411"/>
                <a:gd name="connsiteX4" fmla="*/ 23050 w 1561485"/>
                <a:gd name="connsiteY4" fmla="*/ 769062 h 831411"/>
                <a:gd name="connsiteX5" fmla="*/ 225049 w 1561485"/>
                <a:gd name="connsiteY5" fmla="*/ 133364 h 831411"/>
                <a:gd name="connsiteX6" fmla="*/ 552466 w 1561485"/>
                <a:gd name="connsiteY6" fmla="*/ 2110 h 831411"/>
                <a:gd name="connsiteX7" fmla="*/ 624912 w 1561485"/>
                <a:gd name="connsiteY7" fmla="*/ 398 h 83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1485" h="831411">
                  <a:moveTo>
                    <a:pt x="624912" y="398"/>
                  </a:moveTo>
                  <a:cubicBezTo>
                    <a:pt x="793782" y="6503"/>
                    <a:pt x="959160" y="83116"/>
                    <a:pt x="1073442" y="225092"/>
                  </a:cubicBezTo>
                  <a:lnTo>
                    <a:pt x="1561485" y="831411"/>
                  </a:lnTo>
                  <a:lnTo>
                    <a:pt x="47694" y="831351"/>
                  </a:lnTo>
                  <a:lnTo>
                    <a:pt x="23050" y="769062"/>
                  </a:lnTo>
                  <a:cubicBezTo>
                    <a:pt x="-41398" y="542916"/>
                    <a:pt x="30360" y="290077"/>
                    <a:pt x="225049" y="133364"/>
                  </a:cubicBezTo>
                  <a:cubicBezTo>
                    <a:pt x="322396" y="55008"/>
                    <a:pt x="436650" y="11811"/>
                    <a:pt x="552466" y="2110"/>
                  </a:cubicBezTo>
                  <a:cubicBezTo>
                    <a:pt x="576592" y="90"/>
                    <a:pt x="600789" y="-477"/>
                    <a:pt x="624912" y="398"/>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sp>
          <p:nvSpPr>
            <p:cNvPr id="11" name="Freeform 6"/>
            <p:cNvSpPr/>
            <p:nvPr>
              <p:custDataLst>
                <p:tags r:id="rId4"/>
              </p:custDataLst>
            </p:nvPr>
          </p:nvSpPr>
          <p:spPr>
            <a:xfrm>
              <a:off x="11384870" y="5918505"/>
              <a:ext cx="831457" cy="939524"/>
            </a:xfrm>
            <a:custGeom>
              <a:avLst/>
              <a:gdLst>
                <a:gd name="connsiteX0" fmla="*/ 308457 w 831457"/>
                <a:gd name="connsiteY0" fmla="*/ 1184 h 939524"/>
                <a:gd name="connsiteX1" fmla="*/ 599262 w 831457"/>
                <a:gd name="connsiteY1" fmla="*/ 125599 h 939524"/>
                <a:gd name="connsiteX2" fmla="*/ 831457 w 831457"/>
                <a:gd name="connsiteY2" fmla="*/ 414067 h 939524"/>
                <a:gd name="connsiteX3" fmla="*/ 831389 w 831457"/>
                <a:gd name="connsiteY3" fmla="*/ 939466 h 939524"/>
                <a:gd name="connsiteX4" fmla="*/ 389533 w 831457"/>
                <a:gd name="connsiteY4" fmla="*/ 939524 h 939524"/>
                <a:gd name="connsiteX5" fmla="*/ 74427 w 831457"/>
                <a:gd name="connsiteY5" fmla="*/ 548052 h 939524"/>
                <a:gd name="connsiteX6" fmla="*/ 125673 w 831457"/>
                <a:gd name="connsiteY6" fmla="*/ 74477 h 939524"/>
                <a:gd name="connsiteX7" fmla="*/ 308457 w 831457"/>
                <a:gd name="connsiteY7" fmla="*/ 1184 h 93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1457" h="939524">
                  <a:moveTo>
                    <a:pt x="308457" y="1184"/>
                  </a:moveTo>
                  <a:cubicBezTo>
                    <a:pt x="416210" y="-7859"/>
                    <a:pt x="526370" y="35043"/>
                    <a:pt x="599262" y="125599"/>
                  </a:cubicBezTo>
                  <a:lnTo>
                    <a:pt x="831457" y="414067"/>
                  </a:lnTo>
                  <a:lnTo>
                    <a:pt x="831389" y="939466"/>
                  </a:lnTo>
                  <a:lnTo>
                    <a:pt x="389533" y="939524"/>
                  </a:lnTo>
                  <a:lnTo>
                    <a:pt x="74427" y="548052"/>
                  </a:lnTo>
                  <a:cubicBezTo>
                    <a:pt x="-42199" y="403162"/>
                    <a:pt x="-19256" y="191135"/>
                    <a:pt x="125673" y="74477"/>
                  </a:cubicBezTo>
                  <a:cubicBezTo>
                    <a:pt x="180021" y="30730"/>
                    <a:pt x="243805" y="6607"/>
                    <a:pt x="308457" y="1184"/>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6" name="任意多边形: 形状 25"/>
          <p:cNvSpPr/>
          <p:nvPr userDrawn="1">
            <p:custDataLst>
              <p:tags r:id="rId3"/>
            </p:custDataLst>
          </p:nvPr>
        </p:nvSpPr>
        <p:spPr>
          <a:xfrm rot="19270109">
            <a:off x="11372215" y="353060"/>
            <a:ext cx="1347470" cy="1207135"/>
          </a:xfrm>
          <a:custGeom>
            <a:avLst/>
            <a:gdLst>
              <a:gd name="connsiteX0" fmla="*/ 1347332 w 1347332"/>
              <a:gd name="connsiteY0" fmla="*/ 0 h 1206898"/>
              <a:gd name="connsiteX1" fmla="*/ 375867 w 1347332"/>
              <a:gd name="connsiteY1" fmla="*/ 1206898 h 1206898"/>
              <a:gd name="connsiteX2" fmla="*/ 0 w 1347332"/>
              <a:gd name="connsiteY2" fmla="*/ 1206898 h 1206898"/>
              <a:gd name="connsiteX3" fmla="*/ 968817 w 1347332"/>
              <a:gd name="connsiteY3" fmla="*/ 3289 h 1206898"/>
              <a:gd name="connsiteX4" fmla="*/ 964731 w 1347332"/>
              <a:gd name="connsiteY4" fmla="*/ 0 h 120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332" h="1206898">
                <a:moveTo>
                  <a:pt x="1347332" y="0"/>
                </a:moveTo>
                <a:lnTo>
                  <a:pt x="375867" y="1206898"/>
                </a:lnTo>
                <a:lnTo>
                  <a:pt x="0" y="1206898"/>
                </a:lnTo>
                <a:lnTo>
                  <a:pt x="968817" y="3289"/>
                </a:lnTo>
                <a:lnTo>
                  <a:pt x="964731" y="0"/>
                </a:lnTo>
                <a:close/>
              </a:path>
            </a:pathLst>
          </a:custGeom>
          <a:solidFill>
            <a:schemeClr val="accent2">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5" name="任意多边形: 形状 24"/>
          <p:cNvSpPr/>
          <p:nvPr userDrawn="1">
            <p:custDataLst>
              <p:tags r:id="rId4"/>
            </p:custDataLst>
          </p:nvPr>
        </p:nvSpPr>
        <p:spPr>
          <a:xfrm rot="19270109">
            <a:off x="10494645" y="-182245"/>
            <a:ext cx="1314450" cy="673735"/>
          </a:xfrm>
          <a:custGeom>
            <a:avLst/>
            <a:gdLst>
              <a:gd name="connsiteX0" fmla="*/ 485143 w 1314297"/>
              <a:gd name="connsiteY0" fmla="*/ 0 h 673724"/>
              <a:gd name="connsiteX1" fmla="*/ 1314297 w 1314297"/>
              <a:gd name="connsiteY1" fmla="*/ 667408 h 673724"/>
              <a:gd name="connsiteX2" fmla="*/ 1251648 w 1314297"/>
              <a:gd name="connsiteY2" fmla="*/ 673724 h 673724"/>
              <a:gd name="connsiteX3" fmla="*/ 837001 w 1314297"/>
              <a:gd name="connsiteY3" fmla="*/ 673724 h 673724"/>
              <a:gd name="connsiteX4" fmla="*/ 0 w 1314297"/>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297" h="673724">
                <a:moveTo>
                  <a:pt x="485143" y="0"/>
                </a:moveTo>
                <a:lnTo>
                  <a:pt x="1314297" y="667408"/>
                </a:lnTo>
                <a:lnTo>
                  <a:pt x="1251648" y="673724"/>
                </a:lnTo>
                <a:lnTo>
                  <a:pt x="837001" y="67372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31" name="任意多边形: 形状 30"/>
          <p:cNvSpPr/>
          <p:nvPr userDrawn="1">
            <p:custDataLst>
              <p:tags r:id="rId5"/>
            </p:custDataLst>
          </p:nvPr>
        </p:nvSpPr>
        <p:spPr>
          <a:xfrm rot="19270109">
            <a:off x="-169545" y="5780405"/>
            <a:ext cx="1226185" cy="1301750"/>
          </a:xfrm>
          <a:custGeom>
            <a:avLst/>
            <a:gdLst>
              <a:gd name="connsiteX0" fmla="*/ 943850 w 1225951"/>
              <a:gd name="connsiteY0" fmla="*/ 0 h 1301924"/>
              <a:gd name="connsiteX1" fmla="*/ 418834 w 1225951"/>
              <a:gd name="connsiteY1" fmla="*/ 652254 h 1301924"/>
              <a:gd name="connsiteX2" fmla="*/ 1225951 w 1225951"/>
              <a:gd name="connsiteY2" fmla="*/ 1301924 h 1301924"/>
              <a:gd name="connsiteX3" fmla="*/ 740807 w 1225951"/>
              <a:gd name="connsiteY3" fmla="*/ 1301924 h 1301924"/>
              <a:gd name="connsiteX4" fmla="*/ 0 w 1225951"/>
              <a:gd name="connsiteY4" fmla="*/ 705629 h 1301924"/>
              <a:gd name="connsiteX5" fmla="*/ 567980 w 1225951"/>
              <a:gd name="connsiteY5" fmla="*/ 0 h 130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5951" h="1301924">
                <a:moveTo>
                  <a:pt x="943850" y="0"/>
                </a:moveTo>
                <a:lnTo>
                  <a:pt x="418834" y="652254"/>
                </a:lnTo>
                <a:lnTo>
                  <a:pt x="1225951" y="1301924"/>
                </a:lnTo>
                <a:lnTo>
                  <a:pt x="740807" y="1301924"/>
                </a:lnTo>
                <a:lnTo>
                  <a:pt x="0" y="705629"/>
                </a:lnTo>
                <a:lnTo>
                  <a:pt x="56798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7" name="任意多边形: 形状 26"/>
          <p:cNvSpPr/>
          <p:nvPr userDrawn="1">
            <p:custDataLst>
              <p:tags r:id="rId6"/>
            </p:custDataLst>
          </p:nvPr>
        </p:nvSpPr>
        <p:spPr>
          <a:xfrm rot="19270109">
            <a:off x="-312420" y="4897120"/>
            <a:ext cx="918210" cy="673735"/>
          </a:xfrm>
          <a:custGeom>
            <a:avLst/>
            <a:gdLst>
              <a:gd name="connsiteX0" fmla="*/ 918169 w 918169"/>
              <a:gd name="connsiteY0" fmla="*/ 0 h 673724"/>
              <a:gd name="connsiteX1" fmla="*/ 375870 w 918169"/>
              <a:gd name="connsiteY1" fmla="*/ 673724 h 673724"/>
              <a:gd name="connsiteX2" fmla="*/ 0 w 918169"/>
              <a:gd name="connsiteY2" fmla="*/ 673724 h 673724"/>
              <a:gd name="connsiteX3" fmla="*/ 542299 w 918169"/>
              <a:gd name="connsiteY3" fmla="*/ 0 h 673724"/>
            </a:gdLst>
            <a:ahLst/>
            <a:cxnLst>
              <a:cxn ang="0">
                <a:pos x="connsiteX0" y="connsiteY0"/>
              </a:cxn>
              <a:cxn ang="0">
                <a:pos x="connsiteX1" y="connsiteY1"/>
              </a:cxn>
              <a:cxn ang="0">
                <a:pos x="connsiteX2" y="connsiteY2"/>
              </a:cxn>
              <a:cxn ang="0">
                <a:pos x="connsiteX3" y="connsiteY3"/>
              </a:cxn>
            </a:cxnLst>
            <a:rect l="l" t="t" r="r" b="b"/>
            <a:pathLst>
              <a:path w="918169" h="673724">
                <a:moveTo>
                  <a:pt x="918169" y="0"/>
                </a:moveTo>
                <a:lnTo>
                  <a:pt x="375870" y="673724"/>
                </a:lnTo>
                <a:lnTo>
                  <a:pt x="0" y="673724"/>
                </a:lnTo>
                <a:lnTo>
                  <a:pt x="542299" y="0"/>
                </a:lnTo>
                <a:close/>
              </a:path>
            </a:pathLst>
          </a:custGeom>
          <a:solidFill>
            <a:schemeClr val="accent2">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8"/>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4" name="组合 13"/>
          <p:cNvGrpSpPr/>
          <p:nvPr userDrawn="1">
            <p:custDataLst>
              <p:tags r:id="rId3"/>
            </p:custDataLst>
          </p:nvPr>
        </p:nvGrpSpPr>
        <p:grpSpPr>
          <a:xfrm>
            <a:off x="-92710" y="5761990"/>
            <a:ext cx="1993900" cy="1541780"/>
            <a:chOff x="-146" y="9074"/>
            <a:chExt cx="3140" cy="2428"/>
          </a:xfrm>
        </p:grpSpPr>
        <p:sp>
          <p:nvSpPr>
            <p:cNvPr id="15" name="任意多边形: 形状 14"/>
            <p:cNvSpPr/>
            <p:nvPr userDrawn="1">
              <p:custDataLst>
                <p:tags r:id="rId4"/>
              </p:custDataLst>
            </p:nvPr>
          </p:nvSpPr>
          <p:spPr>
            <a:xfrm rot="18529891" flipH="1">
              <a:off x="-535" y="9533"/>
              <a:ext cx="1657" cy="879"/>
            </a:xfrm>
            <a:custGeom>
              <a:avLst/>
              <a:gdLst>
                <a:gd name="connsiteX0" fmla="*/ 47639 w 1052248"/>
                <a:gd name="connsiteY0" fmla="*/ 122983 h 557885"/>
                <a:gd name="connsiteX1" fmla="*/ 0 w 1052248"/>
                <a:gd name="connsiteY1" fmla="*/ 278943 h 557885"/>
                <a:gd name="connsiteX2" fmla="*/ 0 w 1052248"/>
                <a:gd name="connsiteY2" fmla="*/ 278942 h 557885"/>
                <a:gd name="connsiteX3" fmla="*/ 278943 w 1052248"/>
                <a:gd name="connsiteY3" fmla="*/ 557885 h 557885"/>
                <a:gd name="connsiteX4" fmla="*/ 976245 w 1052248"/>
                <a:gd name="connsiteY4" fmla="*/ 557885 h 557885"/>
                <a:gd name="connsiteX5" fmla="*/ 1052248 w 1052248"/>
                <a:gd name="connsiteY5" fmla="*/ 463463 h 557885"/>
                <a:gd name="connsiteX6" fmla="*/ 476465 w 1052248"/>
                <a:gd name="connsiteY6" fmla="*/ 0 h 557885"/>
                <a:gd name="connsiteX7" fmla="*/ 278943 w 1052248"/>
                <a:gd name="connsiteY7" fmla="*/ 0 h 557885"/>
                <a:gd name="connsiteX8" fmla="*/ 47639 w 1052248"/>
                <a:gd name="connsiteY8" fmla="*/ 122983 h 55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248" h="557885">
                  <a:moveTo>
                    <a:pt x="47639" y="122983"/>
                  </a:moveTo>
                  <a:cubicBezTo>
                    <a:pt x="17562" y="167503"/>
                    <a:pt x="0" y="221172"/>
                    <a:pt x="0" y="278943"/>
                  </a:cubicBezTo>
                  <a:lnTo>
                    <a:pt x="0" y="278942"/>
                  </a:lnTo>
                  <a:cubicBezTo>
                    <a:pt x="0" y="432998"/>
                    <a:pt x="124887" y="557885"/>
                    <a:pt x="278943" y="557885"/>
                  </a:cubicBezTo>
                  <a:lnTo>
                    <a:pt x="976245" y="557885"/>
                  </a:lnTo>
                  <a:lnTo>
                    <a:pt x="1052248" y="463463"/>
                  </a:lnTo>
                  <a:lnTo>
                    <a:pt x="476465" y="0"/>
                  </a:lnTo>
                  <a:lnTo>
                    <a:pt x="278943" y="0"/>
                  </a:lnTo>
                  <a:cubicBezTo>
                    <a:pt x="182658" y="0"/>
                    <a:pt x="97767" y="48784"/>
                    <a:pt x="47639" y="122983"/>
                  </a:cubicBez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6" name="任意多边形: 形状 15"/>
            <p:cNvSpPr/>
            <p:nvPr userDrawn="1">
              <p:custDataLst>
                <p:tags r:id="rId5"/>
              </p:custDataLst>
            </p:nvPr>
          </p:nvSpPr>
          <p:spPr>
            <a:xfrm rot="18529891" flipH="1">
              <a:off x="1751" y="10047"/>
              <a:ext cx="1426" cy="1061"/>
            </a:xfrm>
            <a:custGeom>
              <a:avLst/>
              <a:gdLst>
                <a:gd name="connsiteX0" fmla="*/ 57531 w 905808"/>
                <a:gd name="connsiteY0" fmla="*/ 148519 h 673724"/>
                <a:gd name="connsiteX1" fmla="*/ 0 w 905808"/>
                <a:gd name="connsiteY1" fmla="*/ 336862 h 673724"/>
                <a:gd name="connsiteX2" fmla="*/ 336862 w 905808"/>
                <a:gd name="connsiteY2" fmla="*/ 673724 h 673724"/>
                <a:gd name="connsiteX3" fmla="*/ 363509 w 905808"/>
                <a:gd name="connsiteY3" fmla="*/ 673724 h 673724"/>
                <a:gd name="connsiteX4" fmla="*/ 905808 w 905808"/>
                <a:gd name="connsiteY4" fmla="*/ 0 h 673724"/>
                <a:gd name="connsiteX5" fmla="*/ 336862 w 905808"/>
                <a:gd name="connsiteY5" fmla="*/ 0 h 673724"/>
                <a:gd name="connsiteX6" fmla="*/ 57531 w 905808"/>
                <a:gd name="connsiteY6" fmla="*/ 148519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5808" h="673724">
                  <a:moveTo>
                    <a:pt x="57531" y="148519"/>
                  </a:moveTo>
                  <a:cubicBezTo>
                    <a:pt x="21209" y="202283"/>
                    <a:pt x="0" y="267096"/>
                    <a:pt x="0" y="336862"/>
                  </a:cubicBezTo>
                  <a:cubicBezTo>
                    <a:pt x="0" y="522906"/>
                    <a:pt x="150818" y="673724"/>
                    <a:pt x="336862" y="673724"/>
                  </a:cubicBezTo>
                  <a:lnTo>
                    <a:pt x="363509" y="673724"/>
                  </a:lnTo>
                  <a:lnTo>
                    <a:pt x="905808" y="0"/>
                  </a:lnTo>
                  <a:lnTo>
                    <a:pt x="336862" y="0"/>
                  </a:lnTo>
                  <a:cubicBezTo>
                    <a:pt x="220584" y="0"/>
                    <a:pt x="118067" y="58913"/>
                    <a:pt x="57531" y="148519"/>
                  </a:cubicBezTo>
                  <a:close/>
                </a:path>
              </a:pathLst>
            </a:cu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7" name="任意多边形: 形状 16"/>
            <p:cNvSpPr/>
            <p:nvPr userDrawn="1">
              <p:custDataLst>
                <p:tags r:id="rId6"/>
              </p:custDataLst>
            </p:nvPr>
          </p:nvSpPr>
          <p:spPr>
            <a:xfrm rot="18529891" flipH="1">
              <a:off x="86" y="9519"/>
              <a:ext cx="2428" cy="1538"/>
            </a:xfrm>
            <a:custGeom>
              <a:avLst/>
              <a:gdLst>
                <a:gd name="connsiteX0" fmla="*/ 83383 w 1541873"/>
                <a:gd name="connsiteY0" fmla="*/ 215259 h 976472"/>
                <a:gd name="connsiteX1" fmla="*/ 0 w 1541873"/>
                <a:gd name="connsiteY1" fmla="*/ 488236 h 976472"/>
                <a:gd name="connsiteX2" fmla="*/ 488236 w 1541873"/>
                <a:gd name="connsiteY2" fmla="*/ 976472 h 976472"/>
                <a:gd name="connsiteX3" fmla="*/ 795628 w 1541873"/>
                <a:gd name="connsiteY3" fmla="*/ 976472 h 976472"/>
                <a:gd name="connsiteX4" fmla="*/ 1541873 w 1541873"/>
                <a:gd name="connsiteY4" fmla="*/ 49376 h 976472"/>
                <a:gd name="connsiteX5" fmla="*/ 1480530 w 1541873"/>
                <a:gd name="connsiteY5" fmla="*/ 0 h 976472"/>
                <a:gd name="connsiteX6" fmla="*/ 488236 w 1541873"/>
                <a:gd name="connsiteY6" fmla="*/ 0 h 976472"/>
                <a:gd name="connsiteX7" fmla="*/ 83383 w 1541873"/>
                <a:gd name="connsiteY7" fmla="*/ 215259 h 97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873" h="976472">
                  <a:moveTo>
                    <a:pt x="83383" y="215259"/>
                  </a:moveTo>
                  <a:cubicBezTo>
                    <a:pt x="30739" y="293182"/>
                    <a:pt x="0" y="387119"/>
                    <a:pt x="0" y="488236"/>
                  </a:cubicBezTo>
                  <a:cubicBezTo>
                    <a:pt x="0" y="757881"/>
                    <a:pt x="218591" y="976472"/>
                    <a:pt x="488236" y="976472"/>
                  </a:cubicBezTo>
                  <a:lnTo>
                    <a:pt x="795628" y="976472"/>
                  </a:lnTo>
                  <a:lnTo>
                    <a:pt x="1541873" y="49376"/>
                  </a:lnTo>
                  <a:lnTo>
                    <a:pt x="1480530" y="0"/>
                  </a:lnTo>
                  <a:lnTo>
                    <a:pt x="488236" y="0"/>
                  </a:lnTo>
                  <a:cubicBezTo>
                    <a:pt x="319708" y="0"/>
                    <a:pt x="171123" y="85387"/>
                    <a:pt x="83383" y="215259"/>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7"/>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586800" y="1764000"/>
            <a:ext cx="3956400" cy="4093200"/>
          </a:xfrm>
        </p:spPr>
        <p:txBody>
          <a:bodyPr>
            <a:normAutofit/>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2"/>
            </p:custDataLst>
          </p:nvPr>
        </p:nvSpPr>
        <p:spPr>
          <a:xfrm>
            <a:off x="5101200" y="769938"/>
            <a:ext cx="6480000" cy="5087937"/>
          </a:xfrm>
        </p:spPr>
        <p:txBody>
          <a:bodyPr>
            <a:normAutofit/>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14" name="组合 13"/>
          <p:cNvGrpSpPr/>
          <p:nvPr userDrawn="1">
            <p:custDataLst>
              <p:tags r:id="rId3"/>
            </p:custDataLst>
          </p:nvPr>
        </p:nvGrpSpPr>
        <p:grpSpPr>
          <a:xfrm>
            <a:off x="10167505" y="-513219"/>
            <a:ext cx="2016004" cy="1458712"/>
            <a:chOff x="10167505" y="-513219"/>
            <a:chExt cx="2016004" cy="1458712"/>
          </a:xfrm>
        </p:grpSpPr>
        <p:sp>
          <p:nvSpPr>
            <p:cNvPr id="15" name="任意多边形: 形状 14"/>
            <p:cNvSpPr/>
            <p:nvPr>
              <p:custDataLst>
                <p:tags r:id="rId4"/>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6" name="任意多边形: 形状 15"/>
            <p:cNvSpPr/>
            <p:nvPr>
              <p:custDataLst>
                <p:tags r:id="rId5"/>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p:custDataLst>
              <p:tags r:id="rId6"/>
            </p:custDataLst>
          </p:nvPr>
        </p:nvSpPr>
        <p:spPr>
          <a:xfrm>
            <a:off x="612000" y="781200"/>
            <a:ext cx="10976400" cy="626400"/>
          </a:xfrm>
        </p:spPr>
        <p:txBody>
          <a:bodyPr anchor="ctr"/>
          <a:lstStyle>
            <a:lvl1pPr algn="ctr">
              <a:defRPr sz="36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612000" y="1659600"/>
            <a:ext cx="10975975" cy="82800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1"/>
            </p:custDataLst>
          </p:nvPr>
        </p:nvSpPr>
        <p:spPr>
          <a:xfrm>
            <a:off x="612775" y="2808000"/>
            <a:ext cx="10965600" cy="3430800"/>
          </a:xfrm>
        </p:spPr>
        <p:txBody>
          <a:bodyPr>
            <a:normAutofit/>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15" name="组合 14"/>
          <p:cNvGrpSpPr/>
          <p:nvPr userDrawn="1">
            <p:custDataLst>
              <p:tags r:id="rId3"/>
            </p:custDataLst>
          </p:nvPr>
        </p:nvGrpSpPr>
        <p:grpSpPr>
          <a:xfrm>
            <a:off x="10167505" y="-513219"/>
            <a:ext cx="2016004" cy="1458712"/>
            <a:chOff x="10167505" y="-513219"/>
            <a:chExt cx="2016004" cy="1458712"/>
          </a:xfrm>
        </p:grpSpPr>
        <p:sp>
          <p:nvSpPr>
            <p:cNvPr id="16" name="任意多边形: 形状 15"/>
            <p:cNvSpPr/>
            <p:nvPr>
              <p:custDataLst>
                <p:tags r:id="rId4"/>
              </p:custDataLst>
            </p:nvPr>
          </p:nvSpPr>
          <p:spPr>
            <a:xfrm rot="18529891" flipV="1">
              <a:off x="10084652" y="-430366"/>
              <a:ext cx="1332892" cy="1167185"/>
            </a:xfrm>
            <a:custGeom>
              <a:avLst/>
              <a:gdLst>
                <a:gd name="connsiteX0" fmla="*/ 393394 w 1332892"/>
                <a:gd name="connsiteY0" fmla="*/ 1167185 h 1167185"/>
                <a:gd name="connsiteX1" fmla="*/ 1332892 w 1332892"/>
                <a:gd name="connsiteY1" fmla="*/ 0 h 1167185"/>
                <a:gd name="connsiteX2" fmla="*/ 603449 w 1332892"/>
                <a:gd name="connsiteY2" fmla="*/ 0 h 1167185"/>
                <a:gd name="connsiteX3" fmla="*/ 0 w 1332892"/>
                <a:gd name="connsiteY3" fmla="*/ 603449 h 1167185"/>
                <a:gd name="connsiteX4" fmla="*/ 368559 w 1332892"/>
                <a:gd name="connsiteY4" fmla="*/ 1159476 h 116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892" h="1167185">
                  <a:moveTo>
                    <a:pt x="393394" y="1167185"/>
                  </a:moveTo>
                  <a:lnTo>
                    <a:pt x="1332892" y="0"/>
                  </a:lnTo>
                  <a:lnTo>
                    <a:pt x="603449" y="0"/>
                  </a:lnTo>
                  <a:cubicBezTo>
                    <a:pt x="270173" y="0"/>
                    <a:pt x="0" y="270173"/>
                    <a:pt x="0" y="603449"/>
                  </a:cubicBezTo>
                  <a:cubicBezTo>
                    <a:pt x="0" y="853406"/>
                    <a:pt x="151972" y="1067868"/>
                    <a:pt x="368559" y="1159476"/>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7" name="任意多边形: 形状 16"/>
            <p:cNvSpPr/>
            <p:nvPr>
              <p:custDataLst>
                <p:tags r:id="rId5"/>
              </p:custDataLst>
            </p:nvPr>
          </p:nvSpPr>
          <p:spPr>
            <a:xfrm rot="18529891" flipV="1">
              <a:off x="11310905" y="72890"/>
              <a:ext cx="1071483" cy="673724"/>
            </a:xfrm>
            <a:custGeom>
              <a:avLst/>
              <a:gdLst>
                <a:gd name="connsiteX0" fmla="*/ 1071483 w 1071483"/>
                <a:gd name="connsiteY0" fmla="*/ 324761 h 673724"/>
                <a:gd name="connsiteX1" fmla="*/ 668017 w 1071483"/>
                <a:gd name="connsiteY1" fmla="*/ 0 h 673724"/>
                <a:gd name="connsiteX2" fmla="*/ 336862 w 1071483"/>
                <a:gd name="connsiteY2" fmla="*/ 0 h 673724"/>
                <a:gd name="connsiteX3" fmla="*/ 0 w 1071483"/>
                <a:gd name="connsiteY3" fmla="*/ 336862 h 673724"/>
                <a:gd name="connsiteX4" fmla="*/ 336862 w 1071483"/>
                <a:gd name="connsiteY4" fmla="*/ 673724 h 673724"/>
                <a:gd name="connsiteX5" fmla="*/ 790594 w 1071483"/>
                <a:gd name="connsiteY5" fmla="*/ 673723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483" h="673724">
                  <a:moveTo>
                    <a:pt x="1071483" y="324761"/>
                  </a:moveTo>
                  <a:lnTo>
                    <a:pt x="668017" y="0"/>
                  </a:lnTo>
                  <a:lnTo>
                    <a:pt x="336862" y="0"/>
                  </a:lnTo>
                  <a:cubicBezTo>
                    <a:pt x="150818" y="0"/>
                    <a:pt x="0" y="150818"/>
                    <a:pt x="0" y="336862"/>
                  </a:cubicBezTo>
                  <a:cubicBezTo>
                    <a:pt x="0" y="522906"/>
                    <a:pt x="150818" y="673724"/>
                    <a:pt x="336862" y="673724"/>
                  </a:cubicBezTo>
                  <a:lnTo>
                    <a:pt x="790594" y="673723"/>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p:custDataLst>
              <p:tags r:id="rId6"/>
            </p:custDataLst>
          </p:nvPr>
        </p:nvSpPr>
        <p:spPr>
          <a:xfrm>
            <a:off x="604800" y="669600"/>
            <a:ext cx="10976400" cy="565200"/>
          </a:xfrm>
        </p:spPr>
        <p:txBody>
          <a:bodyPr anchor="ctr">
            <a:normAutofit/>
          </a:bodyPr>
          <a:lstStyle>
            <a:lvl1pPr algn="ctr">
              <a:lnSpc>
                <a:spcPct val="100000"/>
              </a:lnSpc>
              <a:defRPr sz="3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3725" y="5180330"/>
            <a:ext cx="11001375" cy="1011555"/>
          </a:xfrm>
        </p:spPr>
        <p:txBody>
          <a:bodyPr>
            <a:normAutofit/>
          </a:bodyPr>
          <a:lstStyle>
            <a:lvl1pPr marL="0" indent="0">
              <a:lnSpc>
                <a:spcPct val="130000"/>
              </a:lnSpc>
              <a:spcBef>
                <a:spcPts val="0"/>
              </a:spcBef>
              <a:spcAft>
                <a:spcPts val="1000"/>
              </a:spcAft>
              <a:buFont typeface="Arial" panose="020B0604020202020204" pitchFamily="34" charset="0"/>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172700" y="5869305"/>
            <a:ext cx="2024380" cy="1510665"/>
            <a:chOff x="16020" y="9243"/>
            <a:chExt cx="3188" cy="2379"/>
          </a:xfrm>
        </p:grpSpPr>
        <p:sp>
          <p:nvSpPr>
            <p:cNvPr id="12" name="任意多边形: 形状 11"/>
            <p:cNvSpPr/>
            <p:nvPr userDrawn="1">
              <p:custDataLst>
                <p:tags r:id="rId3"/>
              </p:custDataLst>
            </p:nvPr>
          </p:nvSpPr>
          <p:spPr>
            <a:xfrm rot="3070109">
              <a:off x="15860" y="9606"/>
              <a:ext cx="2176" cy="1857"/>
            </a:xfrm>
            <a:custGeom>
              <a:avLst/>
              <a:gdLst>
                <a:gd name="connsiteX0" fmla="*/ 103060 w 1381818"/>
                <a:gd name="connsiteY0" fmla="*/ 266055 h 1179337"/>
                <a:gd name="connsiteX1" fmla="*/ 603449 w 1381818"/>
                <a:gd name="connsiteY1" fmla="*/ 1 h 1179337"/>
                <a:gd name="connsiteX2" fmla="*/ 1381818 w 1381818"/>
                <a:gd name="connsiteY2" fmla="*/ 0 h 1179337"/>
                <a:gd name="connsiteX3" fmla="*/ 432539 w 1381818"/>
                <a:gd name="connsiteY3" fmla="*/ 1179337 h 1179337"/>
                <a:gd name="connsiteX4" fmla="*/ 368559 w 1381818"/>
                <a:gd name="connsiteY4" fmla="*/ 1159476 h 1179337"/>
                <a:gd name="connsiteX5" fmla="*/ 0 w 1381818"/>
                <a:gd name="connsiteY5" fmla="*/ 603449 h 1179337"/>
                <a:gd name="connsiteX6" fmla="*/ 103060 w 1381818"/>
                <a:gd name="connsiteY6" fmla="*/ 266055 h 117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1818" h="1179337">
                  <a:moveTo>
                    <a:pt x="103060" y="266055"/>
                  </a:moveTo>
                  <a:cubicBezTo>
                    <a:pt x="211504" y="105536"/>
                    <a:pt x="395151" y="0"/>
                    <a:pt x="603449" y="1"/>
                  </a:cubicBezTo>
                  <a:lnTo>
                    <a:pt x="1381818" y="0"/>
                  </a:lnTo>
                  <a:lnTo>
                    <a:pt x="432539" y="1179337"/>
                  </a:lnTo>
                  <a:lnTo>
                    <a:pt x="368559" y="1159476"/>
                  </a:lnTo>
                  <a:cubicBezTo>
                    <a:pt x="151972" y="1067868"/>
                    <a:pt x="0" y="853406"/>
                    <a:pt x="0" y="603449"/>
                  </a:cubicBezTo>
                  <a:cubicBezTo>
                    <a:pt x="0" y="478471"/>
                    <a:pt x="37993" y="362366"/>
                    <a:pt x="103060" y="266055"/>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4" name="任意多边形: 形状 13"/>
            <p:cNvSpPr/>
            <p:nvPr userDrawn="1">
              <p:custDataLst>
                <p:tags r:id="rId4"/>
              </p:custDataLst>
            </p:nvPr>
          </p:nvSpPr>
          <p:spPr>
            <a:xfrm rot="3070109">
              <a:off x="17799" y="9592"/>
              <a:ext cx="1758" cy="1061"/>
            </a:xfrm>
            <a:custGeom>
              <a:avLst/>
              <a:gdLst>
                <a:gd name="connsiteX0" fmla="*/ 57531 w 1116603"/>
                <a:gd name="connsiteY0" fmla="*/ 148519 h 673724"/>
                <a:gd name="connsiteX1" fmla="*/ 336862 w 1116603"/>
                <a:gd name="connsiteY1" fmla="*/ 0 h 673724"/>
                <a:gd name="connsiteX2" fmla="*/ 707262 w 1116603"/>
                <a:gd name="connsiteY2" fmla="*/ 0 h 673724"/>
                <a:gd name="connsiteX3" fmla="*/ 1116603 w 1116603"/>
                <a:gd name="connsiteY3" fmla="*/ 329490 h 673724"/>
                <a:gd name="connsiteX4" fmla="*/ 839520 w 1116603"/>
                <a:gd name="connsiteY4" fmla="*/ 673724 h 673724"/>
                <a:gd name="connsiteX5" fmla="*/ 336862 w 1116603"/>
                <a:gd name="connsiteY5" fmla="*/ 673724 h 673724"/>
                <a:gd name="connsiteX6" fmla="*/ 0 w 1116603"/>
                <a:gd name="connsiteY6" fmla="*/ 336862 h 673724"/>
                <a:gd name="connsiteX7" fmla="*/ 57531 w 1116603"/>
                <a:gd name="connsiteY7" fmla="*/ 148519 h 6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6603" h="673724">
                  <a:moveTo>
                    <a:pt x="57531" y="148519"/>
                  </a:moveTo>
                  <a:cubicBezTo>
                    <a:pt x="118067" y="58914"/>
                    <a:pt x="220584" y="0"/>
                    <a:pt x="336862" y="0"/>
                  </a:cubicBezTo>
                  <a:lnTo>
                    <a:pt x="707262" y="0"/>
                  </a:lnTo>
                  <a:lnTo>
                    <a:pt x="1116603" y="329490"/>
                  </a:lnTo>
                  <a:lnTo>
                    <a:pt x="839520" y="673724"/>
                  </a:lnTo>
                  <a:lnTo>
                    <a:pt x="336862" y="673724"/>
                  </a:lnTo>
                  <a:cubicBezTo>
                    <a:pt x="150818" y="673724"/>
                    <a:pt x="0" y="522906"/>
                    <a:pt x="0" y="336862"/>
                  </a:cubicBezTo>
                  <a:cubicBezTo>
                    <a:pt x="0" y="267096"/>
                    <a:pt x="21208" y="202283"/>
                    <a:pt x="57531" y="148519"/>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2857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Font typeface="Arial" panose="020B0604020202020204" pitchFamily="34" charset="0"/>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Font typeface="Arial" panose="020B0604020202020204" pitchFamily="34" charset="0"/>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3" name="任意多边形: 形状 22"/>
          <p:cNvSpPr/>
          <p:nvPr userDrawn="1">
            <p:custDataLst>
              <p:tags r:id="rId3"/>
            </p:custDataLst>
          </p:nvPr>
        </p:nvSpPr>
        <p:spPr>
          <a:xfrm rot="18529891" flipV="1">
            <a:off x="10132695" y="390525"/>
            <a:ext cx="2548890" cy="1207135"/>
          </a:xfrm>
          <a:custGeom>
            <a:avLst/>
            <a:gdLst>
              <a:gd name="connsiteX0" fmla="*/ 2081412 w 2549029"/>
              <a:gd name="connsiteY0" fmla="*/ 1206898 h 1206898"/>
              <a:gd name="connsiteX1" fmla="*/ 2549029 w 2549029"/>
              <a:gd name="connsiteY1" fmla="*/ 625954 h 1206898"/>
              <a:gd name="connsiteX2" fmla="*/ 1771376 w 2549029"/>
              <a:gd name="connsiteY2" fmla="*/ 0 h 1206898"/>
              <a:gd name="connsiteX3" fmla="*/ 603449 w 2549029"/>
              <a:gd name="connsiteY3" fmla="*/ 0 h 1206898"/>
              <a:gd name="connsiteX4" fmla="*/ 0 w 2549029"/>
              <a:gd name="connsiteY4" fmla="*/ 603449 h 1206898"/>
              <a:gd name="connsiteX5" fmla="*/ 603449 w 2549029"/>
              <a:gd name="connsiteY5" fmla="*/ 1206898 h 12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9029" h="1206898">
                <a:moveTo>
                  <a:pt x="2081412" y="1206898"/>
                </a:moveTo>
                <a:lnTo>
                  <a:pt x="2549029" y="625954"/>
                </a:lnTo>
                <a:lnTo>
                  <a:pt x="1771376" y="0"/>
                </a:lnTo>
                <a:lnTo>
                  <a:pt x="603449" y="0"/>
                </a:lnTo>
                <a:cubicBezTo>
                  <a:pt x="270173" y="0"/>
                  <a:pt x="0" y="270173"/>
                  <a:pt x="0" y="603449"/>
                </a:cubicBezTo>
                <a:cubicBezTo>
                  <a:pt x="0" y="936725"/>
                  <a:pt x="270173" y="1206898"/>
                  <a:pt x="603449" y="1206898"/>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solidFill>
                <a:schemeClr val="tx1">
                  <a:lumMod val="85000"/>
                  <a:lumOff val="15000"/>
                </a:schemeClr>
              </a:solidFill>
            </a:endParaRPr>
          </a:p>
        </p:txBody>
      </p:sp>
      <p:sp>
        <p:nvSpPr>
          <p:cNvPr id="25" name="任意多边形: 形状 24"/>
          <p:cNvSpPr/>
          <p:nvPr userDrawn="1">
            <p:custDataLst>
              <p:tags r:id="rId4"/>
            </p:custDataLst>
          </p:nvPr>
        </p:nvSpPr>
        <p:spPr>
          <a:xfrm rot="18529891" flipV="1">
            <a:off x="11599545" y="1417320"/>
            <a:ext cx="1036955" cy="653415"/>
          </a:xfrm>
          <a:custGeom>
            <a:avLst/>
            <a:gdLst>
              <a:gd name="connsiteX0" fmla="*/ 1037002 w 1037002"/>
              <a:gd name="connsiteY0" fmla="*/ 653334 h 653334"/>
              <a:gd name="connsiteX1" fmla="*/ 225334 w 1037002"/>
              <a:gd name="connsiteY1" fmla="*/ 0 h 653334"/>
              <a:gd name="connsiteX2" fmla="*/ 205740 w 1037002"/>
              <a:gd name="connsiteY2" fmla="*/ 6082 h 653334"/>
              <a:gd name="connsiteX3" fmla="*/ 0 w 1037002"/>
              <a:gd name="connsiteY3" fmla="*/ 316472 h 653334"/>
              <a:gd name="connsiteX4" fmla="*/ 336862 w 1037002"/>
              <a:gd name="connsiteY4" fmla="*/ 653334 h 65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02" h="653334">
                <a:moveTo>
                  <a:pt x="1037002" y="653334"/>
                </a:moveTo>
                <a:lnTo>
                  <a:pt x="225334" y="0"/>
                </a:lnTo>
                <a:lnTo>
                  <a:pt x="205740" y="6082"/>
                </a:lnTo>
                <a:cubicBezTo>
                  <a:pt x="84835" y="57221"/>
                  <a:pt x="0" y="176939"/>
                  <a:pt x="0" y="316472"/>
                </a:cubicBezTo>
                <a:cubicBezTo>
                  <a:pt x="0" y="502516"/>
                  <a:pt x="150818" y="653334"/>
                  <a:pt x="336862" y="653334"/>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solidFill>
                <a:schemeClr val="tx1">
                  <a:lumMod val="85000"/>
                  <a:lumOff val="15000"/>
                </a:schemeClr>
              </a:solidFill>
            </a:endParaRPr>
          </a:p>
        </p:txBody>
      </p:sp>
      <p:sp>
        <p:nvSpPr>
          <p:cNvPr id="28" name="任意多边形: 形状 27"/>
          <p:cNvSpPr/>
          <p:nvPr userDrawn="1">
            <p:custDataLst>
              <p:tags r:id="rId5"/>
            </p:custDataLst>
          </p:nvPr>
        </p:nvSpPr>
        <p:spPr>
          <a:xfrm rot="18529891" flipH="1">
            <a:off x="-488315" y="5227320"/>
            <a:ext cx="2604770" cy="1207135"/>
          </a:xfrm>
          <a:custGeom>
            <a:avLst/>
            <a:gdLst>
              <a:gd name="connsiteX0" fmla="*/ 103060 w 2604846"/>
              <a:gd name="connsiteY0" fmla="*/ 266055 h 1206898"/>
              <a:gd name="connsiteX1" fmla="*/ 0 w 2604846"/>
              <a:gd name="connsiteY1" fmla="*/ 603449 h 1206898"/>
              <a:gd name="connsiteX2" fmla="*/ 603449 w 2604846"/>
              <a:gd name="connsiteY2" fmla="*/ 1206898 h 1206898"/>
              <a:gd name="connsiteX3" fmla="*/ 2118677 w 2604846"/>
              <a:gd name="connsiteY3" fmla="*/ 1206898 h 1206898"/>
              <a:gd name="connsiteX4" fmla="*/ 2604846 w 2604846"/>
              <a:gd name="connsiteY4" fmla="*/ 602906 h 1206898"/>
              <a:gd name="connsiteX5" fmla="*/ 1855827 w 2604846"/>
              <a:gd name="connsiteY5" fmla="*/ 0 h 1206898"/>
              <a:gd name="connsiteX6" fmla="*/ 603449 w 2604846"/>
              <a:gd name="connsiteY6" fmla="*/ 0 h 1206898"/>
              <a:gd name="connsiteX7" fmla="*/ 103060 w 2604846"/>
              <a:gd name="connsiteY7" fmla="*/ 266055 h 12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4846" h="1206898">
                <a:moveTo>
                  <a:pt x="103060" y="266055"/>
                </a:moveTo>
                <a:cubicBezTo>
                  <a:pt x="37993" y="362366"/>
                  <a:pt x="0" y="478470"/>
                  <a:pt x="0" y="603449"/>
                </a:cubicBezTo>
                <a:cubicBezTo>
                  <a:pt x="0" y="936725"/>
                  <a:pt x="270173" y="1206898"/>
                  <a:pt x="603449" y="1206898"/>
                </a:cubicBezTo>
                <a:lnTo>
                  <a:pt x="2118677" y="1206898"/>
                </a:lnTo>
                <a:lnTo>
                  <a:pt x="2604846" y="602906"/>
                </a:lnTo>
                <a:lnTo>
                  <a:pt x="1855827" y="0"/>
                </a:lnTo>
                <a:lnTo>
                  <a:pt x="603449" y="0"/>
                </a:lnTo>
                <a:cubicBezTo>
                  <a:pt x="395151" y="0"/>
                  <a:pt x="211504" y="105537"/>
                  <a:pt x="103060" y="266055"/>
                </a:cubicBezTo>
                <a:close/>
              </a:path>
            </a:pathLst>
          </a:custGeom>
          <a:solidFill>
            <a:schemeClr val="accent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solidFill>
                <a:schemeClr val="tx1">
                  <a:lumMod val="85000"/>
                  <a:lumOff val="15000"/>
                </a:schemeClr>
              </a:solidFill>
            </a:endParaRPr>
          </a:p>
        </p:txBody>
      </p:sp>
      <p:sp>
        <p:nvSpPr>
          <p:cNvPr id="30" name="任意多边形: 形状 29"/>
          <p:cNvSpPr/>
          <p:nvPr userDrawn="1">
            <p:custDataLst>
              <p:tags r:id="rId6"/>
            </p:custDataLst>
          </p:nvPr>
        </p:nvSpPr>
        <p:spPr>
          <a:xfrm rot="18529891" flipH="1">
            <a:off x="-473075" y="4752975"/>
            <a:ext cx="1121410" cy="669290"/>
          </a:xfrm>
          <a:custGeom>
            <a:avLst/>
            <a:gdLst>
              <a:gd name="connsiteX0" fmla="*/ 57530 w 1121454"/>
              <a:gd name="connsiteY0" fmla="*/ 143824 h 669029"/>
              <a:gd name="connsiteX1" fmla="*/ 0 w 1121454"/>
              <a:gd name="connsiteY1" fmla="*/ 332167 h 669029"/>
              <a:gd name="connsiteX2" fmla="*/ 336862 w 1121454"/>
              <a:gd name="connsiteY2" fmla="*/ 669029 h 669029"/>
              <a:gd name="connsiteX3" fmla="*/ 1121454 w 1121454"/>
              <a:gd name="connsiteY3" fmla="*/ 669029 h 669029"/>
              <a:gd name="connsiteX4" fmla="*/ 290286 w 1121454"/>
              <a:gd name="connsiteY4" fmla="*/ 0 h 669029"/>
              <a:gd name="connsiteX5" fmla="*/ 268972 w 1121454"/>
              <a:gd name="connsiteY5" fmla="*/ 2149 h 669029"/>
              <a:gd name="connsiteX6" fmla="*/ 57530 w 1121454"/>
              <a:gd name="connsiteY6" fmla="*/ 143824 h 66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1454" h="669029">
                <a:moveTo>
                  <a:pt x="57530" y="143824"/>
                </a:moveTo>
                <a:cubicBezTo>
                  <a:pt x="21209" y="197588"/>
                  <a:pt x="0" y="262401"/>
                  <a:pt x="0" y="332167"/>
                </a:cubicBezTo>
                <a:cubicBezTo>
                  <a:pt x="0" y="518211"/>
                  <a:pt x="150818" y="669029"/>
                  <a:pt x="336862" y="669029"/>
                </a:cubicBezTo>
                <a:lnTo>
                  <a:pt x="1121454" y="669029"/>
                </a:lnTo>
                <a:lnTo>
                  <a:pt x="290286" y="0"/>
                </a:lnTo>
                <a:lnTo>
                  <a:pt x="268972" y="2149"/>
                </a:lnTo>
                <a:cubicBezTo>
                  <a:pt x="181257" y="20098"/>
                  <a:pt x="105960" y="72139"/>
                  <a:pt x="57530" y="143824"/>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solidFill>
                <a:schemeClr val="tx1">
                  <a:lumMod val="85000"/>
                  <a:lumOff val="15000"/>
                </a:schemeClr>
              </a:solidFill>
            </a:endParaRPr>
          </a:p>
        </p:txBody>
      </p:sp>
      <p:sp>
        <p:nvSpPr>
          <p:cNvPr id="2" name="标题 1"/>
          <p:cNvSpPr>
            <a:spLocks noGrp="1"/>
          </p:cNvSpPr>
          <p:nvPr userDrawn="1">
            <p:ph type="title" hasCustomPrompt="1"/>
            <p:custDataLst>
              <p:tags r:id="rId7"/>
            </p:custDataLst>
          </p:nvPr>
        </p:nvSpPr>
        <p:spPr>
          <a:xfrm>
            <a:off x="1522800" y="1339200"/>
            <a:ext cx="9144000" cy="2386800"/>
          </a:xfrm>
        </p:spPr>
        <p:txBody>
          <a:bodyPr anchor="b">
            <a:normAutofit/>
          </a:bodyPr>
          <a:lstStyle>
            <a:lvl1pPr algn="ctr">
              <a:defRPr sz="6000" b="1" strike="noStrike"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slideLayout" Target="../slideLayouts/slideLayout13.xml"/><Relationship Id="rId19" Type="http://schemas.openxmlformats.org/officeDocument/2006/relationships/tags" Target="../tags/tag16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hemeOverride" Target="../theme/themeOverride1.xml"/><Relationship Id="rId1" Type="http://schemas.openxmlformats.org/officeDocument/2006/relationships/tags" Target="../tags/tag17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hemeOverride" Target="../theme/themeOverride8.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9.xml"/><Relationship Id="rId4" Type="http://schemas.openxmlformats.org/officeDocument/2006/relationships/tags" Target="../tags/tag218.xml"/><Relationship Id="rId3" Type="http://schemas.openxmlformats.org/officeDocument/2006/relationships/image" Target="../media/image6.png"/><Relationship Id="rId2" Type="http://schemas.openxmlformats.org/officeDocument/2006/relationships/tags" Target="../tags/tag217.xml"/><Relationship Id="rId1" Type="http://schemas.openxmlformats.org/officeDocument/2006/relationships/tags" Target="../tags/tag216.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hemeOverride" Target="../theme/themeOverride10.xml"/><Relationship Id="rId7" Type="http://schemas.openxmlformats.org/officeDocument/2006/relationships/tags" Target="../tags/tag2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20.xml"/><Relationship Id="rId1" Type="http://schemas.openxmlformats.org/officeDocument/2006/relationships/tags" Target="../tags/tag219.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4.xml"/><Relationship Id="rId7" Type="http://schemas.openxmlformats.org/officeDocument/2006/relationships/themeOverride" Target="../theme/themeOverride11.xml"/><Relationship Id="rId6" Type="http://schemas.openxmlformats.org/officeDocument/2006/relationships/tags" Target="../tags/tag22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tags" Target="../tags/tag22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hemeOverride" Target="../theme/themeOverride12.xml"/><Relationship Id="rId6" Type="http://schemas.openxmlformats.org/officeDocument/2006/relationships/tags" Target="../tags/tag226.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225.xml"/><Relationship Id="rId1" Type="http://schemas.openxmlformats.org/officeDocument/2006/relationships/tags" Target="../tags/tag22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hemeOverride" Target="../theme/themeOverride13.xml"/><Relationship Id="rId6" Type="http://schemas.openxmlformats.org/officeDocument/2006/relationships/tags" Target="../tags/tag229.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228.xml"/><Relationship Id="rId1" Type="http://schemas.openxmlformats.org/officeDocument/2006/relationships/tags" Target="../tags/tag22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hemeOverride" Target="../theme/themeOverride14.xml"/><Relationship Id="rId3" Type="http://schemas.openxmlformats.org/officeDocument/2006/relationships/tags" Target="../tags/tag231.xml"/><Relationship Id="rId2" Type="http://schemas.openxmlformats.org/officeDocument/2006/relationships/image" Target="../media/image20.png"/><Relationship Id="rId1" Type="http://schemas.openxmlformats.org/officeDocument/2006/relationships/tags" Target="../tags/tag23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hemeOverride" Target="../theme/themeOverride15.xml"/><Relationship Id="rId2" Type="http://schemas.openxmlformats.org/officeDocument/2006/relationships/tags" Target="../tags/tag233.xml"/><Relationship Id="rId1" Type="http://schemas.openxmlformats.org/officeDocument/2006/relationships/tags" Target="../tags/tag23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hemeOverride" Target="../theme/themeOverride16.xml"/><Relationship Id="rId2" Type="http://schemas.openxmlformats.org/officeDocument/2006/relationships/tags" Target="../tags/tag235.xml"/><Relationship Id="rId1" Type="http://schemas.openxmlformats.org/officeDocument/2006/relationships/tags" Target="../tags/tag23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hemeOverride" Target="../theme/themeOverride17.xml"/><Relationship Id="rId3" Type="http://schemas.openxmlformats.org/officeDocument/2006/relationships/tags" Target="../tags/tag237.xml"/><Relationship Id="rId2" Type="http://schemas.openxmlformats.org/officeDocument/2006/relationships/image" Target="../media/image21.png"/><Relationship Id="rId1" Type="http://schemas.openxmlformats.org/officeDocument/2006/relationships/tags" Target="../tags/tag23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hemeOverride" Target="../theme/themeOverride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18.xml"/><Relationship Id="rId4" Type="http://schemas.openxmlformats.org/officeDocument/2006/relationships/tags" Target="../tags/tag240.xml"/><Relationship Id="rId3" Type="http://schemas.openxmlformats.org/officeDocument/2006/relationships/image" Target="../media/image22.png"/><Relationship Id="rId2" Type="http://schemas.openxmlformats.org/officeDocument/2006/relationships/tags" Target="../tags/tag239.xml"/><Relationship Id="rId1" Type="http://schemas.openxmlformats.org/officeDocument/2006/relationships/tags" Target="../tags/tag238.xml"/></Relationships>
</file>

<file path=ppt/slides/_rels/slide21.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3" Type="http://schemas.openxmlformats.org/officeDocument/2006/relationships/notesSlide" Target="../notesSlides/notesSlide6.xml"/><Relationship Id="rId12" Type="http://schemas.openxmlformats.org/officeDocument/2006/relationships/slideLayout" Target="../slideLayouts/slideLayout17.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hemeOverride" Target="../theme/themeOverride19.xml"/><Relationship Id="rId6" Type="http://schemas.openxmlformats.org/officeDocument/2006/relationships/tags" Target="../tags/tag25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tags" Target="../tags/tag253.xml"/><Relationship Id="rId1" Type="http://schemas.openxmlformats.org/officeDocument/2006/relationships/tags" Target="../tags/tag25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hemeOverride" Target="../theme/themeOverride20.xml"/><Relationship Id="rId6" Type="http://schemas.openxmlformats.org/officeDocument/2006/relationships/tags" Target="../tags/tag25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tags" Target="../tags/tag256.xml"/><Relationship Id="rId1" Type="http://schemas.openxmlformats.org/officeDocument/2006/relationships/tags" Target="../tags/tag255.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hemeOverride" Target="../theme/themeOverride21.xml"/><Relationship Id="rId6" Type="http://schemas.openxmlformats.org/officeDocument/2006/relationships/tags" Target="../tags/tag260.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tags" Target="../tags/tag259.xml"/><Relationship Id="rId1" Type="http://schemas.openxmlformats.org/officeDocument/2006/relationships/tags" Target="../tags/tag258.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hemeOverride" Target="../theme/themeOverride22.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23.xml"/><Relationship Id="rId4" Type="http://schemas.openxmlformats.org/officeDocument/2006/relationships/tags" Target="../tags/tag266.xml"/><Relationship Id="rId3" Type="http://schemas.openxmlformats.org/officeDocument/2006/relationships/image" Target="../media/image32.png"/><Relationship Id="rId2" Type="http://schemas.openxmlformats.org/officeDocument/2006/relationships/tags" Target="../tags/tag265.xml"/><Relationship Id="rId1" Type="http://schemas.openxmlformats.org/officeDocument/2006/relationships/tags" Target="../tags/tag264.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24.xml"/><Relationship Id="rId4" Type="http://schemas.openxmlformats.org/officeDocument/2006/relationships/tags" Target="../tags/tag269.xml"/><Relationship Id="rId3" Type="http://schemas.openxmlformats.org/officeDocument/2006/relationships/image" Target="../media/image33.png"/><Relationship Id="rId2" Type="http://schemas.openxmlformats.org/officeDocument/2006/relationships/tags" Target="../tags/tag268.xml"/><Relationship Id="rId1" Type="http://schemas.openxmlformats.org/officeDocument/2006/relationships/tags" Target="../tags/tag267.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25.xml"/><Relationship Id="rId4" Type="http://schemas.openxmlformats.org/officeDocument/2006/relationships/tags" Target="../tags/tag272.xml"/><Relationship Id="rId3" Type="http://schemas.openxmlformats.org/officeDocument/2006/relationships/image" Target="../media/image34.png"/><Relationship Id="rId2" Type="http://schemas.openxmlformats.org/officeDocument/2006/relationships/tags" Target="../tags/tag271.xml"/><Relationship Id="rId1" Type="http://schemas.openxmlformats.org/officeDocument/2006/relationships/tags" Target="../tags/tag270.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26.xml"/><Relationship Id="rId4" Type="http://schemas.openxmlformats.org/officeDocument/2006/relationships/tags" Target="../tags/tag275.xml"/><Relationship Id="rId3" Type="http://schemas.openxmlformats.org/officeDocument/2006/relationships/image" Target="../media/image35.png"/><Relationship Id="rId2" Type="http://schemas.openxmlformats.org/officeDocument/2006/relationships/tags" Target="../tags/tag274.xml"/><Relationship Id="rId1" Type="http://schemas.openxmlformats.org/officeDocument/2006/relationships/tags" Target="../tags/tag273.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0" Type="http://schemas.openxmlformats.org/officeDocument/2006/relationships/notesSlide" Target="../notesSlides/notesSlide1.xml"/><Relationship Id="rId1" Type="http://schemas.openxmlformats.org/officeDocument/2006/relationships/tags" Target="../tags/tag175.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hemeOverride" Target="../theme/themeOverride27.xml"/><Relationship Id="rId2" Type="http://schemas.openxmlformats.org/officeDocument/2006/relationships/tags" Target="../tags/tag277.xml"/><Relationship Id="rId1" Type="http://schemas.openxmlformats.org/officeDocument/2006/relationships/tags" Target="../tags/tag27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hemeOverride" Target="../theme/themeOverride3.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4.xml"/><Relationship Id="rId5" Type="http://schemas.openxmlformats.org/officeDocument/2006/relationships/themeOverride" Target="../theme/themeOverride4.xml"/><Relationship Id="rId4" Type="http://schemas.openxmlformats.org/officeDocument/2006/relationships/tags" Target="../tags/tag188.xml"/><Relationship Id="rId3" Type="http://schemas.openxmlformats.org/officeDocument/2006/relationships/image" Target="../media/image1.png"/><Relationship Id="rId2" Type="http://schemas.openxmlformats.org/officeDocument/2006/relationships/tags" Target="../tags/tag187.xm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9" Type="http://schemas.openxmlformats.org/officeDocument/2006/relationships/notesSlide" Target="../notesSlides/notesSlide3.xml"/><Relationship Id="rId18" Type="http://schemas.openxmlformats.org/officeDocument/2006/relationships/slideLayout" Target="../slideLayouts/slideLayout17.xml"/><Relationship Id="rId17" Type="http://schemas.openxmlformats.org/officeDocument/2006/relationships/tags" Target="../tags/tag205.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8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4.xml"/><Relationship Id="rId3" Type="http://schemas.openxmlformats.org/officeDocument/2006/relationships/themeOverride" Target="../theme/themeOverride5.xml"/><Relationship Id="rId2" Type="http://schemas.openxmlformats.org/officeDocument/2006/relationships/tags" Target="../tags/tag20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4.xml"/><Relationship Id="rId6" Type="http://schemas.openxmlformats.org/officeDocument/2006/relationships/themeOverride" Target="../theme/themeOverride6.xml"/><Relationship Id="rId5" Type="http://schemas.openxmlformats.org/officeDocument/2006/relationships/tags" Target="../tags/tag209.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08.xml"/><Relationship Id="rId1" Type="http://schemas.openxmlformats.org/officeDocument/2006/relationships/tags" Target="../tags/tag20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hemeOverride" Target="../theme/themeOverride7.xml"/><Relationship Id="rId4" Type="http://schemas.openxmlformats.org/officeDocument/2006/relationships/tags" Target="../tags/tag212.xml"/><Relationship Id="rId3" Type="http://schemas.openxmlformats.org/officeDocument/2006/relationships/image" Target="../media/image5.png"/><Relationship Id="rId2" Type="http://schemas.openxmlformats.org/officeDocument/2006/relationships/tags" Target="../tags/tag211.xml"/><Relationship Id="rId1" Type="http://schemas.openxmlformats.org/officeDocument/2006/relationships/tags" Target="../tags/tag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737322" y="4500473"/>
            <a:ext cx="2925111" cy="400110"/>
          </a:xfrm>
          <a:prstGeom prst="rect">
            <a:avLst/>
          </a:prstGeom>
          <a:solidFill>
            <a:srgbClr val="FDE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83A55"/>
              </a:solidFill>
              <a:effectLst/>
              <a:uLnTx/>
              <a:uFillTx/>
              <a:latin typeface="等线" panose="02010600030101010101" charset="-122"/>
              <a:ea typeface="等线" panose="02010600030101010101" charset="-122"/>
              <a:cs typeface="+mn-cs"/>
            </a:endParaRPr>
          </a:p>
        </p:txBody>
      </p:sp>
      <p:sp>
        <p:nvSpPr>
          <p:cNvPr id="13" name="矩形 12"/>
          <p:cNvSpPr/>
          <p:nvPr/>
        </p:nvSpPr>
        <p:spPr>
          <a:xfrm>
            <a:off x="6529568" y="4500473"/>
            <a:ext cx="2925111" cy="400110"/>
          </a:xfrm>
          <a:prstGeom prst="rect">
            <a:avLst/>
          </a:prstGeom>
          <a:solidFill>
            <a:srgbClr val="FDE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83A55"/>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a:off x="3087269" y="4514761"/>
            <a:ext cx="2225217" cy="36830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汇报人：王佳艺</a:t>
            </a:r>
            <a:endParaRPr kumimoji="0" lang="zh-CN" altLang="en-US" sz="1800" b="1"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6940887" y="4514761"/>
            <a:ext cx="2102472" cy="36830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汇报日期：</a:t>
            </a:r>
            <a:r>
              <a:rPr kumimoji="0" lang="en-US" altLang="zh-CN" sz="1800" b="1"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9.23</a:t>
            </a:r>
            <a:endParaRPr kumimoji="0" lang="en-US" altLang="zh-CN" sz="1800" b="1"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6" name="组合 15"/>
          <p:cNvGrpSpPr/>
          <p:nvPr/>
        </p:nvGrpSpPr>
        <p:grpSpPr>
          <a:xfrm>
            <a:off x="1691640" y="2056130"/>
            <a:ext cx="8808720" cy="1921961"/>
            <a:chOff x="1896750" y="2705622"/>
            <a:chExt cx="8668087" cy="904762"/>
          </a:xfrm>
        </p:grpSpPr>
        <p:sp>
          <p:nvSpPr>
            <p:cNvPr id="17" name="文本框 16"/>
            <p:cNvSpPr txBox="1"/>
            <p:nvPr/>
          </p:nvSpPr>
          <p:spPr>
            <a:xfrm>
              <a:off x="1896750" y="2705622"/>
              <a:ext cx="8668087" cy="738347"/>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a:ln>
                    <a:noFill/>
                  </a:ln>
                  <a:solidFill>
                    <a:schemeClr val="accent1">
                      <a:lumMod val="50000"/>
                    </a:schemeClr>
                  </a:solidFill>
                  <a:effectLst/>
                  <a:uLnTx/>
                  <a:uFillTx/>
                  <a:latin typeface="微软雅黑 Light" panose="020B0502040204020203" pitchFamily="34" charset="-122"/>
                  <a:ea typeface="微软雅黑 Light" panose="020B0502040204020203" pitchFamily="34" charset="-122"/>
                  <a:cs typeface="阿里巴巴普惠体 R" panose="00020600040101010101" pitchFamily="18" charset="-122"/>
                </a:rPr>
                <a:t>MPC-BERT：一种用于多方对话理解的预训练语言模型</a:t>
              </a:r>
              <a:endParaRPr kumimoji="0" lang="zh-CN" altLang="en-US" sz="4800" b="0" i="0" u="none" strike="noStrike" kern="1200" cap="none" spc="0" normalizeH="0" baseline="0" noProof="0">
                <a:ln>
                  <a:noFill/>
                </a:ln>
                <a:solidFill>
                  <a:schemeClr val="accent1">
                    <a:lumMod val="50000"/>
                  </a:schemeClr>
                </a:solidFill>
                <a:effectLst/>
                <a:uLnTx/>
                <a:uFillTx/>
                <a:latin typeface="微软雅黑 Light" panose="020B0502040204020203" pitchFamily="34" charset="-122"/>
                <a:ea typeface="微软雅黑 Light" panose="020B0502040204020203" pitchFamily="34" charset="-122"/>
                <a:cs typeface="阿里巴巴普惠体 R" panose="00020600040101010101" pitchFamily="18" charset="-122"/>
              </a:endParaRPr>
            </a:p>
          </p:txBody>
        </p:sp>
        <p:sp>
          <p:nvSpPr>
            <p:cNvPr id="18" name="文本框 17"/>
            <p:cNvSpPr txBox="1"/>
            <p:nvPr/>
          </p:nvSpPr>
          <p:spPr>
            <a:xfrm>
              <a:off x="1896750" y="3451654"/>
              <a:ext cx="8668087" cy="15873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chemeClr val="accent1">
                      <a:lumMod val="50000"/>
                    </a:schemeClr>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rPr>
                <a:t>MPC-BERT: A Pre-Trained Language Model for Multi-Party Conversation Understanding</a:t>
              </a:r>
              <a:endParaRPr kumimoji="0" lang="zh-CN" altLang="en-US" sz="1600" b="0" i="0" u="none" strike="noStrike" kern="1200" cap="none" spc="0" normalizeH="0" baseline="0" noProof="0">
                <a:ln>
                  <a:noFill/>
                </a:ln>
                <a:solidFill>
                  <a:schemeClr val="accent1">
                    <a:lumMod val="50000"/>
                  </a:schemeClr>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同一说话人搜索（Identical Speaker Searching）</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任务表述：搜索共享同一说话人的语句。</a:t>
            </a:r>
            <a:endParaRPr lang="zh-CN" altLang="en-US" dirty="0"/>
          </a:p>
          <a:p>
            <a:pPr marL="0" indent="0">
              <a:buNone/>
            </a:pPr>
            <a:r>
              <a:rPr lang="zh-CN" altLang="en-US" dirty="0"/>
              <a:t>下游任务：用于识别语句的说话人。</a:t>
            </a:r>
            <a:endParaRPr lang="zh-CN" altLang="en-US" dirty="0"/>
          </a:p>
          <a:p>
            <a:pPr marL="0" indent="0">
              <a:buNone/>
            </a:pPr>
            <a:endParaRPr lang="zh-CN" altLang="en-US" dirty="0"/>
          </a:p>
          <a:p>
            <a:pPr marL="0" indent="0">
              <a:buNone/>
            </a:pPr>
            <a:r>
              <a:rPr lang="zh-CN" altLang="en-US" dirty="0"/>
              <a:t>Ui与其前面所有语句的匹配分数的计算方法与式（1）类似。</a:t>
            </a:r>
            <a:endParaRPr lang="zh-CN" altLang="en-US" dirty="0"/>
          </a:p>
          <a:p>
            <a:pPr marL="0" indent="0">
              <a:buNone/>
            </a:pPr>
            <a:r>
              <a:rPr lang="zh-CN" altLang="en-US" dirty="0"/>
              <a:t>其中mij表示Uj与Ui共享同一说话人的匹配度。</a:t>
            </a:r>
            <a:endParaRPr lang="zh-CN" altLang="en-US" dirty="0"/>
          </a:p>
          <a:p>
            <a:pPr marL="0" indent="0">
              <a:buNone/>
            </a:pPr>
            <a:endParaRPr lang="zh-CN" altLang="en-US" dirty="0"/>
          </a:p>
          <a:p>
            <a:pPr marL="0" indent="0">
              <a:buNone/>
            </a:pPr>
            <a:r>
              <a:rPr lang="zh-CN" altLang="en-US" dirty="0"/>
              <a:t>该任务的预训练目标是最小化交叉熵损失，类似于等式（2）。</a:t>
            </a:r>
            <a:endParaRPr lang="zh-CN" altLang="en-US" dirty="0"/>
          </a:p>
          <a:p>
            <a:pPr marL="0" indent="0">
              <a:buNone/>
            </a:pPr>
            <a:r>
              <a:rPr lang="zh-CN" altLang="en-US" dirty="0"/>
              <a:t>如果Uj与Ui共享同一个说话人则yij=1，否则yij=0。</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指针一致性区分（Pointer Consistency Distinction）</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任务表述：对说话人和接收人进行联合建模。</a:t>
            </a:r>
            <a:endParaRPr lang="zh-CN" altLang="en-US" dirty="0"/>
          </a:p>
          <a:p>
            <a:pPr marL="0" indent="0">
              <a:buNone/>
            </a:pPr>
            <a:r>
              <a:rPr lang="zh-CN" altLang="en-US" dirty="0"/>
              <a:t>在这个任务中，一对表示“回复”关系的语句被定义为一个说话人到接收人（speaker-to-addressee）指针。假设从同一说话人指向同一接收人的两个指针的表示应该是一致的。</a:t>
            </a:r>
            <a:endParaRPr lang="zh-CN" altLang="en-US" dirty="0"/>
          </a:p>
          <a:p>
            <a:pPr marL="0" indent="0">
              <a:buNone/>
            </a:pPr>
            <a:endParaRPr lang="zh-CN" altLang="en-US" dirty="0"/>
          </a:p>
        </p:txBody>
      </p:sp>
      <p:pic>
        <p:nvPicPr>
          <p:cNvPr id="2" name="图片 1" descr="3(37L65S4JW0X@6{HX7OX$A"/>
          <p:cNvPicPr>
            <a:picLocks noChangeAspect="1"/>
          </p:cNvPicPr>
          <p:nvPr/>
        </p:nvPicPr>
        <p:blipFill>
          <a:blip r:embed="rId3"/>
          <a:stretch>
            <a:fillRect/>
          </a:stretch>
        </p:blipFill>
        <p:spPr>
          <a:xfrm>
            <a:off x="1720850" y="3377565"/>
            <a:ext cx="4866005" cy="297942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指针一致性区分（Pointer Consistency Distinction）</a:t>
            </a:r>
            <a:endParaRPr lang="zh-CN" altLang="zh-CN"/>
          </a:p>
        </p:txBody>
      </p:sp>
      <p:sp>
        <p:nvSpPr>
          <p:cNvPr id="4" name="内容占位符 3"/>
          <p:cNvSpPr>
            <a:spLocks noGrp="1"/>
          </p:cNvSpPr>
          <p:nvPr>
            <p:ph sz="quarter" idx="13"/>
            <p:custDataLst>
              <p:tags r:id="rId2"/>
            </p:custDataLst>
          </p:nvPr>
        </p:nvSpPr>
        <p:spPr>
          <a:xfrm>
            <a:off x="1281430" y="2163445"/>
            <a:ext cx="9626600" cy="4229735"/>
          </a:xfrm>
        </p:spPr>
        <p:txBody>
          <a:bodyPr>
            <a:normAutofit lnSpcReduction="20000"/>
          </a:bodyPr>
          <a:lstStyle/>
          <a:p>
            <a:pPr marL="0" indent="0">
              <a:buNone/>
            </a:pPr>
            <a:r>
              <a:rPr lang="zh-CN" altLang="en-US" dirty="0"/>
              <a:t>对于一个语句元组（Ui，Ui'），我们定义如下计算：</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sym typeface="+mn-ea"/>
            </a:endParaRPr>
          </a:p>
          <a:p>
            <a:pPr marL="0" indent="0">
              <a:buNone/>
            </a:pPr>
            <a:r>
              <a:rPr lang="zh-CN" altLang="en-US" dirty="0">
                <a:sym typeface="+mn-ea"/>
              </a:rPr>
              <a:t>同样，求出语句元组（U</a:t>
            </a:r>
            <a:r>
              <a:rPr lang="en-US" altLang="zh-CN" dirty="0">
                <a:sym typeface="+mn-ea"/>
              </a:rPr>
              <a:t>j</a:t>
            </a:r>
            <a:r>
              <a:rPr lang="zh-CN" altLang="en-US" dirty="0">
                <a:sym typeface="+mn-ea"/>
              </a:rPr>
              <a:t>，U</a:t>
            </a:r>
            <a:r>
              <a:rPr lang="en-US" altLang="zh-CN" dirty="0">
                <a:sym typeface="+mn-ea"/>
              </a:rPr>
              <a:t>j</a:t>
            </a:r>
            <a:r>
              <a:rPr lang="zh-CN" altLang="en-US" dirty="0">
                <a:sym typeface="+mn-ea"/>
              </a:rPr>
              <a:t>'）和</a:t>
            </a:r>
            <a:r>
              <a:rPr lang="zh-CN" altLang="en-US" dirty="0">
                <a:sym typeface="+mn-ea"/>
              </a:rPr>
              <a:t>（U</a:t>
            </a:r>
            <a:r>
              <a:rPr lang="en-US" altLang="zh-CN" dirty="0">
                <a:sym typeface="+mn-ea"/>
              </a:rPr>
              <a:t>k</a:t>
            </a:r>
            <a:r>
              <a:rPr lang="zh-CN" altLang="en-US" dirty="0">
                <a:sym typeface="+mn-ea"/>
              </a:rPr>
              <a:t>，U</a:t>
            </a:r>
            <a:r>
              <a:rPr lang="en-US" altLang="zh-CN" dirty="0">
                <a:sym typeface="+mn-ea"/>
              </a:rPr>
              <a:t>k</a:t>
            </a:r>
            <a:r>
              <a:rPr lang="zh-CN" altLang="en-US" dirty="0">
                <a:sym typeface="+mn-ea"/>
              </a:rPr>
              <a:t>'）对应的</a:t>
            </a:r>
            <a:r>
              <a:rPr lang="en-US" altLang="zh-CN" dirty="0">
                <a:sym typeface="+mn-ea"/>
              </a:rPr>
              <a:t>        </a:t>
            </a:r>
            <a:r>
              <a:rPr lang="zh-CN" altLang="en-US" dirty="0">
                <a:sym typeface="+mn-ea"/>
              </a:rPr>
              <a:t>和</a:t>
            </a:r>
            <a:r>
              <a:rPr lang="en-US" altLang="zh-CN" dirty="0">
                <a:sym typeface="+mn-ea"/>
              </a:rPr>
              <a:t>         </a:t>
            </a:r>
            <a:r>
              <a:rPr lang="zh-CN" altLang="en-US" dirty="0">
                <a:sym typeface="+mn-ea"/>
              </a:rPr>
              <a:t>。其中，元组（U</a:t>
            </a:r>
            <a:r>
              <a:rPr lang="en-US" altLang="zh-CN" dirty="0">
                <a:sym typeface="+mn-ea"/>
              </a:rPr>
              <a:t>j</a:t>
            </a:r>
            <a:r>
              <a:rPr lang="zh-CN" altLang="en-US" dirty="0">
                <a:sym typeface="+mn-ea"/>
              </a:rPr>
              <a:t>，U</a:t>
            </a:r>
            <a:r>
              <a:rPr lang="en-US" altLang="zh-CN" dirty="0">
                <a:sym typeface="+mn-ea"/>
              </a:rPr>
              <a:t>j</a:t>
            </a:r>
            <a:r>
              <a:rPr lang="zh-CN" altLang="en-US" dirty="0">
                <a:sym typeface="+mn-ea"/>
              </a:rPr>
              <a:t>'）与元祖</a:t>
            </a:r>
            <a:r>
              <a:rPr lang="zh-CN" altLang="en-US" dirty="0">
                <a:sym typeface="+mn-ea"/>
              </a:rPr>
              <a:t>（Ui，Ui'）具有指针一致性，</a:t>
            </a:r>
            <a:r>
              <a:rPr lang="zh-CN" altLang="en-US" dirty="0">
                <a:sym typeface="+mn-ea"/>
              </a:rPr>
              <a:t>元组（U</a:t>
            </a:r>
            <a:r>
              <a:rPr lang="en-US" altLang="zh-CN" dirty="0">
                <a:sym typeface="+mn-ea"/>
              </a:rPr>
              <a:t>k</a:t>
            </a:r>
            <a:r>
              <a:rPr lang="zh-CN" altLang="en-US" dirty="0">
                <a:sym typeface="+mn-ea"/>
              </a:rPr>
              <a:t>，U</a:t>
            </a:r>
            <a:r>
              <a:rPr lang="en-US" altLang="zh-CN" dirty="0">
                <a:sym typeface="+mn-ea"/>
              </a:rPr>
              <a:t>k</a:t>
            </a:r>
            <a:r>
              <a:rPr lang="zh-CN" altLang="en-US" dirty="0">
                <a:sym typeface="+mn-ea"/>
              </a:rPr>
              <a:t>'）与元祖（Ui，Ui'）不具有指针一致性，</a:t>
            </a:r>
            <a:endParaRPr lang="zh-CN" altLang="en-US" dirty="0">
              <a:sym typeface="+mn-ea"/>
            </a:endParaRPr>
          </a:p>
          <a:p>
            <a:pPr marL="0" indent="0">
              <a:buNone/>
            </a:pPr>
            <a:endParaRPr lang="zh-CN" altLang="en-US" dirty="0">
              <a:sym typeface="+mn-ea"/>
            </a:endParaRPr>
          </a:p>
        </p:txBody>
      </p:sp>
      <p:pic>
        <p:nvPicPr>
          <p:cNvPr id="3" name="图片 2" descr="UCH{T5[`EEH@F)$F7SR09]H"/>
          <p:cNvPicPr>
            <a:picLocks noChangeAspect="1"/>
          </p:cNvPicPr>
          <p:nvPr/>
        </p:nvPicPr>
        <p:blipFill>
          <a:blip r:embed="rId3"/>
          <a:stretch>
            <a:fillRect/>
          </a:stretch>
        </p:blipFill>
        <p:spPr>
          <a:xfrm>
            <a:off x="1206500" y="2823845"/>
            <a:ext cx="7820025" cy="1047750"/>
          </a:xfrm>
          <a:prstGeom prst="rect">
            <a:avLst/>
          </a:prstGeom>
        </p:spPr>
      </p:pic>
      <p:pic>
        <p:nvPicPr>
          <p:cNvPr id="5" name="图片 4"/>
          <p:cNvPicPr>
            <a:picLocks noChangeAspect="1"/>
          </p:cNvPicPr>
          <p:nvPr/>
        </p:nvPicPr>
        <p:blipFill>
          <a:blip r:embed="rId4"/>
          <a:stretch>
            <a:fillRect/>
          </a:stretch>
        </p:blipFill>
        <p:spPr>
          <a:xfrm>
            <a:off x="955040" y="3871595"/>
            <a:ext cx="7548880" cy="972185"/>
          </a:xfrm>
          <a:prstGeom prst="rect">
            <a:avLst/>
          </a:prstGeom>
        </p:spPr>
      </p:pic>
      <p:pic>
        <p:nvPicPr>
          <p:cNvPr id="34" name="图片 43" descr="IMG_274"/>
          <p:cNvPicPr>
            <a:picLocks noChangeAspect="1"/>
          </p:cNvPicPr>
          <p:nvPr/>
        </p:nvPicPr>
        <p:blipFill>
          <a:blip r:embed="rId5"/>
          <a:stretch>
            <a:fillRect/>
          </a:stretch>
        </p:blipFill>
        <p:spPr>
          <a:xfrm>
            <a:off x="6755765" y="5189855"/>
            <a:ext cx="533400" cy="419100"/>
          </a:xfrm>
          <a:prstGeom prst="rect">
            <a:avLst/>
          </a:prstGeom>
          <a:noFill/>
          <a:ln w="9525">
            <a:noFill/>
          </a:ln>
        </p:spPr>
      </p:pic>
      <p:pic>
        <p:nvPicPr>
          <p:cNvPr id="35" name="图片 45" descr="IMG_276"/>
          <p:cNvPicPr>
            <a:picLocks noChangeAspect="1"/>
          </p:cNvPicPr>
          <p:nvPr/>
        </p:nvPicPr>
        <p:blipFill>
          <a:blip r:embed="rId6"/>
          <a:stretch>
            <a:fillRect/>
          </a:stretch>
        </p:blipFill>
        <p:spPr>
          <a:xfrm>
            <a:off x="7593330" y="5180013"/>
            <a:ext cx="609600" cy="428625"/>
          </a:xfrm>
          <a:prstGeom prst="rect">
            <a:avLst/>
          </a:prstGeom>
          <a:noFill/>
          <a:ln w="9525">
            <a:noFill/>
          </a:ln>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指针一致性区分（Pointer Consistency Distinction）</a:t>
            </a:r>
            <a:endParaRPr lang="zh-CN" altLang="zh-CN"/>
          </a:p>
        </p:txBody>
      </p:sp>
      <p:pic>
        <p:nvPicPr>
          <p:cNvPr id="34" name="图片 43" descr="IMG_274"/>
          <p:cNvPicPr>
            <a:picLocks noChangeAspect="1"/>
          </p:cNvPicPr>
          <p:nvPr/>
        </p:nvPicPr>
        <p:blipFill>
          <a:blip r:embed="rId2"/>
          <a:stretch>
            <a:fillRect/>
          </a:stretch>
        </p:blipFill>
        <p:spPr>
          <a:xfrm>
            <a:off x="3761105" y="2988310"/>
            <a:ext cx="533400" cy="419100"/>
          </a:xfrm>
          <a:prstGeom prst="rect">
            <a:avLst/>
          </a:prstGeom>
          <a:noFill/>
          <a:ln w="9525">
            <a:noFill/>
          </a:ln>
        </p:spPr>
      </p:pic>
      <p:sp>
        <p:nvSpPr>
          <p:cNvPr id="2" name="内容占位符 1"/>
          <p:cNvSpPr/>
          <p:nvPr>
            <p:ph sz="quarter" idx="13"/>
          </p:nvPr>
        </p:nvSpPr>
        <p:spPr/>
        <p:txBody>
          <a:bodyPr/>
          <a:p>
            <a:pPr marL="0" indent="0">
              <a:buNone/>
            </a:pPr>
            <a:endParaRPr lang="en-US" altLang="zh-CN"/>
          </a:p>
          <a:p>
            <a:pPr marL="0" indent="0">
              <a:buNone/>
            </a:pPr>
            <a:endParaRPr lang="en-US" altLang="zh-CN"/>
          </a:p>
          <a:p>
            <a:pPr marL="0" indent="0">
              <a:buNone/>
            </a:pPr>
            <a:r>
              <a:rPr lang="en-US" altLang="zh-CN"/>
              <a:t>mij表示指针       与指针​      一致的匹配程度</a:t>
            </a:r>
            <a:r>
              <a:rPr lang="zh-CN" altLang="en-US"/>
              <a:t>。同样可以求出</a:t>
            </a:r>
            <a:r>
              <a:rPr lang="en-US" altLang="zh-CN"/>
              <a:t>mik</a:t>
            </a:r>
            <a:r>
              <a:rPr lang="zh-CN" altLang="en-US"/>
              <a:t>。</a:t>
            </a:r>
            <a:endParaRPr lang="zh-CN" altLang="en-US"/>
          </a:p>
          <a:p>
            <a:pPr marL="0" indent="0">
              <a:buNone/>
            </a:pPr>
            <a:r>
              <a:rPr lang="zh-CN" altLang="en-US"/>
              <a:t>本任务的预训练目标是最小化铰链损失（hinge loss）：</a:t>
            </a:r>
            <a:endParaRPr lang="zh-CN" altLang="en-US"/>
          </a:p>
          <a:p>
            <a:pPr marL="0" indent="0">
              <a:buNone/>
            </a:pPr>
            <a:endParaRPr lang="zh-CN" altLang="en-US"/>
          </a:p>
        </p:txBody>
      </p:sp>
      <p:pic>
        <p:nvPicPr>
          <p:cNvPr id="7" name="图片 6"/>
          <p:cNvPicPr>
            <a:picLocks noChangeAspect="1"/>
          </p:cNvPicPr>
          <p:nvPr/>
        </p:nvPicPr>
        <p:blipFill>
          <a:blip r:embed="rId3"/>
          <a:stretch>
            <a:fillRect/>
          </a:stretch>
        </p:blipFill>
        <p:spPr>
          <a:xfrm>
            <a:off x="1281430" y="2224405"/>
            <a:ext cx="7291070" cy="763905"/>
          </a:xfrm>
          <a:prstGeom prst="rect">
            <a:avLst/>
          </a:prstGeom>
        </p:spPr>
      </p:pic>
      <p:pic>
        <p:nvPicPr>
          <p:cNvPr id="46" name="图片 49" descr="IMG_280"/>
          <p:cNvPicPr>
            <a:picLocks noChangeAspect="1"/>
          </p:cNvPicPr>
          <p:nvPr/>
        </p:nvPicPr>
        <p:blipFill>
          <a:blip r:embed="rId4"/>
          <a:stretch>
            <a:fillRect/>
          </a:stretch>
        </p:blipFill>
        <p:spPr>
          <a:xfrm>
            <a:off x="2570480" y="2988310"/>
            <a:ext cx="533400" cy="381000"/>
          </a:xfrm>
          <a:prstGeom prst="rect">
            <a:avLst/>
          </a:prstGeom>
          <a:noFill/>
          <a:ln w="9525">
            <a:noFill/>
          </a:ln>
        </p:spPr>
      </p:pic>
      <p:pic>
        <p:nvPicPr>
          <p:cNvPr id="10" name="图片 9"/>
          <p:cNvPicPr>
            <a:picLocks noChangeAspect="1"/>
          </p:cNvPicPr>
          <p:nvPr/>
        </p:nvPicPr>
        <p:blipFill>
          <a:blip r:embed="rId5"/>
          <a:stretch>
            <a:fillRect/>
          </a:stretch>
        </p:blipFill>
        <p:spPr>
          <a:xfrm>
            <a:off x="1281430" y="4043045"/>
            <a:ext cx="6518910" cy="675640"/>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 掩码共享语句恢复（Masked Shared Utterance Restoration）</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任务表述：共享接收人的一组语句与其他不共享接收人的语句相比更容易语义相关。因此可帮助恢复被</a:t>
            </a:r>
            <a:r>
              <a:rPr lang="en-US" altLang="zh-CN" dirty="0"/>
              <a:t>mask</a:t>
            </a:r>
            <a:r>
              <a:rPr lang="zh-CN" altLang="en-US" dirty="0"/>
              <a:t>的语句。</a:t>
            </a:r>
            <a:endParaRPr lang="zh-CN" altLang="en-US" dirty="0"/>
          </a:p>
          <a:p>
            <a:pPr marL="0" indent="0">
              <a:buNone/>
            </a:pPr>
            <a:r>
              <a:rPr lang="zh-CN" altLang="en-US" dirty="0">
                <a:sym typeface="+mn-ea"/>
              </a:rPr>
              <a:t>假设Ui是被</a:t>
            </a:r>
            <a:r>
              <a:rPr lang="en-US" altLang="zh-CN" dirty="0">
                <a:sym typeface="+mn-ea"/>
              </a:rPr>
              <a:t>mask</a:t>
            </a:r>
            <a:r>
              <a:rPr lang="zh-CN" altLang="en-US" dirty="0">
                <a:sym typeface="+mn-ea"/>
              </a:rPr>
              <a:t>的一组共享语句，li是Ui中的标记数。</a:t>
            </a:r>
            <a:endParaRPr lang="zh-CN" altLang="en-US" dirty="0"/>
          </a:p>
          <a:p>
            <a:pPr marL="0" indent="0">
              <a:buNone/>
            </a:pPr>
            <a:r>
              <a:rPr lang="zh-CN" altLang="en-US" dirty="0">
                <a:sym typeface="+mn-ea"/>
              </a:rPr>
              <a:t>给定此任务的标记表示</a:t>
            </a:r>
            <a:endParaRPr lang="zh-CN" altLang="en-US" dirty="0">
              <a:sym typeface="+mn-ea"/>
            </a:endParaRPr>
          </a:p>
          <a:p>
            <a:pPr marL="0" indent="0">
              <a:buNone/>
            </a:pPr>
            <a:r>
              <a:rPr lang="zh-CN" altLang="en-US" dirty="0"/>
              <a:t>每个被</a:t>
            </a:r>
            <a:r>
              <a:rPr lang="en-US" altLang="zh-CN" dirty="0"/>
              <a:t>mask</a:t>
            </a:r>
            <a:r>
              <a:rPr lang="zh-CN" altLang="en-US" dirty="0">
                <a:sym typeface="+mn-ea"/>
              </a:rPr>
              <a:t>标记</a:t>
            </a:r>
            <a:r>
              <a:rPr lang="zh-CN" altLang="en-US" dirty="0"/>
              <a:t>的概率分布可以计算为：</a:t>
            </a:r>
            <a:endParaRPr lang="zh-CN" altLang="en-US" dirty="0"/>
          </a:p>
          <a:p>
            <a:pPr marL="0" indent="0">
              <a:buNone/>
            </a:pPr>
            <a:endParaRPr lang="zh-CN" altLang="en-US" dirty="0"/>
          </a:p>
          <a:p>
            <a:pPr marL="0" indent="0">
              <a:buNone/>
            </a:pPr>
            <a:endParaRPr lang="zh-CN" altLang="en-US" dirty="0"/>
          </a:p>
          <a:p>
            <a:pPr marL="0" indent="0">
              <a:buNone/>
            </a:pPr>
            <a:r>
              <a:rPr lang="zh-CN" altLang="en-US" dirty="0"/>
              <a:t>其中，</a:t>
            </a:r>
            <a:r>
              <a:rPr lang="en-US" altLang="zh-CN" dirty="0"/>
              <a:t>                                  </a:t>
            </a:r>
            <a:r>
              <a:rPr lang="zh-CN" altLang="en-US" dirty="0"/>
              <a:t>是标记嵌入表。</a:t>
            </a:r>
            <a:endParaRPr lang="zh-CN" altLang="en-US" dirty="0"/>
          </a:p>
          <a:p>
            <a:pPr marL="0" indent="0">
              <a:buNone/>
            </a:pPr>
            <a:endParaRPr lang="zh-CN" altLang="en-US" dirty="0"/>
          </a:p>
        </p:txBody>
      </p:sp>
      <p:pic>
        <p:nvPicPr>
          <p:cNvPr id="57" name="图片 57" descr="IMG_256"/>
          <p:cNvPicPr>
            <a:picLocks noChangeAspect="1"/>
          </p:cNvPicPr>
          <p:nvPr/>
        </p:nvPicPr>
        <p:blipFill>
          <a:blip r:embed="rId3"/>
          <a:stretch>
            <a:fillRect/>
          </a:stretch>
        </p:blipFill>
        <p:spPr>
          <a:xfrm>
            <a:off x="3756978" y="3383280"/>
            <a:ext cx="1438275" cy="438150"/>
          </a:xfrm>
          <a:prstGeom prst="rect">
            <a:avLst/>
          </a:prstGeom>
          <a:noFill/>
          <a:ln w="9525">
            <a:noFill/>
          </a:ln>
        </p:spPr>
      </p:pic>
      <p:pic>
        <p:nvPicPr>
          <p:cNvPr id="2" name="图片 1" descr="]WFR8)(L3K$N{T[C4{`L{HO"/>
          <p:cNvPicPr>
            <a:picLocks noChangeAspect="1"/>
          </p:cNvPicPr>
          <p:nvPr/>
        </p:nvPicPr>
        <p:blipFill>
          <a:blip r:embed="rId4"/>
          <a:stretch>
            <a:fillRect/>
          </a:stretch>
        </p:blipFill>
        <p:spPr>
          <a:xfrm>
            <a:off x="1281430" y="4225925"/>
            <a:ext cx="7105650" cy="523875"/>
          </a:xfrm>
          <a:prstGeom prst="rect">
            <a:avLst/>
          </a:prstGeom>
        </p:spPr>
      </p:pic>
      <p:pic>
        <p:nvPicPr>
          <p:cNvPr id="72" name="图片 63" descr="IMG_262"/>
          <p:cNvPicPr>
            <a:picLocks noChangeAspect="1"/>
          </p:cNvPicPr>
          <p:nvPr/>
        </p:nvPicPr>
        <p:blipFill>
          <a:blip r:embed="rId5"/>
          <a:stretch>
            <a:fillRect/>
          </a:stretch>
        </p:blipFill>
        <p:spPr>
          <a:xfrm>
            <a:off x="2182178" y="4946015"/>
            <a:ext cx="2124075" cy="571500"/>
          </a:xfrm>
          <a:prstGeom prst="rect">
            <a:avLst/>
          </a:prstGeom>
          <a:noFill/>
          <a:ln w="9525">
            <a:noFill/>
          </a:ln>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 掩码共享语句恢复（Masked Shared Utterance Restoration）</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该自监督任务的预训练目标是最小化负对数似然损失（ negative log-likelihood loss）</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dirty="0"/>
              <a:t>其中，</a:t>
            </a:r>
            <a:r>
              <a:rPr lang="en-US" altLang="zh-CN" dirty="0"/>
              <a:t>        </a:t>
            </a:r>
            <a:r>
              <a:rPr lang="zh-CN" altLang="en-US" dirty="0"/>
              <a:t>​是</a:t>
            </a:r>
            <a:r>
              <a:rPr lang="en-US" altLang="zh-CN" dirty="0"/>
              <a:t>         </a:t>
            </a:r>
            <a:r>
              <a:rPr lang="zh-CN" altLang="en-US" dirty="0"/>
              <a:t>​对应原始标记中的元素。  </a:t>
            </a:r>
            <a:endParaRPr lang="zh-CN" altLang="en-US"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1355090" y="2813685"/>
            <a:ext cx="5100320" cy="884555"/>
          </a:xfrm>
          <a:prstGeom prst="rect">
            <a:avLst/>
          </a:prstGeom>
        </p:spPr>
      </p:pic>
      <p:pic>
        <p:nvPicPr>
          <p:cNvPr id="63" name="图片 69" descr="IMG_268"/>
          <p:cNvPicPr>
            <a:picLocks noChangeAspect="1"/>
          </p:cNvPicPr>
          <p:nvPr/>
        </p:nvPicPr>
        <p:blipFill>
          <a:blip r:embed="rId4"/>
          <a:stretch>
            <a:fillRect/>
          </a:stretch>
        </p:blipFill>
        <p:spPr>
          <a:xfrm>
            <a:off x="2072640" y="4293553"/>
            <a:ext cx="571500" cy="409575"/>
          </a:xfrm>
          <a:prstGeom prst="rect">
            <a:avLst/>
          </a:prstGeom>
          <a:noFill/>
          <a:ln w="9525">
            <a:noFill/>
          </a:ln>
        </p:spPr>
      </p:pic>
      <p:pic>
        <p:nvPicPr>
          <p:cNvPr id="64" name="图片 71" descr="IMG_270"/>
          <p:cNvPicPr>
            <a:picLocks noChangeAspect="1"/>
          </p:cNvPicPr>
          <p:nvPr/>
        </p:nvPicPr>
        <p:blipFill>
          <a:blip r:embed="rId5"/>
          <a:stretch>
            <a:fillRect/>
          </a:stretch>
        </p:blipFill>
        <p:spPr>
          <a:xfrm>
            <a:off x="2888615" y="4255453"/>
            <a:ext cx="628650" cy="447675"/>
          </a:xfrm>
          <a:prstGeom prst="rect">
            <a:avLst/>
          </a:prstGeom>
          <a:noFill/>
          <a:ln w="9525">
            <a:noFill/>
          </a:ln>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共享节点检测（Shared Node Detection）</a:t>
            </a:r>
            <a:endParaRPr lang="zh-CN" altLang="zh-CN"/>
          </a:p>
        </p:txBody>
      </p:sp>
      <p:sp>
        <p:nvSpPr>
          <p:cNvPr id="3" name="内容占位符 2"/>
          <p:cNvSpPr/>
          <p:nvPr>
            <p:ph sz="quarter" idx="13"/>
          </p:nvPr>
        </p:nvSpPr>
        <p:spPr/>
        <p:txBody>
          <a:bodyPr/>
          <a:p>
            <a:pPr marL="0" indent="0">
              <a:buNone/>
            </a:pPr>
            <a:r>
              <a:rPr lang="zh-CN" altLang="en-US"/>
              <a:t>任务表述：一个完整的MPC实例可以划分为几个子对话，我们假设同一父节点下的子对话的表示趋于相似。</a:t>
            </a:r>
            <a:endParaRPr lang="zh-CN" altLang="en-US"/>
          </a:p>
          <a:p>
            <a:pPr marL="0" indent="0">
              <a:buNone/>
            </a:pPr>
            <a:r>
              <a:rPr lang="zh-CN" altLang="en-US"/>
              <a:t>两个子对话{U3，U5，U7，U8}和{U4，U6，U9}共享同一父节点U2。因此，它们应该是语义相关的。</a:t>
            </a:r>
            <a:endParaRPr lang="zh-CN" altLang="en-US"/>
          </a:p>
          <a:p>
            <a:pPr marL="0" indent="0">
              <a:buNone/>
            </a:pPr>
            <a:endParaRPr lang="zh-CN" altLang="en-US"/>
          </a:p>
        </p:txBody>
      </p:sp>
      <p:pic>
        <p:nvPicPr>
          <p:cNvPr id="6" name="图片 5"/>
          <p:cNvPicPr>
            <a:picLocks noChangeAspect="1"/>
          </p:cNvPicPr>
          <p:nvPr/>
        </p:nvPicPr>
        <p:blipFill>
          <a:blip r:embed="rId2"/>
          <a:stretch>
            <a:fillRect/>
          </a:stretch>
        </p:blipFill>
        <p:spPr>
          <a:xfrm>
            <a:off x="3829685" y="3738880"/>
            <a:ext cx="4348480" cy="252285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共享节点检测（Shared Node Detection）</a:t>
            </a:r>
            <a:endParaRPr lang="zh-CN" altLang="zh-CN"/>
          </a:p>
        </p:txBody>
      </p:sp>
      <p:sp>
        <p:nvSpPr>
          <p:cNvPr id="3" name="内容占位符 2"/>
          <p:cNvSpPr/>
          <p:nvPr>
            <p:ph sz="quarter" idx="13"/>
          </p:nvPr>
        </p:nvSpPr>
        <p:spPr/>
        <p:txBody>
          <a:bodyPr/>
          <a:p>
            <a:pPr marL="0" indent="0">
              <a:buNone/>
            </a:pPr>
            <a:r>
              <a:rPr lang="zh-CN" altLang="en-US"/>
              <a:t>首先为这项任务构建预训练样本。</a:t>
            </a:r>
            <a:endParaRPr lang="zh-CN" altLang="en-US"/>
          </a:p>
          <a:p>
            <a:pPr marL="0" indent="0">
              <a:buNone/>
            </a:pPr>
            <a:r>
              <a:rPr lang="zh-CN" altLang="en-US"/>
              <a:t>给定一个完整的MPC，两个语句最多的子对话形成一个正对（positive pair）。</a:t>
            </a:r>
            <a:endParaRPr lang="zh-CN" altLang="en-US"/>
          </a:p>
          <a:p>
            <a:pPr marL="0" indent="0">
              <a:buNone/>
            </a:pPr>
            <a:r>
              <a:rPr lang="zh-CN" altLang="en-US"/>
              <a:t>对于每一个正对，我们用从训练语料库中随机抽取的另一个子对话替换其中的一个元素，形成一个负对（negative pair）。</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共享节点检测（Shared Node Detection）</a:t>
            </a:r>
            <a:endParaRPr lang="zh-CN" altLang="zh-CN"/>
          </a:p>
        </p:txBody>
      </p:sp>
      <p:sp>
        <p:nvSpPr>
          <p:cNvPr id="3" name="内容占位符 2"/>
          <p:cNvSpPr/>
          <p:nvPr>
            <p:ph sz="quarter" idx="13"/>
          </p:nvPr>
        </p:nvSpPr>
        <p:spPr/>
        <p:txBody>
          <a:bodyPr>
            <a:normAutofit lnSpcReduction="20000"/>
          </a:bodyPr>
          <a:p>
            <a:pPr marL="0" indent="0">
              <a:buNone/>
            </a:pPr>
            <a:r>
              <a:rPr lang="zh-CN" altLang="en-US"/>
              <a:t>给定两个子对话ci和cj。</a:t>
            </a:r>
            <a:endParaRPr lang="zh-CN" altLang="en-US"/>
          </a:p>
          <a:p>
            <a:pPr marL="0" indent="0">
              <a:buNone/>
            </a:pPr>
            <a:r>
              <a:rPr lang="zh-CN" altLang="en-US"/>
              <a:t>（</a:t>
            </a:r>
            <a:r>
              <a:rPr lang="en-US" altLang="zh-CN"/>
              <a:t>1</a:t>
            </a:r>
            <a:r>
              <a:rPr lang="zh-CN" altLang="en-US"/>
              <a:t>）分别对这两个子对话中的语句进行连接，形成两个分段（segment）。</a:t>
            </a:r>
            <a:endParaRPr lang="zh-CN" altLang="en-US"/>
          </a:p>
          <a:p>
            <a:pPr marL="0" indent="0">
              <a:buNone/>
            </a:pPr>
            <a:r>
              <a:rPr lang="zh-CN" altLang="en-US"/>
              <a:t>（</a:t>
            </a:r>
            <a:r>
              <a:rPr lang="en-US" altLang="zh-CN"/>
              <a:t>2</a:t>
            </a:r>
            <a:r>
              <a:rPr lang="zh-CN" altLang="en-US"/>
              <a:t>）用[SEP]标记连接两个分段，并在整个序列的开头插入[CLS]标记。</a:t>
            </a:r>
            <a:endParaRPr lang="zh-CN" altLang="en-US"/>
          </a:p>
          <a:p>
            <a:pPr marL="0" indent="0">
              <a:buNone/>
            </a:pPr>
            <a:r>
              <a:rPr lang="zh-CN" altLang="en-US"/>
              <a:t>（</a:t>
            </a:r>
            <a:r>
              <a:rPr lang="en-US" altLang="zh-CN"/>
              <a:t>3</a:t>
            </a:r>
            <a:r>
              <a:rPr lang="zh-CN" altLang="en-US"/>
              <a:t>）该序列由BERT编码，以导出[CLS]标记的语境化表示（contextualized representations）。</a:t>
            </a:r>
            <a:endParaRPr lang="zh-CN" altLang="en-US"/>
          </a:p>
          <a:p>
            <a:pPr marL="0" indent="0">
              <a:buNone/>
            </a:pPr>
            <a:r>
              <a:rPr lang="zh-CN" altLang="en-US"/>
              <a:t>（</a:t>
            </a:r>
            <a:r>
              <a:rPr lang="en-US" altLang="zh-CN"/>
              <a:t>4</a:t>
            </a:r>
            <a:r>
              <a:rPr lang="zh-CN" altLang="en-US"/>
              <a:t>）使用带有sigmoid激活的非线性变换。</a:t>
            </a:r>
            <a:endParaRPr lang="zh-CN" altLang="en-US"/>
          </a:p>
          <a:p>
            <a:pPr marL="0" indent="0">
              <a:buNone/>
            </a:pPr>
            <a:r>
              <a:rPr lang="zh-CN" altLang="en-US"/>
              <a:t>（</a:t>
            </a:r>
            <a:r>
              <a:rPr lang="en-US" altLang="zh-CN"/>
              <a:t>5</a:t>
            </a:r>
            <a:r>
              <a:rPr lang="zh-CN" altLang="en-US"/>
              <a:t>）计算出匹配分数mij，即ci和di共享同一父节点的概率。</a:t>
            </a:r>
            <a:endParaRPr lang="zh-CN" altLang="en-US"/>
          </a:p>
          <a:p>
            <a:pPr marL="0" indent="0">
              <a:buNone/>
            </a:pPr>
            <a:r>
              <a:rPr lang="zh-CN" altLang="en-US">
                <a:sym typeface="+mn-ea"/>
              </a:rPr>
              <a:t>本任务的预训练目标是尽可能减少交叉熵损失</a:t>
            </a:r>
            <a:r>
              <a:rPr lang="zh-CN" altLang="en-US"/>
              <a:t>。</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共享节点检测（Shared Node Detection）</a:t>
            </a:r>
            <a:endParaRPr lang="zh-CN" altLang="zh-CN"/>
          </a:p>
        </p:txBody>
      </p:sp>
      <p:sp>
        <p:nvSpPr>
          <p:cNvPr id="3" name="内容占位符 2"/>
          <p:cNvSpPr/>
          <p:nvPr>
            <p:ph sz="quarter" idx="13"/>
          </p:nvPr>
        </p:nvSpPr>
        <p:spPr/>
        <p:txBody>
          <a:bodyPr>
            <a:normAutofit lnSpcReduction="20000"/>
          </a:bodyPr>
          <a:p>
            <a:pPr marL="0" indent="0">
              <a:buNone/>
            </a:pPr>
            <a:r>
              <a:rPr lang="zh-CN" altLang="en-US">
                <a:sym typeface="+mn-ea"/>
              </a:rPr>
              <a:t>本任务的预训练目标是尽可能减少交叉熵损失</a:t>
            </a:r>
            <a:r>
              <a:rPr lang="zh-CN" altLang="en-US"/>
              <a:t>。</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其中，如果ci和cj共享同一父节点，则yij=1，否则yij=0。 </a:t>
            </a:r>
            <a:endParaRPr lang="zh-CN" altLang="en-US"/>
          </a:p>
          <a:p>
            <a:pPr marL="0" indent="0">
              <a:buNone/>
            </a:pPr>
            <a:endParaRPr lang="zh-CN" altLang="en-US"/>
          </a:p>
        </p:txBody>
      </p:sp>
      <p:pic>
        <p:nvPicPr>
          <p:cNvPr id="2" name="图片 1"/>
          <p:cNvPicPr>
            <a:picLocks noChangeAspect="1"/>
          </p:cNvPicPr>
          <p:nvPr/>
        </p:nvPicPr>
        <p:blipFill>
          <a:blip r:embed="rId2"/>
          <a:stretch>
            <a:fillRect/>
          </a:stretch>
        </p:blipFill>
        <p:spPr>
          <a:xfrm>
            <a:off x="1281430" y="2904490"/>
            <a:ext cx="7044055" cy="69342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lstStyle/>
          <a:p>
            <a:r>
              <a:rPr lang="zh-CN" altLang="zh-CN"/>
              <a:t>主要内容</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a:t>
            </a:r>
            <a:r>
              <a:rPr lang="en-US" altLang="zh-CN" dirty="0"/>
              <a:t>1</a:t>
            </a:r>
            <a:r>
              <a:rPr lang="zh-CN" altLang="en-US" dirty="0"/>
              <a:t>）提出了MPC-BERT模型，设计了五个自监督任务。</a:t>
            </a:r>
            <a:endParaRPr lang="zh-CN" altLang="en-US" dirty="0"/>
          </a:p>
          <a:p>
            <a:pPr marL="0" indent="0">
              <a:buNone/>
            </a:pPr>
            <a:r>
              <a:rPr lang="zh-CN" altLang="en-US" dirty="0"/>
              <a:t>（</a:t>
            </a:r>
            <a:r>
              <a:rPr lang="en-US" altLang="zh-CN" dirty="0"/>
              <a:t>2</a:t>
            </a:r>
            <a:r>
              <a:rPr lang="zh-CN" altLang="en-US" dirty="0"/>
              <a:t>）采用三个下游任务评估模型的有效性和泛化能力。</a:t>
            </a:r>
            <a:endParaRPr lang="zh-CN" altLang="en-US" dirty="0"/>
          </a:p>
          <a:p>
            <a:pPr marL="0" indent="0">
              <a:buNone/>
            </a:pPr>
            <a:r>
              <a:rPr lang="zh-CN" altLang="en-US" dirty="0"/>
              <a:t>（</a:t>
            </a:r>
            <a:r>
              <a:rPr lang="en-US" altLang="zh-CN" dirty="0"/>
              <a:t>3</a:t>
            </a:r>
            <a:r>
              <a:rPr lang="zh-CN" altLang="en-US" dirty="0"/>
              <a:t>）提出的模型在两个基准上实现了三个下游任务的当前最优性能。</a:t>
            </a:r>
            <a:endParaRPr lang="zh-CN" altLang="en-US"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 多任务学习</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此外，我们还采用了在原始BERT预训练（Devlin等人，2019年）中的掩码语言模型（MLM）和下一句预测（NSP）的任务。这已被证明对整合领域知识是有效的（Gu等人，2020年；Gururangan等人，2020年）。</a:t>
            </a:r>
            <a:endParaRPr lang="zh-CN" altLang="en-US" dirty="0"/>
          </a:p>
          <a:p>
            <a:pPr marL="0" indent="0">
              <a:buNone/>
            </a:pPr>
            <a:r>
              <a:rPr lang="zh-CN" altLang="en-US" dirty="0"/>
              <a:t>最后，MPC</a:t>
            </a:r>
            <a:r>
              <a:rPr lang="en-US" altLang="zh-CN" dirty="0"/>
              <a:t>-</a:t>
            </a:r>
            <a:r>
              <a:rPr lang="zh-CN" altLang="en-US" dirty="0"/>
              <a:t>BERT通过执行多任务学习进行训练，该多任务学习最小化了所有损失函数之和</a:t>
            </a:r>
            <a:endParaRPr lang="zh-CN" altLang="en-US"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1452880" y="3833495"/>
            <a:ext cx="6153150" cy="115443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三角形 10"/>
          <p:cNvSpPr/>
          <p:nvPr>
            <p:custDataLst>
              <p:tags r:id="rId1"/>
            </p:custDataLst>
          </p:nvPr>
        </p:nvSpPr>
        <p:spPr>
          <a:xfrm rot="6375477">
            <a:off x="6586347" y="2331837"/>
            <a:ext cx="745515" cy="55263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12" name="文本框 12"/>
          <p:cNvSpPr txBox="1"/>
          <p:nvPr>
            <p:custDataLst>
              <p:tags r:id="rId2"/>
            </p:custDataLst>
          </p:nvPr>
        </p:nvSpPr>
        <p:spPr>
          <a:xfrm>
            <a:off x="6648843" y="2280675"/>
            <a:ext cx="631904"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三角形 6"/>
          <p:cNvSpPr/>
          <p:nvPr>
            <p:custDataLst>
              <p:tags r:id="rId3"/>
            </p:custDataLst>
          </p:nvPr>
        </p:nvSpPr>
        <p:spPr>
          <a:xfrm rot="6375477">
            <a:off x="2035810" y="2306320"/>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8" name="文本框 12"/>
          <p:cNvSpPr txBox="1"/>
          <p:nvPr>
            <p:custDataLst>
              <p:tags r:id="rId4"/>
            </p:custDataLst>
          </p:nvPr>
        </p:nvSpPr>
        <p:spPr>
          <a:xfrm>
            <a:off x="2098675" y="2254885"/>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3" name="文本框 42"/>
          <p:cNvSpPr txBox="1"/>
          <p:nvPr>
            <p:custDataLst>
              <p:tags r:id="rId5"/>
            </p:custDataLst>
          </p:nvPr>
        </p:nvSpPr>
        <p:spPr>
          <a:xfrm>
            <a:off x="7305136" y="2375042"/>
            <a:ext cx="2880000" cy="460800"/>
          </a:xfrm>
          <a:prstGeom prst="rect">
            <a:avLst/>
          </a:prstGeom>
          <a:noFill/>
        </p:spPr>
        <p:txBody>
          <a:bodyPr wrap="square" rtlCol="0" anchor="b" anchorCtr="0">
            <a:normAutofit fontScale="9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说话人识别</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41" name="文本框 40"/>
          <p:cNvSpPr txBox="1"/>
          <p:nvPr>
            <p:custDataLst>
              <p:tags r:id="rId6"/>
            </p:custDataLst>
          </p:nvPr>
        </p:nvSpPr>
        <p:spPr>
          <a:xfrm>
            <a:off x="2776672" y="2405524"/>
            <a:ext cx="2880000" cy="460800"/>
          </a:xfrm>
          <a:prstGeom prst="rect">
            <a:avLst/>
          </a:prstGeom>
          <a:noFill/>
        </p:spPr>
        <p:txBody>
          <a:bodyPr wrap="square" rtlCol="0" anchor="b" anchorCtr="0">
            <a:noAutofit/>
          </a:bodyPr>
          <a:lstStyle/>
          <a:p>
            <a:r>
              <a:rPr lang="zh-CN" altLang="en-US" sz="22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接收人识别</a:t>
            </a:r>
            <a:endParaRPr lang="zh-CN" altLang="en-US" sz="22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5" name="三角形 14"/>
          <p:cNvSpPr/>
          <p:nvPr>
            <p:custDataLst>
              <p:tags r:id="rId7"/>
            </p:custDataLst>
          </p:nvPr>
        </p:nvSpPr>
        <p:spPr>
          <a:xfrm rot="6375477">
            <a:off x="4256405" y="3829685"/>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16" name="文本框 12"/>
          <p:cNvSpPr txBox="1"/>
          <p:nvPr>
            <p:custDataLst>
              <p:tags r:id="rId8"/>
            </p:custDataLst>
          </p:nvPr>
        </p:nvSpPr>
        <p:spPr>
          <a:xfrm>
            <a:off x="4319270" y="3778885"/>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5" name="文本框 44"/>
          <p:cNvSpPr txBox="1"/>
          <p:nvPr>
            <p:custDataLst>
              <p:tags r:id="rId9"/>
            </p:custDataLst>
          </p:nvPr>
        </p:nvSpPr>
        <p:spPr>
          <a:xfrm>
            <a:off x="4992925" y="3929522"/>
            <a:ext cx="2880000" cy="460800"/>
          </a:xfrm>
          <a:prstGeom prst="rect">
            <a:avLst/>
          </a:prstGeom>
          <a:noFill/>
        </p:spPr>
        <p:txBody>
          <a:bodyPr wrap="square" rtlCol="0" anchor="b" anchorCtr="0">
            <a:normAutofit fontScale="9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回复选择</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3" name="文本框 12"/>
          <p:cNvSpPr txBox="1"/>
          <p:nvPr>
            <p:custDataLst>
              <p:tags r:id="rId10"/>
            </p:custDataLst>
          </p:nvPr>
        </p:nvSpPr>
        <p:spPr>
          <a:xfrm>
            <a:off x="3393440" y="420370"/>
            <a:ext cx="4128770" cy="922020"/>
          </a:xfrm>
          <a:prstGeom prst="rect">
            <a:avLst/>
          </a:prstGeom>
          <a:noFill/>
        </p:spPr>
        <p:txBody>
          <a:bodyPr wrap="square" rtlCol="0" anchor="b" anchorCtr="0">
            <a:normAutofit fontScale="90000"/>
          </a:bodyPr>
          <a:lstStyle/>
          <a:p>
            <a:pPr algn="ctr"/>
            <a:r>
              <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rPr>
              <a:t>三个下游任务</a:t>
            </a:r>
            <a:endPar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endParaRPr>
          </a:p>
        </p:txBody>
      </p:sp>
    </p:spTree>
    <p:custDataLst>
      <p:tags r:id="rId1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接收人识别（Addressee Recognition）</a:t>
            </a:r>
            <a:endParaRPr lang="zh-CN" altLang="zh-CN"/>
          </a:p>
        </p:txBody>
      </p:sp>
      <p:sp>
        <p:nvSpPr>
          <p:cNvPr id="4" name="内容占位符 3"/>
          <p:cNvSpPr>
            <a:spLocks noGrp="1"/>
          </p:cNvSpPr>
          <p:nvPr>
            <p:ph sz="quarter" idx="13"/>
            <p:custDataLst>
              <p:tags r:id="rId2"/>
            </p:custDataLst>
          </p:nvPr>
        </p:nvSpPr>
        <p:spPr>
          <a:xfrm>
            <a:off x="1281430" y="2183130"/>
            <a:ext cx="9626600" cy="3425825"/>
          </a:xfrm>
        </p:spPr>
        <p:txBody>
          <a:bodyPr>
            <a:normAutofit lnSpcReduction="10000"/>
          </a:bodyPr>
          <a:lstStyle/>
          <a:p>
            <a:pPr marL="0" indent="0">
              <a:buNone/>
            </a:pPr>
            <a:r>
              <a:rPr lang="zh-CN" altLang="en-US" dirty="0"/>
              <a:t>任务表述：给定</a:t>
            </a:r>
            <a:r>
              <a:rPr lang="en-US" altLang="zh-CN" dirty="0"/>
              <a:t>                                                   </a:t>
            </a:r>
            <a:r>
              <a:rPr lang="zh-CN" altLang="en-US" dirty="0"/>
              <a:t>，预测</a:t>
            </a:r>
            <a:r>
              <a:rPr lang="en-US" altLang="zh-CN" dirty="0"/>
              <a:t>                 </a:t>
            </a:r>
            <a:r>
              <a:rPr lang="zh-CN" altLang="en-US" dirty="0"/>
              <a:t>。​​即，识别对话中所有语句的接收人。</a:t>
            </a:r>
            <a:endParaRPr lang="zh-CN" altLang="en-US" dirty="0"/>
          </a:p>
          <a:p>
            <a:pPr marL="0" indent="0">
              <a:buNone/>
            </a:pPr>
            <a:r>
              <a:rPr lang="zh-CN" altLang="en-US" dirty="0"/>
              <a:t>对回复语句识别任务进行微调。</a:t>
            </a:r>
            <a:endParaRPr lang="zh-CN" altLang="en-US" dirty="0"/>
          </a:p>
          <a:p>
            <a:pPr marL="0" indent="0">
              <a:buNone/>
            </a:pPr>
            <a:r>
              <a:rPr lang="zh-CN" altLang="en-US" dirty="0"/>
              <a:t>其与前面所有语句的RUR匹配分数按照公式（1）计算。然后，选择得分最高的语句，并将所选语句的说话人视为识别出的接收人。</a:t>
            </a:r>
            <a:endParaRPr lang="zh-CN" altLang="en-US" dirty="0"/>
          </a:p>
          <a:p>
            <a:pPr marL="0" indent="0">
              <a:buNone/>
            </a:pPr>
            <a:r>
              <a:rPr lang="zh-CN" altLang="en-US" dirty="0"/>
              <a:t>该任务的微调目标是尽可能减少交叉熵损失</a:t>
            </a:r>
            <a:endParaRPr lang="zh-CN" altLang="en-US" dirty="0"/>
          </a:p>
          <a:p>
            <a:pPr marL="0" indent="0">
              <a:buNone/>
            </a:pPr>
            <a:endParaRPr lang="zh-CN" altLang="en-US" dirty="0"/>
          </a:p>
          <a:p>
            <a:pPr marL="0" indent="0">
              <a:buNone/>
            </a:pPr>
            <a:endParaRPr lang="zh-CN" altLang="en-US" dirty="0"/>
          </a:p>
          <a:p>
            <a:pPr marL="0" indent="0">
              <a:buNone/>
            </a:pPr>
            <a:r>
              <a:rPr lang="zh-CN" altLang="en-US" dirty="0"/>
              <a:t>其中，mij在式（1）中定义，如果Uj的说话人是Ui的接收人，则yij=1，否则yij=0。</a:t>
            </a:r>
            <a:endParaRPr lang="zh-CN" altLang="en-US" dirty="0"/>
          </a:p>
        </p:txBody>
      </p:sp>
      <p:pic>
        <p:nvPicPr>
          <p:cNvPr id="2" name="图片 1"/>
          <p:cNvPicPr>
            <a:picLocks noChangeAspect="1"/>
          </p:cNvPicPr>
          <p:nvPr/>
        </p:nvPicPr>
        <p:blipFill>
          <a:blip r:embed="rId3"/>
          <a:stretch>
            <a:fillRect/>
          </a:stretch>
        </p:blipFill>
        <p:spPr>
          <a:xfrm>
            <a:off x="3074035" y="1972945"/>
            <a:ext cx="3700780" cy="619125"/>
          </a:xfrm>
          <a:prstGeom prst="rect">
            <a:avLst/>
          </a:prstGeom>
        </p:spPr>
      </p:pic>
      <p:pic>
        <p:nvPicPr>
          <p:cNvPr id="5" name="图片 4"/>
          <p:cNvPicPr>
            <a:picLocks noChangeAspect="1"/>
          </p:cNvPicPr>
          <p:nvPr/>
        </p:nvPicPr>
        <p:blipFill>
          <a:blip r:embed="rId4"/>
          <a:stretch>
            <a:fillRect/>
          </a:stretch>
        </p:blipFill>
        <p:spPr>
          <a:xfrm>
            <a:off x="7497445" y="1972945"/>
            <a:ext cx="1123315" cy="512445"/>
          </a:xfrm>
          <a:prstGeom prst="rect">
            <a:avLst/>
          </a:prstGeom>
        </p:spPr>
      </p:pic>
      <p:pic>
        <p:nvPicPr>
          <p:cNvPr id="6" name="图片 5"/>
          <p:cNvPicPr>
            <a:picLocks noChangeAspect="1"/>
          </p:cNvPicPr>
          <p:nvPr/>
        </p:nvPicPr>
        <p:blipFill>
          <a:blip r:embed="rId5"/>
          <a:stretch>
            <a:fillRect/>
          </a:stretch>
        </p:blipFill>
        <p:spPr>
          <a:xfrm>
            <a:off x="1369060" y="4314825"/>
            <a:ext cx="3648075" cy="67183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说话人识别（Speaker Identification）</a:t>
            </a:r>
            <a:endParaRPr lang="zh-CN" altLang="zh-CN"/>
          </a:p>
        </p:txBody>
      </p:sp>
      <p:sp>
        <p:nvSpPr>
          <p:cNvPr id="4" name="内容占位符 3"/>
          <p:cNvSpPr>
            <a:spLocks noGrp="1"/>
          </p:cNvSpPr>
          <p:nvPr>
            <p:ph sz="quarter" idx="13"/>
            <p:custDataLst>
              <p:tags r:id="rId2"/>
            </p:custDataLst>
          </p:nvPr>
        </p:nvSpPr>
        <p:spPr>
          <a:xfrm>
            <a:off x="1281430" y="2163445"/>
            <a:ext cx="9626600" cy="4260215"/>
          </a:xfrm>
        </p:spPr>
        <p:txBody>
          <a:bodyPr>
            <a:normAutofit lnSpcReduction="20000"/>
          </a:bodyPr>
          <a:lstStyle/>
          <a:p>
            <a:pPr marL="0" indent="0">
              <a:buNone/>
            </a:pPr>
            <a:r>
              <a:rPr lang="zh-CN" altLang="en-US" dirty="0">
                <a:sym typeface="+mn-ea"/>
              </a:rPr>
              <a:t>任务表述：给定</a:t>
            </a:r>
            <a:r>
              <a:rPr lang="en-US" altLang="zh-CN" dirty="0">
                <a:sym typeface="+mn-ea"/>
              </a:rPr>
              <a:t>                                                  </a:t>
            </a:r>
            <a:r>
              <a:rPr lang="zh-CN" altLang="en-US" dirty="0">
                <a:sym typeface="+mn-ea"/>
              </a:rPr>
              <a:t>，预测</a:t>
            </a:r>
            <a:r>
              <a:rPr lang="en-US" altLang="zh-CN" dirty="0">
                <a:sym typeface="+mn-ea"/>
              </a:rPr>
              <a:t>         </a:t>
            </a:r>
            <a:r>
              <a:rPr lang="zh-CN" altLang="en-US" dirty="0">
                <a:sym typeface="+mn-ea"/>
              </a:rPr>
              <a:t>。即，识别一个对话中最后一句话的说话人。​​</a:t>
            </a:r>
            <a:endParaRPr lang="zh-CN" altLang="en-US" dirty="0"/>
          </a:p>
          <a:p>
            <a:pPr marL="0" indent="0">
              <a:buNone/>
            </a:pPr>
            <a:r>
              <a:rPr lang="zh-CN" altLang="en-US" dirty="0">
                <a:sym typeface="+mn-ea"/>
              </a:rPr>
              <a:t>对同一说话人搜索任务进行微调。</a:t>
            </a:r>
            <a:endParaRPr lang="zh-CN" altLang="en-US" dirty="0"/>
          </a:p>
          <a:p>
            <a:pPr marL="0" indent="0">
              <a:buNone/>
            </a:pPr>
            <a:r>
              <a:rPr lang="zh-CN" altLang="en-US" dirty="0"/>
              <a:t>对于最后一个话语UN，其说话人嵌入被mask，其与所有前面的语句的ISS匹配分数mNj按照</a:t>
            </a:r>
            <a:r>
              <a:rPr lang="zh-CN" altLang="en-US" dirty="0">
                <a:sym typeface="+mn-ea"/>
              </a:rPr>
              <a:t>同一说话人搜索任务所述</a:t>
            </a:r>
            <a:r>
              <a:rPr lang="zh-CN" altLang="en-US" dirty="0"/>
              <a:t>计算。</a:t>
            </a:r>
            <a:endParaRPr lang="zh-CN" altLang="en-US" dirty="0"/>
          </a:p>
          <a:p>
            <a:pPr marL="0" indent="0">
              <a:buNone/>
            </a:pPr>
            <a:r>
              <a:rPr lang="zh-CN" altLang="en-US" dirty="0"/>
              <a:t>该任务的微调目标是尽可能减少交叉熵损失：</a:t>
            </a:r>
            <a:endParaRPr lang="zh-CN" altLang="en-US" dirty="0"/>
          </a:p>
          <a:p>
            <a:pPr marL="0" indent="0">
              <a:buNone/>
            </a:pPr>
            <a:endParaRPr lang="zh-CN" altLang="en-US" dirty="0"/>
          </a:p>
          <a:p>
            <a:pPr marL="0" indent="0">
              <a:buNone/>
            </a:pPr>
            <a:endParaRPr lang="zh-CN" altLang="en-US" dirty="0">
              <a:sym typeface="+mn-ea"/>
            </a:endParaRPr>
          </a:p>
          <a:p>
            <a:pPr marL="0" indent="0">
              <a:buNone/>
            </a:pPr>
            <a:endParaRPr lang="zh-CN" altLang="en-US" dirty="0">
              <a:sym typeface="+mn-ea"/>
            </a:endParaRPr>
          </a:p>
          <a:p>
            <a:pPr marL="0" indent="0">
              <a:buNone/>
            </a:pPr>
            <a:r>
              <a:rPr lang="zh-CN" altLang="en-US" dirty="0"/>
              <a:t>其中，如果Uj与UN共享同一个说话人，则yNj=1，否则yNj=0。</a:t>
            </a:r>
            <a:endParaRPr lang="zh-CN" altLang="en-US" dirty="0"/>
          </a:p>
        </p:txBody>
      </p:sp>
      <p:pic>
        <p:nvPicPr>
          <p:cNvPr id="2" name="图片 1"/>
          <p:cNvPicPr>
            <a:picLocks noChangeAspect="1"/>
          </p:cNvPicPr>
          <p:nvPr/>
        </p:nvPicPr>
        <p:blipFill>
          <a:blip r:embed="rId3"/>
          <a:stretch>
            <a:fillRect/>
          </a:stretch>
        </p:blipFill>
        <p:spPr>
          <a:xfrm>
            <a:off x="2889250" y="1887220"/>
            <a:ext cx="3848100" cy="695325"/>
          </a:xfrm>
          <a:prstGeom prst="rect">
            <a:avLst/>
          </a:prstGeom>
        </p:spPr>
      </p:pic>
      <p:pic>
        <p:nvPicPr>
          <p:cNvPr id="3" name="图片 2"/>
          <p:cNvPicPr>
            <a:picLocks noChangeAspect="1"/>
          </p:cNvPicPr>
          <p:nvPr/>
        </p:nvPicPr>
        <p:blipFill>
          <a:blip r:embed="rId4"/>
          <a:stretch>
            <a:fillRect/>
          </a:stretch>
        </p:blipFill>
        <p:spPr>
          <a:xfrm>
            <a:off x="7500620" y="1887220"/>
            <a:ext cx="520065" cy="619125"/>
          </a:xfrm>
          <a:prstGeom prst="rect">
            <a:avLst/>
          </a:prstGeom>
        </p:spPr>
      </p:pic>
      <p:pic>
        <p:nvPicPr>
          <p:cNvPr id="5" name="图片 4"/>
          <p:cNvPicPr>
            <a:picLocks noChangeAspect="1"/>
          </p:cNvPicPr>
          <p:nvPr/>
        </p:nvPicPr>
        <p:blipFill>
          <a:blip r:embed="rId5"/>
          <a:stretch>
            <a:fillRect/>
          </a:stretch>
        </p:blipFill>
        <p:spPr>
          <a:xfrm>
            <a:off x="1483360" y="4331970"/>
            <a:ext cx="3020060" cy="825500"/>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a:t> 回复选择（Response Selection）</a:t>
            </a:r>
            <a:endParaRPr lang="zh-CN" altLang="zh-CN"/>
          </a:p>
        </p:txBody>
      </p:sp>
      <p:sp>
        <p:nvSpPr>
          <p:cNvPr id="4" name="内容占位符 3"/>
          <p:cNvSpPr>
            <a:spLocks noGrp="1"/>
          </p:cNvSpPr>
          <p:nvPr>
            <p:ph sz="quarter" idx="13"/>
            <p:custDataLst>
              <p:tags r:id="rId2"/>
            </p:custDataLst>
          </p:nvPr>
        </p:nvSpPr>
        <p:spPr/>
        <p:txBody>
          <a:bodyPr>
            <a:noAutofit/>
          </a:bodyPr>
          <a:lstStyle/>
          <a:p>
            <a:pPr marL="0" indent="0">
              <a:buNone/>
            </a:pPr>
            <a:r>
              <a:rPr lang="zh-CN" altLang="en-US" dirty="0">
                <a:latin typeface="微软雅黑" panose="020B0503020204020204" charset="-122"/>
                <a:cs typeface="微软雅黑" panose="020B0503020204020204" charset="-122"/>
                <a:sym typeface="+mn-ea"/>
              </a:rPr>
              <a:t>任务表述：给定对话上下文</a:t>
            </a:r>
            <a:r>
              <a:rPr lang="en-US" altLang="zh-CN" dirty="0">
                <a:latin typeface="微软雅黑" panose="020B0503020204020204" charset="-122"/>
                <a:cs typeface="微软雅黑" panose="020B0503020204020204" charset="-122"/>
                <a:sym typeface="+mn-ea"/>
              </a:rPr>
              <a:t>                            </a:t>
            </a:r>
            <a:r>
              <a:rPr lang="zh-CN" altLang="en-US" dirty="0">
                <a:latin typeface="微软雅黑" panose="020B0503020204020204" charset="-122"/>
                <a:cs typeface="微软雅黑" panose="020B0503020204020204" charset="-122"/>
                <a:sym typeface="+mn-ea"/>
              </a:rPr>
              <a:t>的情况下，从一组候选回复中选择</a:t>
            </a:r>
            <a:r>
              <a:rPr lang="en-US" altLang="zh-CN" dirty="0">
                <a:latin typeface="微软雅黑" panose="020B0503020204020204" charset="-122"/>
                <a:cs typeface="微软雅黑" panose="020B0503020204020204" charset="-122"/>
                <a:sym typeface="+mn-ea"/>
              </a:rPr>
              <a:t>       </a:t>
            </a:r>
            <a:r>
              <a:rPr lang="zh-CN" altLang="en-US" dirty="0">
                <a:latin typeface="微软雅黑" panose="020B0503020204020204" charset="-122"/>
                <a:cs typeface="微软雅黑" panose="020B0503020204020204" charset="-122"/>
                <a:sym typeface="+mn-ea"/>
              </a:rPr>
              <a:t>。</a:t>
            </a:r>
            <a:endParaRPr lang="zh-CN" altLang="en-US" dirty="0">
              <a:latin typeface="微软雅黑" panose="020B0503020204020204" charset="-122"/>
              <a:cs typeface="微软雅黑" panose="020B0503020204020204" charset="-122"/>
            </a:endParaRPr>
          </a:p>
          <a:p>
            <a:pPr marL="0" indent="0">
              <a:buNone/>
            </a:pPr>
            <a:r>
              <a:rPr lang="zh-CN" altLang="en-US" dirty="0">
                <a:latin typeface="微软雅黑" panose="020B0503020204020204" charset="-122"/>
                <a:cs typeface="微软雅黑" panose="020B0503020204020204" charset="-122"/>
                <a:sym typeface="+mn-ea"/>
              </a:rPr>
              <a:t>关键是衡量上下文两段和回复的相似性。</a:t>
            </a:r>
            <a:endParaRPr lang="zh-CN" altLang="en-US" dirty="0">
              <a:latin typeface="微软雅黑" panose="020B0503020204020204" charset="-122"/>
              <a:cs typeface="微软雅黑" panose="020B0503020204020204" charset="-122"/>
              <a:sym typeface="+mn-ea"/>
            </a:endParaRPr>
          </a:p>
          <a:p>
            <a:pPr marL="0" indent="0">
              <a:buNone/>
            </a:pPr>
            <a:r>
              <a:rPr lang="zh-CN" altLang="en-US" dirty="0">
                <a:latin typeface="微软雅黑" panose="020B0503020204020204" charset="-122"/>
                <a:cs typeface="微软雅黑" panose="020B0503020204020204" charset="-122"/>
                <a:sym typeface="+mn-ea"/>
              </a:rPr>
              <a:t>（</a:t>
            </a:r>
            <a:r>
              <a:rPr lang="en-US" altLang="zh-CN" dirty="0">
                <a:latin typeface="微软雅黑" panose="020B0503020204020204" charset="-122"/>
                <a:cs typeface="微软雅黑" panose="020B0503020204020204" charset="-122"/>
                <a:sym typeface="+mn-ea"/>
              </a:rPr>
              <a:t>1</a:t>
            </a:r>
            <a:r>
              <a:rPr lang="zh-CN" altLang="en-US" dirty="0">
                <a:latin typeface="微软雅黑" panose="020B0503020204020204" charset="-122"/>
                <a:cs typeface="微软雅黑" panose="020B0503020204020204" charset="-122"/>
                <a:sym typeface="+mn-ea"/>
              </a:rPr>
              <a:t>）将每个回复候选与上下文连接起来</a:t>
            </a:r>
            <a:endParaRPr lang="zh-CN" altLang="en-US" dirty="0">
              <a:latin typeface="微软雅黑" panose="020B0503020204020204" charset="-122"/>
              <a:cs typeface="微软雅黑" panose="020B0503020204020204" charset="-122"/>
              <a:sym typeface="+mn-ea"/>
            </a:endParaRPr>
          </a:p>
          <a:p>
            <a:pPr marL="0" indent="0">
              <a:buNone/>
            </a:pPr>
            <a:r>
              <a:rPr lang="zh-CN" altLang="en-US" dirty="0">
                <a:latin typeface="微软雅黑" panose="020B0503020204020204" charset="-122"/>
                <a:cs typeface="微软雅黑" panose="020B0503020204020204" charset="-122"/>
                <a:sym typeface="+mn-ea"/>
              </a:rPr>
              <a:t>（</a:t>
            </a:r>
            <a:r>
              <a:rPr lang="en-US" altLang="zh-CN" dirty="0">
                <a:latin typeface="微软雅黑" panose="020B0503020204020204" charset="-122"/>
                <a:cs typeface="微软雅黑" panose="020B0503020204020204" charset="-122"/>
                <a:sym typeface="+mn-ea"/>
              </a:rPr>
              <a:t>2</a:t>
            </a:r>
            <a:r>
              <a:rPr lang="zh-CN" altLang="en-US" dirty="0">
                <a:latin typeface="微软雅黑" panose="020B0503020204020204" charset="-122"/>
                <a:cs typeface="微软雅黑" panose="020B0503020204020204" charset="-122"/>
                <a:sym typeface="+mn-ea"/>
              </a:rPr>
              <a:t>）使用MPC-BERT提取</a:t>
            </a:r>
            <a:r>
              <a:rPr lang="zh-CN" altLang="en-US">
                <a:sym typeface="+mn-ea"/>
              </a:rPr>
              <a:t>[CLS]标记的语境化表示。</a:t>
            </a:r>
            <a:endParaRPr lang="zh-CN" altLang="en-US"/>
          </a:p>
          <a:p>
            <a:pPr marL="0" indent="0">
              <a:buNone/>
            </a:pPr>
            <a:r>
              <a:rPr lang="zh-CN" altLang="en-US">
                <a:sym typeface="+mn-ea"/>
              </a:rPr>
              <a:t>（</a:t>
            </a:r>
            <a:r>
              <a:rPr lang="en-US" altLang="zh-CN">
                <a:sym typeface="+mn-ea"/>
              </a:rPr>
              <a:t>3</a:t>
            </a:r>
            <a:r>
              <a:rPr lang="zh-CN" altLang="en-US">
                <a:sym typeface="+mn-ea"/>
              </a:rPr>
              <a:t>）使用带有sigmoid激活的非线性变换。</a:t>
            </a:r>
            <a:endParaRPr lang="zh-CN" altLang="en-US"/>
          </a:p>
          <a:p>
            <a:pPr marL="0" indent="0">
              <a:buNone/>
            </a:pPr>
            <a:r>
              <a:rPr lang="zh-CN" altLang="en-US">
                <a:sym typeface="+mn-ea"/>
              </a:rPr>
              <a:t>（</a:t>
            </a:r>
            <a:r>
              <a:rPr lang="en-US" altLang="zh-CN">
                <a:sym typeface="+mn-ea"/>
              </a:rPr>
              <a:t>4</a:t>
            </a:r>
            <a:r>
              <a:rPr lang="zh-CN" altLang="en-US">
                <a:sym typeface="+mn-ea"/>
              </a:rPr>
              <a:t>）获得上下文和回复之间的匹配分数。</a:t>
            </a:r>
            <a:endParaRPr lang="zh-CN" altLang="en-US" dirty="0">
              <a:latin typeface="微软雅黑" panose="020B0503020204020204" charset="-122"/>
              <a:cs typeface="微软雅黑" panose="020B0503020204020204" charset="-122"/>
              <a:sym typeface="+mn-ea"/>
            </a:endParaRPr>
          </a:p>
          <a:p>
            <a:pPr marL="0" indent="0">
              <a:buNone/>
            </a:pPr>
            <a:r>
              <a:rPr lang="zh-CN" altLang="en-US" dirty="0">
                <a:latin typeface="微软雅黑" panose="020B0503020204020204" charset="-122"/>
                <a:cs typeface="微软雅黑" panose="020B0503020204020204" charset="-122"/>
                <a:sym typeface="+mn-ea"/>
              </a:rPr>
              <a:t>该任务的微调目标是根据训练集中回复的真/假标签最小化交叉熵损失该任务的微调目标是尽可能减少交叉熵损失：</a:t>
            </a:r>
            <a:endParaRPr lang="zh-CN" altLang="en-US" dirty="0">
              <a:latin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cs typeface="微软雅黑" panose="020B0503020204020204" charset="-122"/>
            </a:endParaRPr>
          </a:p>
          <a:p>
            <a:pPr marL="0" indent="0">
              <a:buNone/>
            </a:pPr>
            <a:r>
              <a:rPr lang="zh-CN" altLang="en-US" dirty="0">
                <a:latin typeface="微软雅黑" panose="020B0503020204020204" charset="-122"/>
                <a:cs typeface="微软雅黑" panose="020B0503020204020204" charset="-122"/>
              </a:rPr>
              <a:t>其中，如果回复r是上下文C的适当响应则y=1；否则y=0。</a:t>
            </a:r>
            <a:endParaRPr lang="zh-CN" altLang="en-US" dirty="0">
              <a:latin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4138295" y="2088515"/>
            <a:ext cx="2045970" cy="385445"/>
          </a:xfrm>
          <a:prstGeom prst="rect">
            <a:avLst/>
          </a:prstGeom>
        </p:spPr>
      </p:pic>
      <p:pic>
        <p:nvPicPr>
          <p:cNvPr id="3" name="图片 2"/>
          <p:cNvPicPr>
            <a:picLocks noChangeAspect="1"/>
          </p:cNvPicPr>
          <p:nvPr/>
        </p:nvPicPr>
        <p:blipFill>
          <a:blip r:embed="rId4"/>
          <a:stretch>
            <a:fillRect/>
          </a:stretch>
        </p:blipFill>
        <p:spPr>
          <a:xfrm>
            <a:off x="9696450" y="2172970"/>
            <a:ext cx="363855" cy="300990"/>
          </a:xfrm>
          <a:prstGeom prst="rect">
            <a:avLst/>
          </a:prstGeom>
        </p:spPr>
      </p:pic>
      <p:pic>
        <p:nvPicPr>
          <p:cNvPr id="5" name="图片 4"/>
          <p:cNvPicPr>
            <a:picLocks noChangeAspect="1"/>
          </p:cNvPicPr>
          <p:nvPr/>
        </p:nvPicPr>
        <p:blipFill>
          <a:blip r:embed="rId5"/>
          <a:stretch>
            <a:fillRect/>
          </a:stretch>
        </p:blipFill>
        <p:spPr>
          <a:xfrm>
            <a:off x="1360170" y="5534660"/>
            <a:ext cx="5343525" cy="381635"/>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模型评估</a:t>
            </a:r>
            <a:endParaRPr lang="en-US" altLang="zh-CN" dirty="0"/>
          </a:p>
        </p:txBody>
      </p:sp>
      <p:sp>
        <p:nvSpPr>
          <p:cNvPr id="3" name="文本框 2"/>
          <p:cNvSpPr txBox="1"/>
          <p:nvPr>
            <p:custDataLst>
              <p:tags r:id="rId2"/>
            </p:custDataLst>
          </p:nvPr>
        </p:nvSpPr>
        <p:spPr>
          <a:xfrm>
            <a:off x="3345815" y="2678304"/>
            <a:ext cx="861060" cy="1568450"/>
          </a:xfrm>
          <a:prstGeom prst="rect">
            <a:avLst/>
          </a:prstGeom>
          <a:noFill/>
        </p:spPr>
        <p:txBody>
          <a:bodyPr wrap="square" rtlCol="0">
            <a:normAutofit/>
          </a:bodyPr>
          <a:lstStyle/>
          <a:p>
            <a:r>
              <a:rPr lang="en-US" altLang="zh-CN" sz="9600" dirty="0">
                <a:solidFill>
                  <a:schemeClr val="tx1">
                    <a:lumMod val="85000"/>
                    <a:lumOff val="15000"/>
                  </a:schemeClr>
                </a:solidFill>
                <a:uFillTx/>
                <a:latin typeface="Arial" panose="020B0604020202020204" pitchFamily="34" charset="0"/>
                <a:ea typeface="微软雅黑" panose="020B0503020204020204" charset="-122"/>
              </a:rPr>
              <a:t>2</a:t>
            </a:r>
            <a:endParaRPr lang="en-US" altLang="zh-CN" sz="9600" dirty="0">
              <a:solidFill>
                <a:schemeClr val="tx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en-US"/>
              <a:t>两个基准</a:t>
            </a:r>
            <a:endParaRPr lang="zh-CN" altLang="en-US"/>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采用两个基于Ubuntu IRC通道的基准进行评估。其中一份由Hu等人（2019年）发布。另一个由Ouchi和Tsuboi（2016）发布，根据对话长度有三个实验设置。</a:t>
            </a:r>
            <a:endParaRPr lang="zh-CN" altLang="en-US" dirty="0"/>
          </a:p>
        </p:txBody>
      </p:sp>
      <p:pic>
        <p:nvPicPr>
          <p:cNvPr id="2" name="图片 1" descr="]I@V_0[5F116~E2VDIXLVQR"/>
          <p:cNvPicPr>
            <a:picLocks noChangeAspect="1"/>
          </p:cNvPicPr>
          <p:nvPr/>
        </p:nvPicPr>
        <p:blipFill>
          <a:blip r:embed="rId3"/>
          <a:stretch>
            <a:fillRect/>
          </a:stretch>
        </p:blipFill>
        <p:spPr>
          <a:xfrm>
            <a:off x="1477645" y="3169920"/>
            <a:ext cx="6343650" cy="280035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en-US"/>
              <a:t>实验结果</a:t>
            </a:r>
            <a:endParaRPr lang="zh-CN" altLang="en-US"/>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就接收人识别的对话准确率（ accuracy）而言MPC-BERT的性能比目前最先进的模型分别高出3.51%, 2.86%, 3.28%和5.36%。</a:t>
            </a:r>
            <a:endParaRPr lang="zh-CN" altLang="en-US" dirty="0"/>
          </a:p>
          <a:p>
            <a:pPr marL="0" indent="0">
              <a:buNone/>
            </a:pPr>
            <a:endParaRPr lang="zh-CN" altLang="en-US" dirty="0"/>
          </a:p>
        </p:txBody>
      </p:sp>
      <p:pic>
        <p:nvPicPr>
          <p:cNvPr id="3" name="图片 2" descr="ZLIKC_]{URLODRX%HB2%F(9"/>
          <p:cNvPicPr>
            <a:picLocks noChangeAspect="1"/>
          </p:cNvPicPr>
          <p:nvPr/>
        </p:nvPicPr>
        <p:blipFill>
          <a:blip r:embed="rId3"/>
          <a:stretch>
            <a:fillRect/>
          </a:stretch>
        </p:blipFill>
        <p:spPr>
          <a:xfrm>
            <a:off x="1461770" y="2800350"/>
            <a:ext cx="6811010" cy="355727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en-US"/>
              <a:t>实验结果</a:t>
            </a:r>
            <a:endParaRPr lang="zh-CN" altLang="en-US"/>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就说话人识别的语句精确率（ precision）而言分别高出7.66%, 2.60%, 3.38%和4.24%。</a:t>
            </a:r>
            <a:endParaRPr lang="zh-CN" altLang="en-US" dirty="0"/>
          </a:p>
          <a:p>
            <a:pPr marL="0" indent="0">
              <a:buNone/>
            </a:pPr>
            <a:endParaRPr lang="zh-CN" altLang="en-US" dirty="0"/>
          </a:p>
        </p:txBody>
      </p:sp>
      <p:pic>
        <p:nvPicPr>
          <p:cNvPr id="2" name="图片 1" descr="~~(XH]XI0)L4(2HT2QIW03E"/>
          <p:cNvPicPr>
            <a:picLocks noChangeAspect="1"/>
          </p:cNvPicPr>
          <p:nvPr/>
        </p:nvPicPr>
        <p:blipFill>
          <a:blip r:embed="rId3"/>
          <a:stretch>
            <a:fillRect/>
          </a:stretch>
        </p:blipFill>
        <p:spPr>
          <a:xfrm>
            <a:off x="1281430" y="2554605"/>
            <a:ext cx="8326120" cy="3711575"/>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en-US"/>
              <a:t>实验结果</a:t>
            </a:r>
            <a:endParaRPr lang="zh-CN" altLang="en-US"/>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就回复选择的回复召回率（recall）而言分别高出3.82%, 2.71%, 2.55%和3.22%。</a:t>
            </a:r>
            <a:endParaRPr lang="zh-CN" altLang="en-US" dirty="0"/>
          </a:p>
          <a:p>
            <a:pPr marL="0" indent="0">
              <a:buNone/>
            </a:pPr>
            <a:endParaRPr lang="zh-CN" altLang="en-US" dirty="0"/>
          </a:p>
        </p:txBody>
      </p:sp>
      <p:pic>
        <p:nvPicPr>
          <p:cNvPr id="2" name="图片 1" descr="%OMID1I7)(O6]}Q3N}LGY~S"/>
          <p:cNvPicPr>
            <a:picLocks noChangeAspect="1"/>
          </p:cNvPicPr>
          <p:nvPr/>
        </p:nvPicPr>
        <p:blipFill>
          <a:blip r:embed="rId3"/>
          <a:stretch>
            <a:fillRect/>
          </a:stretch>
        </p:blipFill>
        <p:spPr>
          <a:xfrm>
            <a:off x="1355090" y="2682875"/>
            <a:ext cx="8369935" cy="353123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5304203" y="456943"/>
            <a:ext cx="1592580" cy="922020"/>
          </a:xfrm>
          <a:prstGeom prst="rect">
            <a:avLst/>
          </a:prstGeom>
          <a:noFill/>
        </p:spPr>
        <p:txBody>
          <a:bodyPr wrap="square" rtlCol="0" anchor="b" anchorCtr="0">
            <a:normAutofit fontScale="97500"/>
          </a:bodyPr>
          <a:lstStyle/>
          <a:p>
            <a:pPr algn="ctr"/>
            <a:r>
              <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rPr>
              <a:t>目录</a:t>
            </a:r>
            <a:endPar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endParaRPr>
          </a:p>
        </p:txBody>
      </p:sp>
      <p:sp>
        <p:nvSpPr>
          <p:cNvPr id="11" name="三角形 10"/>
          <p:cNvSpPr/>
          <p:nvPr>
            <p:custDataLst>
              <p:tags r:id="rId2"/>
            </p:custDataLst>
          </p:nvPr>
        </p:nvSpPr>
        <p:spPr>
          <a:xfrm rot="6375477">
            <a:off x="6586347" y="3100101"/>
            <a:ext cx="745515" cy="55263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12" name="文本框 12"/>
          <p:cNvSpPr txBox="1"/>
          <p:nvPr>
            <p:custDataLst>
              <p:tags r:id="rId3"/>
            </p:custDataLst>
          </p:nvPr>
        </p:nvSpPr>
        <p:spPr>
          <a:xfrm>
            <a:off x="6648843" y="3048939"/>
            <a:ext cx="631904"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三角形 6"/>
          <p:cNvSpPr/>
          <p:nvPr>
            <p:custDataLst>
              <p:tags r:id="rId4"/>
            </p:custDataLst>
          </p:nvPr>
        </p:nvSpPr>
        <p:spPr>
          <a:xfrm rot="6375477">
            <a:off x="2035810" y="3074670"/>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8" name="文本框 12"/>
          <p:cNvSpPr txBox="1"/>
          <p:nvPr>
            <p:custDataLst>
              <p:tags r:id="rId5"/>
            </p:custDataLst>
          </p:nvPr>
        </p:nvSpPr>
        <p:spPr>
          <a:xfrm>
            <a:off x="2098675" y="3023235"/>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3" name="文本框 42"/>
          <p:cNvSpPr txBox="1"/>
          <p:nvPr>
            <p:custDataLst>
              <p:tags r:id="rId6"/>
            </p:custDataLst>
          </p:nvPr>
        </p:nvSpPr>
        <p:spPr>
          <a:xfrm>
            <a:off x="7305136" y="3143306"/>
            <a:ext cx="2880000" cy="460800"/>
          </a:xfrm>
          <a:prstGeom prst="rect">
            <a:avLst/>
          </a:prstGeom>
          <a:noFill/>
        </p:spPr>
        <p:txBody>
          <a:bodyPr wrap="square" rtlCol="0" anchor="b" anchorCtr="0">
            <a:normAutofit fontScale="97500" lnSpcReduction="1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模型评估</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41" name="文本框 40"/>
          <p:cNvSpPr txBox="1"/>
          <p:nvPr>
            <p:custDataLst>
              <p:tags r:id="rId7"/>
            </p:custDataLst>
          </p:nvPr>
        </p:nvSpPr>
        <p:spPr>
          <a:xfrm>
            <a:off x="2776672" y="3173788"/>
            <a:ext cx="2880000" cy="460800"/>
          </a:xfrm>
          <a:prstGeom prst="rect">
            <a:avLst/>
          </a:prstGeom>
          <a:noFill/>
        </p:spPr>
        <p:txBody>
          <a:bodyPr wrap="square" rtlCol="0" anchor="b" anchorCtr="0">
            <a:normAutofit fontScale="9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模型介绍</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Tree>
    <p:custDataLst>
      <p:tags r:id="rId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noProof="0" dirty="0">
                <a:sym typeface="+mn-lt"/>
              </a:rPr>
              <a:t>THANKS</a:t>
            </a:r>
            <a:endParaRPr lang="en-US" altLang="zh-CN" noProof="0"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模型介绍</a:t>
            </a:r>
            <a:endParaRPr lang="zh-CN" altLang="en-US" dirty="0"/>
          </a:p>
        </p:txBody>
      </p:sp>
      <p:sp>
        <p:nvSpPr>
          <p:cNvPr id="3" name="文本框 2"/>
          <p:cNvSpPr txBox="1"/>
          <p:nvPr>
            <p:custDataLst>
              <p:tags r:id="rId2"/>
            </p:custDataLst>
          </p:nvPr>
        </p:nvSpPr>
        <p:spPr>
          <a:xfrm>
            <a:off x="3345815" y="2678304"/>
            <a:ext cx="861060" cy="1568450"/>
          </a:xfrm>
          <a:prstGeom prst="rect">
            <a:avLst/>
          </a:prstGeom>
          <a:noFill/>
        </p:spPr>
        <p:txBody>
          <a:bodyPr wrap="square" rtlCol="0">
            <a:normAutofit/>
          </a:bodyPr>
          <a:lstStyle/>
          <a:p>
            <a:r>
              <a:rPr lang="en-US" altLang="zh-CN" sz="9600" dirty="0">
                <a:solidFill>
                  <a:schemeClr val="tx1">
                    <a:lumMod val="85000"/>
                    <a:lumOff val="15000"/>
                  </a:schemeClr>
                </a:solidFill>
                <a:uFillTx/>
                <a:latin typeface="Arial" panose="020B0604020202020204" pitchFamily="34" charset="0"/>
                <a:ea typeface="微软雅黑" panose="020B0503020204020204" charset="-122"/>
              </a:rPr>
              <a:t>1</a:t>
            </a:r>
            <a:endParaRPr lang="en-US" altLang="zh-CN" sz="9600" dirty="0">
              <a:solidFill>
                <a:schemeClr val="tx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lstStyle/>
          <a:p>
            <a:r>
              <a:rPr lang="zh-CN" altLang="zh-CN"/>
              <a:t>模型目标</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endParaRPr lang="zh-CN" altLang="en-US" dirty="0"/>
          </a:p>
          <a:p>
            <a:pPr marL="0" indent="0">
              <a:buNone/>
            </a:pPr>
            <a:r>
              <a:rPr lang="en-US" altLang="zh-CN" dirty="0"/>
              <a:t>MPC</a:t>
            </a:r>
            <a:r>
              <a:rPr lang="zh-CN" altLang="en-US" dirty="0"/>
              <a:t>实例由一系列（说话人、对话语句、接收人）三元组组成。</a:t>
            </a:r>
            <a:endParaRPr lang="zh-CN" altLang="en-US" dirty="0"/>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r>
              <a:rPr lang="zh-CN" altLang="en-US" dirty="0">
                <a:sym typeface="+mn-ea"/>
              </a:rPr>
              <a:t>（</a:t>
            </a:r>
            <a:r>
              <a:rPr lang="en-US" altLang="zh-CN" dirty="0">
                <a:sym typeface="+mn-ea"/>
              </a:rPr>
              <a:t>1</a:t>
            </a:r>
            <a:r>
              <a:rPr lang="zh-CN" altLang="en-US" dirty="0">
                <a:sym typeface="+mn-ea"/>
              </a:rPr>
              <a:t>）</a:t>
            </a:r>
            <a:r>
              <a:rPr lang="en-US" altLang="zh-CN" dirty="0">
                <a:sym typeface="+mn-ea"/>
              </a:rPr>
              <a:t>通过这个模型，可以得到对话</a:t>
            </a:r>
            <a:r>
              <a:rPr lang="zh-CN" altLang="en-US" dirty="0">
                <a:sym typeface="+mn-ea"/>
              </a:rPr>
              <a:t>者</a:t>
            </a:r>
            <a:r>
              <a:rPr lang="en-US" altLang="zh-CN" dirty="0">
                <a:sym typeface="+mn-ea"/>
              </a:rPr>
              <a:t>结构和每个语句的语义信息</a:t>
            </a:r>
            <a:r>
              <a:rPr lang="zh-CN" altLang="en-US" dirty="0">
                <a:sym typeface="+mn-ea"/>
              </a:rPr>
              <a:t>。</a:t>
            </a:r>
            <a:endParaRPr lang="zh-CN" altLang="en-US" dirty="0"/>
          </a:p>
          <a:p>
            <a:pPr marL="0" indent="0">
              <a:buNone/>
            </a:pPr>
            <a:r>
              <a:rPr lang="zh-CN" altLang="en-US" dirty="0"/>
              <a:t>（</a:t>
            </a:r>
            <a:r>
              <a:rPr lang="en-US" altLang="zh-CN" dirty="0"/>
              <a:t>2</a:t>
            </a:r>
            <a:r>
              <a:rPr lang="zh-CN" altLang="en-US" dirty="0"/>
              <a:t>）通过微调模型参数，它可以有效地适应各种下游任务。</a:t>
            </a:r>
            <a:endParaRPr lang="zh-CN" altLang="en-US" dirty="0"/>
          </a:p>
        </p:txBody>
      </p:sp>
      <p:pic>
        <p:nvPicPr>
          <p:cNvPr id="2" name="图片 1" descr="{6N3Y09%JJ[{UGLYTVN``0L"/>
          <p:cNvPicPr>
            <a:picLocks noChangeAspect="1"/>
          </p:cNvPicPr>
          <p:nvPr/>
        </p:nvPicPr>
        <p:blipFill>
          <a:blip r:embed="rId3"/>
          <a:stretch>
            <a:fillRect/>
          </a:stretch>
        </p:blipFill>
        <p:spPr>
          <a:xfrm>
            <a:off x="2014220" y="3160395"/>
            <a:ext cx="3388360" cy="82169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三角形 10"/>
          <p:cNvSpPr/>
          <p:nvPr>
            <p:custDataLst>
              <p:tags r:id="rId1"/>
            </p:custDataLst>
          </p:nvPr>
        </p:nvSpPr>
        <p:spPr>
          <a:xfrm rot="6375477">
            <a:off x="6586347" y="2094846"/>
            <a:ext cx="745515" cy="55263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12" name="文本框 12"/>
          <p:cNvSpPr txBox="1"/>
          <p:nvPr>
            <p:custDataLst>
              <p:tags r:id="rId2"/>
            </p:custDataLst>
          </p:nvPr>
        </p:nvSpPr>
        <p:spPr>
          <a:xfrm>
            <a:off x="6648843" y="2043684"/>
            <a:ext cx="631904"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9" name="三角形 18"/>
          <p:cNvSpPr/>
          <p:nvPr>
            <p:custDataLst>
              <p:tags r:id="rId3"/>
            </p:custDataLst>
          </p:nvPr>
        </p:nvSpPr>
        <p:spPr>
          <a:xfrm rot="6375477">
            <a:off x="6586220" y="3631565"/>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20" name="文本框 12"/>
          <p:cNvSpPr txBox="1"/>
          <p:nvPr>
            <p:custDataLst>
              <p:tags r:id="rId4"/>
            </p:custDataLst>
          </p:nvPr>
        </p:nvSpPr>
        <p:spPr>
          <a:xfrm>
            <a:off x="6649085" y="3580130"/>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5" name="三角形 14"/>
          <p:cNvSpPr/>
          <p:nvPr>
            <p:custDataLst>
              <p:tags r:id="rId5"/>
            </p:custDataLst>
          </p:nvPr>
        </p:nvSpPr>
        <p:spPr>
          <a:xfrm rot="6375477">
            <a:off x="2035810" y="3592830"/>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16" name="文本框 12"/>
          <p:cNvSpPr txBox="1"/>
          <p:nvPr>
            <p:custDataLst>
              <p:tags r:id="rId6"/>
            </p:custDataLst>
          </p:nvPr>
        </p:nvSpPr>
        <p:spPr>
          <a:xfrm>
            <a:off x="2098675" y="3541395"/>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7" name="三角形 6"/>
          <p:cNvSpPr/>
          <p:nvPr>
            <p:custDataLst>
              <p:tags r:id="rId7"/>
            </p:custDataLst>
          </p:nvPr>
        </p:nvSpPr>
        <p:spPr>
          <a:xfrm rot="6375477">
            <a:off x="2035810" y="2069465"/>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8" name="文本框 12"/>
          <p:cNvSpPr txBox="1"/>
          <p:nvPr>
            <p:custDataLst>
              <p:tags r:id="rId8"/>
            </p:custDataLst>
          </p:nvPr>
        </p:nvSpPr>
        <p:spPr>
          <a:xfrm>
            <a:off x="2098675" y="2018030"/>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3" name="文本框 42"/>
          <p:cNvSpPr txBox="1"/>
          <p:nvPr>
            <p:custDataLst>
              <p:tags r:id="rId9"/>
            </p:custDataLst>
          </p:nvPr>
        </p:nvSpPr>
        <p:spPr>
          <a:xfrm>
            <a:off x="7305136" y="2138051"/>
            <a:ext cx="2880000" cy="460800"/>
          </a:xfrm>
          <a:prstGeom prst="rect">
            <a:avLst/>
          </a:prstGeom>
          <a:noFill/>
        </p:spPr>
        <p:txBody>
          <a:bodyPr wrap="square" rtlCol="0" anchor="b" anchorCtr="0">
            <a:normAutofit fontScale="97500" lnSpcReduction="1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同一说话人搜索</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47" name="文本框 46"/>
          <p:cNvSpPr txBox="1"/>
          <p:nvPr>
            <p:custDataLst>
              <p:tags r:id="rId10"/>
            </p:custDataLst>
          </p:nvPr>
        </p:nvSpPr>
        <p:spPr>
          <a:xfrm>
            <a:off x="7326911" y="3677294"/>
            <a:ext cx="2880000" cy="460800"/>
          </a:xfrm>
          <a:prstGeom prst="rect">
            <a:avLst/>
          </a:prstGeom>
          <a:noFill/>
        </p:spPr>
        <p:txBody>
          <a:bodyPr wrap="square" rtlCol="0" anchor="b" anchorCtr="0">
            <a:normAutofit fontScale="97500" lnSpcReduction="1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掩码共享语句恢复</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41" name="文本框 40"/>
          <p:cNvSpPr txBox="1"/>
          <p:nvPr>
            <p:custDataLst>
              <p:tags r:id="rId11"/>
            </p:custDataLst>
          </p:nvPr>
        </p:nvSpPr>
        <p:spPr>
          <a:xfrm>
            <a:off x="2776672" y="2168533"/>
            <a:ext cx="2880000" cy="460800"/>
          </a:xfrm>
          <a:prstGeom prst="rect">
            <a:avLst/>
          </a:prstGeom>
          <a:noFill/>
        </p:spPr>
        <p:txBody>
          <a:bodyPr wrap="square" rtlCol="0" anchor="b" anchorCtr="0">
            <a:normAutofit fontScale="875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回复语句识别</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45" name="文本框 44"/>
          <p:cNvSpPr txBox="1"/>
          <p:nvPr>
            <p:custDataLst>
              <p:tags r:id="rId12"/>
            </p:custDataLst>
          </p:nvPr>
        </p:nvSpPr>
        <p:spPr>
          <a:xfrm>
            <a:off x="2772316" y="3692531"/>
            <a:ext cx="2880000" cy="460800"/>
          </a:xfrm>
          <a:prstGeom prst="rect">
            <a:avLst/>
          </a:prstGeom>
          <a:noFill/>
        </p:spPr>
        <p:txBody>
          <a:bodyPr wrap="square" rtlCol="0" anchor="b" anchorCtr="0">
            <a:normAutofit fontScale="97500" lnSpcReduction="1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指针一致性区分</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27" name="三角形 18"/>
          <p:cNvSpPr/>
          <p:nvPr>
            <p:custDataLst>
              <p:tags r:id="rId13"/>
            </p:custDataLst>
          </p:nvPr>
        </p:nvSpPr>
        <p:spPr>
          <a:xfrm rot="6375477">
            <a:off x="4258945" y="5116195"/>
            <a:ext cx="745490" cy="552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lstStyle/>
          <a:p>
            <a:pPr algn="ctr"/>
            <a:endParaRPr kumimoji="1" lang="zh-CN" altLang="en-US">
              <a:solidFill>
                <a:schemeClr val="tx1">
                  <a:lumMod val="85000"/>
                  <a:lumOff val="15000"/>
                </a:schemeClr>
              </a:solidFill>
            </a:endParaRPr>
          </a:p>
        </p:txBody>
      </p:sp>
      <p:sp>
        <p:nvSpPr>
          <p:cNvPr id="28" name="文本框 12"/>
          <p:cNvSpPr txBox="1"/>
          <p:nvPr>
            <p:custDataLst>
              <p:tags r:id="rId14"/>
            </p:custDataLst>
          </p:nvPr>
        </p:nvSpPr>
        <p:spPr>
          <a:xfrm>
            <a:off x="4321175" y="5065395"/>
            <a:ext cx="631825" cy="831215"/>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9" name="文本框 48"/>
          <p:cNvSpPr txBox="1"/>
          <p:nvPr>
            <p:custDataLst>
              <p:tags r:id="rId15"/>
            </p:custDataLst>
          </p:nvPr>
        </p:nvSpPr>
        <p:spPr>
          <a:xfrm>
            <a:off x="4990747" y="5216529"/>
            <a:ext cx="2880000" cy="460800"/>
          </a:xfrm>
          <a:prstGeom prst="rect">
            <a:avLst/>
          </a:prstGeom>
          <a:noFill/>
        </p:spPr>
        <p:txBody>
          <a:bodyPr wrap="square" rtlCol="0" anchor="b" anchorCtr="0">
            <a:normAutofit fontScale="97500" lnSpcReduction="10000"/>
          </a:bodyPr>
          <a:lstStyle/>
          <a:p>
            <a:r>
              <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共享节点检测</a:t>
            </a:r>
            <a:endParaRPr lang="zh-CN" altLang="en-US" sz="24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8" name="文本框 17"/>
          <p:cNvSpPr txBox="1"/>
          <p:nvPr>
            <p:custDataLst>
              <p:tags r:id="rId16"/>
            </p:custDataLst>
          </p:nvPr>
        </p:nvSpPr>
        <p:spPr>
          <a:xfrm>
            <a:off x="3950335" y="441960"/>
            <a:ext cx="4291965" cy="922020"/>
          </a:xfrm>
          <a:prstGeom prst="rect">
            <a:avLst/>
          </a:prstGeom>
          <a:noFill/>
        </p:spPr>
        <p:txBody>
          <a:bodyPr wrap="square" rtlCol="0" anchor="b" anchorCtr="0">
            <a:normAutofit fontScale="80000"/>
          </a:bodyPr>
          <a:lstStyle/>
          <a:p>
            <a:pPr algn="ctr"/>
            <a:r>
              <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rPr>
              <a:t>五个自监督任务</a:t>
            </a:r>
            <a:endParaRPr lang="zh-CN" altLang="en-US" sz="5400" spc="150">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sym typeface="+mn-lt"/>
            </a:endParaRPr>
          </a:p>
        </p:txBody>
      </p:sp>
    </p:spTree>
    <p:custDataLst>
      <p:tags r:id="rId1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VC$$26YUJIN$QGZWLCS22QF"/>
          <p:cNvPicPr>
            <a:picLocks noChangeAspect="1"/>
          </p:cNvPicPr>
          <p:nvPr>
            <p:ph sz="quarter" idx="13"/>
          </p:nvPr>
        </p:nvPicPr>
        <p:blipFill>
          <a:blip r:embed="rId1"/>
          <a:stretch>
            <a:fillRect/>
          </a:stretch>
        </p:blipFill>
        <p:spPr>
          <a:xfrm>
            <a:off x="895985" y="554355"/>
            <a:ext cx="9992995" cy="591629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回复语句识别（Reply-to Utterance Recognition）</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任务表述：识别当前语句所回复的语句。</a:t>
            </a:r>
            <a:endParaRPr lang="zh-CN" altLang="en-US" dirty="0"/>
          </a:p>
          <a:p>
            <a:pPr marL="0" indent="0">
              <a:buNone/>
            </a:pPr>
            <a:r>
              <a:rPr lang="zh-CN" altLang="en-US" dirty="0"/>
              <a:t>下游任务：用于识别语句的接收人。</a:t>
            </a:r>
            <a:endParaRPr lang="zh-CN" altLang="en-US" dirty="0"/>
          </a:p>
          <a:p>
            <a:pPr marL="0" indent="0">
              <a:buNone/>
            </a:pPr>
            <a:r>
              <a:rPr lang="zh-CN" altLang="en-US" dirty="0"/>
              <a:t>对于一个特定的语句​，该语句与之前所有语句的匹配分数：</a:t>
            </a:r>
            <a:endParaRPr lang="zh-CN" altLang="en-US" dirty="0"/>
          </a:p>
          <a:p>
            <a:pPr marL="0" indent="0">
              <a:buNone/>
            </a:pPr>
            <a:endParaRPr lang="zh-CN" altLang="en-US" dirty="0"/>
          </a:p>
        </p:txBody>
      </p:sp>
      <p:pic>
        <p:nvPicPr>
          <p:cNvPr id="6" name="图片 5"/>
          <p:cNvPicPr>
            <a:picLocks noChangeAspect="1"/>
          </p:cNvPicPr>
          <p:nvPr/>
        </p:nvPicPr>
        <p:blipFill>
          <a:blip r:embed="rId3"/>
          <a:stretch>
            <a:fillRect/>
          </a:stretch>
        </p:blipFill>
        <p:spPr>
          <a:xfrm>
            <a:off x="1652905" y="3736340"/>
            <a:ext cx="6862445" cy="953770"/>
          </a:xfrm>
          <a:prstGeom prst="rect">
            <a:avLst/>
          </a:prstGeom>
        </p:spPr>
      </p:pic>
      <p:pic>
        <p:nvPicPr>
          <p:cNvPr id="10" name="图片 9" descr="3PS_6)KQ2%S[A{4552K67[N"/>
          <p:cNvPicPr>
            <a:picLocks noChangeAspect="1"/>
          </p:cNvPicPr>
          <p:nvPr/>
        </p:nvPicPr>
        <p:blipFill>
          <a:blip r:embed="rId4"/>
          <a:stretch>
            <a:fillRect/>
          </a:stretch>
        </p:blipFill>
        <p:spPr>
          <a:xfrm>
            <a:off x="1281430" y="4690110"/>
            <a:ext cx="7972425" cy="143827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fontScale="90000"/>
          </a:bodyPr>
          <a:lstStyle/>
          <a:p>
            <a:r>
              <a:rPr lang="zh-CN" altLang="zh-CN"/>
              <a:t>回复语句识别（Reply-to Utterance Recognition）</a:t>
            </a:r>
            <a:endParaRPr lang="zh-CN" altLang="zh-CN"/>
          </a:p>
        </p:txBody>
      </p:sp>
      <p:sp>
        <p:nvSpPr>
          <p:cNvPr id="4" name="内容占位符 3"/>
          <p:cNvSpPr>
            <a:spLocks noGrp="1"/>
          </p:cNvSpPr>
          <p:nvPr>
            <p:ph sz="quarter" idx="13"/>
            <p:custDataLst>
              <p:tags r:id="rId2"/>
            </p:custDataLst>
          </p:nvPr>
        </p:nvSpPr>
        <p:spPr/>
        <p:txBody>
          <a:bodyPr/>
          <a:lstStyle/>
          <a:p>
            <a:pPr marL="0" indent="0">
              <a:buNone/>
            </a:pPr>
            <a:r>
              <a:rPr lang="zh-CN" altLang="en-US" dirty="0"/>
              <a:t>该自监督任务的预训练目标是尽可能减少交叉熵损失 （cross-entropy loss）</a:t>
            </a:r>
            <a:endParaRPr lang="zh-CN" altLang="en-US" dirty="0"/>
          </a:p>
          <a:p>
            <a:pPr marL="0" indent="0">
              <a:buNone/>
            </a:pPr>
            <a:r>
              <a:rPr lang="zh-CN" altLang="en-US" dirty="0"/>
              <a:t> </a:t>
            </a:r>
            <a:endParaRPr lang="zh-CN" altLang="en-US" dirty="0"/>
          </a:p>
          <a:p>
            <a:pPr marL="0" indent="0">
              <a:buNone/>
            </a:pPr>
            <a:r>
              <a:rPr lang="zh-CN" altLang="en-US" dirty="0"/>
              <a:t> </a:t>
            </a:r>
            <a:endParaRPr lang="zh-CN" altLang="en-US" dirty="0"/>
          </a:p>
          <a:p>
            <a:pPr marL="0" indent="0">
              <a:buNone/>
            </a:pPr>
            <a:r>
              <a:rPr lang="zh-CN" altLang="en-US" dirty="0"/>
              <a:t>​</a:t>
            </a:r>
            <a:endParaRPr lang="zh-CN" altLang="en-US" dirty="0"/>
          </a:p>
          <a:p>
            <a:pPr marL="0" indent="0">
              <a:buNone/>
            </a:pPr>
            <a:r>
              <a:rPr lang="zh-CN" altLang="en-US" dirty="0"/>
              <a:t> 其中，如果Ui是对Uj的回复则yij=1，否则yij=0。</a:t>
            </a:r>
            <a:endParaRPr lang="zh-CN" altLang="en-US" dirty="0"/>
          </a:p>
        </p:txBody>
      </p:sp>
      <p:pic>
        <p:nvPicPr>
          <p:cNvPr id="3" name="图片 2"/>
          <p:cNvPicPr>
            <a:picLocks noChangeAspect="1"/>
          </p:cNvPicPr>
          <p:nvPr/>
        </p:nvPicPr>
        <p:blipFill>
          <a:blip r:embed="rId3"/>
          <a:stretch>
            <a:fillRect/>
          </a:stretch>
        </p:blipFill>
        <p:spPr>
          <a:xfrm>
            <a:off x="1755775" y="2649855"/>
            <a:ext cx="6336665" cy="121031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4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4、7、8、10、11、12、13、15"/>
  <p:tag name="KSO_WM_TAG_VERSION" val="1.0"/>
  <p:tag name="KSO_WM_BEAUTIFY_FLAG" val="#wm#"/>
  <p:tag name="KSO_WM_TEMPLATE_CATEGORY" val="custom"/>
  <p:tag name="KSO_WM_TEMPLATE_INDEX" val="20202542"/>
  <p:tag name="KSO_WM_TEMPLATE_MASTER_TYPE" val="1"/>
</p:tagLst>
</file>

<file path=ppt/tags/tag171.xml><?xml version="1.0" encoding="utf-8"?>
<p:tagLst xmlns:p="http://schemas.openxmlformats.org/presentationml/2006/main">
  <p:tag name="KSO_WM_TEMPLATE_THUMBS_INDEX" val="1、4、7、8、10、11、12、13、15"/>
  <p:tag name="KSO_WM_SLIDE_ID" val="custom2020254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2"/>
  <p:tag name="KSO_WM_SLIDE_LAYOUT" val="a_b"/>
  <p:tag name="KSO_WM_SLIDE_LAYOUT_CNT" val="1_2"/>
</p:tagLst>
</file>

<file path=ppt/tags/tag17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173.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174.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175.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2_2*a*1"/>
  <p:tag name="KSO_WM_TEMPLATE_CATEGORY" val="custom"/>
  <p:tag name="KSO_WM_TEMPLATE_INDEX" val="20202542"/>
  <p:tag name="KSO_WM_UNIT_LAYERLEVEL" val="1"/>
  <p:tag name="KSO_WM_TAG_VERSION" val="1.0"/>
  <p:tag name="KSO_WM_BEAUTIFY_FLAG" val="#wm#"/>
  <p:tag name="KSO_WM_UNIT_PRESET_TEXT" val="目录"/>
  <p:tag name="KSO_WM_UNIT_ISNUMDGMTITLE" val="0"/>
</p:tagLst>
</file>

<file path=ppt/tags/tag176.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2_2*l_h_i*1_2_1"/>
  <p:tag name="KSO_WM_TEMPLATE_CATEGORY" val="custom"/>
  <p:tag name="KSO_WM_TEMPLATE_INDEX" val="20202542"/>
  <p:tag name="KSO_WM_UNIT_LAYERLEVEL" val="1_1_1"/>
  <p:tag name="KSO_WM_TAG_VERSION" val="1.0"/>
  <p:tag name="KSO_WM_BEAUTIFY_FLAG" val="#wm#"/>
</p:tagLst>
</file>

<file path=ppt/tags/tag177.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2_2*l_h_i*1_2_2"/>
  <p:tag name="KSO_WM_TEMPLATE_CATEGORY" val="custom"/>
  <p:tag name="KSO_WM_TEMPLATE_INDEX" val="20202542"/>
  <p:tag name="KSO_WM_UNIT_LAYERLEVEL" val="1_1_1"/>
  <p:tag name="KSO_WM_TAG_VERSION" val="1.0"/>
  <p:tag name="KSO_WM_BEAUTIFY_FLAG" val="#wm#"/>
</p:tagLst>
</file>

<file path=ppt/tags/tag178.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2_2*l_h_i*1_1_1"/>
  <p:tag name="KSO_WM_TEMPLATE_CATEGORY" val="custom"/>
  <p:tag name="KSO_WM_TEMPLATE_INDEX" val="20202542"/>
  <p:tag name="KSO_WM_UNIT_LAYERLEVEL" val="1_1_1"/>
  <p:tag name="KSO_WM_TAG_VERSION" val="1.0"/>
  <p:tag name="KSO_WM_BEAUTIFY_FLAG" val="#wm#"/>
</p:tagLst>
</file>

<file path=ppt/tags/tag179.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2_2*l_h_i*1_1_2"/>
  <p:tag name="KSO_WM_TEMPLATE_CATEGORY" val="custom"/>
  <p:tag name="KSO_WM_TEMPLATE_INDEX" val="20202542"/>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2_2*l_h_f*1_2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18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2_2*l_h_f*1_1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182.xml><?xml version="1.0" encoding="utf-8"?>
<p:tagLst xmlns:p="http://schemas.openxmlformats.org/presentationml/2006/main">
  <p:tag name="KSO_WM_SLIDE_ID" val="custom20202542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2542"/>
  <p:tag name="KSO_WM_SLIDE_LAYOUT" val="a_l"/>
  <p:tag name="KSO_WM_SLIDE_LAYOUT_CNT" val="1_1"/>
</p:tagLst>
</file>

<file path=ppt/tags/tag183.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2_7*a*1"/>
  <p:tag name="KSO_WM_TEMPLATE_CATEGORY" val="custom"/>
  <p:tag name="KSO_WM_TEMPLATE_INDEX" val="20202542"/>
  <p:tag name="KSO_WM_UNIT_LAYERLEVEL" val="1"/>
  <p:tag name="KSO_WM_TAG_VERSION" val="1.0"/>
  <p:tag name="KSO_WM_BEAUTIFY_FLAG" val="#wm#"/>
  <p:tag name="KSO_WM_UNIT_ISNUMDGMTITLE" val="0"/>
</p:tagLst>
</file>

<file path=ppt/tags/tag184.xml><?xml version="1.0" encoding="utf-8"?>
<p:tagLst xmlns:p="http://schemas.openxmlformats.org/presentationml/2006/main">
  <p:tag name="KSO_WM_UNIT_PRESET_TEXT" val="1"/>
  <p:tag name="KSO_WM_UNIT_NOCLEAR" val="0"/>
  <p:tag name="KSO_WM_UNIT_VALUE" val="0"/>
  <p:tag name="KSO_WM_UNIT_HIGHLIGHT" val="0"/>
  <p:tag name="KSO_WM_UNIT_COMPATIBLE" val="1"/>
  <p:tag name="KSO_WM_UNIT_DIAGRAM_ISNUMVISUAL" val="0"/>
  <p:tag name="KSO_WM_UNIT_DIAGRAM_ISREFERUNIT" val="0"/>
  <p:tag name="KSO_WM_UNIT_TYPE" val="e"/>
  <p:tag name="KSO_WM_UNIT_INDEX" val="1"/>
  <p:tag name="KSO_WM_UNIT_ID" val="custom20202542_7*e*1"/>
  <p:tag name="KSO_WM_TEMPLATE_CATEGORY" val="custom"/>
  <p:tag name="KSO_WM_TEMPLATE_INDEX" val="20202542"/>
  <p:tag name="KSO_WM_UNIT_LAYERLEVEL" val="1"/>
  <p:tag name="KSO_WM_TAG_VERSION" val="1.0"/>
  <p:tag name="KSO_WM_BEAUTIFY_FLAG" val="#wm#"/>
</p:tagLst>
</file>

<file path=ppt/tags/tag185.xml><?xml version="1.0" encoding="utf-8"?>
<p:tagLst xmlns:p="http://schemas.openxmlformats.org/presentationml/2006/main">
  <p:tag name="KSO_WM_SLIDE_ID" val="custom2020254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2"/>
  <p:tag name="KSO_WM_SLIDE_LAYOUT" val="a_e"/>
  <p:tag name="KSO_WM_SLIDE_LAYOUT_CNT" val="1_1"/>
</p:tagLst>
</file>

<file path=ppt/tags/tag186.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187.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188.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189.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2_5*l_h_i*1_2_1"/>
  <p:tag name="KSO_WM_TEMPLATE_CATEGORY" val="custom"/>
  <p:tag name="KSO_WM_TEMPLATE_INDEX" val="20202542"/>
  <p:tag name="KSO_WM_UNIT_LAYERLEVEL" val="1_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2_5*l_h_i*1_2_2"/>
  <p:tag name="KSO_WM_TEMPLATE_CATEGORY" val="custom"/>
  <p:tag name="KSO_WM_TEMPLATE_INDEX" val="20202542"/>
  <p:tag name="KSO_WM_UNIT_LAYERLEVEL" val="1_1_1"/>
  <p:tag name="KSO_WM_TAG_VERSION" val="1.0"/>
  <p:tag name="KSO_WM_BEAUTIFY_FLAG" val="#wm#"/>
</p:tagLst>
</file>

<file path=ppt/tags/tag191.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42_5*l_h_i*1_4_1"/>
  <p:tag name="KSO_WM_TEMPLATE_CATEGORY" val="custom"/>
  <p:tag name="KSO_WM_TEMPLATE_INDEX" val="20202542"/>
  <p:tag name="KSO_WM_UNIT_LAYERLEVEL" val="1_1_1"/>
  <p:tag name="KSO_WM_TAG_VERSION" val="1.0"/>
  <p:tag name="KSO_WM_BEAUTIFY_FLAG" val="#wm#"/>
</p:tagLst>
</file>

<file path=ppt/tags/tag192.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2542_5*l_h_i*1_4_2"/>
  <p:tag name="KSO_WM_TEMPLATE_CATEGORY" val="custom"/>
  <p:tag name="KSO_WM_TEMPLATE_INDEX" val="20202542"/>
  <p:tag name="KSO_WM_UNIT_LAYERLEVEL" val="1_1_1"/>
  <p:tag name="KSO_WM_TAG_VERSION" val="1.0"/>
  <p:tag name="KSO_WM_BEAUTIFY_FLAG" val="#wm#"/>
</p:tagLst>
</file>

<file path=ppt/tags/tag193.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2_5*l_h_i*1_3_1"/>
  <p:tag name="KSO_WM_TEMPLATE_CATEGORY" val="custom"/>
  <p:tag name="KSO_WM_TEMPLATE_INDEX" val="20202542"/>
  <p:tag name="KSO_WM_UNIT_LAYERLEVEL" val="1_1_1"/>
  <p:tag name="KSO_WM_TAG_VERSION" val="1.0"/>
  <p:tag name="KSO_WM_BEAUTIFY_FLAG" val="#wm#"/>
</p:tagLst>
</file>

<file path=ppt/tags/tag194.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2542_5*l_h_i*1_3_2"/>
  <p:tag name="KSO_WM_TEMPLATE_CATEGORY" val="custom"/>
  <p:tag name="KSO_WM_TEMPLATE_INDEX" val="20202542"/>
  <p:tag name="KSO_WM_UNIT_LAYERLEVEL" val="1_1_1"/>
  <p:tag name="KSO_WM_TAG_VERSION" val="1.0"/>
  <p:tag name="KSO_WM_BEAUTIFY_FLAG" val="#wm#"/>
</p:tagLst>
</file>

<file path=ppt/tags/tag195.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2_5*l_h_i*1_1_1"/>
  <p:tag name="KSO_WM_TEMPLATE_CATEGORY" val="custom"/>
  <p:tag name="KSO_WM_TEMPLATE_INDEX" val="20202542"/>
  <p:tag name="KSO_WM_UNIT_LAYERLEVEL" val="1_1_1"/>
  <p:tag name="KSO_WM_TAG_VERSION" val="1.0"/>
  <p:tag name="KSO_WM_BEAUTIFY_FLAG" val="#wm#"/>
</p:tagLst>
</file>

<file path=ppt/tags/tag196.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2_5*l_h_i*1_1_2"/>
  <p:tag name="KSO_WM_TEMPLATE_CATEGORY" val="custom"/>
  <p:tag name="KSO_WM_TEMPLATE_INDEX" val="20202542"/>
  <p:tag name="KSO_WM_UNIT_LAYERLEVEL" val="1_1_1"/>
  <p:tag name="KSO_WM_TAG_VERSION" val="1.0"/>
  <p:tag name="KSO_WM_BEAUTIFY_FLAG" val="#wm#"/>
</p:tagLst>
</file>

<file path=ppt/tags/tag19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2_5*l_h_f*1_2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19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542_5*l_h_f*1_4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199.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2_5*l_h_f*1_1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2_5*l_h_f*1_3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01.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2542_5*l_h_i*1_5_2"/>
  <p:tag name="KSO_WM_TEMPLATE_CATEGORY" val="custom"/>
  <p:tag name="KSO_WM_TEMPLATE_INDEX" val="20202542"/>
  <p:tag name="KSO_WM_UNIT_LAYERLEVEL" val="1_1_1"/>
  <p:tag name="KSO_WM_TAG_VERSION" val="1.0"/>
  <p:tag name="KSO_WM_BEAUTIFY_FLAG" val="#wm#"/>
</p:tagLst>
</file>

<file path=ppt/tags/tag202.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42_5*l_h_i*1_5_1"/>
  <p:tag name="KSO_WM_TEMPLATE_CATEGORY" val="custom"/>
  <p:tag name="KSO_WM_TEMPLATE_INDEX" val="20202542"/>
  <p:tag name="KSO_WM_UNIT_LAYERLEVEL" val="1_1_1"/>
  <p:tag name="KSO_WM_TAG_VERSION" val="1.0"/>
  <p:tag name="KSO_WM_BEAUTIFY_FLAG" val="#wm#"/>
</p:tagLst>
</file>

<file path=ppt/tags/tag203.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542_5*l_h_f*1_5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0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2_5*a*1"/>
  <p:tag name="KSO_WM_TEMPLATE_CATEGORY" val="custom"/>
  <p:tag name="KSO_WM_TEMPLATE_INDEX" val="20202542"/>
  <p:tag name="KSO_WM_UNIT_LAYERLEVEL" val="1"/>
  <p:tag name="KSO_WM_TAG_VERSION" val="1.0"/>
  <p:tag name="KSO_WM_BEAUTIFY_FLAG" val="#wm#"/>
  <p:tag name="KSO_WM_UNIT_PRESET_TEXT" val="目录"/>
  <p:tag name="KSO_WM_UNIT_ISNUMDGMTITLE" val="0"/>
</p:tagLst>
</file>

<file path=ppt/tags/tag205.xml><?xml version="1.0" encoding="utf-8"?>
<p:tagLst xmlns:p="http://schemas.openxmlformats.org/presentationml/2006/main">
  <p:tag name="KSO_WM_SLIDE_ID" val="custom20202542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02542"/>
  <p:tag name="KSO_WM_SLIDE_LAYOUT" val="a_l"/>
  <p:tag name="KSO_WM_SLIDE_LAYOUT_CNT" val="1_1"/>
</p:tagLst>
</file>

<file path=ppt/tags/tag206.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0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08.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09.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11.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12.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13.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14.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15.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16.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17.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18.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19.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21.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2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23.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2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25.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26.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2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28.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29.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31.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3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33.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3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35.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36.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37.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38.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39.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41.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2_3*l_h_i*1_2_1"/>
  <p:tag name="KSO_WM_TEMPLATE_CATEGORY" val="custom"/>
  <p:tag name="KSO_WM_TEMPLATE_INDEX" val="20202542"/>
  <p:tag name="KSO_WM_UNIT_LAYERLEVEL" val="1_1_1"/>
  <p:tag name="KSO_WM_TAG_VERSION" val="1.0"/>
  <p:tag name="KSO_WM_BEAUTIFY_FLAG" val="#wm#"/>
</p:tagLst>
</file>

<file path=ppt/tags/tag242.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2_3*l_h_i*1_2_2"/>
  <p:tag name="KSO_WM_TEMPLATE_CATEGORY" val="custom"/>
  <p:tag name="KSO_WM_TEMPLATE_INDEX" val="20202542"/>
  <p:tag name="KSO_WM_UNIT_LAYERLEVEL" val="1_1_1"/>
  <p:tag name="KSO_WM_TAG_VERSION" val="1.0"/>
  <p:tag name="KSO_WM_BEAUTIFY_FLAG" val="#wm#"/>
</p:tagLst>
</file>

<file path=ppt/tags/tag243.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2_3*l_h_i*1_1_1"/>
  <p:tag name="KSO_WM_TEMPLATE_CATEGORY" val="custom"/>
  <p:tag name="KSO_WM_TEMPLATE_INDEX" val="20202542"/>
  <p:tag name="KSO_WM_UNIT_LAYERLEVEL" val="1_1_1"/>
  <p:tag name="KSO_WM_TAG_VERSION" val="1.0"/>
  <p:tag name="KSO_WM_BEAUTIFY_FLAG" val="#wm#"/>
</p:tagLst>
</file>

<file path=ppt/tags/tag244.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2_3*l_h_i*1_1_2"/>
  <p:tag name="KSO_WM_TEMPLATE_CATEGORY" val="custom"/>
  <p:tag name="KSO_WM_TEMPLATE_INDEX" val="20202542"/>
  <p:tag name="KSO_WM_UNIT_LAYERLEVEL" val="1_1_1"/>
  <p:tag name="KSO_WM_TAG_VERSION" val="1.0"/>
  <p:tag name="KSO_WM_BEAUTIFY_FLAG" val="#wm#"/>
</p:tagLst>
</file>

<file path=ppt/tags/tag245.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2_3*l_h_f*1_2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46.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2_3*l_h_f*1_1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47.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2_3*l_h_i*1_3_1"/>
  <p:tag name="KSO_WM_TEMPLATE_CATEGORY" val="custom"/>
  <p:tag name="KSO_WM_TEMPLATE_INDEX" val="20202542"/>
  <p:tag name="KSO_WM_UNIT_LAYERLEVEL" val="1_1_1"/>
  <p:tag name="KSO_WM_TAG_VERSION" val="1.0"/>
  <p:tag name="KSO_WM_BEAUTIFY_FLAG" val="#wm#"/>
</p:tagLst>
</file>

<file path=ppt/tags/tag248.xml><?xml version="1.0" encoding="utf-8"?>
<p:tagLst xmlns:p="http://schemas.openxmlformats.org/presentationml/2006/main">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2542_3*l_h_i*1_3_2"/>
  <p:tag name="KSO_WM_TEMPLATE_CATEGORY" val="custom"/>
  <p:tag name="KSO_WM_TEMPLATE_INDEX" val="20202542"/>
  <p:tag name="KSO_WM_UNIT_LAYERLEVEL" val="1_1_1"/>
  <p:tag name="KSO_WM_TAG_VERSION" val="1.0"/>
  <p:tag name="KSO_WM_BEAUTIFY_FLAG" val="#wm#"/>
</p:tagLst>
</file>

<file path=ppt/tags/tag249.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2_3*l_h_f*1_3_1"/>
  <p:tag name="KSO_WM_TEMPLATE_CATEGORY" val="custom"/>
  <p:tag name="KSO_WM_TEMPLATE_INDEX" val="20202542"/>
  <p:tag name="KSO_WM_UNIT_LAYERLEVEL" val="1_1_1"/>
  <p:tag name="KSO_WM_TAG_VERSION" val="1.0"/>
  <p:tag name="KSO_WM_BEAUTIFY_FLAG" val="#wm#"/>
  <p:tag name="KSO_WM_UNIT_PRESET_TEXT" val="单击此处添加文本"/>
  <p:tag name="KSO_WM_UNIT_SUBTYPE" val="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2_3*a*1"/>
  <p:tag name="KSO_WM_TEMPLATE_CATEGORY" val="custom"/>
  <p:tag name="KSO_WM_TEMPLATE_INDEX" val="20202542"/>
  <p:tag name="KSO_WM_UNIT_LAYERLEVEL" val="1"/>
  <p:tag name="KSO_WM_TAG_VERSION" val="1.0"/>
  <p:tag name="KSO_WM_BEAUTIFY_FLAG" val="#wm#"/>
  <p:tag name="KSO_WM_UNIT_PRESET_TEXT" val="目录"/>
  <p:tag name="KSO_WM_UNIT_ISNUMDGMTITLE" val="0"/>
</p:tagLst>
</file>

<file path=ppt/tags/tag251.xml><?xml version="1.0" encoding="utf-8"?>
<p:tagLst xmlns:p="http://schemas.openxmlformats.org/presentationml/2006/main">
  <p:tag name="KSO_WM_SLIDE_ID" val="custom20202542_3"/>
  <p:tag name="KSO_WM_TEMPLATE_SUBCATEGORY" val="0"/>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2542"/>
  <p:tag name="KSO_WM_SLIDE_LAYOUT" val="a_l"/>
  <p:tag name="KSO_WM_SLIDE_LAYOUT_CNT" val="1_1"/>
</p:tagLst>
</file>

<file path=ppt/tags/tag25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53.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54.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55.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56.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57.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58.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59.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61.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2_7*a*1"/>
  <p:tag name="KSO_WM_TEMPLATE_CATEGORY" val="custom"/>
  <p:tag name="KSO_WM_TEMPLATE_INDEX" val="20202542"/>
  <p:tag name="KSO_WM_UNIT_LAYERLEVEL" val="1"/>
  <p:tag name="KSO_WM_TAG_VERSION" val="1.0"/>
  <p:tag name="KSO_WM_BEAUTIFY_FLAG" val="#wm#"/>
  <p:tag name="KSO_WM_UNIT_ISNUMDGMTITLE" val="0"/>
</p:tagLst>
</file>

<file path=ppt/tags/tag262.xml><?xml version="1.0" encoding="utf-8"?>
<p:tagLst xmlns:p="http://schemas.openxmlformats.org/presentationml/2006/main">
  <p:tag name="KSO_WM_UNIT_PRESET_TEXT" val="1"/>
  <p:tag name="KSO_WM_UNIT_NOCLEAR" val="0"/>
  <p:tag name="KSO_WM_UNIT_VALUE" val="0"/>
  <p:tag name="KSO_WM_UNIT_HIGHLIGHT" val="0"/>
  <p:tag name="KSO_WM_UNIT_COMPATIBLE" val="1"/>
  <p:tag name="KSO_WM_UNIT_DIAGRAM_ISNUMVISUAL" val="0"/>
  <p:tag name="KSO_WM_UNIT_DIAGRAM_ISREFERUNIT" val="0"/>
  <p:tag name="KSO_WM_UNIT_TYPE" val="e"/>
  <p:tag name="KSO_WM_UNIT_INDEX" val="1"/>
  <p:tag name="KSO_WM_UNIT_ID" val="custom20202542_7*e*1"/>
  <p:tag name="KSO_WM_TEMPLATE_CATEGORY" val="custom"/>
  <p:tag name="KSO_WM_TEMPLATE_INDEX" val="20202542"/>
  <p:tag name="KSO_WM_UNIT_LAYERLEVEL" val="1"/>
  <p:tag name="KSO_WM_TAG_VERSION" val="1.0"/>
  <p:tag name="KSO_WM_BEAUTIFY_FLAG" val="#wm#"/>
</p:tagLst>
</file>

<file path=ppt/tags/tag263.xml><?xml version="1.0" encoding="utf-8"?>
<p:tagLst xmlns:p="http://schemas.openxmlformats.org/presentationml/2006/main">
  <p:tag name="KSO_WM_SLIDE_ID" val="custom2020254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2"/>
  <p:tag name="KSO_WM_SLIDE_LAYOUT" val="a_e"/>
  <p:tag name="KSO_WM_SLIDE_LAYOUT_CNT" val="1_1"/>
</p:tagLst>
</file>

<file path=ppt/tags/tag26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65.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66.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6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68.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69.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71.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72.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73.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2_9*a*1"/>
  <p:tag name="KSO_WM_TEMPLATE_CATEGORY" val="custom"/>
  <p:tag name="KSO_WM_TEMPLATE_INDEX" val="20202542"/>
  <p:tag name="KSO_WM_UNIT_LAYERLEVEL" val="1"/>
  <p:tag name="KSO_WM_TAG_VERSION" val="1.0"/>
  <p:tag name="KSO_WM_BEAUTIFY_FLAG" val="#wm#"/>
  <p:tag name="KSO_WM_UNIT_ISNUMDGMTITLE" val="0"/>
</p:tagLst>
</file>

<file path=ppt/tags/tag274.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2_9*f*1"/>
  <p:tag name="KSO_WM_TEMPLATE_CATEGORY" val="custom"/>
  <p:tag name="KSO_WM_TEMPLATE_INDEX" val="20202542"/>
  <p:tag name="KSO_WM_UNIT_LAYERLEVEL" val="1"/>
  <p:tag name="KSO_WM_TAG_VERSION" val="1.0"/>
  <p:tag name="KSO_WM_BEAUTIFY_FLAG" val="#wm#"/>
  <p:tag name="KSO_WM_UNIT_SUBTYPE" val="a"/>
</p:tagLst>
</file>

<file path=ppt/tags/tag275.xml><?xml version="1.0" encoding="utf-8"?>
<p:tagLst xmlns:p="http://schemas.openxmlformats.org/presentationml/2006/main">
  <p:tag name="KSO_WM_SLIDE_ID" val="custom2020254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2"/>
  <p:tag name="KSO_WM_SLIDE_LAYOUT" val="a_f"/>
  <p:tag name="KSO_WM_SLIDE_LAYOUT_CNT" val="1_1"/>
</p:tagLst>
</file>

<file path=ppt/tags/tag276.xml><?xml version="1.0" encoding="utf-8"?>
<p:tagLst xmlns:p="http://schemas.openxmlformats.org/presentationml/2006/main">
  <p:tag name="KSO_WM_UNIT_ISCONTENTS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2542_15*a*1"/>
  <p:tag name="KSO_WM_TEMPLATE_CATEGORY" val="custom"/>
  <p:tag name="KSO_WM_TEMPLATE_INDEX" val="20202542"/>
  <p:tag name="KSO_WM_UNIT_LAYERLEVEL" val="1"/>
  <p:tag name="KSO_WM_TAG_VERSION" val="1.0"/>
  <p:tag name="KSO_WM_BEAUTIFY_FLAG" val="#wm#"/>
  <p:tag name="KSO_WM_UNIT_PRESET_TEXT" val="THANKS"/>
  <p:tag name="KSO_WM_UNIT_ISNUMDGMTITLE" val="0"/>
</p:tagLst>
</file>

<file path=ppt/tags/tag277.xml><?xml version="1.0" encoding="utf-8"?>
<p:tagLst xmlns:p="http://schemas.openxmlformats.org/presentationml/2006/main">
  <p:tag name="KSO_WM_SLIDE_ID" val="custom20202542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2"/>
  <p:tag name="KSO_WM_SLIDE_LAYOUT" val="a"/>
  <p:tag name="KSO_WM_SLIDE_LAYOUT_CNT"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0.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1.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2.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3.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4.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5.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6.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7.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8.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19.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0.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1.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2.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3.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4.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5.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6.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27.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3.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4.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5.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6.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7.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8.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ppt/theme/themeOverride9.xml><?xml version="1.0" encoding="utf-8"?>
<a:themeOverride xmlns:a="http://schemas.openxmlformats.org/drawingml/2006/main">
  <a:clrScheme name="自定义 18">
    <a:dk1>
      <a:srgbClr val="000000"/>
    </a:dk1>
    <a:lt1>
      <a:srgbClr val="FFFFFF"/>
    </a:lt1>
    <a:dk2>
      <a:srgbClr val="F2F2F2"/>
    </a:dk2>
    <a:lt2>
      <a:srgbClr val="FFFFFF"/>
    </a:lt2>
    <a:accent1>
      <a:srgbClr val="FDE45A"/>
    </a:accent1>
    <a:accent2>
      <a:srgbClr val="D9EC77"/>
    </a:accent2>
    <a:accent3>
      <a:srgbClr val="BBE39B"/>
    </a:accent3>
    <a:accent4>
      <a:srgbClr val="9CE0BC"/>
    </a:accent4>
    <a:accent5>
      <a:srgbClr val="78DFDB"/>
    </a:accent5>
    <a:accent6>
      <a:srgbClr val="5ADFFD"/>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3413</Words>
  <Application>WPS 演示</Application>
  <PresentationFormat>宽屏</PresentationFormat>
  <Paragraphs>242</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Arial</vt:lpstr>
      <vt:lpstr>宋体</vt:lpstr>
      <vt:lpstr>Wingdings</vt:lpstr>
      <vt:lpstr>微软雅黑</vt:lpstr>
      <vt:lpstr>汉仪旗黑-85S</vt:lpstr>
      <vt:lpstr>黑体</vt:lpstr>
      <vt:lpstr>Viner Hand ITC</vt:lpstr>
      <vt:lpstr>等线</vt:lpstr>
      <vt:lpstr>微软雅黑 Light</vt:lpstr>
      <vt:lpstr>阿里巴巴普惠体 R</vt:lpstr>
      <vt:lpstr>阿里巴巴普惠体 L</vt:lpstr>
      <vt:lpstr>Arial Unicode MS</vt:lpstr>
      <vt:lpstr>Calibri</vt:lpstr>
      <vt:lpstr>Times New Roman</vt:lpstr>
      <vt:lpstr>Office 主题</vt:lpstr>
      <vt:lpstr>2_Office 主题​​</vt:lpstr>
      <vt:lpstr>PowerPoint 演示文稿</vt:lpstr>
      <vt:lpstr>单击此处添加标题</vt:lpstr>
      <vt:lpstr>PowerPoint 演示文稿</vt:lpstr>
      <vt:lpstr>单击此处添加标题</vt:lpstr>
      <vt:lpstr>回复语句识别</vt:lpstr>
      <vt:lpstr>PowerPoint 演示文稿</vt:lpstr>
      <vt:lpstr>模型目标</vt:lpstr>
      <vt:lpstr>单击此处添加标题</vt:lpstr>
      <vt:lpstr>回复语句识别（Reply-to Utterance Recognition）</vt:lpstr>
      <vt:lpstr>回复语句识别（Reply-to Utterance Recognition）</vt:lpstr>
      <vt:lpstr>同一说话人搜索（Identical Speaker Searching）</vt:lpstr>
      <vt:lpstr>指针一致性区分（Pointer Consistency Distinction）</vt:lpstr>
      <vt:lpstr>指针一致性区分（Pointer Consistency Distinction）</vt:lpstr>
      <vt:lpstr>同一说话人搜索（Identical Speaker Searching）</vt:lpstr>
      <vt:lpstr>同一说话人搜索（Identical Speaker Searching）</vt:lpstr>
      <vt:lpstr>同一说话人搜索（Identical Speaker Searching）</vt:lpstr>
      <vt:lpstr>共享节点检测（Shared Node Detection）</vt:lpstr>
      <vt:lpstr>共享节点检测（Shared Node Detection）</vt:lpstr>
      <vt:lpstr>共享节点检测（Shared Node Detection）</vt:lpstr>
      <vt:lpstr> 掩码共享语句恢复（Masked Shared Utterance Restoration）</vt:lpstr>
      <vt:lpstr>PowerPoint 演示文稿</vt:lpstr>
      <vt:lpstr> 掩码共享语句恢复（Masked Shared Utterance Restoration）</vt:lpstr>
      <vt:lpstr> 掩码共享语句恢复（Masked Shared Utterance Restoration）</vt:lpstr>
      <vt:lpstr> 掩码共享语句恢复（Masked Shared Utterance Restoration）</vt:lpstr>
      <vt:lpstr>模型介绍</vt:lpstr>
      <vt:lpstr> 掩码共享语句恢复（Masked Shared Utterance Restoration）</vt:lpstr>
      <vt:lpstr>两个基准</vt:lpstr>
      <vt:lpstr>实验结果</vt:lpstr>
      <vt:lpstr>实验结果</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哎呦呦</cp:lastModifiedBy>
  <cp:revision>69</cp:revision>
  <dcterms:created xsi:type="dcterms:W3CDTF">2021-09-18T12:26:00Z</dcterms:created>
  <dcterms:modified xsi:type="dcterms:W3CDTF">2021-09-22T22:32:19Z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9AB6947ABCBF4C4AB9F6011AABCC2C69</vt:lpwstr>
  </property>
  <property fmtid="{D5CDD505-2E9C-101B-9397-08002B2CF9AE}" pid="3" name="KSOProductBuildVer">
    <vt:lpwstr>2052-11.1.0.10700</vt:lpwstr>
  </property>
</Properties>
</file>