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6"/>
  </p:notesMasterIdLst>
  <p:sldIdLst>
    <p:sldId id="256" r:id="rId4"/>
    <p:sldId id="287" r:id="rId5"/>
    <p:sldId id="259" r:id="rId6"/>
    <p:sldId id="260" r:id="rId7"/>
    <p:sldId id="257" r:id="rId8"/>
    <p:sldId id="263" r:id="rId9"/>
    <p:sldId id="261" r:id="rId10"/>
    <p:sldId id="265" r:id="rId11"/>
    <p:sldId id="267" r:id="rId12"/>
    <p:sldId id="270" r:id="rId13"/>
    <p:sldId id="258" r:id="rId14"/>
    <p:sldId id="271" r:id="rId15"/>
    <p:sldId id="272" r:id="rId16"/>
    <p:sldId id="273" r:id="rId17"/>
    <p:sldId id="274" r:id="rId18"/>
    <p:sldId id="275" r:id="rId19"/>
    <p:sldId id="278" r:id="rId20"/>
    <p:sldId id="282" r:id="rId21"/>
    <p:sldId id="276" r:id="rId22"/>
    <p:sldId id="277" r:id="rId23"/>
    <p:sldId id="279" r:id="rId24"/>
    <p:sldId id="280" r:id="rId2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30"/>
        <p:guide pos="291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713" r="7526"/>
          <a:stretch>
            <a:fillRect/>
          </a:stretch>
        </p:blipFill>
        <p:spPr>
          <a:xfrm>
            <a:off x="769620" y="2780665"/>
            <a:ext cx="7604125" cy="17443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69720" y="4940935"/>
            <a:ext cx="6005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ACL 2021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/>
              <a:t>HiddenCut</a:t>
            </a:r>
            <a:endParaRPr lang="zh-CN" altLang="en-US" sz="3200"/>
          </a:p>
        </p:txBody>
      </p:sp>
      <p:grpSp>
        <p:nvGrpSpPr>
          <p:cNvPr id="22" name="组合 21"/>
          <p:cNvGrpSpPr/>
          <p:nvPr/>
        </p:nvGrpSpPr>
        <p:grpSpPr>
          <a:xfrm>
            <a:off x="495300" y="2204720"/>
            <a:ext cx="8191500" cy="2411730"/>
            <a:chOff x="963" y="2111"/>
            <a:chExt cx="12900" cy="37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65" y="2177"/>
              <a:ext cx="3207" cy="44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56" y="2872"/>
              <a:ext cx="1222" cy="483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963" y="2111"/>
              <a:ext cx="7868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r>
                <a:rPr lang="zh-CN" altLang="en-US"/>
                <a:t>n input sequence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63" y="3699"/>
              <a:ext cx="7869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/>
                <a:t>H</a:t>
              </a:r>
              <a:r>
                <a:rPr lang="zh-CN" altLang="en-US"/>
                <a:t>idden representations</a:t>
              </a:r>
              <a:endParaRPr lang="zh-CN" altLang="en-US"/>
            </a:p>
          </p:txBody>
        </p:sp>
        <p:cxnSp>
          <p:nvCxnSpPr>
            <p:cNvPr id="11" name="直接箭头连接符 10"/>
            <p:cNvCxnSpPr>
              <a:stCxn id="9" idx="2"/>
              <a:endCxn id="10" idx="0"/>
            </p:cNvCxnSpPr>
            <p:nvPr/>
          </p:nvCxnSpPr>
          <p:spPr>
            <a:xfrm>
              <a:off x="4897" y="2691"/>
              <a:ext cx="1" cy="10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046" y="2872"/>
              <a:ext cx="8275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1400"/>
                <a:t>A</a:t>
              </a:r>
              <a:r>
                <a:rPr lang="zh-CN" altLang="en-US" sz="1400"/>
                <a:t> pre-trained transformer model</a:t>
              </a:r>
              <a:r>
                <a:rPr lang="en-US" altLang="zh-CN" sz="1400"/>
                <a:t> with M layers</a:t>
              </a:r>
              <a:endParaRPr lang="en-US" altLang="zh-CN" sz="14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63" y="5329"/>
              <a:ext cx="7869" cy="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en-US"/>
                <a:t>P</a:t>
              </a:r>
              <a:r>
                <a:t>redict</a:t>
              </a:r>
              <a:r>
                <a:rPr lang="en-US"/>
                <a:t>ing</a:t>
              </a:r>
              <a:r>
                <a:t> the corresponding labels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4897" y="4306"/>
              <a:ext cx="1" cy="10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046" y="4573"/>
              <a:ext cx="3968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sz="1400"/>
                <a:t>A</a:t>
              </a:r>
              <a:r>
                <a:rPr sz="1400"/>
                <a:t>n inference network</a:t>
              </a:r>
              <a:endParaRPr sz="1400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1" y="4548"/>
              <a:ext cx="759" cy="512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2" y="3774"/>
              <a:ext cx="1496" cy="456"/>
            </a:xfrm>
            <a:prstGeom prst="rect">
              <a:avLst/>
            </a:prstGeom>
          </p:spPr>
        </p:pic>
        <p:sp>
          <p:nvSpPr>
            <p:cNvPr id="19" name="圆角矩形标注 18"/>
            <p:cNvSpPr/>
            <p:nvPr/>
          </p:nvSpPr>
          <p:spPr>
            <a:xfrm rot="5400000">
              <a:off x="10807" y="2264"/>
              <a:ext cx="1720" cy="4393"/>
            </a:xfrm>
            <a:prstGeom prst="wedgeRound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471" y="3735"/>
              <a:ext cx="4393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ym typeface="+mn-ea"/>
                </a:rPr>
                <a:t>the whole sequence could be viewed as a hidden matrix</a:t>
              </a:r>
              <a:endParaRPr lang="zh-CN" altLang="en-US" sz="1600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15" y="4616"/>
              <a:ext cx="2006" cy="426"/>
            </a:xfrm>
            <a:prstGeom prst="rect">
              <a:avLst/>
            </a:prstGeom>
          </p:spPr>
        </p:pic>
      </p:grpSp>
      <p:pic>
        <p:nvPicPr>
          <p:cNvPr id="25" name="图片 24" descr="图片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7880" y="4399280"/>
            <a:ext cx="2400935" cy="205930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/>
              <a:t>HiddenCut</a:t>
            </a:r>
            <a:endParaRPr lang="zh-CN" altLang="en-US" sz="3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2020" y="1124585"/>
            <a:ext cx="7299960" cy="2552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3080" y="4004945"/>
            <a:ext cx="81172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HiddenCut</a:t>
            </a:r>
            <a:r>
              <a:rPr lang="en-US" altLang="zh-CN">
                <a:sym typeface="+mn-ea"/>
              </a:rPr>
              <a:t> </a:t>
            </a:r>
            <a:r>
              <a:rPr lang="zh-CN" altLang="en-US"/>
              <a:t>drops a contiguous span of hidden information encoded in every layer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             : augmented training data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4868545"/>
            <a:ext cx="1341755" cy="3549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65" y="4401820"/>
            <a:ext cx="788670" cy="294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885" y="4401820"/>
            <a:ext cx="965200" cy="28575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/>
              <a:t>Strategic Sampling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569595" y="1628775"/>
            <a:ext cx="81172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Different tasks rely on learning distinct sets of information from the input to predict the corresponding task labels.</a:t>
            </a:r>
          </a:p>
          <a:p>
            <a:r>
              <a:rPr lang="en-US">
                <a:solidFill>
                  <a:srgbClr val="FF0000"/>
                </a:solidFill>
              </a:rPr>
              <a:t>So,</a:t>
            </a:r>
            <a:r>
              <a:rPr lang="en-US"/>
              <a:t> </a:t>
            </a:r>
            <a:r>
              <a:t>Performing HiddenCut randomly might be inefficient</a:t>
            </a:r>
          </a:p>
          <a:p/>
          <a:p/>
          <a:p/>
        </p:txBody>
      </p:sp>
      <p:sp>
        <p:nvSpPr>
          <p:cNvPr id="5" name="圆角矩形 4"/>
          <p:cNvSpPr/>
          <p:nvPr/>
        </p:nvSpPr>
        <p:spPr>
          <a:xfrm>
            <a:off x="5076190" y="3789045"/>
            <a:ext cx="3176270" cy="1367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tx1"/>
                </a:solidFill>
                <a:sym typeface="+mn-ea"/>
              </a:rPr>
              <a:t>F</a:t>
            </a:r>
            <a:r>
              <a:rPr>
                <a:solidFill>
                  <a:schemeClr val="tx1"/>
                </a:solidFill>
                <a:sym typeface="+mn-ea"/>
              </a:rPr>
              <a:t>orc</a:t>
            </a:r>
            <a:r>
              <a:rPr lang="en-US">
                <a:solidFill>
                  <a:schemeClr val="tx1"/>
                </a:solidFill>
                <a:sym typeface="+mn-ea"/>
              </a:rPr>
              <a:t>ing</a:t>
            </a:r>
            <a:r>
              <a:rPr>
                <a:solidFill>
                  <a:schemeClr val="tx1"/>
                </a:solidFill>
                <a:sym typeface="+mn-ea"/>
              </a:rPr>
              <a:t> models to discover other useful clues to make predictions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39750" y="3789045"/>
            <a:ext cx="3176270" cy="1367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tx1"/>
                </a:solidFill>
                <a:sym typeface="+mn-ea"/>
              </a:rPr>
              <a:t>R</a:t>
            </a:r>
            <a:r>
              <a:rPr>
                <a:solidFill>
                  <a:schemeClr val="tx1"/>
                </a:solidFill>
                <a:sym typeface="+mn-ea"/>
              </a:rPr>
              <a:t>elying on a small set of spurious patterns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851910" y="4292600"/>
            <a:ext cx="1152525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1228090" y="2492375"/>
            <a:ext cx="1799590" cy="3888740"/>
          </a:xfrm>
          <a:prstGeom prst="mathMultiply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/>
              <a:t>Attention-based Sampling Strategy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4427855" y="2780665"/>
            <a:ext cx="43878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</a:t>
            </a:r>
            <a:r>
              <a:t>efin</a:t>
            </a:r>
            <a:r>
              <a:rPr lang="en-US"/>
              <a:t>ing</a:t>
            </a:r>
            <a:r>
              <a:t> the set of tokens to be cut</a:t>
            </a:r>
            <a:r>
              <a:rPr lang="en-US"/>
              <a:t> </a:t>
            </a:r>
            <a:r>
              <a:t>by utilizing </a:t>
            </a:r>
            <a:r>
              <a:rPr>
                <a:solidFill>
                  <a:srgbClr val="FF0000"/>
                </a:solidFill>
              </a:rPr>
              <a:t>attention weights</a:t>
            </a:r>
            <a:r>
              <a:t> assigned to tokens</a:t>
            </a:r>
            <a:r>
              <a:rPr lang="en-US"/>
              <a:t> </a:t>
            </a:r>
            <a:r>
              <a:t>in the </a:t>
            </a:r>
            <a:r>
              <a:rPr>
                <a:solidFill>
                  <a:srgbClr val="FF0000"/>
                </a:solidFill>
              </a:rPr>
              <a:t>self-attention layers</a:t>
            </a:r>
            <a:r>
              <a:rPr lang="en-US"/>
              <a:t>.</a:t>
            </a:r>
            <a:endParaRPr lang="en-US"/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The information redundancy is alleviated and models would be encourage to attend to other important information.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rcRect l="29125" t="769" r="30417" b="925"/>
          <a:stretch>
            <a:fillRect/>
          </a:stretch>
        </p:blipFill>
        <p:spPr>
          <a:xfrm>
            <a:off x="467360" y="1417955"/>
            <a:ext cx="3699510" cy="519366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直接箭头连接符 8"/>
          <p:cNvCxnSpPr/>
          <p:nvPr/>
        </p:nvCxnSpPr>
        <p:spPr>
          <a:xfrm flipV="1">
            <a:off x="410210" y="3716655"/>
            <a:ext cx="849630" cy="76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/>
              <a:t>Attention-based Sampling Strategy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917575" y="2780665"/>
            <a:ext cx="71386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①</a:t>
            </a:r>
            <a:r>
              <a:rPr lang="en-US"/>
              <a:t>D</a:t>
            </a:r>
            <a:r>
              <a:t>erive</a:t>
            </a:r>
            <a:r>
              <a:rPr lang="en-US"/>
              <a:t> </a:t>
            </a:r>
            <a:r>
              <a:t>the</a:t>
            </a:r>
            <a:r>
              <a:rPr lang="en-US"/>
              <a:t> </a:t>
            </a:r>
            <a:r>
              <a:t>average</a:t>
            </a:r>
            <a:r>
              <a:rPr lang="en-US"/>
              <a:t> </a:t>
            </a:r>
            <a:r>
              <a:t>attention</a:t>
            </a:r>
            <a:r>
              <a:rPr lang="en-US"/>
              <a:t> </a:t>
            </a:r>
            <a:r>
              <a:t>for each token</a:t>
            </a:r>
          </a:p>
          <a:p>
            <a:endParaRPr lang="zh-CN"/>
          </a:p>
          <a:p>
            <a:r>
              <a:rPr lang="zh-CN"/>
              <a:t>②</a:t>
            </a:r>
            <a:r>
              <a:rPr lang="en-US" altLang="zh-CN"/>
              <a:t>S</a:t>
            </a:r>
            <a:r>
              <a:rPr lang="zh-CN"/>
              <a:t>ample the start token</a:t>
            </a:r>
            <a:r>
              <a:rPr lang="en-US" altLang="zh-CN"/>
              <a:t> h</a:t>
            </a:r>
            <a:r>
              <a:rPr lang="en-US" altLang="zh-CN" baseline="-25000"/>
              <a:t>i</a:t>
            </a:r>
            <a:r>
              <a:rPr lang="en-US" altLang="zh-CN"/>
              <a:t> for HiddenCut from the set that contains top βL tokens with higher average attention weights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③</a:t>
            </a:r>
            <a:r>
              <a:rPr lang="en-US" altLang="zh-CN"/>
              <a:t>M</a:t>
            </a:r>
            <a:r>
              <a:rPr lang="zh-CN" altLang="en-US"/>
              <a:t>ask the</a:t>
            </a:r>
            <a:r>
              <a:rPr lang="en-US" altLang="zh-CN"/>
              <a:t> </a:t>
            </a:r>
            <a:r>
              <a:rPr lang="zh-CN" altLang="en-US"/>
              <a:t>hidden representations between</a:t>
            </a:r>
            <a:r>
              <a:rPr lang="en-US" altLang="zh-CN"/>
              <a:t> h</a:t>
            </a:r>
            <a:r>
              <a:rPr lang="en-US" altLang="zh-CN" baseline="-25000"/>
              <a:t>i</a:t>
            </a:r>
            <a:r>
              <a:rPr lang="en-US" altLang="zh-CN"/>
              <a:t> to h</a:t>
            </a:r>
            <a:r>
              <a:rPr lang="en-US" altLang="zh-CN" baseline="-25000"/>
              <a:t>i+</a:t>
            </a:r>
            <a:r>
              <a:rPr lang="en-US" altLang="zh-CN" baseline="-25000"/>
              <a:t>l</a:t>
            </a:r>
            <a:endParaRPr lang="en-US" altLang="zh-CN" baseline="-25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4525" y="2636520"/>
            <a:ext cx="2011680" cy="57912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/>
              <a:t>Objectives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656590" y="1374775"/>
            <a:ext cx="79482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Already have:</a:t>
            </a:r>
            <a:r>
              <a:rPr lang="en-US" altLang="zh-CN"/>
              <a:t>  n augmented examples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whole model training: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045" y="1374775"/>
            <a:ext cx="3429000" cy="383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55" y="2708910"/>
            <a:ext cx="4162425" cy="1657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6590" y="2924810"/>
            <a:ext cx="292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General classification loss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3895" y="3789045"/>
            <a:ext cx="29203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Consistency regularization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Overall objective function:</a:t>
            </a:r>
            <a:endParaRPr lang="en-US" altLang="zh-CN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765" y="5727700"/>
            <a:ext cx="2802890" cy="368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58520" y="4652645"/>
            <a:ext cx="6880860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r>
              <a:rPr lang="zh-CN" altLang="en-US"/>
              <a:t>onsistency regularization：一致性正则，给输入图片或者中间层注入 noise，模型的输出应该尽可能保持不变或者近似。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/>
              <a:t>Experiments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539750" y="1196340"/>
            <a:ext cx="7715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Datasets:</a:t>
            </a:r>
            <a:endParaRPr lang="en-US" altLang="zh-CN"/>
          </a:p>
          <a:p>
            <a:r>
              <a:rPr lang="en-US" altLang="zh-CN" b="1"/>
              <a:t>In-Distribution Datasets</a:t>
            </a:r>
            <a:r>
              <a:rPr lang="zh-CN" altLang="en-US" b="1"/>
              <a:t>：</a:t>
            </a:r>
            <a:r>
              <a:rPr lang="en-US" altLang="zh-CN"/>
              <a:t>GLUE benchmark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25475" y="1844675"/>
          <a:ext cx="767588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940"/>
                <a:gridCol w="3837940"/>
              </a:tblGrid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single-sentence tasks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hMerge="1"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Stanford Sentiment Treebank 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(SST-2)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the sentiment of movie reviews to be positive or negative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Corpus of Linguistic Acceptability (CoLA)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predict whether a sentence is linguistically acceptable or not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643890" y="3212465"/>
          <a:ext cx="7666990" cy="1471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495"/>
                <a:gridCol w="3833495"/>
              </a:tblGrid>
              <a:tr h="36576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similarity and paraphrase tasks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hMerge="1">
                  <a:tcPr anchor="ctr" anchorCtr="0"/>
                </a:tc>
              </a:tr>
              <a:tr h="324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 Quora Question Pairs (QQP) 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whether two question are paraphrases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324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Semantic Textual Similarity Benchmark (STS-B)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the similarity ratings between two sentences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457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Microsoft Research Paraphrase Corpus (MRPC)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whether two given sentences are semantically equivalent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648335" y="4756150"/>
          <a:ext cx="763016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5080"/>
                <a:gridCol w="3815080"/>
              </a:tblGrid>
              <a:tr h="37084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inference tasks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hMerge="1">
                  <a:tcPr anchor="ctr" anchorCtr="0"/>
                </a:tc>
              </a:tr>
              <a:tr h="475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Multi-Genre Natural Language Inference (MNLI)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classified the relationships between two sentences into entailment, contradiction, or neutral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485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Question Natural Language Inference (QNLI)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whether a given sentence is the correct answer to a given question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466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Recognizing Textual Entailment (RTE)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whether the entailment relation holds between two sentences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/>
              <a:t>Experiments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539750" y="1700530"/>
            <a:ext cx="81305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Datasets:</a:t>
            </a:r>
            <a:endParaRPr lang="en-US" altLang="zh-CN"/>
          </a:p>
          <a:p>
            <a:r>
              <a:rPr lang="zh-CN" altLang="en-US" b="1"/>
              <a:t>Out-Of-Distribution Datasets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        Using the models that are fine-tuned on GLUE benchmark datasets:</a:t>
            </a:r>
            <a:endParaRPr lang="en-US" altLang="zh-CN"/>
          </a:p>
          <a:p>
            <a:r>
              <a:rPr lang="en-US" altLang="zh-CN"/>
              <a:t>        </a:t>
            </a:r>
            <a:r>
              <a:rPr lang="en-US" altLang="zh-CN" b="1"/>
              <a:t>Single Sentence Tasks</a:t>
            </a:r>
            <a:r>
              <a:rPr lang="zh-CN" altLang="en-US" b="1"/>
              <a:t>：</a:t>
            </a:r>
            <a:endParaRPr lang="zh-CN" altLang="en-US" b="1"/>
          </a:p>
          <a:p>
            <a:r>
              <a:rPr lang="en-US" altLang="zh-CN"/>
              <a:t>	   Models fine-tuned from SST-2</a:t>
            </a:r>
            <a:endParaRPr lang="en-US" altLang="zh-CN"/>
          </a:p>
          <a:p>
            <a:r>
              <a:rPr lang="en-US" altLang="zh-CN"/>
              <a:t>	   IMDB Contrast Set</a:t>
            </a:r>
            <a:endParaRPr lang="en-US" altLang="zh-CN"/>
          </a:p>
          <a:p>
            <a:r>
              <a:rPr lang="en-US" altLang="zh-CN"/>
              <a:t>	   IMDB Counterfactually Augmented Dataset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asking NLP researchers or Amazon Mechanical Turkers to make minor edits to examples in the original IMDB dataset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/>
              <a:t>       </a:t>
            </a:r>
            <a:r>
              <a:rPr lang="en-US" altLang="zh-CN" b="1"/>
              <a:t> Similarity and Paraphrase Tasks</a:t>
            </a:r>
            <a:r>
              <a:rPr lang="zh-CN" altLang="en-US" b="1"/>
              <a:t>：</a:t>
            </a:r>
            <a:endParaRPr lang="zh-CN" altLang="en-US"/>
          </a:p>
          <a:p>
            <a:r>
              <a:rPr lang="en-US" altLang="zh-CN"/>
              <a:t>	   Models fine-tuned from QQP</a:t>
            </a:r>
            <a:endParaRPr lang="en-US" altLang="zh-CN"/>
          </a:p>
          <a:p>
            <a:r>
              <a:rPr lang="en-US" altLang="zh-CN"/>
              <a:t>	   PAWS-QQP 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（word-swapping and back-translation from the original QQP dataset）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80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  <a:r>
              <a:rPr lang="en-US" altLang="zh-CN" sz="1800" b="1">
                <a:solidFill>
                  <a:schemeClr val="tx1"/>
                </a:solidFill>
              </a:rPr>
              <a:t>Inference Tasks</a:t>
            </a:r>
            <a:r>
              <a:rPr lang="zh-CN" altLang="en-US" sz="1800" b="1">
                <a:solidFill>
                  <a:schemeClr val="tx1"/>
                </a:solidFill>
              </a:rPr>
              <a:t>：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	   Models fine-tuned from MNLI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	   HANS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（using syntactic rules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 to generate non-entailment examples with high premisehypothesis overlap from MNLI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sz="18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1800">
                <a:solidFill>
                  <a:schemeClr val="bg1">
                    <a:lumMod val="50000"/>
                  </a:schemeClr>
                </a:solidFill>
              </a:rPr>
              <a:t>	   </a:t>
            </a:r>
            <a:r>
              <a:rPr lang="en-US" altLang="zh-CN" sz="1800">
                <a:solidFill>
                  <a:schemeClr val="tx1"/>
                </a:solidFill>
              </a:rPr>
              <a:t>Adversarial NLI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adversarial human-and-modelin-the-loop framework to create hard examples based on BERT-Large models pre-trained on SNLI and MNLI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908368"/>
            <a:ext cx="8229600" cy="1143000"/>
          </a:xfrm>
        </p:spPr>
        <p:txBody>
          <a:bodyPr/>
          <a:p>
            <a:pPr algn="l"/>
            <a:r>
              <a:rPr lang="zh-CN" altLang="en-US" sz="3200"/>
              <a:t>Experiments</a:t>
            </a:r>
            <a:br>
              <a:rPr lang="zh-CN" altLang="en-US" sz="3200"/>
            </a:br>
            <a:br>
              <a:rPr lang="zh-CN" altLang="en-US" sz="3200"/>
            </a:br>
            <a:r>
              <a:rPr lang="zh-CN" altLang="en-US" sz="2000"/>
              <a:t>Baselines：</a:t>
            </a:r>
            <a:endParaRPr lang="zh-CN" altLang="en-US" sz="2000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3940" y="2348865"/>
            <a:ext cx="4150995" cy="377698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/>
              <a:t>Experiments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484630"/>
            <a:ext cx="8561705" cy="2390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" y="4292600"/>
            <a:ext cx="8126095" cy="195897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/>
              <a:t>Data Augmentation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en-US" sz="2000">
                <a:sym typeface="+mn-ea"/>
              </a:rPr>
              <a:t>Improv</a:t>
            </a:r>
            <a:r>
              <a:rPr lang="en-US" sz="2000">
                <a:sym typeface="+mn-ea"/>
              </a:rPr>
              <a:t>ing the model robustness by enriching the original training set</a:t>
            </a:r>
            <a:endParaRPr lang="en-US" sz="2000"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sz="2000">
                <a:sym typeface="+mn-ea"/>
              </a:rPr>
              <a:t>C</a:t>
            </a:r>
            <a:r>
              <a:rPr sz="2000">
                <a:sym typeface="+mn-ea"/>
              </a:rPr>
              <a:t>reating syntactically-rich examples with specific rules</a:t>
            </a:r>
            <a:endParaRPr sz="2000"/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Crowdsourcing counterfactual augmentation to avoid learning </a:t>
            </a:r>
            <a:r>
              <a:rPr lang="en-US" altLang="zh-CN" sz="2000">
                <a:sym typeface="+mn-ea"/>
              </a:rPr>
              <a:t>spurious features </a:t>
            </a:r>
            <a:endParaRPr lang="en-US" altLang="zh-CN" sz="2000"/>
          </a:p>
          <a:p>
            <a:pPr>
              <a:buFont typeface="Wingdings" panose="05000000000000000000" charset="0"/>
              <a:buChar char="ü"/>
            </a:pPr>
            <a:r>
              <a:rPr lang="en-US" altLang="zh-CN" sz="2000">
                <a:sym typeface="+mn-ea"/>
              </a:rPr>
              <a:t>Combining examples in the dataset to increase compositional generalizabilities</a:t>
            </a:r>
            <a:endParaRPr lang="en-US" altLang="zh-CN" sz="2000"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endParaRPr lang="en-US" altLang="zh-CN" sz="200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sym typeface="+mn-ea"/>
              </a:rPr>
              <a:t>Require: 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careful design to infer labels for generated data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extensive human annotations</a:t>
            </a:r>
            <a:endParaRPr lang="en-US" altLang="zh-CN" sz="20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/>
              <a:t>Hard to generalize to different tasks/datasets</a:t>
            </a:r>
            <a:endParaRPr lang="en-US" altLang="zh-CN" sz="2000"/>
          </a:p>
          <a:p>
            <a:pPr marL="0" indent="0">
              <a:buNone/>
            </a:pP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/>
              <a:t>Experiments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165" y="1340485"/>
            <a:ext cx="3604260" cy="406146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200"/>
              <a:t>Experiments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1412240"/>
            <a:ext cx="7665720" cy="2606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4364990"/>
            <a:ext cx="7543800" cy="131826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2780" y="2780665"/>
            <a:ext cx="6702425" cy="1143000"/>
          </a:xfrm>
        </p:spPr>
        <p:txBody>
          <a:bodyPr/>
          <a:p>
            <a:pPr algn="l"/>
            <a:r>
              <a:rPr lang="zh-CN" altLang="en-US" sz="3200">
                <a:latin typeface="等线" panose="02010600030101010101" charset="-122"/>
                <a:ea typeface="等线" panose="02010600030101010101" charset="-122"/>
              </a:rPr>
              <a:t>谢谢！</a:t>
            </a:r>
            <a:endParaRPr lang="zh-CN" altLang="en-US" sz="32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3200">
                <a:solidFill>
                  <a:schemeClr val="tx1"/>
                </a:solidFill>
                <a:sym typeface="+mn-ea"/>
              </a:rPr>
              <a:t>M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otivation——Regularization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03985" y="2061210"/>
            <a:ext cx="6409690" cy="4211320"/>
            <a:chOff x="2437" y="1568"/>
            <a:chExt cx="10094" cy="6632"/>
          </a:xfrm>
        </p:grpSpPr>
        <p:sp>
          <p:nvSpPr>
            <p:cNvPr id="4" name="矩形 3"/>
            <p:cNvSpPr/>
            <p:nvPr/>
          </p:nvSpPr>
          <p:spPr>
            <a:xfrm>
              <a:off x="2437" y="4382"/>
              <a:ext cx="10093" cy="22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altLang="zh-CN" sz="2000">
                  <a:solidFill>
                    <a:schemeClr val="tx1"/>
                  </a:solidFill>
                </a:rPr>
                <a:t>Models are very likely to overfit and make predictions based on spurious patterns.</a:t>
              </a:r>
              <a:endParaRPr lang="en-US" altLang="zh-CN" sz="2000">
                <a:solidFill>
                  <a:schemeClr val="tx1"/>
                </a:solidFill>
              </a:endParaRP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altLang="zh-CN" sz="2000">
                  <a:solidFill>
                    <a:schemeClr val="tx1"/>
                  </a:solidFill>
                </a:rPr>
                <a:t>L</a:t>
              </a:r>
              <a:r>
                <a:rPr lang="zh-CN" altLang="en-US" sz="2000">
                  <a:solidFill>
                    <a:schemeClr val="tx1"/>
                  </a:solidFill>
                </a:rPr>
                <a:t>ead</a:t>
              </a:r>
              <a:r>
                <a:rPr lang="en-US" altLang="zh-CN" sz="2000">
                  <a:solidFill>
                    <a:schemeClr val="tx1"/>
                  </a:solidFill>
                </a:rPr>
                <a:t>ing</a:t>
              </a:r>
              <a:r>
                <a:rPr lang="zh-CN" altLang="en-US" sz="2000">
                  <a:solidFill>
                    <a:schemeClr val="tx1"/>
                  </a:solidFill>
                </a:rPr>
                <a:t> to inferior results when generalizing the obtained models to out-of-domain distributions</a:t>
              </a:r>
              <a:r>
                <a:rPr lang="en-US" altLang="zh-CN" sz="2000">
                  <a:solidFill>
                    <a:schemeClr val="tx1"/>
                  </a:solidFill>
                </a:rPr>
                <a:t>.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437" y="1568"/>
              <a:ext cx="10093" cy="2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2000">
                  <a:solidFill>
                    <a:schemeClr val="tx1"/>
                  </a:solidFill>
                  <a:sym typeface="+mn-ea"/>
                </a:rPr>
                <a:t>T</a:t>
              </a:r>
              <a:r>
                <a:rPr lang="zh-CN" altLang="en-US" sz="2000">
                  <a:solidFill>
                    <a:schemeClr val="tx1"/>
                  </a:solidFill>
                  <a:sym typeface="+mn-ea"/>
                </a:rPr>
                <a:t>he majority of information within the self</a:t>
              </a:r>
              <a:r>
                <a:rPr lang="en-US" altLang="zh-CN" sz="2000">
                  <a:solidFill>
                    <a:schemeClr val="tx1"/>
                  </a:solidFill>
                  <a:sym typeface="+mn-ea"/>
                </a:rPr>
                <a:t>-</a:t>
              </a:r>
              <a:r>
                <a:rPr lang="zh-CN" altLang="en-US" sz="2000">
                  <a:solidFill>
                    <a:schemeClr val="tx1"/>
                  </a:solidFill>
                  <a:sym typeface="+mn-ea"/>
                </a:rPr>
                <a:t>attention networks is </a:t>
              </a:r>
              <a:r>
                <a:rPr lang="zh-CN" altLang="en-US" sz="2000">
                  <a:solidFill>
                    <a:srgbClr val="FF0000"/>
                  </a:solidFill>
                  <a:sym typeface="+mn-ea"/>
                </a:rPr>
                <a:t>redundant</a:t>
              </a:r>
              <a:r>
                <a:rPr lang="zh-CN" altLang="en-US" sz="2000">
                  <a:solidFill>
                    <a:schemeClr val="tx1"/>
                  </a:solidFill>
                  <a:sym typeface="+mn-ea"/>
                </a:rPr>
                <a:t> and </a:t>
              </a:r>
              <a:r>
                <a:rPr lang="zh-CN" altLang="en-US" sz="2000">
                  <a:solidFill>
                    <a:srgbClr val="FF0000"/>
                  </a:solidFill>
                  <a:sym typeface="+mn-ea"/>
                </a:rPr>
                <a:t>not utilized effectively</a:t>
              </a:r>
              <a:r>
                <a:rPr lang="zh-CN" altLang="en-US" sz="2000">
                  <a:solidFill>
                    <a:schemeClr val="tx1"/>
                  </a:solidFill>
                  <a:sym typeface="+mn-ea"/>
                </a:rPr>
                <a:t> during the fine-tuning stage.</a:t>
              </a:r>
              <a:r>
                <a:rPr lang="zh-CN" altLang="en-US" sz="1200" i="1">
                  <a:solidFill>
                    <a:schemeClr val="tx1"/>
                  </a:solidFill>
                  <a:sym typeface="+mn-ea"/>
                </a:rPr>
                <a:t>（</a:t>
              </a:r>
              <a:r>
                <a:rPr lang="en-US" altLang="zh-CN" sz="1200" i="1">
                  <a:solidFill>
                    <a:schemeClr val="tx1"/>
                  </a:solidFill>
                  <a:sym typeface="+mn-ea"/>
                </a:rPr>
                <a:t>D</a:t>
              </a:r>
              <a:r>
                <a:rPr lang="zh-CN" altLang="en-US" sz="1200" i="1">
                  <a:solidFill>
                    <a:schemeClr val="tx1"/>
                  </a:solidFill>
                  <a:sym typeface="+mn-ea"/>
                </a:rPr>
                <a:t>ue to the huge gap between the number of model parameters and that of task-specific data available）</a:t>
              </a:r>
              <a:endParaRPr lang="zh-CN" altLang="en-US" sz="1200" i="1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6" name="直接箭头连接符 5"/>
            <p:cNvCxnSpPr>
              <a:stCxn id="5" idx="2"/>
            </p:cNvCxnSpPr>
            <p:nvPr/>
          </p:nvCxnSpPr>
          <p:spPr>
            <a:xfrm>
              <a:off x="7484" y="3629"/>
              <a:ext cx="0" cy="7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438" y="7413"/>
              <a:ext cx="10093" cy="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>
                <a:buFont typeface="Arial" panose="020B0604020202020204" pitchFamily="34" charset="0"/>
              </a:pPr>
              <a:r>
                <a:rPr lang="en-US" altLang="zh-CN" sz="2000">
                  <a:solidFill>
                    <a:schemeClr val="tx1"/>
                  </a:solidFill>
                </a:rPr>
                <a:t>Various regularization approaches have been proposed.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7484" y="6660"/>
              <a:ext cx="0" cy="7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3895" y="1412875"/>
            <a:ext cx="707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PLM</a:t>
            </a:r>
            <a:r>
              <a:rPr lang="en-US" altLang="zh-CN"/>
              <a:t>——</a:t>
            </a:r>
            <a:r>
              <a:rPr lang="zh-CN" altLang="en-US"/>
              <a:t>Fine-tuning large-scale pre-trained language models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1788"/>
            <a:ext cx="8229600" cy="1143000"/>
          </a:xfrm>
        </p:spPr>
        <p:txBody>
          <a:bodyPr/>
          <a:p>
            <a:pPr algn="l"/>
            <a:r>
              <a:rPr lang="en-US" altLang="zh-CN" sz="3200">
                <a:solidFill>
                  <a:schemeClr val="tx1"/>
                </a:solidFill>
                <a:sym typeface="+mn-ea"/>
              </a:rPr>
              <a:t>Motivation——Regularization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95" y="1700530"/>
            <a:ext cx="8229600" cy="4525963"/>
          </a:xfrm>
        </p:spPr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en-US" altLang="zh-CN" sz="2400" b="1">
                <a:sym typeface="+mn-ea"/>
              </a:rPr>
              <a:t>Most Regularization Approaches</a:t>
            </a:r>
            <a:r>
              <a:rPr lang="zh-CN" altLang="en-US" sz="2400" b="1">
                <a:sym typeface="+mn-ea"/>
              </a:rPr>
              <a:t>：</a:t>
            </a:r>
            <a:endParaRPr lang="en-US" altLang="zh-CN" sz="2000"/>
          </a:p>
          <a:p>
            <a:pPr>
              <a:buFont typeface="Wingdings" panose="05000000000000000000" charset="0"/>
              <a:buChar char="ü"/>
            </a:pPr>
            <a:r>
              <a:rPr lang="en-US" altLang="zh-CN" sz="2000"/>
              <a:t>Adversarial training that injects label-preserving perturbations in the input space</a:t>
            </a:r>
            <a:endParaRPr lang="en-US" altLang="zh-CN" sz="2000"/>
          </a:p>
          <a:p>
            <a:pPr>
              <a:buFont typeface="Wingdings" panose="05000000000000000000" charset="0"/>
              <a:buChar char="ü"/>
            </a:pPr>
            <a:r>
              <a:rPr lang="en-US" altLang="zh-CN" sz="2000"/>
              <a:t>Generating augmented data via carefully-designed rules</a:t>
            </a:r>
            <a:endParaRPr lang="en-US" altLang="zh-CN" sz="2000"/>
          </a:p>
          <a:p>
            <a:pPr>
              <a:buFont typeface="Wingdings" panose="05000000000000000000" charset="0"/>
              <a:buChar char="ü"/>
            </a:pPr>
            <a:r>
              <a:rPr lang="en-US" altLang="zh-CN" sz="2000"/>
              <a:t>Annotating counterfactual examples</a:t>
            </a:r>
            <a:endParaRPr lang="en-US" altLang="zh-CN" sz="2000"/>
          </a:p>
          <a:p>
            <a:pPr marL="0" indent="0">
              <a:buFont typeface="Wingdings" panose="05000000000000000000" charset="0"/>
              <a:buNone/>
            </a:pPr>
            <a:endParaRPr lang="en-US" altLang="zh-CN" sz="2000"/>
          </a:p>
          <a:p>
            <a:pPr>
              <a:buNone/>
            </a:pPr>
            <a:r>
              <a:rPr lang="en-US" altLang="zh-CN" sz="2000"/>
              <a:t>Require: </a:t>
            </a:r>
            <a:endParaRPr lang="en-US" altLang="zh-CN" sz="2000"/>
          </a:p>
          <a:p>
            <a:pPr lvl="1"/>
            <a:r>
              <a:rPr lang="en-US" altLang="zh-CN" sz="1750"/>
              <a:t>significant computational and memory overhead</a:t>
            </a:r>
            <a:endParaRPr lang="en-US" altLang="zh-CN" sz="1750"/>
          </a:p>
          <a:p>
            <a:pPr lvl="1"/>
            <a:r>
              <a:rPr lang="en-US" altLang="zh-CN" sz="1750"/>
              <a:t>human annotations</a:t>
            </a:r>
            <a:endParaRPr lang="en-US" altLang="zh-CN" sz="1750"/>
          </a:p>
          <a:p>
            <a:pPr marL="457200" lvl="1" indent="0">
              <a:buNone/>
            </a:pPr>
            <a:endParaRPr lang="en-US" altLang="zh-CN" sz="1750"/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Rethinking the simple and commonly-used regularization technique—</a:t>
            </a:r>
            <a:r>
              <a:rPr lang="en-US" altLang="zh-CN" sz="2000">
                <a:solidFill>
                  <a:srgbClr val="FF0000"/>
                </a:solidFill>
              </a:rPr>
              <a:t>dropout</a:t>
            </a: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3200">
                <a:solidFill>
                  <a:schemeClr val="tx1"/>
                </a:solidFill>
                <a:sym typeface="+mn-ea"/>
              </a:rPr>
              <a:t>Motivation——Regularization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5860"/>
            <a:ext cx="8229600" cy="4525963"/>
          </a:xfrm>
        </p:spPr>
        <p:txBody>
          <a:bodyPr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过拟合：模型在训练集上预测准确率较高；但是在测试集上准确率较低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在机器学习模型中，模型的参数太多，训练样本又太少，训练出来的模型很容易产生过拟合的现象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Dropout：在向前传播的时候，让某个神经元的激活值以一定的概率p停止工作，这样可以使模型的泛化性更强，因为它不会太依赖某些局部的特征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3429000"/>
            <a:ext cx="5152390" cy="28682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560" y="6520815"/>
            <a:ext cx="912050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500"/>
              <a:t>Dropout</a:t>
            </a:r>
            <a:r>
              <a:rPr lang="zh-CN" altLang="en-US" sz="1500"/>
              <a:t>原理</a:t>
            </a:r>
            <a:r>
              <a:rPr lang="en-US" altLang="zh-CN" sz="1500"/>
              <a:t>[E]. </a:t>
            </a:r>
            <a:r>
              <a:rPr lang="zh-CN" altLang="en-US" sz="1500"/>
              <a:t>https://blog.csdn.net/qq_41627642/article/details/104662952</a:t>
            </a:r>
            <a:endParaRPr lang="zh-CN" altLang="en-US" sz="15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3200">
                <a:solidFill>
                  <a:schemeClr val="tx1"/>
                </a:solidFill>
                <a:sym typeface="+mn-ea"/>
              </a:rPr>
              <a:t>Motivation——Regularization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484630"/>
            <a:ext cx="8229600" cy="4525963"/>
          </a:xfrm>
        </p:spPr>
        <p:txBody>
          <a:bodyPr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为什么说Dropout可以解决过拟合？</a:t>
            </a:r>
            <a:endParaRPr lang="zh-CN" altLang="en-US" sz="1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取平均的作用：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dropout掉不同的隐藏神经元类似于在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训练不同的网络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，整个dropout过程就相当于对很多个不同的神经网络取平均，而不同的网络产生不同的过拟合，一些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互为“反向”的拟合相互抵消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就可以达到整体上减少过拟合。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减少神经元之间复杂的共适应关系：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因为dropout程序导致两个神经元不一定每次都在一个dropout网络中出现。这样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权值的更新不再依赖于有固定关系的隐含节点的共同作用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，阻止了某些特征仅仅在其它特定特征下才有效果的情况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Dropout类似于性别在生物进化中的角色：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物种为了生存往往会倾向于适应这种环境，环境突变则会导致物种难以做出及时反应，性别的出现可以繁衍出适应新环境的变种，有效的阻止过拟合，即避免环境改变时物种可能面临的灭绝。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560" y="6520815"/>
            <a:ext cx="912050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500"/>
              <a:t>Dropout</a:t>
            </a:r>
            <a:r>
              <a:rPr lang="zh-CN" altLang="en-US" sz="1500"/>
              <a:t>原理</a:t>
            </a:r>
            <a:r>
              <a:rPr lang="en-US" altLang="zh-CN" sz="1500"/>
              <a:t>[E]. </a:t>
            </a:r>
            <a:r>
              <a:rPr lang="zh-CN" altLang="en-US" sz="1500"/>
              <a:t>https://blog.csdn.net/qq_41627642/article/details/104662952</a:t>
            </a:r>
            <a:endParaRPr lang="zh-CN" altLang="en-US" sz="15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3200">
                <a:solidFill>
                  <a:schemeClr val="tx1"/>
                </a:solidFill>
                <a:sym typeface="+mn-ea"/>
              </a:rPr>
              <a:t>Motivation——Regularization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S</a:t>
            </a:r>
            <a:r>
              <a:rPr lang="zh-CN" altLang="en-US" sz="2000"/>
              <a:t>till suffer from inferior performances when it comes to out-of-distribution cases</a:t>
            </a:r>
            <a:r>
              <a:rPr lang="en-US" altLang="zh-CN" sz="2000"/>
              <a:t>.</a:t>
            </a:r>
            <a:endParaRPr lang="en-US" altLang="zh-CN" sz="2000"/>
          </a:p>
          <a:p>
            <a:r>
              <a:rPr lang="en-US" altLang="zh-CN" sz="2000"/>
              <a:t>The underlying reasons:</a:t>
            </a:r>
            <a:endParaRPr lang="en-US" altLang="zh-CN" sz="2000"/>
          </a:p>
          <a:p>
            <a:pPr lvl="1"/>
            <a:r>
              <a:rPr lang="en-US" altLang="zh-CN" sz="1750"/>
              <a:t>The linguistic relations among words in a sentence is ignored while dropping the hidden units randomly. </a:t>
            </a:r>
            <a:r>
              <a:rPr lang="en-US" altLang="zh-CN" sz="1750" i="1">
                <a:solidFill>
                  <a:schemeClr val="bg1">
                    <a:lumMod val="65000"/>
                  </a:schemeClr>
                </a:solidFill>
              </a:rPr>
              <a:t>(these masked features could be easily inferred from surrounding unmasked hidden units with the self-attention networks)</a:t>
            </a:r>
            <a:endParaRPr lang="en-US" altLang="zh-CN" sz="1750" i="1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CN" sz="1750">
                <a:solidFill>
                  <a:schemeClr val="tx1"/>
                </a:solidFill>
              </a:rPr>
              <a:t>The standard dropout assumes that every hidden unit is equally important. </a:t>
            </a:r>
            <a:r>
              <a:rPr lang="en-US" altLang="zh-CN" sz="1750" i="1">
                <a:solidFill>
                  <a:schemeClr val="bg1">
                    <a:lumMod val="65000"/>
                  </a:schemeClr>
                </a:solidFill>
              </a:rPr>
              <a:t>(failing to characterize the different roles these features play in distinct tasks)</a:t>
            </a:r>
            <a:endParaRPr lang="en-US" altLang="zh-CN" sz="1750" i="1">
              <a:solidFill>
                <a:schemeClr val="bg1">
                  <a:lumMod val="65000"/>
                </a:schemeClr>
              </a:solidFill>
            </a:endParaRPr>
          </a:p>
          <a:p>
            <a:pPr lvl="1" algn="l">
              <a:buClrTx/>
              <a:buSzTx/>
              <a:buFontTx/>
            </a:pPr>
            <a:r>
              <a:rPr lang="en-US" altLang="zh-CN" sz="1750"/>
              <a:t>The resulting model might easily overfit to high-frequency features without utilizing all the important task-related information in the hidden space.</a:t>
            </a:r>
            <a:endParaRPr lang="en-US" altLang="zh-CN" sz="175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Solutions</a:t>
            </a:r>
            <a:endParaRPr 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95" y="1628775"/>
            <a:ext cx="8229600" cy="4525963"/>
          </a:xfrm>
        </p:spPr>
        <p:txBody>
          <a:bodyPr/>
          <a:p>
            <a:pPr algn="l">
              <a:buClrTx/>
              <a:buSzTx/>
              <a:buFont typeface="Wingdings" panose="05000000000000000000" charset="0"/>
              <a:buChar char="ü"/>
            </a:pPr>
            <a:r>
              <a:rPr lang="zh-CN" altLang="en-US" sz="2000"/>
              <a:t>A simple yet effective data augmentation method</a:t>
            </a:r>
            <a:r>
              <a:rPr lang="en-US" altLang="zh-CN" sz="2000"/>
              <a:t>——</a:t>
            </a:r>
            <a:r>
              <a:rPr lang="zh-CN" altLang="en-US" sz="2000">
                <a:solidFill>
                  <a:srgbClr val="FF0000"/>
                </a:solidFill>
              </a:rPr>
              <a:t>HiddenCut</a:t>
            </a:r>
            <a:endParaRPr lang="zh-CN" altLang="en-US" sz="2000"/>
          </a:p>
          <a:p>
            <a:pPr algn="l">
              <a:buClrTx/>
              <a:buSzTx/>
              <a:buFont typeface="Wingdings" panose="05000000000000000000" charset="0"/>
              <a:buChar char="ü"/>
            </a:pPr>
            <a:r>
              <a:rPr lang="en-US" sz="2000"/>
              <a:t>L</a:t>
            </a:r>
            <a:r>
              <a:rPr lang="zh-CN" altLang="en-US" sz="2000"/>
              <a:t>inguistic</a:t>
            </a:r>
            <a:r>
              <a:rPr lang="en-US" altLang="zh-CN" sz="2000"/>
              <a:t> </a:t>
            </a:r>
            <a:r>
              <a:rPr lang="zh-CN" altLang="en-US" sz="2000"/>
              <a:t>intuition：</a:t>
            </a:r>
            <a:r>
              <a:rPr lang="en-US" altLang="zh-CN" sz="2000">
                <a:solidFill>
                  <a:srgbClr val="FF0000"/>
                </a:solidFill>
              </a:rPr>
              <a:t>H</a:t>
            </a:r>
            <a:r>
              <a:rPr lang="zh-CN" altLang="en-US" sz="2000">
                <a:solidFill>
                  <a:srgbClr val="FF0000"/>
                </a:solidFill>
              </a:rPr>
              <a:t>idden representations of adjacent words are more likely to contain similar and redundant information</a:t>
            </a:r>
            <a:r>
              <a:rPr lang="en-US" altLang="zh-CN" sz="2000">
                <a:solidFill>
                  <a:schemeClr val="tx1"/>
                </a:solidFill>
              </a:rPr>
              <a:t>——</a:t>
            </a:r>
            <a:r>
              <a:rPr lang="zh-CN" altLang="en-US" sz="2000">
                <a:solidFill>
                  <a:schemeClr val="tx1"/>
                </a:solidFill>
              </a:rPr>
              <a:t>Dropping hidden units more structurally</a:t>
            </a:r>
            <a:endParaRPr lang="zh-CN" altLang="en-US" sz="2000">
              <a:solidFill>
                <a:schemeClr val="tx1"/>
              </a:solidFill>
            </a:endParaRPr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750">
                <a:solidFill>
                  <a:schemeClr val="tx1"/>
                </a:solidFill>
              </a:rPr>
              <a:t>fully utilize all the task-related information</a:t>
            </a:r>
            <a:endParaRPr lang="en-US" altLang="zh-CN" sz="1750">
              <a:solidFill>
                <a:schemeClr val="tx1"/>
              </a:solidFill>
            </a:endParaRPr>
          </a:p>
          <a:p>
            <a:pPr algn="l">
              <a:buClrTx/>
              <a:buSzTx/>
              <a:buFont typeface="Wingdings" panose="05000000000000000000" charset="0"/>
              <a:buChar char="ü"/>
            </a:pPr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zh-CN" altLang="en-US" sz="2000">
                <a:solidFill>
                  <a:schemeClr val="tx1"/>
                </a:solidFill>
              </a:rPr>
              <a:t>voiding injecting too much noise to the input</a:t>
            </a:r>
            <a:r>
              <a:rPr lang="en-US" altLang="zh-CN" sz="2000">
                <a:solidFill>
                  <a:schemeClr val="tx1"/>
                </a:solidFill>
              </a:rPr>
              <a:t>——</a:t>
            </a:r>
            <a:r>
              <a:rPr lang="en-US" altLang="zh-CN" sz="2000">
                <a:solidFill>
                  <a:srgbClr val="FF0000"/>
                </a:solidFill>
              </a:rPr>
              <a:t>Performing HiddenCut in the hidden space, the impact of dropped information is only mitigated rather than completely removed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ontribution</a:t>
            </a:r>
            <a:endParaRPr lang="en-US" sz="3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94230"/>
            <a:ext cx="8229600" cy="4032250"/>
          </a:xfrm>
        </p:spPr>
        <p:txBody>
          <a:bodyPr/>
          <a:p>
            <a:pPr algn="l">
              <a:buClrTx/>
              <a:buSzTx/>
              <a:buFont typeface="Wingdings" panose="05000000000000000000" charset="0"/>
              <a:buChar char="Ø"/>
            </a:pPr>
            <a:r>
              <a:rPr lang="en-US" altLang="zh-CN" sz="2000">
                <a:solidFill>
                  <a:schemeClr val="tx1"/>
                </a:solidFill>
              </a:rPr>
              <a:t>Proposing a simple data augmentation method, </a:t>
            </a:r>
            <a:r>
              <a:rPr lang="en-US" altLang="zh-CN" sz="2000">
                <a:solidFill>
                  <a:srgbClr val="FF0000"/>
                </a:solidFill>
              </a:rPr>
              <a:t>HiddenCut</a:t>
            </a:r>
            <a:r>
              <a:rPr lang="en-US" altLang="zh-CN" sz="2000">
                <a:solidFill>
                  <a:schemeClr val="tx1"/>
                </a:solidFill>
              </a:rPr>
              <a:t>, to regularize PLMs during fine-tuning by </a:t>
            </a:r>
            <a:r>
              <a:rPr lang="en-US" altLang="zh-CN" sz="2000">
                <a:solidFill>
                  <a:srgbClr val="FF0000"/>
                </a:solidFill>
              </a:rPr>
              <a:t>cutting contiguous spans of representations in the hidden space</a:t>
            </a: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  <a:p>
            <a:pPr algn="l">
              <a:buClrTx/>
              <a:buSzTx/>
              <a:buFont typeface="Wingdings" panose="05000000000000000000" charset="0"/>
              <a:buChar char="Ø"/>
            </a:pPr>
            <a:r>
              <a:rPr lang="en-US" altLang="zh-CN" sz="2000">
                <a:solidFill>
                  <a:schemeClr val="tx1"/>
                </a:solidFill>
              </a:rPr>
              <a:t>Exploring and designing different </a:t>
            </a:r>
            <a:r>
              <a:rPr lang="en-US" altLang="zh-CN" sz="2000">
                <a:solidFill>
                  <a:srgbClr val="FF0000"/>
                </a:solidFill>
              </a:rPr>
              <a:t>strategic sampling techniques</a:t>
            </a:r>
            <a:r>
              <a:rPr lang="en-US" altLang="zh-CN" sz="2000">
                <a:solidFill>
                  <a:schemeClr val="tx1"/>
                </a:solidFill>
              </a:rPr>
              <a:t> to </a:t>
            </a:r>
            <a:r>
              <a:rPr lang="en-US" altLang="zh-CN" sz="2000">
                <a:solidFill>
                  <a:srgbClr val="FF0000"/>
                </a:solidFill>
              </a:rPr>
              <a:t>dynamically and adaptively construct the set of spans to be cut</a:t>
            </a: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lang="en-US" altLang="zh-CN" sz="2000">
              <a:solidFill>
                <a:schemeClr val="tx1"/>
              </a:solidFill>
            </a:endParaRPr>
          </a:p>
          <a:p>
            <a:pPr algn="l">
              <a:buClrTx/>
              <a:buSzTx/>
              <a:buFont typeface="Wingdings" panose="05000000000000000000" charset="0"/>
              <a:buChar char="Ø"/>
            </a:pPr>
            <a:r>
              <a:rPr lang="en-US" altLang="zh-CN" sz="2000">
                <a:solidFill>
                  <a:schemeClr val="tx1"/>
                </a:solidFill>
              </a:rPr>
              <a:t>Demonstrating the effectiveness of HiddenCut through extensive experiments on both indistribution and out-of-distribution datasets.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97e4c51-3088-4080-8283-f6c1d88c736a}"/>
  <p:tag name="TABLE_ENDDRAG_ORIGIN_RECT" val="604*116"/>
  <p:tag name="TABLE_ENDDRAG_RECT" val="49*145*604*116"/>
</p:tagLst>
</file>

<file path=ppt/tags/tag2.xml><?xml version="1.0" encoding="utf-8"?>
<p:tagLst xmlns:p="http://schemas.openxmlformats.org/presentationml/2006/main">
  <p:tag name="KSO_WM_UNIT_TABLE_BEAUTIFY" val="smartTable{51dee7ee-2659-48c9-ae5b-9d35c216aaa8}"/>
  <p:tag name="TABLE_ENDDRAG_ORIGIN_RECT" val="603*111"/>
  <p:tag name="TABLE_ENDDRAG_RECT" val="49*270*603*111"/>
</p:tagLst>
</file>

<file path=ppt/tags/tag3.xml><?xml version="1.0" encoding="utf-8"?>
<p:tagLst xmlns:p="http://schemas.openxmlformats.org/presentationml/2006/main">
  <p:tag name="KSO_WM_UNIT_TABLE_BEAUTIFY" val="smartTable{2e6dbc73-5cd3-4177-9891-37bfde8edc80}"/>
  <p:tag name="TABLE_ENDDRAG_ORIGIN_RECT" val="600*113"/>
  <p:tag name="TABLE_ENDDRAG_RECT" val="49*383*600*113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6838</Words>
  <Application>WPS 演示</Application>
  <PresentationFormat/>
  <Paragraphs>269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Wingdings</vt:lpstr>
      <vt:lpstr>微软雅黑</vt:lpstr>
      <vt:lpstr>Arial Unicode MS</vt:lpstr>
      <vt:lpstr>Calibri</vt:lpstr>
      <vt:lpstr>等线</vt:lpstr>
      <vt:lpstr>默认设计模板</vt:lpstr>
      <vt:lpstr>1_默认设计模板</vt:lpstr>
      <vt:lpstr>PowerPoint 演示文稿</vt:lpstr>
      <vt:lpstr>Data Augmentation</vt:lpstr>
      <vt:lpstr>Motivation——Regularization</vt:lpstr>
      <vt:lpstr>Motivation——Regularization</vt:lpstr>
      <vt:lpstr>Motivation——Regularization</vt:lpstr>
      <vt:lpstr>Motivation——Regularization</vt:lpstr>
      <vt:lpstr>Motivation——Regularization</vt:lpstr>
      <vt:lpstr>Solutions</vt:lpstr>
      <vt:lpstr>Contribution</vt:lpstr>
      <vt:lpstr>HiddenCut</vt:lpstr>
      <vt:lpstr>HiddenCut</vt:lpstr>
      <vt:lpstr>Strategic Sampling</vt:lpstr>
      <vt:lpstr>Attention-based Sampling Strategy</vt:lpstr>
      <vt:lpstr>Attention-based Sampling Strategy</vt:lpstr>
      <vt:lpstr>Objectives</vt:lpstr>
      <vt:lpstr>Experiments</vt:lpstr>
      <vt:lpstr>Experiments</vt:lpstr>
      <vt:lpstr>Experiments  Baselines：</vt:lpstr>
      <vt:lpstr>Experiments</vt:lpstr>
      <vt:lpstr>Experiments</vt:lpstr>
      <vt:lpstr>Experiments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LJL</dc:creator>
  <cp:lastModifiedBy>hp</cp:lastModifiedBy>
  <cp:revision>13</cp:revision>
  <dcterms:created xsi:type="dcterms:W3CDTF">2021-11-05T16:52:00Z</dcterms:created>
  <dcterms:modified xsi:type="dcterms:W3CDTF">2021-11-10T16:13:33Z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2052-11.1.0.10524</vt:lpwstr>
  </property>
  <property fmtid="{D5CDD505-2E9C-101B-9397-08002B2CF9AE}" pid="3" name="ICV">
    <vt:lpwstr>545EC77A2E054C498716FDD1E173D70F</vt:lpwstr>
  </property>
</Properties>
</file>