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414" r:id="rId3"/>
    <p:sldId id="407" r:id="rId4"/>
    <p:sldId id="398" r:id="rId5"/>
    <p:sldId id="399" r:id="rId6"/>
    <p:sldId id="417" r:id="rId7"/>
    <p:sldId id="408" r:id="rId8"/>
    <p:sldId id="400" r:id="rId9"/>
    <p:sldId id="418" r:id="rId10"/>
    <p:sldId id="419" r:id="rId11"/>
    <p:sldId id="420" r:id="rId12"/>
    <p:sldId id="421" r:id="rId13"/>
    <p:sldId id="422" r:id="rId14"/>
    <p:sldId id="409" r:id="rId15"/>
    <p:sldId id="423" r:id="rId16"/>
    <p:sldId id="424" r:id="rId17"/>
    <p:sldId id="425" r:id="rId18"/>
    <p:sldId id="428" r:id="rId19"/>
    <p:sldId id="426" r:id="rId20"/>
    <p:sldId id="410" r:id="rId21"/>
    <p:sldId id="427" r:id="rId22"/>
    <p:sldId id="35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EB382-72A7-4D03-97D8-02B899CC53EF}"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08B2C-1B94-4D58-B43A-E29A43F7EEBA}" type="slidenum">
              <a:rPr lang="zh-CN" altLang="en-US" smtClean="0"/>
              <a:t>‹#›</a:t>
            </a:fld>
            <a:endParaRPr lang="zh-CN" altLang="en-US"/>
          </a:p>
        </p:txBody>
      </p:sp>
    </p:spTree>
    <p:extLst>
      <p:ext uri="{BB962C8B-B14F-4D97-AF65-F5344CB8AC3E}">
        <p14:creationId xmlns:p14="http://schemas.microsoft.com/office/powerpoint/2010/main" val="3164634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787A5B-8E86-4FB2-A47B-47A765928DB5}" type="slidenum">
              <a:rPr lang="zh-CN" altLang="en-US" smtClean="0"/>
              <a:t>1</a:t>
            </a:fld>
            <a:endParaRPr lang="zh-CN" altLang="en-US"/>
          </a:p>
        </p:txBody>
      </p:sp>
    </p:spTree>
    <p:extLst>
      <p:ext uri="{BB962C8B-B14F-4D97-AF65-F5344CB8AC3E}">
        <p14:creationId xmlns:p14="http://schemas.microsoft.com/office/powerpoint/2010/main" val="1094489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A6863-5DFF-429B-ADBD-BFB8D8B5DD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857FF0-4C60-451F-B5EA-31FDE9CD9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C881E3-75AF-48B2-9CA3-B8432BE90B37}"/>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F94F67C3-7E41-4744-8BE4-179505E4EC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FFB512-DE8F-4A50-A62C-AE8457236F83}"/>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70473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30E99-316B-4ED1-8016-0F2D47995A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3E8FA33-D027-43E4-94AA-8BCED7DE82E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54F122-F4A1-42FB-BF84-6C911316CA92}"/>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14156810-8719-4D3F-A348-9885B1EBF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D40CC4-F9D8-4981-9689-2D0A614C2A1E}"/>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57860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BA1720-8EE4-4AF1-AE63-627F135D82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34D8AA-3324-45C0-8AF3-941898A72D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88E090-FFB7-4140-A381-1A470D6A96EE}"/>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8C00CA10-05AB-4DD4-A1DA-7214680CFC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270987-0D6D-4F5E-AD5B-6E1018C550EF}"/>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1186593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1"/>
            <a:ext cx="12192000" cy="6858001"/>
          </a:xfrm>
          <a:prstGeom prst="rect">
            <a:avLst/>
          </a:prstGeom>
          <a:solidFill>
            <a:srgbClr val="A31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0800000">
            <a:off x="8542867" y="-1"/>
            <a:ext cx="3649132" cy="2760132"/>
          </a:xfrm>
          <a:prstGeom prst="rtTriangle">
            <a:avLst/>
          </a:prstGeom>
          <a:solidFill>
            <a:srgbClr val="9D1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userDrawn="1"/>
        </p:nvSpPr>
        <p:spPr>
          <a:xfrm rot="16200000">
            <a:off x="7452256" y="2118254"/>
            <a:ext cx="4097868" cy="5381623"/>
          </a:xfrm>
          <a:prstGeom prst="rtTriangle">
            <a:avLst/>
          </a:prstGeom>
          <a:solidFill>
            <a:srgbClr val="9B1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6200000">
            <a:off x="10507400" y="3108853"/>
            <a:ext cx="2033326" cy="1335880"/>
          </a:xfrm>
          <a:prstGeom prst="triangle">
            <a:avLst/>
          </a:prstGeom>
          <a:solidFill>
            <a:srgbClr val="8B1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stretch>
            <a:fillRect/>
          </a:stretch>
        </p:blipFill>
        <p:spPr>
          <a:xfrm>
            <a:off x="3203867" y="1243201"/>
            <a:ext cx="2196808" cy="582812"/>
          </a:xfrm>
          <a:prstGeom prst="rect">
            <a:avLst/>
          </a:prstGeom>
        </p:spPr>
      </p:pic>
    </p:spTree>
    <p:extLst>
      <p:ext uri="{BB962C8B-B14F-4D97-AF65-F5344CB8AC3E}">
        <p14:creationId xmlns:p14="http://schemas.microsoft.com/office/powerpoint/2010/main" val="3266628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6" name="组合 5"/>
          <p:cNvGrpSpPr/>
          <p:nvPr userDrawn="1"/>
        </p:nvGrpSpPr>
        <p:grpSpPr>
          <a:xfrm rot="10800000">
            <a:off x="-1" y="-1"/>
            <a:ext cx="5350657" cy="4074290"/>
            <a:chOff x="6810378" y="2760130"/>
            <a:chExt cx="5381625" cy="4097870"/>
          </a:xfrm>
        </p:grpSpPr>
        <p:sp>
          <p:nvSpPr>
            <p:cNvPr id="7" name="直角三角形 6"/>
            <p:cNvSpPr/>
            <p:nvPr userDrawn="1"/>
          </p:nvSpPr>
          <p:spPr>
            <a:xfrm rot="16200000">
              <a:off x="7452256" y="2118254"/>
              <a:ext cx="4097868" cy="5381623"/>
            </a:xfrm>
            <a:prstGeom prst="rtTriangle">
              <a:avLst/>
            </a:prstGeom>
            <a:solidFill>
              <a:srgbClr val="FF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6200000">
              <a:off x="10507400" y="3108853"/>
              <a:ext cx="2033326" cy="1335880"/>
            </a:xfrm>
            <a:prstGeom prst="triangle">
              <a:avLst/>
            </a:prstGeom>
            <a:solidFill>
              <a:srgbClr val="FF0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9" name="图形 8"/>
          <p:cNvPicPr>
            <a:picLocks noChangeAspect="1"/>
          </p:cNvPicPr>
          <p:nvPr userDrawn="1"/>
        </p:nvPicPr>
        <p:blipFill>
          <a:blip r:embed="rId2" cstate="print">
            <a:extLst>
              <a:ext uri="{96DAC541-7B7A-43D3-8B79-37D633B846F1}">
                <asvg:svgBlip xmlns:asvg="http://schemas.microsoft.com/office/drawing/2016/SVG/main" r:embed="rId3"/>
              </a:ext>
            </a:extLst>
          </a:blip>
          <a:stretch>
            <a:fillRect/>
          </a:stretch>
        </p:blipFill>
        <p:spPr>
          <a:xfrm>
            <a:off x="11401001" y="408517"/>
            <a:ext cx="464407" cy="2172758"/>
          </a:xfrm>
          <a:prstGeom prst="rect">
            <a:avLst/>
          </a:prstGeom>
        </p:spPr>
      </p:pic>
    </p:spTree>
    <p:extLst>
      <p:ext uri="{BB962C8B-B14F-4D97-AF65-F5344CB8AC3E}">
        <p14:creationId xmlns:p14="http://schemas.microsoft.com/office/powerpoint/2010/main" val="86105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6E31C-3C4A-4C4D-8696-9A5D07A40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FC6C99-C782-43AA-804F-8EB82B002E5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8D4057-C3D0-4551-B380-BC064202F74B}"/>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4DA2C932-F1F7-49B1-AF49-0991AC6404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AE1082-BE25-48DD-AFF9-2880290D96D1}"/>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364506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C694C-D3B6-468F-8E2F-8988889F681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DF15D1-3E14-4A2A-A52B-BC3F79F53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166B19F-04FD-4C5E-B2F6-23119C8218EB}"/>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C366699A-7775-4E5E-8717-92328C3BC4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2C38AB-1890-45C4-AA92-B302D974D7B1}"/>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351608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49B29-475F-431E-A282-AF1E466551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7579CE-E54A-421D-8608-8BB92B335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59F66D8-0CC4-41CB-8513-FFD37D7E3CC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FC1667A-1021-4E45-8CD1-D4C0FCA2A951}"/>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6" name="页脚占位符 5">
            <a:extLst>
              <a:ext uri="{FF2B5EF4-FFF2-40B4-BE49-F238E27FC236}">
                <a16:creationId xmlns:a16="http://schemas.microsoft.com/office/drawing/2014/main" id="{6F44F7D0-01C5-4D62-AD81-F72A8F8A46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8AE732-3F56-465F-991B-D2377FBFDFA8}"/>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248830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5903C-4B3C-4C87-B444-66F646CCE0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CEA37D-8360-4F29-A325-FD26D66B7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2B7845F-82B2-48B6-9034-6392111ACD8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738B061-D1A1-4251-B257-3C2AF1972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B9A9100-46D2-4552-BD81-10B01AEBB56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EA55A46-D115-4B0B-B252-55D4C45C0FE8}"/>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8" name="页脚占位符 7">
            <a:extLst>
              <a:ext uri="{FF2B5EF4-FFF2-40B4-BE49-F238E27FC236}">
                <a16:creationId xmlns:a16="http://schemas.microsoft.com/office/drawing/2014/main" id="{F1561286-E81C-4E28-A9A6-6932A7C91D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414E09-F884-4E2C-977B-1528E3085EEB}"/>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44607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B048A-9549-4145-B888-5C84245D71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009F01-F299-43C9-8FCF-137DF8D588AF}"/>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4" name="页脚占位符 3">
            <a:extLst>
              <a:ext uri="{FF2B5EF4-FFF2-40B4-BE49-F238E27FC236}">
                <a16:creationId xmlns:a16="http://schemas.microsoft.com/office/drawing/2014/main" id="{ACAB64E0-8F57-4004-893E-4FF61EC2D4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CEC693-C4C8-4A74-8F08-12C9DFA137AE}"/>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284430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7E8312-CD59-49EE-A453-9578704A067C}"/>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3" name="页脚占位符 2">
            <a:extLst>
              <a:ext uri="{FF2B5EF4-FFF2-40B4-BE49-F238E27FC236}">
                <a16:creationId xmlns:a16="http://schemas.microsoft.com/office/drawing/2014/main" id="{0E5E51D7-C88B-438D-B826-5420AD3B52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E29114-8CF9-4A9D-971B-EBE6520A7005}"/>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425997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2E420-3898-4322-AAF1-5405E6E369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52E39D-5932-429B-B920-3EF09EA87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DA04B0E-7D70-4A3C-B5FA-7D9EE44BE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05E128-E706-4FDF-9389-D7FAB435D400}"/>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6" name="页脚占位符 5">
            <a:extLst>
              <a:ext uri="{FF2B5EF4-FFF2-40B4-BE49-F238E27FC236}">
                <a16:creationId xmlns:a16="http://schemas.microsoft.com/office/drawing/2014/main" id="{B30DA376-4D81-4961-A30A-A085110E52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6C9D7C-BA9B-4116-AE0A-11F3940F8AE5}"/>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240947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8EA57-E079-47C6-9741-F182DA9A5C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40B23F-4EF7-4AEF-A9C1-A67673A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18E558-F615-4FCA-B3AA-BB086F993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072EE3-BEA4-408B-950F-CB758EB5B65B}"/>
              </a:ext>
            </a:extLst>
          </p:cNvPr>
          <p:cNvSpPr>
            <a:spLocks noGrp="1"/>
          </p:cNvSpPr>
          <p:nvPr>
            <p:ph type="dt" sz="half" idx="10"/>
          </p:nvPr>
        </p:nvSpPr>
        <p:spPr/>
        <p:txBody>
          <a:bodyPr/>
          <a:lstStyle/>
          <a:p>
            <a:fld id="{4B24FBA8-720A-435A-A434-9B4AC1EE438C}" type="datetimeFigureOut">
              <a:rPr lang="zh-CN" altLang="en-US" smtClean="0"/>
              <a:t>2021/12/22</a:t>
            </a:fld>
            <a:endParaRPr lang="zh-CN" altLang="en-US"/>
          </a:p>
        </p:txBody>
      </p:sp>
      <p:sp>
        <p:nvSpPr>
          <p:cNvPr id="6" name="页脚占位符 5">
            <a:extLst>
              <a:ext uri="{FF2B5EF4-FFF2-40B4-BE49-F238E27FC236}">
                <a16:creationId xmlns:a16="http://schemas.microsoft.com/office/drawing/2014/main" id="{7930D6A9-631D-415C-B539-047E492329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80F7FA-9F1F-4F57-AEA1-C35F5F6EAAFD}"/>
              </a:ext>
            </a:extLst>
          </p:cNvPr>
          <p:cNvSpPr>
            <a:spLocks noGrp="1"/>
          </p:cNvSpPr>
          <p:nvPr>
            <p:ph type="sldNum" sz="quarter" idx="12"/>
          </p:nvPr>
        </p:nvSpPr>
        <p:spPr/>
        <p:txBody>
          <a:body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414732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56CBCA-2FBB-4CB6-A3FC-5CD2532C3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EEC8E8-B7E5-4013-B6E1-E035DA4F3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B3105-8A50-499E-B698-D1FF5992A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FBA8-720A-435A-A434-9B4AC1EE438C}" type="datetimeFigureOut">
              <a:rPr lang="zh-CN" altLang="en-US" smtClean="0"/>
              <a:t>2021/12/22</a:t>
            </a:fld>
            <a:endParaRPr lang="zh-CN" altLang="en-US"/>
          </a:p>
        </p:txBody>
      </p:sp>
      <p:sp>
        <p:nvSpPr>
          <p:cNvPr id="5" name="页脚占位符 4">
            <a:extLst>
              <a:ext uri="{FF2B5EF4-FFF2-40B4-BE49-F238E27FC236}">
                <a16:creationId xmlns:a16="http://schemas.microsoft.com/office/drawing/2014/main" id="{8059D756-F2FD-49BD-9542-208802AD8A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24D341-D3FD-49E6-937A-6995F7839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5D38E-73D9-4C53-B600-2D81AB41B92F}" type="slidenum">
              <a:rPr lang="zh-CN" altLang="en-US" smtClean="0"/>
              <a:t>‹#›</a:t>
            </a:fld>
            <a:endParaRPr lang="zh-CN" altLang="en-US"/>
          </a:p>
        </p:txBody>
      </p:sp>
    </p:spTree>
    <p:extLst>
      <p:ext uri="{BB962C8B-B14F-4D97-AF65-F5344CB8AC3E}">
        <p14:creationId xmlns:p14="http://schemas.microsoft.com/office/powerpoint/2010/main" val="2687405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091559" y="5097711"/>
            <a:ext cx="2159566" cy="499624"/>
          </a:xfrm>
          <a:prstGeom prst="rect">
            <a:avLst/>
          </a:prstGeom>
          <a:noFill/>
        </p:spPr>
        <p:txBody>
          <a:bodyPr wrap="none" rtlCol="0">
            <a:spAutoFit/>
          </a:body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2021</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12</a:t>
            </a:r>
            <a:r>
              <a:rPr lang="zh-CN" altLang="en-US" sz="2000" dirty="0">
                <a:solidFill>
                  <a:schemeClr val="bg1"/>
                </a:solidFill>
                <a:latin typeface="微软雅黑" panose="020B0503020204020204" pitchFamily="34" charset="-122"/>
                <a:ea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rPr>
              <a:t>23</a:t>
            </a:r>
            <a:r>
              <a:rPr lang="zh-CN" altLang="en-US" sz="2000" dirty="0">
                <a:solidFill>
                  <a:schemeClr val="bg1"/>
                </a:solidFill>
                <a:latin typeface="微软雅黑" panose="020B0503020204020204" pitchFamily="34" charset="-122"/>
                <a:ea typeface="微软雅黑" panose="020B0503020204020204" pitchFamily="34" charset="-122"/>
              </a:rPr>
              <a:t>日</a:t>
            </a:r>
          </a:p>
        </p:txBody>
      </p:sp>
      <p:sp>
        <p:nvSpPr>
          <p:cNvPr id="2" name="文本框 1"/>
          <p:cNvSpPr txBox="1"/>
          <p:nvPr/>
        </p:nvSpPr>
        <p:spPr>
          <a:xfrm>
            <a:off x="1799135" y="6317832"/>
            <a:ext cx="8593730" cy="382669"/>
          </a:xfrm>
          <a:prstGeom prst="rect">
            <a:avLst/>
          </a:prstGeom>
          <a:noFill/>
        </p:spPr>
        <p:txBody>
          <a:bodyPr wrap="square" rtlCol="0">
            <a:spAutoFit/>
          </a:bodyPr>
          <a:lstStyle/>
          <a:p>
            <a:pPr algn="ctr">
              <a:lnSpc>
                <a:spcPct val="150000"/>
              </a:lnSpc>
            </a:pPr>
            <a:r>
              <a:rPr lang="en-US" altLang="zh-CN" sz="1400" dirty="0" err="1">
                <a:solidFill>
                  <a:schemeClr val="bg1"/>
                </a:solidFill>
              </a:rPr>
              <a:t>Zhongkun</a:t>
            </a:r>
            <a:r>
              <a:rPr lang="en-US" altLang="zh-CN" sz="1400" dirty="0">
                <a:solidFill>
                  <a:schemeClr val="bg1"/>
                </a:solidFill>
              </a:rPr>
              <a:t> Liu, et al. Learning to Ask Conversational Questions by Optimizing </a:t>
            </a:r>
            <a:r>
              <a:rPr lang="en-US" altLang="zh-CN" sz="1400" dirty="0" err="1">
                <a:solidFill>
                  <a:schemeClr val="bg1"/>
                </a:solidFill>
              </a:rPr>
              <a:t>Levenshtein</a:t>
            </a:r>
            <a:r>
              <a:rPr lang="en-US" altLang="zh-CN" sz="1400" dirty="0">
                <a:solidFill>
                  <a:schemeClr val="bg1"/>
                </a:solidFill>
              </a:rPr>
              <a:t> Distance. ACL, 2021.</a:t>
            </a:r>
            <a:endParaRPr lang="zh-CN" altLang="en-US" sz="1400" dirty="0">
              <a:solidFill>
                <a:schemeClr val="bg1"/>
              </a:solidFill>
            </a:endParaRPr>
          </a:p>
        </p:txBody>
      </p:sp>
      <p:sp>
        <p:nvSpPr>
          <p:cNvPr id="3" name="文本框 2"/>
          <p:cNvSpPr txBox="1"/>
          <p:nvPr/>
        </p:nvSpPr>
        <p:spPr>
          <a:xfrm>
            <a:off x="4941550" y="4287451"/>
            <a:ext cx="2236510" cy="499624"/>
          </a:xfrm>
          <a:prstGeom prst="rect">
            <a:avLst/>
          </a:prstGeom>
          <a:noFill/>
        </p:spPr>
        <p:txBody>
          <a:bodyPr wrap="non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汇报人：张杨文辉</a:t>
            </a:r>
          </a:p>
        </p:txBody>
      </p:sp>
      <p:sp>
        <p:nvSpPr>
          <p:cNvPr id="6" name="文本框 5">
            <a:extLst>
              <a:ext uri="{FF2B5EF4-FFF2-40B4-BE49-F238E27FC236}">
                <a16:creationId xmlns:a16="http://schemas.microsoft.com/office/drawing/2014/main" id="{6E386BF5-1147-48F3-B5D9-5DCC489D3558}"/>
              </a:ext>
            </a:extLst>
          </p:cNvPr>
          <p:cNvSpPr txBox="1"/>
          <p:nvPr/>
        </p:nvSpPr>
        <p:spPr>
          <a:xfrm>
            <a:off x="1011555" y="2497780"/>
            <a:ext cx="10096500" cy="1166281"/>
          </a:xfrm>
          <a:prstGeom prst="rect">
            <a:avLst/>
          </a:prstGeom>
          <a:noFill/>
        </p:spPr>
        <p:txBody>
          <a:bodyPr wrap="square" rtlCol="0">
            <a:spAutoFit/>
          </a:bodyPr>
          <a:lstStyle/>
          <a:p>
            <a:pPr algn="ctr">
              <a:lnSpc>
                <a:spcPct val="130000"/>
              </a:lnSpc>
            </a:pPr>
            <a:r>
              <a:rPr lang="en-US" altLang="zh-CN" sz="2800" dirty="0">
                <a:solidFill>
                  <a:schemeClr val="bg1"/>
                </a:solidFill>
                <a:latin typeface="微软雅黑" panose="020B0503020204020204" pitchFamily="34" charset="-122"/>
                <a:ea typeface="微软雅黑" panose="020B0503020204020204" pitchFamily="34" charset="-122"/>
              </a:rPr>
              <a:t>Learning to Ask Conversational Questions by Optimizing </a:t>
            </a:r>
            <a:r>
              <a:rPr lang="en-US" altLang="zh-CN" sz="2800" dirty="0" err="1">
                <a:solidFill>
                  <a:schemeClr val="bg1"/>
                </a:solidFill>
                <a:latin typeface="微软雅黑" panose="020B0503020204020204" pitchFamily="34" charset="-122"/>
                <a:ea typeface="微软雅黑" panose="020B0503020204020204" pitchFamily="34" charset="-122"/>
              </a:rPr>
              <a:t>Levenshtein</a:t>
            </a:r>
            <a:r>
              <a:rPr lang="en-US" altLang="zh-CN" sz="2800" dirty="0">
                <a:solidFill>
                  <a:schemeClr val="bg1"/>
                </a:solidFill>
                <a:latin typeface="微软雅黑" panose="020B0503020204020204" pitchFamily="34" charset="-122"/>
                <a:ea typeface="微软雅黑" panose="020B0503020204020204" pitchFamily="34" charset="-122"/>
              </a:rPr>
              <a:t> Distance</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3697150" cy="584775"/>
          </a:xfrm>
          <a:prstGeom prst="rect">
            <a:avLst/>
          </a:prstGeom>
          <a:noFill/>
        </p:spPr>
        <p:txBody>
          <a:bodyPr wrap="square" rtlCol="0">
            <a:spAutoFit/>
          </a:bodyPr>
          <a:lstStyle/>
          <a:p>
            <a:r>
              <a:rPr lang="en-US" altLang="zh-CN" sz="3200" b="1" dirty="0"/>
              <a:t>phrasing MDP</a:t>
            </a:r>
            <a:endParaRPr lang="zh-CN" altLang="en-US" sz="3200" b="1" dirty="0"/>
          </a:p>
        </p:txBody>
      </p:sp>
      <p:sp>
        <p:nvSpPr>
          <p:cNvPr id="4" name="文本框 3">
            <a:extLst>
              <a:ext uri="{FF2B5EF4-FFF2-40B4-BE49-F238E27FC236}">
                <a16:creationId xmlns:a16="http://schemas.microsoft.com/office/drawing/2014/main" id="{A6B2EEE0-5F8E-42A8-BAF6-B222F98BD6B3}"/>
              </a:ext>
            </a:extLst>
          </p:cNvPr>
          <p:cNvSpPr txBox="1"/>
          <p:nvPr/>
        </p:nvSpPr>
        <p:spPr>
          <a:xfrm>
            <a:off x="4635499" y="1317824"/>
            <a:ext cx="5348653" cy="707886"/>
          </a:xfrm>
          <a:prstGeom prst="rect">
            <a:avLst/>
          </a:prstGeom>
          <a:noFill/>
        </p:spPr>
        <p:txBody>
          <a:bodyPr wrap="square" rtlCol="0">
            <a:spAutoFit/>
          </a:bodyPr>
          <a:lstStyle/>
          <a:p>
            <a:r>
              <a:rPr lang="zh-CN" altLang="en-US" sz="2000" dirty="0"/>
              <a:t>        该网络输入预测为“</a:t>
            </a:r>
            <a:r>
              <a:rPr lang="en-US" altLang="zh-CN" sz="2000" dirty="0"/>
              <a:t>S”</a:t>
            </a:r>
            <a:r>
              <a:rPr lang="zh-CN" altLang="en-US" sz="2000" dirty="0"/>
              <a:t>或者“</a:t>
            </a:r>
            <a:r>
              <a:rPr lang="en-US" altLang="zh-CN" sz="2000" dirty="0"/>
              <a:t>I”</a:t>
            </a:r>
            <a:r>
              <a:rPr lang="zh-CN" altLang="en-US" sz="2000" dirty="0"/>
              <a:t>的词组，预测替换或者插入的词组</a:t>
            </a:r>
            <a:r>
              <a:rPr lang="en-US" altLang="zh-CN" sz="2000" dirty="0"/>
              <a:t>        </a:t>
            </a:r>
            <a:endParaRPr lang="zh-CN" altLang="en-US" sz="2000" dirty="0"/>
          </a:p>
        </p:txBody>
      </p:sp>
      <p:sp>
        <p:nvSpPr>
          <p:cNvPr id="7" name="文本框 6">
            <a:extLst>
              <a:ext uri="{FF2B5EF4-FFF2-40B4-BE49-F238E27FC236}">
                <a16:creationId xmlns:a16="http://schemas.microsoft.com/office/drawing/2014/main" id="{21456A4D-1A46-4E74-A7D0-0926FECF2D9E}"/>
              </a:ext>
            </a:extLst>
          </p:cNvPr>
          <p:cNvSpPr txBox="1"/>
          <p:nvPr/>
        </p:nvSpPr>
        <p:spPr>
          <a:xfrm>
            <a:off x="5232400" y="2276989"/>
            <a:ext cx="2813050" cy="400110"/>
          </a:xfrm>
          <a:prstGeom prst="rect">
            <a:avLst/>
          </a:prstGeom>
          <a:noFill/>
        </p:spPr>
        <p:txBody>
          <a:bodyPr wrap="square" rtlCol="0">
            <a:spAutoFit/>
          </a:bodyPr>
          <a:lstStyle/>
          <a:p>
            <a:r>
              <a:rPr lang="en-US" altLang="zh-CN" sz="2000" dirty="0"/>
              <a:t>phrasing MDP</a:t>
            </a:r>
            <a:r>
              <a:rPr lang="zh-CN" altLang="en-US" sz="2000" dirty="0"/>
              <a:t>建模为</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AFBD03A-950D-4C50-A573-E961D26A6026}"/>
                  </a:ext>
                </a:extLst>
              </p:cNvPr>
              <p:cNvSpPr txBox="1"/>
              <p:nvPr/>
            </p:nvSpPr>
            <p:spPr>
              <a:xfrm>
                <a:off x="4635499" y="2318778"/>
                <a:ext cx="8966201" cy="1352550"/>
              </a:xfrm>
              <a:prstGeom prst="rect">
                <a:avLst/>
              </a:prstGeom>
              <a:noFill/>
            </p:spPr>
            <p:txBody>
              <a:bodyPr wrap="square" rtlCol="0">
                <a:spAutoFit/>
              </a:bodyPr>
              <a:lstStyle/>
              <a:p>
                <a:r>
                  <a:rPr lang="en-US" altLang="zh-CN" sz="2000" dirty="0"/>
                  <a:t>					          </a:t>
                </a:r>
                <a:r>
                  <a:rPr lang="zh-CN" altLang="en-US" sz="2000" dirty="0"/>
                  <a:t>，</a:t>
                </a:r>
                <a:endParaRPr lang="en-US" altLang="zh-CN" sz="2000" dirty="0"/>
              </a:p>
              <a:p>
                <a:r>
                  <a:rPr lang="zh-CN" altLang="en-US" sz="2000" dirty="0"/>
                  <a:t>其中</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𝑝</m:t>
                        </m:r>
                      </m:sup>
                    </m:sSubSup>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r>
                              <a:rPr lang="en-US" altLang="zh-CN" sz="2000" b="0" i="1" smtClean="0">
                                <a:latin typeface="Cambria Math" panose="02040503050406030204" pitchFamily="18" charset="0"/>
                              </a:rPr>
                              <m:t>𝑡</m:t>
                            </m:r>
                          </m:sup>
                        </m:s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𝑒</m:t>
                            </m:r>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𝒮</m:t>
                        </m:r>
                      </m:e>
                      <m:sup>
                        <m:r>
                          <a:rPr lang="en-US" altLang="zh-CN" sz="2000" b="0" i="1" smtClean="0">
                            <a:latin typeface="Cambria Math" panose="02040503050406030204" pitchFamily="18" charset="0"/>
                          </a:rPr>
                          <m:t>𝑝</m:t>
                        </m:r>
                      </m:sup>
                    </m:sSup>
                    <m:r>
                      <a:rPr lang="zh-CN" altLang="en-US" sz="2000" i="1">
                        <a:latin typeface="Cambria Math" panose="02040503050406030204" pitchFamily="18" charset="0"/>
                      </a:rPr>
                      <m:t>，</m:t>
                    </m:r>
                  </m:oMath>
                </a14:m>
                <a:endParaRPr lang="en-US" altLang="zh-CN" sz="2000" b="0" dirty="0"/>
              </a:p>
              <a:p>
                <a:endParaRPr lang="en-US" altLang="zh-CN" sz="2000" b="0" dirty="0"/>
              </a:p>
              <a:p>
                <a:endParaRPr lang="zh-CN" altLang="en-US" sz="2000" dirty="0"/>
              </a:p>
            </p:txBody>
          </p:sp>
        </mc:Choice>
        <mc:Fallback xmlns="">
          <p:sp>
            <p:nvSpPr>
              <p:cNvPr id="10" name="文本框 9">
                <a:extLst>
                  <a:ext uri="{FF2B5EF4-FFF2-40B4-BE49-F238E27FC236}">
                    <a16:creationId xmlns:a16="http://schemas.microsoft.com/office/drawing/2014/main" id="{5AFBD03A-950D-4C50-A573-E961D26A6026}"/>
                  </a:ext>
                </a:extLst>
              </p:cNvPr>
              <p:cNvSpPr txBox="1">
                <a:spLocks noRot="1" noChangeAspect="1" noMove="1" noResize="1" noEditPoints="1" noAdjustHandles="1" noChangeArrowheads="1" noChangeShapeType="1" noTextEdit="1"/>
              </p:cNvSpPr>
              <p:nvPr/>
            </p:nvSpPr>
            <p:spPr>
              <a:xfrm>
                <a:off x="4635499" y="2318778"/>
                <a:ext cx="8966201" cy="1352550"/>
              </a:xfrm>
              <a:prstGeom prst="rect">
                <a:avLst/>
              </a:prstGeom>
              <a:blipFill>
                <a:blip r:embed="rId2"/>
                <a:stretch>
                  <a:fillRect l="-680" t="-22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0C041B5-468A-433E-B226-32466E01554D}"/>
                  </a:ext>
                </a:extLst>
              </p:cNvPr>
              <p:cNvSpPr txBox="1"/>
              <p:nvPr/>
            </p:nvSpPr>
            <p:spPr>
              <a:xfrm>
                <a:off x="4635499" y="2981898"/>
                <a:ext cx="4984750" cy="400110"/>
              </a:xfrm>
              <a:prstGeom prst="rect">
                <a:avLst/>
              </a:prstGeom>
              <a:noFill/>
            </p:spPr>
            <p:txBody>
              <a:bodyPr wrap="square" rtlCol="0">
                <a:spAutoFit/>
              </a:bodyPr>
              <a:lstStyle/>
              <a:p>
                <a:r>
                  <a:rPr lang="zh-CN" altLang="en-US" sz="2000" dirty="0"/>
                  <a:t>转移函数</a:t>
                </a:r>
                <a14:m>
                  <m:oMath xmlns:m="http://schemas.openxmlformats.org/officeDocument/2006/math">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𝒯</m:t>
                        </m:r>
                      </m:e>
                      <m:sup>
                        <m:r>
                          <m:rPr>
                            <m:sty m:val="p"/>
                          </m:rPr>
                          <a:rPr lang="en-US" altLang="zh-CN" sz="2000" i="1">
                            <a:latin typeface="Cambria Math" panose="02040503050406030204" pitchFamily="18" charset="0"/>
                          </a:rPr>
                          <m:t>e</m:t>
                        </m:r>
                      </m:sup>
                    </m:sSup>
                  </m:oMath>
                </a14:m>
                <a:r>
                  <a:rPr lang="zh-CN" altLang="en-US" sz="2000" dirty="0"/>
                  <a:t>是确定的，</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ℛ</m:t>
                    </m:r>
                  </m:oMath>
                </a14:m>
                <a:r>
                  <a:rPr lang="zh-CN" altLang="en-US" sz="2000" dirty="0"/>
                  <a:t>是奖励函数</a:t>
                </a:r>
              </a:p>
            </p:txBody>
          </p:sp>
        </mc:Choice>
        <mc:Fallback xmlns="">
          <p:sp>
            <p:nvSpPr>
              <p:cNvPr id="13" name="文本框 12">
                <a:extLst>
                  <a:ext uri="{FF2B5EF4-FFF2-40B4-BE49-F238E27FC236}">
                    <a16:creationId xmlns:a16="http://schemas.microsoft.com/office/drawing/2014/main" id="{80C041B5-468A-433E-B226-32466E01554D}"/>
                  </a:ext>
                </a:extLst>
              </p:cNvPr>
              <p:cNvSpPr txBox="1">
                <a:spLocks noRot="1" noChangeAspect="1" noMove="1" noResize="1" noEditPoints="1" noAdjustHandles="1" noChangeArrowheads="1" noChangeShapeType="1" noTextEdit="1"/>
              </p:cNvSpPr>
              <p:nvPr/>
            </p:nvSpPr>
            <p:spPr>
              <a:xfrm>
                <a:off x="4635499" y="2981898"/>
                <a:ext cx="4984750" cy="400110"/>
              </a:xfrm>
              <a:prstGeom prst="rect">
                <a:avLst/>
              </a:prstGeom>
              <a:blipFill>
                <a:blip r:embed="rId3"/>
                <a:stretch>
                  <a:fillRect l="-1222" t="-7576" b="-25758"/>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E199358F-17CD-4B30-B281-EC51B0FC8FE0}"/>
              </a:ext>
            </a:extLst>
          </p:cNvPr>
          <p:cNvPicPr>
            <a:picLocks noChangeAspect="1"/>
          </p:cNvPicPr>
          <p:nvPr/>
        </p:nvPicPr>
        <p:blipFill rotWithShape="1">
          <a:blip r:embed="rId4">
            <a:extLst>
              <a:ext uri="{28A0092B-C50C-407E-A947-70E740481C1C}">
                <a14:useLocalDpi xmlns:a14="http://schemas.microsoft.com/office/drawing/2010/main" val="0"/>
              </a:ext>
            </a:extLst>
          </a:blip>
          <a:srcRect l="76522" t="8894" b="10041"/>
          <a:stretch/>
        </p:blipFill>
        <p:spPr>
          <a:xfrm>
            <a:off x="1199051" y="1172605"/>
            <a:ext cx="2580298" cy="2786392"/>
          </a:xfrm>
          <a:prstGeom prst="rect">
            <a:avLst/>
          </a:prstGeom>
        </p:spPr>
      </p:pic>
      <p:pic>
        <p:nvPicPr>
          <p:cNvPr id="6" name="图片 5">
            <a:extLst>
              <a:ext uri="{FF2B5EF4-FFF2-40B4-BE49-F238E27FC236}">
                <a16:creationId xmlns:a16="http://schemas.microsoft.com/office/drawing/2014/main" id="{ABA9A069-5E22-4907-8433-F6FF7397B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4622" y="2284965"/>
            <a:ext cx="2272231" cy="400110"/>
          </a:xfrm>
          <a:prstGeom prst="rect">
            <a:avLst/>
          </a:prstGeom>
        </p:spPr>
      </p:pic>
      <p:pic>
        <p:nvPicPr>
          <p:cNvPr id="15" name="图片 14">
            <a:extLst>
              <a:ext uri="{FF2B5EF4-FFF2-40B4-BE49-F238E27FC236}">
                <a16:creationId xmlns:a16="http://schemas.microsoft.com/office/drawing/2014/main" id="{274D6375-4EAF-40FA-8D4B-6E7C0636538C}"/>
              </a:ext>
            </a:extLst>
          </p:cNvPr>
          <p:cNvPicPr>
            <a:picLocks noChangeAspect="1"/>
          </p:cNvPicPr>
          <p:nvPr/>
        </p:nvPicPr>
        <p:blipFill rotWithShape="1">
          <a:blip r:embed="rId6">
            <a:extLst>
              <a:ext uri="{28A0092B-C50C-407E-A947-70E740481C1C}">
                <a14:useLocalDpi xmlns:a14="http://schemas.microsoft.com/office/drawing/2010/main" val="0"/>
              </a:ext>
            </a:extLst>
          </a:blip>
          <a:srcRect t="14724" b="11319"/>
          <a:stretch/>
        </p:blipFill>
        <p:spPr>
          <a:xfrm>
            <a:off x="7673822" y="2671634"/>
            <a:ext cx="3454401" cy="357033"/>
          </a:xfrm>
          <a:prstGeom prst="rect">
            <a:avLst/>
          </a:prstGeom>
        </p:spPr>
      </p:pic>
      <p:pic>
        <p:nvPicPr>
          <p:cNvPr id="17" name="图片 16">
            <a:extLst>
              <a:ext uri="{FF2B5EF4-FFF2-40B4-BE49-F238E27FC236}">
                <a16:creationId xmlns:a16="http://schemas.microsoft.com/office/drawing/2014/main" id="{A6BD5B6E-22B9-4D7B-B5FD-B2F466A790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2756" y="4781093"/>
            <a:ext cx="3579287" cy="528606"/>
          </a:xfrm>
          <a:prstGeom prst="rect">
            <a:avLst/>
          </a:prstGeom>
        </p:spPr>
      </p:pic>
      <p:sp>
        <p:nvSpPr>
          <p:cNvPr id="18" name="文本框 17">
            <a:extLst>
              <a:ext uri="{FF2B5EF4-FFF2-40B4-BE49-F238E27FC236}">
                <a16:creationId xmlns:a16="http://schemas.microsoft.com/office/drawing/2014/main" id="{7C6B0B85-5C37-4700-AD47-98226D1289F0}"/>
              </a:ext>
            </a:extLst>
          </p:cNvPr>
          <p:cNvSpPr txBox="1"/>
          <p:nvPr/>
        </p:nvSpPr>
        <p:spPr>
          <a:xfrm>
            <a:off x="1445847" y="4204104"/>
            <a:ext cx="4650153" cy="400110"/>
          </a:xfrm>
          <a:prstGeom prst="rect">
            <a:avLst/>
          </a:prstGeom>
          <a:noFill/>
        </p:spPr>
        <p:txBody>
          <a:bodyPr wrap="square" rtlCol="0">
            <a:spAutoFit/>
          </a:bodyPr>
          <a:lstStyle/>
          <a:p>
            <a:r>
              <a:rPr lang="en-US" altLang="zh-CN" sz="2000" dirty="0"/>
              <a:t>RISE</a:t>
            </a:r>
            <a:r>
              <a:rPr lang="zh-CN" altLang="en-US" sz="2000" dirty="0"/>
              <a:t>目标最大化期望收益，定义如下</a:t>
            </a:r>
          </a:p>
        </p:txBody>
      </p:sp>
      <p:sp>
        <p:nvSpPr>
          <p:cNvPr id="19" name="文本框 18">
            <a:extLst>
              <a:ext uri="{FF2B5EF4-FFF2-40B4-BE49-F238E27FC236}">
                <a16:creationId xmlns:a16="http://schemas.microsoft.com/office/drawing/2014/main" id="{77C50F80-914B-41D9-A347-11E27CB10F65}"/>
              </a:ext>
            </a:extLst>
          </p:cNvPr>
          <p:cNvSpPr txBox="1"/>
          <p:nvPr/>
        </p:nvSpPr>
        <p:spPr>
          <a:xfrm>
            <a:off x="1445847" y="5426310"/>
            <a:ext cx="4902200" cy="400110"/>
          </a:xfrm>
          <a:prstGeom prst="rect">
            <a:avLst/>
          </a:prstGeom>
          <a:noFill/>
        </p:spPr>
        <p:txBody>
          <a:bodyPr wrap="square" rtlCol="0">
            <a:spAutoFit/>
          </a:bodyPr>
          <a:lstStyle/>
          <a:p>
            <a:r>
              <a:rPr lang="en-US" altLang="zh-CN" sz="2000" dirty="0"/>
              <a:t>θ</a:t>
            </a:r>
            <a:r>
              <a:rPr lang="zh-CN" altLang="en-US" sz="2000" dirty="0"/>
              <a:t>是模型参数，通过策略梯度方法优化</a:t>
            </a:r>
          </a:p>
        </p:txBody>
      </p:sp>
      <p:pic>
        <p:nvPicPr>
          <p:cNvPr id="21" name="图片 20">
            <a:extLst>
              <a:ext uri="{FF2B5EF4-FFF2-40B4-BE49-F238E27FC236}">
                <a16:creationId xmlns:a16="http://schemas.microsoft.com/office/drawing/2014/main" id="{01EE4C27-00A5-4EFA-8962-CFAE46268E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8334" y="5943031"/>
            <a:ext cx="6731000" cy="591992"/>
          </a:xfrm>
          <a:prstGeom prst="rect">
            <a:avLst/>
          </a:prstGeom>
        </p:spPr>
      </p:pic>
      <p:pic>
        <p:nvPicPr>
          <p:cNvPr id="23" name="图片 22">
            <a:extLst>
              <a:ext uri="{FF2B5EF4-FFF2-40B4-BE49-F238E27FC236}">
                <a16:creationId xmlns:a16="http://schemas.microsoft.com/office/drawing/2014/main" id="{F1AD2E90-3326-47F6-9F9A-F15BB27832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49334" y="6020103"/>
            <a:ext cx="2480566" cy="451419"/>
          </a:xfrm>
          <a:prstGeom prst="rect">
            <a:avLst/>
          </a:prstGeom>
        </p:spPr>
      </p:pic>
    </p:spTree>
    <p:extLst>
      <p:ext uri="{BB962C8B-B14F-4D97-AF65-F5344CB8AC3E}">
        <p14:creationId xmlns:p14="http://schemas.microsoft.com/office/powerpoint/2010/main" val="7944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2236650" cy="584775"/>
          </a:xfrm>
          <a:prstGeom prst="rect">
            <a:avLst/>
          </a:prstGeom>
          <a:noFill/>
        </p:spPr>
        <p:txBody>
          <a:bodyPr wrap="square" rtlCol="0">
            <a:spAutoFit/>
          </a:bodyPr>
          <a:lstStyle/>
          <a:p>
            <a:r>
              <a:rPr lang="zh-CN" altLang="en-US" sz="3200" b="1" dirty="0"/>
              <a:t>策略网络</a:t>
            </a:r>
          </a:p>
        </p:txBody>
      </p:sp>
      <p:pic>
        <p:nvPicPr>
          <p:cNvPr id="8" name="图片 7">
            <a:extLst>
              <a:ext uri="{FF2B5EF4-FFF2-40B4-BE49-F238E27FC236}">
                <a16:creationId xmlns:a16="http://schemas.microsoft.com/office/drawing/2014/main" id="{A7BFD5A1-69E9-468B-9BA6-7C5DE28FB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3709510"/>
            <a:ext cx="9385300" cy="2935219"/>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CEB5C02-1BE6-425C-929D-89DCB7D167A7}"/>
                  </a:ext>
                </a:extLst>
              </p:cNvPr>
              <p:cNvSpPr txBox="1"/>
              <p:nvPr/>
            </p:nvSpPr>
            <p:spPr>
              <a:xfrm>
                <a:off x="1390650" y="1793077"/>
                <a:ext cx="9124949" cy="1128194"/>
              </a:xfrm>
              <a:prstGeom prst="rect">
                <a:avLst/>
              </a:prstGeom>
              <a:noFill/>
            </p:spPr>
            <p:txBody>
              <a:bodyPr wrap="square" rtlCol="0">
                <a:spAutoFit/>
              </a:bodyPr>
              <a:lstStyle/>
              <a:p>
                <a:pPr>
                  <a:lnSpc>
                    <a:spcPts val="4000"/>
                  </a:lnSpc>
                </a:pPr>
                <a:r>
                  <a:rPr lang="zh-CN" altLang="en-US" sz="2400" dirty="0"/>
                  <a:t>        将“上下文</a:t>
                </a:r>
                <a:r>
                  <a:rPr lang="en-US" altLang="zh-CN" sz="2400" dirty="0"/>
                  <a:t>+[SEP]+</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𝑡</m:t>
                        </m:r>
                      </m:sup>
                    </m:sSup>
                  </m:oMath>
                </a14:m>
                <a:r>
                  <a:rPr lang="zh-CN" altLang="en-US" sz="2400" b="0" dirty="0"/>
                  <a:t>”输入</a:t>
                </a:r>
                <a:r>
                  <a:rPr lang="en-US" altLang="zh-CN" sz="2400" b="0" dirty="0"/>
                  <a:t>BERT2BERT</a:t>
                </a:r>
                <a:r>
                  <a:rPr lang="zh-CN" altLang="en-US" sz="2400" b="0" dirty="0"/>
                  <a:t>来</a:t>
                </a:r>
                <a:r>
                  <a:rPr lang="zh-CN" altLang="en-US" sz="2400" dirty="0"/>
                  <a:t>得到</a:t>
                </a:r>
                <a:r>
                  <a:rPr lang="en-US" altLang="zh-CN" sz="2400" dirty="0"/>
                  <a:t>tokens</a:t>
                </a:r>
                <a:r>
                  <a:rPr lang="zh-CN" altLang="en-US" sz="2400" dirty="0"/>
                  <a:t>的隐藏表示</a:t>
                </a:r>
                <a:endParaRPr lang="en-US" altLang="zh-CN" sz="2400" dirty="0"/>
              </a:p>
              <a:p>
                <a:pPr>
                  <a:lnSpc>
                    <a:spcPts val="4000"/>
                  </a:lnSpc>
                </a:pP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𝐻</m:t>
                        </m:r>
                      </m:e>
                      <m:sup>
                        <m:r>
                          <a:rPr lang="en-US" altLang="zh-CN" sz="2400" b="0" i="1" smtClean="0">
                            <a:latin typeface="Cambria Math" panose="02040503050406030204" pitchFamily="18" charset="0"/>
                          </a:rPr>
                          <m:t>𝑡</m:t>
                        </m:r>
                      </m:sup>
                    </m:sSup>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𝑡</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𝑡</m:t>
                                </m:r>
                              </m:sup>
                            </m:sSup>
                            <m:r>
                              <a:rPr lang="en-US" altLang="zh-CN" sz="2400" b="0" i="1" smtClean="0">
                                <a:latin typeface="Cambria Math" panose="02040503050406030204" pitchFamily="18" charset="0"/>
                              </a:rPr>
                              <m:t>|</m:t>
                            </m:r>
                          </m:sub>
                          <m:sup>
                            <m:r>
                              <a:rPr lang="en-US" altLang="zh-CN" sz="2400" b="0" i="1" smtClean="0">
                                <a:latin typeface="Cambria Math" panose="02040503050406030204" pitchFamily="18" charset="0"/>
                              </a:rPr>
                              <m:t>𝑡</m:t>
                            </m:r>
                          </m:sup>
                        </m:sSubSup>
                      </m:e>
                    </m:d>
                  </m:oMath>
                </a14:m>
                <a:r>
                  <a:rPr lang="zh-CN" altLang="en-US" sz="2400" b="0" dirty="0"/>
                  <a:t>，最后添加一个线性层来预测</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𝑒</m:t>
                        </m:r>
                      </m:sup>
                    </m:sSubSup>
                  </m:oMath>
                </a14:m>
                <a:endParaRPr lang="en-US" altLang="zh-CN" sz="2400" b="0" dirty="0"/>
              </a:p>
            </p:txBody>
          </p:sp>
        </mc:Choice>
        <mc:Fallback xmlns="">
          <p:sp>
            <p:nvSpPr>
              <p:cNvPr id="3" name="文本框 2">
                <a:extLst>
                  <a:ext uri="{FF2B5EF4-FFF2-40B4-BE49-F238E27FC236}">
                    <a16:creationId xmlns:a16="http://schemas.microsoft.com/office/drawing/2014/main" id="{BCEB5C02-1BE6-425C-929D-89DCB7D167A7}"/>
                  </a:ext>
                </a:extLst>
              </p:cNvPr>
              <p:cNvSpPr txBox="1">
                <a:spLocks noRot="1" noChangeAspect="1" noMove="1" noResize="1" noEditPoints="1" noAdjustHandles="1" noChangeArrowheads="1" noChangeShapeType="1" noTextEdit="1"/>
              </p:cNvSpPr>
              <p:nvPr/>
            </p:nvSpPr>
            <p:spPr>
              <a:xfrm>
                <a:off x="1390650" y="1793077"/>
                <a:ext cx="9124949" cy="1128194"/>
              </a:xfrm>
              <a:prstGeom prst="rect">
                <a:avLst/>
              </a:prstGeom>
              <a:blipFill>
                <a:blip r:embed="rId3"/>
                <a:stretch>
                  <a:fillRect r="-334" b="-432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8B59DFA-3285-4E2F-BC78-EE211B2C9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0475" y="2954248"/>
            <a:ext cx="5106125" cy="474752"/>
          </a:xfrm>
          <a:prstGeom prst="rect">
            <a:avLst/>
          </a:prstGeom>
        </p:spPr>
      </p:pic>
      <p:sp>
        <p:nvSpPr>
          <p:cNvPr id="15" name="矩形 14">
            <a:extLst>
              <a:ext uri="{FF2B5EF4-FFF2-40B4-BE49-F238E27FC236}">
                <a16:creationId xmlns:a16="http://schemas.microsoft.com/office/drawing/2014/main" id="{CD8D0536-1BD0-4FE2-AD03-E261C2C4D629}"/>
              </a:ext>
            </a:extLst>
          </p:cNvPr>
          <p:cNvSpPr/>
          <p:nvPr/>
        </p:nvSpPr>
        <p:spPr>
          <a:xfrm>
            <a:off x="1390650" y="3666376"/>
            <a:ext cx="6965950" cy="2978353"/>
          </a:xfrm>
          <a:prstGeom prst="rect">
            <a:avLst/>
          </a:prstGeom>
          <a:noFill/>
          <a:ln w="3810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828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2236650" cy="584775"/>
          </a:xfrm>
          <a:prstGeom prst="rect">
            <a:avLst/>
          </a:prstGeom>
          <a:noFill/>
        </p:spPr>
        <p:txBody>
          <a:bodyPr wrap="square" rtlCol="0">
            <a:spAutoFit/>
          </a:bodyPr>
          <a:lstStyle/>
          <a:p>
            <a:r>
              <a:rPr lang="zh-CN" altLang="en-US" sz="3200" b="1" dirty="0"/>
              <a:t>策略网络</a:t>
            </a:r>
          </a:p>
        </p:txBody>
      </p:sp>
      <p:pic>
        <p:nvPicPr>
          <p:cNvPr id="8" name="图片 7">
            <a:extLst>
              <a:ext uri="{FF2B5EF4-FFF2-40B4-BE49-F238E27FC236}">
                <a16:creationId xmlns:a16="http://schemas.microsoft.com/office/drawing/2014/main" id="{A7BFD5A1-69E9-468B-9BA6-7C5DE28FB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3709510"/>
            <a:ext cx="9385300" cy="2935219"/>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3865B32-5EC4-4C78-BE6E-951BB75EFA34}"/>
                  </a:ext>
                </a:extLst>
              </p:cNvPr>
              <p:cNvSpPr txBox="1"/>
              <p:nvPr/>
            </p:nvSpPr>
            <p:spPr>
              <a:xfrm>
                <a:off x="1448526" y="1320800"/>
                <a:ext cx="10070374" cy="1592615"/>
              </a:xfrm>
              <a:prstGeom prst="rect">
                <a:avLst/>
              </a:prstGeom>
              <a:noFill/>
            </p:spPr>
            <p:txBody>
              <a:bodyPr wrap="square" rtlCol="0">
                <a:spAutoFit/>
              </a:bodyPr>
              <a:lstStyle/>
              <a:p>
                <a:pPr>
                  <a:lnSpc>
                    <a:spcPts val="4000"/>
                  </a:lnSpc>
                </a:pPr>
                <a:r>
                  <a:rPr lang="zh-CN" altLang="en-US" sz="2400" b="0" dirty="0"/>
                  <a:t>        若标记为“</a:t>
                </a:r>
                <a:r>
                  <a:rPr lang="en-US" altLang="zh-CN" sz="2400" b="0" dirty="0"/>
                  <a:t>I”</a:t>
                </a:r>
                <a:r>
                  <a:rPr lang="zh-CN" altLang="en-US" sz="2400" b="0" dirty="0"/>
                  <a:t>则取当前</a:t>
                </a:r>
                <a:r>
                  <a:rPr lang="en-US" altLang="zh-CN" sz="2400" b="0" dirty="0"/>
                  <a:t>token</a:t>
                </a:r>
                <a:r>
                  <a:rPr lang="zh-CN" altLang="en-US" sz="2400" b="0" dirty="0"/>
                  <a:t>和下一个</a:t>
                </a:r>
                <a:r>
                  <a:rPr lang="en-US" altLang="zh-CN" sz="2400" b="0" dirty="0"/>
                  <a:t>token</a:t>
                </a:r>
                <a:r>
                  <a:rPr lang="zh-CN" altLang="en-US" sz="2400" b="0" dirty="0"/>
                  <a:t>，若标记为“</a:t>
                </a:r>
                <a:r>
                  <a:rPr lang="en-US" altLang="zh-CN" sz="2400" b="0" dirty="0"/>
                  <a:t>S”</a:t>
                </a:r>
                <a:r>
                  <a:rPr lang="zh-CN" altLang="en-US" sz="2400" b="0" dirty="0"/>
                  <a:t>则取连续若干个标记为“</a:t>
                </a:r>
                <a:r>
                  <a:rPr lang="en-US" altLang="zh-CN" sz="2400" b="0" dirty="0"/>
                  <a:t>S”</a:t>
                </a:r>
                <a:r>
                  <a:rPr lang="zh-CN" altLang="en-US" sz="2400" b="0" dirty="0"/>
                  <a:t>的</a:t>
                </a:r>
                <a:r>
                  <a:rPr lang="en-US" altLang="zh-CN" sz="2400" b="0" dirty="0"/>
                  <a:t>token</a:t>
                </a:r>
                <a:r>
                  <a:rPr lang="zh-CN" altLang="en-US" sz="2400" b="0" dirty="0"/>
                  <a:t>，前面连接</a:t>
                </a:r>
                <a:r>
                  <a:rPr lang="en-US" altLang="zh-CN" sz="2400" b="0" dirty="0"/>
                  <a:t>[CLS]</a:t>
                </a:r>
                <a:r>
                  <a:rPr lang="zh-CN" altLang="en-US" sz="2400" b="0" dirty="0"/>
                  <a:t>后输入</a:t>
                </a:r>
                <a:r>
                  <a:rPr lang="en-US" altLang="zh-CN" sz="2400" b="0" dirty="0"/>
                  <a:t>BERT2BERT</a:t>
                </a:r>
                <a:r>
                  <a:rPr lang="zh-CN" altLang="en-US" sz="2400" b="0" dirty="0"/>
                  <a:t>网络获得</a:t>
                </a:r>
                <a:r>
                  <a:rPr lang="en-US" altLang="zh-CN" sz="2400" b="0" dirty="0"/>
                  <a:t>tokens</a:t>
                </a:r>
                <a:r>
                  <a:rPr lang="zh-CN" altLang="en-US" sz="2400" b="0" dirty="0"/>
                  <a:t>的隐藏表示</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𝑡</m:t>
                        </m:r>
                      </m:sup>
                    </m:sSup>
                  </m:oMath>
                </a14:m>
                <a:r>
                  <a:rPr lang="zh-CN" altLang="en-US" sz="2400" b="0" dirty="0"/>
                  <a:t>，最后添加一个线性层来预测</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𝑎</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𝑝</m:t>
                        </m:r>
                      </m:sup>
                    </m:sSubSup>
                  </m:oMath>
                </a14:m>
                <a:endParaRPr lang="en-US" altLang="zh-CN" sz="2400" b="0" dirty="0"/>
              </a:p>
            </p:txBody>
          </p:sp>
        </mc:Choice>
        <mc:Fallback xmlns="">
          <p:sp>
            <p:nvSpPr>
              <p:cNvPr id="12" name="文本框 11">
                <a:extLst>
                  <a:ext uri="{FF2B5EF4-FFF2-40B4-BE49-F238E27FC236}">
                    <a16:creationId xmlns:a16="http://schemas.microsoft.com/office/drawing/2014/main" id="{13865B32-5EC4-4C78-BE6E-951BB75EFA34}"/>
                  </a:ext>
                </a:extLst>
              </p:cNvPr>
              <p:cNvSpPr txBox="1">
                <a:spLocks noRot="1" noChangeAspect="1" noMove="1" noResize="1" noEditPoints="1" noAdjustHandles="1" noChangeArrowheads="1" noChangeShapeType="1" noTextEdit="1"/>
              </p:cNvSpPr>
              <p:nvPr/>
            </p:nvSpPr>
            <p:spPr>
              <a:xfrm>
                <a:off x="1448526" y="1320800"/>
                <a:ext cx="10070374" cy="1592615"/>
              </a:xfrm>
              <a:prstGeom prst="rect">
                <a:avLst/>
              </a:prstGeom>
              <a:blipFill>
                <a:blip r:embed="rId3"/>
                <a:stretch>
                  <a:fillRect l="-969" r="-484" b="-7663"/>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4B972F36-A613-4A19-9CE4-2E002306EA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427" y="2993875"/>
            <a:ext cx="3961146" cy="498108"/>
          </a:xfrm>
          <a:prstGeom prst="rect">
            <a:avLst/>
          </a:prstGeom>
        </p:spPr>
      </p:pic>
      <p:sp>
        <p:nvSpPr>
          <p:cNvPr id="15" name="矩形 14">
            <a:extLst>
              <a:ext uri="{FF2B5EF4-FFF2-40B4-BE49-F238E27FC236}">
                <a16:creationId xmlns:a16="http://schemas.microsoft.com/office/drawing/2014/main" id="{CD8D0536-1BD0-4FE2-AD03-E261C2C4D629}"/>
              </a:ext>
            </a:extLst>
          </p:cNvPr>
          <p:cNvSpPr/>
          <p:nvPr/>
        </p:nvSpPr>
        <p:spPr>
          <a:xfrm>
            <a:off x="8343900" y="3848099"/>
            <a:ext cx="2432050" cy="2603501"/>
          </a:xfrm>
          <a:prstGeom prst="rect">
            <a:avLst/>
          </a:prstGeom>
          <a:noFill/>
          <a:ln w="3810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78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2236650" cy="584775"/>
          </a:xfrm>
          <a:prstGeom prst="rect">
            <a:avLst/>
          </a:prstGeom>
          <a:noFill/>
        </p:spPr>
        <p:txBody>
          <a:bodyPr wrap="square" rtlCol="0">
            <a:spAutoFit/>
          </a:bodyPr>
          <a:lstStyle/>
          <a:p>
            <a:r>
              <a:rPr lang="zh-CN" altLang="en-US" sz="3200" b="1" dirty="0"/>
              <a:t>其他</a:t>
            </a:r>
          </a:p>
        </p:txBody>
      </p:sp>
      <p:sp>
        <p:nvSpPr>
          <p:cNvPr id="12" name="文本框 11">
            <a:extLst>
              <a:ext uri="{FF2B5EF4-FFF2-40B4-BE49-F238E27FC236}">
                <a16:creationId xmlns:a16="http://schemas.microsoft.com/office/drawing/2014/main" id="{13865B32-5EC4-4C78-BE6E-951BB75EFA34}"/>
              </a:ext>
            </a:extLst>
          </p:cNvPr>
          <p:cNvSpPr txBox="1"/>
          <p:nvPr/>
        </p:nvSpPr>
        <p:spPr>
          <a:xfrm>
            <a:off x="1510575" y="1301812"/>
            <a:ext cx="2793274" cy="559256"/>
          </a:xfrm>
          <a:prstGeom prst="rect">
            <a:avLst/>
          </a:prstGeom>
          <a:noFill/>
        </p:spPr>
        <p:txBody>
          <a:bodyPr wrap="square" rtlCol="0">
            <a:spAutoFit/>
          </a:bodyPr>
          <a:lstStyle/>
          <a:p>
            <a:pPr>
              <a:lnSpc>
                <a:spcPts val="4000"/>
              </a:lnSpc>
            </a:pPr>
            <a:r>
              <a:rPr lang="zh-CN" altLang="en-US" sz="2400" b="0" dirty="0"/>
              <a:t>奖励的设置如下式</a:t>
            </a:r>
            <a:endParaRPr lang="en-US" altLang="zh-CN" sz="2400" b="0" dirty="0"/>
          </a:p>
        </p:txBody>
      </p:sp>
      <p:pic>
        <p:nvPicPr>
          <p:cNvPr id="4" name="图片 3">
            <a:extLst>
              <a:ext uri="{FF2B5EF4-FFF2-40B4-BE49-F238E27FC236}">
                <a16:creationId xmlns:a16="http://schemas.microsoft.com/office/drawing/2014/main" id="{EA5095F4-C7FF-4212-8312-82F40CE69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525" y="1992025"/>
            <a:ext cx="2945900" cy="732736"/>
          </a:xfrm>
          <a:prstGeom prst="rect">
            <a:avLst/>
          </a:prstGeom>
        </p:spPr>
      </p:pic>
      <p:pic>
        <p:nvPicPr>
          <p:cNvPr id="6" name="图片 5">
            <a:extLst>
              <a:ext uri="{FF2B5EF4-FFF2-40B4-BE49-F238E27FC236}">
                <a16:creationId xmlns:a16="http://schemas.microsoft.com/office/drawing/2014/main" id="{54D3DB98-94CB-4272-9F43-F0AC27603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425" y="1889840"/>
            <a:ext cx="2985777" cy="937106"/>
          </a:xfrm>
          <a:prstGeom prst="rect">
            <a:avLst/>
          </a:prstGeom>
        </p:spPr>
      </p:pic>
      <p:pic>
        <p:nvPicPr>
          <p:cNvPr id="9" name="图片 8">
            <a:extLst>
              <a:ext uri="{FF2B5EF4-FFF2-40B4-BE49-F238E27FC236}">
                <a16:creationId xmlns:a16="http://schemas.microsoft.com/office/drawing/2014/main" id="{D1A88745-BA36-4170-84EB-9153ADEE2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4212" y="2929131"/>
            <a:ext cx="4204425" cy="513007"/>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5CDA14E-48D7-4E03-8A81-D11E700FC046}"/>
                  </a:ext>
                </a:extLst>
              </p:cNvPr>
              <p:cNvSpPr txBox="1"/>
              <p:nvPr/>
            </p:nvSpPr>
            <p:spPr>
              <a:xfrm>
                <a:off x="1510575" y="3828440"/>
                <a:ext cx="4204425" cy="2611099"/>
              </a:xfrm>
              <a:prstGeom prst="rect">
                <a:avLst/>
              </a:prstGeom>
              <a:noFill/>
            </p:spPr>
            <p:txBody>
              <a:bodyPr wrap="square" rtlCol="0">
                <a:spAutoFit/>
              </a:bodyPr>
              <a:lstStyle/>
              <a:p>
                <a:pPr>
                  <a:lnSpc>
                    <a:spcPts val="4000"/>
                  </a:lnSpc>
                </a:pPr>
                <a:r>
                  <a:rPr lang="zh-CN" altLang="en-US" sz="2400" b="0" dirty="0"/>
                  <a:t>        由于训练</a:t>
                </a:r>
                <a:r>
                  <a:rPr lang="en-US" altLang="zh-CN" sz="2400" b="0" dirty="0"/>
                  <a:t>RISE</a:t>
                </a:r>
                <a:r>
                  <a:rPr lang="zh-CN" altLang="en-US" sz="2400" b="0" dirty="0"/>
                  <a:t>需要数据类型为</a:t>
                </a:r>
                <a14:m>
                  <m:oMath xmlns:m="http://schemas.openxmlformats.org/officeDocument/2006/math">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𝑒</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𝑒</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𝑝</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𝑝</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oMath>
                </a14:m>
                <a:r>
                  <a:rPr lang="zh-CN" altLang="en-US" sz="2400" b="0" dirty="0"/>
                  <a:t>，但数据集中只有形式为</a:t>
                </a:r>
                <a14:m>
                  <m:oMath xmlns:m="http://schemas.openxmlformats.org/officeDocument/2006/math">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0</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oMath>
                </a14:m>
                <a:r>
                  <a:rPr lang="zh-CN" altLang="en-US" sz="2400" b="0" dirty="0"/>
                  <a:t>的数据，所以文中使用动态规划算法采样所需数据</a:t>
                </a:r>
                <a:endParaRPr lang="en-US" altLang="zh-CN" sz="2400" b="0" dirty="0"/>
              </a:p>
            </p:txBody>
          </p:sp>
        </mc:Choice>
        <mc:Fallback xmlns="">
          <p:sp>
            <p:nvSpPr>
              <p:cNvPr id="13" name="文本框 12">
                <a:extLst>
                  <a:ext uri="{FF2B5EF4-FFF2-40B4-BE49-F238E27FC236}">
                    <a16:creationId xmlns:a16="http://schemas.microsoft.com/office/drawing/2014/main" id="{55CDA14E-48D7-4E03-8A81-D11E700FC046}"/>
                  </a:ext>
                </a:extLst>
              </p:cNvPr>
              <p:cNvSpPr txBox="1">
                <a:spLocks noRot="1" noChangeAspect="1" noMove="1" noResize="1" noEditPoints="1" noAdjustHandles="1" noChangeArrowheads="1" noChangeShapeType="1" noTextEdit="1"/>
              </p:cNvSpPr>
              <p:nvPr/>
            </p:nvSpPr>
            <p:spPr>
              <a:xfrm>
                <a:off x="1510575" y="3828440"/>
                <a:ext cx="4204425" cy="2611099"/>
              </a:xfrm>
              <a:prstGeom prst="rect">
                <a:avLst/>
              </a:prstGeom>
              <a:blipFill>
                <a:blip r:embed="rId5"/>
                <a:stretch>
                  <a:fillRect l="-2319" r="-2029" b="-467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3018786E-36A3-4D81-968E-11FA85D9C2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870" y="3442138"/>
            <a:ext cx="5414503" cy="3415861"/>
          </a:xfrm>
          <a:prstGeom prst="rect">
            <a:avLst/>
          </a:prstGeom>
        </p:spPr>
      </p:pic>
    </p:spTree>
    <p:extLst>
      <p:ext uri="{BB962C8B-B14F-4D97-AF65-F5344CB8AC3E}">
        <p14:creationId xmlns:p14="http://schemas.microsoft.com/office/powerpoint/2010/main" val="1070257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BEA14907-F35C-4A51-9CEA-2A2BA07ED4EF}"/>
              </a:ext>
            </a:extLst>
          </p:cNvPr>
          <p:cNvSpPr/>
          <p:nvPr/>
        </p:nvSpPr>
        <p:spPr>
          <a:xfrm>
            <a:off x="4364462" y="2876894"/>
            <a:ext cx="855237" cy="855237"/>
          </a:xfrm>
          <a:prstGeom prst="ellipse">
            <a:avLst/>
          </a:prstGeom>
          <a:solidFill>
            <a:srgbClr val="A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FuturaBookC" charset="-52"/>
              </a:rPr>
              <a:t>3</a:t>
            </a:r>
          </a:p>
        </p:txBody>
      </p:sp>
      <p:sp>
        <p:nvSpPr>
          <p:cNvPr id="5" name="文本框 4">
            <a:extLst>
              <a:ext uri="{FF2B5EF4-FFF2-40B4-BE49-F238E27FC236}">
                <a16:creationId xmlns:a16="http://schemas.microsoft.com/office/drawing/2014/main" id="{0F15A59A-5C48-4008-82B0-E572D5A4DA6E}"/>
              </a:ext>
            </a:extLst>
          </p:cNvPr>
          <p:cNvSpPr txBox="1"/>
          <p:nvPr/>
        </p:nvSpPr>
        <p:spPr>
          <a:xfrm>
            <a:off x="5600700" y="2919791"/>
            <a:ext cx="6065396" cy="769441"/>
          </a:xfrm>
          <a:prstGeom prst="rect">
            <a:avLst/>
          </a:prstGeom>
          <a:noFill/>
        </p:spPr>
        <p:txBody>
          <a:bodyPr wrap="square" rtlCol="0">
            <a:spAutoFit/>
          </a:bodyPr>
          <a:lstStyle/>
          <a:p>
            <a:pPr algn="just"/>
            <a:r>
              <a:rPr lang="zh-CN" altLang="en-US" sz="4400" dirty="0">
                <a:latin typeface="Times New Roman" panose="02020603050405020304" charset="0"/>
                <a:ea typeface="FZZhengHeiS-DB-GB" panose="02000000000000000000" pitchFamily="2" charset="0"/>
                <a:cs typeface="Times New Roman" panose="02020603050405020304" charset="0"/>
              </a:rPr>
              <a:t>实验结果</a:t>
            </a:r>
            <a:endParaRPr lang="en-US" altLang="zh-CN" sz="4400" dirty="0">
              <a:latin typeface="Times New Roman" panose="02020603050405020304" charset="0"/>
              <a:ea typeface="FZZhengHeiS-DB-GB" panose="02000000000000000000" pitchFamily="2" charset="0"/>
              <a:cs typeface="Times New Roman" panose="02020603050405020304" charset="0"/>
            </a:endParaRPr>
          </a:p>
        </p:txBody>
      </p:sp>
    </p:spTree>
    <p:extLst>
      <p:ext uri="{BB962C8B-B14F-4D97-AF65-F5344CB8AC3E}">
        <p14:creationId xmlns:p14="http://schemas.microsoft.com/office/powerpoint/2010/main" val="194137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460830"/>
            <a:ext cx="2236650" cy="584775"/>
          </a:xfrm>
          <a:prstGeom prst="rect">
            <a:avLst/>
          </a:prstGeom>
          <a:noFill/>
        </p:spPr>
        <p:txBody>
          <a:bodyPr wrap="square" rtlCol="0">
            <a:spAutoFit/>
          </a:bodyPr>
          <a:lstStyle/>
          <a:p>
            <a:r>
              <a:rPr lang="zh-CN" altLang="en-US" sz="3200" b="1" dirty="0"/>
              <a:t>实验设置</a:t>
            </a:r>
          </a:p>
        </p:txBody>
      </p:sp>
      <p:sp>
        <p:nvSpPr>
          <p:cNvPr id="12" name="文本框 11">
            <a:extLst>
              <a:ext uri="{FF2B5EF4-FFF2-40B4-BE49-F238E27FC236}">
                <a16:creationId xmlns:a16="http://schemas.microsoft.com/office/drawing/2014/main" id="{13865B32-5EC4-4C78-BE6E-951BB75EFA34}"/>
              </a:ext>
            </a:extLst>
          </p:cNvPr>
          <p:cNvSpPr txBox="1"/>
          <p:nvPr/>
        </p:nvSpPr>
        <p:spPr>
          <a:xfrm>
            <a:off x="1016726" y="1054100"/>
            <a:ext cx="10832374" cy="2755370"/>
          </a:xfrm>
          <a:prstGeom prst="rect">
            <a:avLst/>
          </a:prstGeom>
          <a:noFill/>
        </p:spPr>
        <p:txBody>
          <a:bodyPr wrap="square" rtlCol="0">
            <a:spAutoFit/>
          </a:bodyPr>
          <a:lstStyle/>
          <a:p>
            <a:pPr>
              <a:lnSpc>
                <a:spcPts val="3500"/>
              </a:lnSpc>
            </a:pPr>
            <a:r>
              <a:rPr lang="zh-CN" altLang="en-US" sz="2400" b="1" dirty="0"/>
              <a:t>对比算法：</a:t>
            </a:r>
            <a:endParaRPr lang="en-US" altLang="zh-CN" sz="2400" b="1" dirty="0"/>
          </a:p>
          <a:p>
            <a:pPr>
              <a:lnSpc>
                <a:spcPts val="3500"/>
              </a:lnSpc>
            </a:pPr>
            <a:r>
              <a:rPr lang="en-US" altLang="zh-CN" sz="2000" b="1" dirty="0"/>
              <a:t>	Origin</a:t>
            </a:r>
            <a:r>
              <a:rPr lang="zh-CN" altLang="en-US" sz="2000" b="0" dirty="0"/>
              <a:t>：不做操作，直接使用输入当做输出结果</a:t>
            </a:r>
            <a:endParaRPr lang="en-US" altLang="zh-CN" sz="2000" b="0" dirty="0"/>
          </a:p>
          <a:p>
            <a:pPr>
              <a:lnSpc>
                <a:spcPts val="3500"/>
              </a:lnSpc>
            </a:pPr>
            <a:r>
              <a:rPr lang="en-US" altLang="zh-CN" sz="2000" b="1" dirty="0"/>
              <a:t>	Rule</a:t>
            </a:r>
            <a:r>
              <a:rPr lang="zh-CN" altLang="en-US" sz="2000" dirty="0"/>
              <a:t>：采用两个简单规则模仿对话特征：指代和省略</a:t>
            </a:r>
            <a:endParaRPr lang="en-US" altLang="zh-CN" sz="2000" dirty="0"/>
          </a:p>
          <a:p>
            <a:pPr>
              <a:lnSpc>
                <a:spcPts val="3500"/>
              </a:lnSpc>
            </a:pPr>
            <a:r>
              <a:rPr lang="en-US" altLang="zh-CN" sz="2000" b="1" dirty="0"/>
              <a:t>	</a:t>
            </a:r>
            <a:r>
              <a:rPr lang="en-US" altLang="zh-CN" sz="2000" b="1" dirty="0" err="1"/>
              <a:t>QGDiv</a:t>
            </a:r>
            <a:r>
              <a:rPr lang="zh-CN" altLang="en-US" sz="2000" b="0" dirty="0"/>
              <a:t>：使用</a:t>
            </a:r>
            <a:r>
              <a:rPr lang="en-US" altLang="zh-CN" sz="2000" b="0" dirty="0" err="1"/>
              <a:t>RoBERTa</a:t>
            </a:r>
            <a:r>
              <a:rPr lang="zh-CN" altLang="en-US" sz="2000" b="0" dirty="0"/>
              <a:t>和波束搜索生成</a:t>
            </a:r>
            <a:endParaRPr lang="en-US" altLang="zh-CN" sz="2000" b="0" dirty="0"/>
          </a:p>
          <a:p>
            <a:pPr>
              <a:lnSpc>
                <a:spcPts val="3500"/>
              </a:lnSpc>
            </a:pPr>
            <a:r>
              <a:rPr lang="en-US" altLang="zh-CN" sz="2000" b="1" dirty="0"/>
              <a:t>	Trans++</a:t>
            </a:r>
            <a:r>
              <a:rPr lang="zh-CN" altLang="en-US" sz="2000" dirty="0"/>
              <a:t>：预测一些词分布，在生成</a:t>
            </a:r>
            <a:r>
              <a:rPr lang="en-US" altLang="zh-CN" sz="2000" dirty="0"/>
              <a:t>token</a:t>
            </a:r>
            <a:r>
              <a:rPr lang="zh-CN" altLang="en-US" sz="2000" dirty="0"/>
              <a:t>时将它们结合起来生成最终的词分布</a:t>
            </a:r>
            <a:endParaRPr lang="en-US" altLang="zh-CN" sz="2000" dirty="0"/>
          </a:p>
          <a:p>
            <a:pPr>
              <a:lnSpc>
                <a:spcPts val="3500"/>
              </a:lnSpc>
            </a:pPr>
            <a:r>
              <a:rPr lang="en-US" altLang="zh-CN" sz="2000" b="1" dirty="0"/>
              <a:t>	</a:t>
            </a:r>
            <a:r>
              <a:rPr lang="en-US" altLang="zh-CN" sz="2000" b="1" dirty="0" err="1"/>
              <a:t>QuerySim</a:t>
            </a:r>
            <a:r>
              <a:rPr lang="zh-CN" altLang="en-US" sz="2000" b="0" dirty="0"/>
              <a:t>：采用</a:t>
            </a:r>
            <a:r>
              <a:rPr lang="en-US" altLang="zh-CN" sz="2000" b="0" dirty="0"/>
              <a:t>GPT-2</a:t>
            </a:r>
            <a:r>
              <a:rPr lang="zh-CN" altLang="en-US" sz="2000" b="0" dirty="0"/>
              <a:t>模型生成对话问题</a:t>
            </a:r>
            <a:endParaRPr lang="en-US" altLang="zh-CN" sz="2000" b="0" dirty="0"/>
          </a:p>
        </p:txBody>
      </p:sp>
      <p:sp>
        <p:nvSpPr>
          <p:cNvPr id="7" name="文本框 6">
            <a:extLst>
              <a:ext uri="{FF2B5EF4-FFF2-40B4-BE49-F238E27FC236}">
                <a16:creationId xmlns:a16="http://schemas.microsoft.com/office/drawing/2014/main" id="{09CF2245-0250-4D0A-A45F-37FAE13BAA89}"/>
              </a:ext>
            </a:extLst>
          </p:cNvPr>
          <p:cNvSpPr txBox="1"/>
          <p:nvPr/>
        </p:nvSpPr>
        <p:spPr>
          <a:xfrm>
            <a:off x="1016726" y="3847570"/>
            <a:ext cx="10832374" cy="1408847"/>
          </a:xfrm>
          <a:prstGeom prst="rect">
            <a:avLst/>
          </a:prstGeom>
          <a:noFill/>
        </p:spPr>
        <p:txBody>
          <a:bodyPr wrap="square" rtlCol="0">
            <a:spAutoFit/>
          </a:bodyPr>
          <a:lstStyle/>
          <a:p>
            <a:pPr>
              <a:lnSpc>
                <a:spcPts val="3500"/>
              </a:lnSpc>
            </a:pPr>
            <a:r>
              <a:rPr lang="zh-CN" altLang="en-US" sz="2400" b="1" dirty="0"/>
              <a:t>评价指标：</a:t>
            </a:r>
            <a:endParaRPr lang="en-US" altLang="zh-CN" sz="2400" b="1" dirty="0"/>
          </a:p>
          <a:p>
            <a:pPr>
              <a:lnSpc>
                <a:spcPts val="3500"/>
              </a:lnSpc>
            </a:pPr>
            <a:r>
              <a:rPr lang="en-US" altLang="zh-CN" sz="2000" b="1" dirty="0"/>
              <a:t>	BLUE-1</a:t>
            </a:r>
            <a:r>
              <a:rPr lang="zh-CN" altLang="en-US" sz="2000" dirty="0"/>
              <a:t>、</a:t>
            </a:r>
            <a:r>
              <a:rPr lang="en-US" altLang="zh-CN" sz="2000" b="1" dirty="0"/>
              <a:t>BLUE-2</a:t>
            </a:r>
            <a:r>
              <a:rPr lang="zh-CN" altLang="en-US" sz="2000" dirty="0"/>
              <a:t>、</a:t>
            </a:r>
            <a:r>
              <a:rPr lang="en-US" altLang="zh-CN" sz="2000" b="1" dirty="0"/>
              <a:t>BLUE-3</a:t>
            </a:r>
            <a:r>
              <a:rPr lang="zh-CN" altLang="en-US" sz="2000" dirty="0"/>
              <a:t>、</a:t>
            </a:r>
            <a:r>
              <a:rPr lang="en-US" altLang="zh-CN" sz="2000" b="1" dirty="0"/>
              <a:t>BLUE-4</a:t>
            </a:r>
            <a:r>
              <a:rPr lang="zh-CN" altLang="en-US" sz="2000" dirty="0"/>
              <a:t>和</a:t>
            </a:r>
            <a:r>
              <a:rPr lang="en-US" altLang="zh-CN" sz="2000" b="1" dirty="0"/>
              <a:t>ROUGE-L</a:t>
            </a:r>
            <a:r>
              <a:rPr lang="zh-CN" altLang="en-US" sz="2000" dirty="0"/>
              <a:t>评价生成结果和目标句子之间单词重叠量，</a:t>
            </a:r>
            <a:r>
              <a:rPr lang="en-US" altLang="zh-CN" sz="2000" b="1" dirty="0" err="1"/>
              <a:t>CIDEr</a:t>
            </a:r>
            <a:r>
              <a:rPr lang="zh-CN" altLang="en-US" sz="2000" dirty="0"/>
              <a:t>衡量缺少重要信息的程度</a:t>
            </a:r>
            <a:endParaRPr lang="en-US" altLang="zh-CN" sz="2000" b="0" dirty="0"/>
          </a:p>
        </p:txBody>
      </p:sp>
      <p:sp>
        <p:nvSpPr>
          <p:cNvPr id="9" name="文本框 8">
            <a:extLst>
              <a:ext uri="{FF2B5EF4-FFF2-40B4-BE49-F238E27FC236}">
                <a16:creationId xmlns:a16="http://schemas.microsoft.com/office/drawing/2014/main" id="{D15150CF-21DE-4C63-A07C-7990D73B93CB}"/>
              </a:ext>
            </a:extLst>
          </p:cNvPr>
          <p:cNvSpPr txBox="1"/>
          <p:nvPr/>
        </p:nvSpPr>
        <p:spPr>
          <a:xfrm>
            <a:off x="1016726" y="5269117"/>
            <a:ext cx="10832374" cy="1408847"/>
          </a:xfrm>
          <a:prstGeom prst="rect">
            <a:avLst/>
          </a:prstGeom>
          <a:noFill/>
        </p:spPr>
        <p:txBody>
          <a:bodyPr wrap="square" rtlCol="0">
            <a:spAutoFit/>
          </a:bodyPr>
          <a:lstStyle/>
          <a:p>
            <a:pPr>
              <a:lnSpc>
                <a:spcPts val="3500"/>
              </a:lnSpc>
            </a:pPr>
            <a:r>
              <a:rPr lang="zh-CN" altLang="en-US" sz="2400" b="1" dirty="0"/>
              <a:t>数据集：</a:t>
            </a:r>
            <a:endParaRPr lang="en-US" altLang="zh-CN" sz="2400" b="1" dirty="0"/>
          </a:p>
          <a:p>
            <a:pPr>
              <a:lnSpc>
                <a:spcPts val="3500"/>
              </a:lnSpc>
            </a:pPr>
            <a:r>
              <a:rPr lang="en-US" altLang="zh-CN" sz="2000" b="1" dirty="0"/>
              <a:t>	CANARD</a:t>
            </a:r>
            <a:r>
              <a:rPr lang="zh-CN" altLang="en-US" sz="2000" dirty="0"/>
              <a:t>：</a:t>
            </a:r>
            <a:r>
              <a:rPr lang="en-US" altLang="zh-CN" sz="2000" dirty="0"/>
              <a:t>30k</a:t>
            </a:r>
            <a:r>
              <a:rPr lang="zh-CN" altLang="en-US" sz="2000" dirty="0"/>
              <a:t>左右样本，用作训练和评估</a:t>
            </a:r>
            <a:endParaRPr lang="en-US" altLang="zh-CN" sz="2000" dirty="0"/>
          </a:p>
          <a:p>
            <a:pPr>
              <a:lnSpc>
                <a:spcPts val="3500"/>
              </a:lnSpc>
            </a:pPr>
            <a:r>
              <a:rPr lang="en-US" altLang="zh-CN" sz="2000" b="1" dirty="0"/>
              <a:t>	</a:t>
            </a:r>
            <a:r>
              <a:rPr lang="en-US" altLang="zh-CN" sz="2000" b="1" dirty="0" err="1"/>
              <a:t>CAsT</a:t>
            </a:r>
            <a:r>
              <a:rPr lang="zh-CN" altLang="en-US" sz="2000" b="0" dirty="0"/>
              <a:t>：</a:t>
            </a:r>
            <a:r>
              <a:rPr lang="en-US" altLang="zh-CN" sz="2000" b="0" dirty="0"/>
              <a:t>479</a:t>
            </a:r>
            <a:r>
              <a:rPr lang="zh-CN" altLang="en-US" sz="2000" b="0" dirty="0"/>
              <a:t>样本，用作测试</a:t>
            </a:r>
            <a:endParaRPr lang="en-US" altLang="zh-CN" sz="2000" b="0" dirty="0"/>
          </a:p>
        </p:txBody>
      </p:sp>
    </p:spTree>
    <p:extLst>
      <p:ext uri="{BB962C8B-B14F-4D97-AF65-F5344CB8AC3E}">
        <p14:creationId xmlns:p14="http://schemas.microsoft.com/office/powerpoint/2010/main" val="365221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2236650" cy="584775"/>
          </a:xfrm>
          <a:prstGeom prst="rect">
            <a:avLst/>
          </a:prstGeom>
          <a:noFill/>
        </p:spPr>
        <p:txBody>
          <a:bodyPr wrap="square" rtlCol="0">
            <a:spAutoFit/>
          </a:bodyPr>
          <a:lstStyle/>
          <a:p>
            <a:r>
              <a:rPr lang="zh-CN" altLang="en-US" sz="3200" b="1" dirty="0"/>
              <a:t>实验结果</a:t>
            </a:r>
          </a:p>
        </p:txBody>
      </p:sp>
      <p:pic>
        <p:nvPicPr>
          <p:cNvPr id="4" name="图片 3">
            <a:extLst>
              <a:ext uri="{FF2B5EF4-FFF2-40B4-BE49-F238E27FC236}">
                <a16:creationId xmlns:a16="http://schemas.microsoft.com/office/drawing/2014/main" id="{4631ABCE-0337-4B2D-AB95-77D2F9A1F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85" y="1892744"/>
            <a:ext cx="11124430" cy="3403406"/>
          </a:xfrm>
          <a:prstGeom prst="rect">
            <a:avLst/>
          </a:prstGeom>
        </p:spPr>
      </p:pic>
    </p:spTree>
    <p:extLst>
      <p:ext uri="{BB962C8B-B14F-4D97-AF65-F5344CB8AC3E}">
        <p14:creationId xmlns:p14="http://schemas.microsoft.com/office/powerpoint/2010/main" val="337707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2236650" cy="584775"/>
          </a:xfrm>
          <a:prstGeom prst="rect">
            <a:avLst/>
          </a:prstGeom>
          <a:noFill/>
        </p:spPr>
        <p:txBody>
          <a:bodyPr wrap="square" rtlCol="0">
            <a:spAutoFit/>
          </a:bodyPr>
          <a:lstStyle/>
          <a:p>
            <a:r>
              <a:rPr lang="zh-CN" altLang="en-US" sz="3200" b="1" dirty="0"/>
              <a:t>消融实验</a:t>
            </a:r>
          </a:p>
        </p:txBody>
      </p:sp>
      <p:pic>
        <p:nvPicPr>
          <p:cNvPr id="5" name="图片 4">
            <a:extLst>
              <a:ext uri="{FF2B5EF4-FFF2-40B4-BE49-F238E27FC236}">
                <a16:creationId xmlns:a16="http://schemas.microsoft.com/office/drawing/2014/main" id="{C3C2AE1B-4C38-4C89-8428-0CB476D23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50" y="1332685"/>
            <a:ext cx="11290300" cy="2795629"/>
          </a:xfrm>
          <a:prstGeom prst="rect">
            <a:avLst/>
          </a:prstGeom>
        </p:spPr>
      </p:pic>
      <p:sp>
        <p:nvSpPr>
          <p:cNvPr id="6" name="文本框 5">
            <a:extLst>
              <a:ext uri="{FF2B5EF4-FFF2-40B4-BE49-F238E27FC236}">
                <a16:creationId xmlns:a16="http://schemas.microsoft.com/office/drawing/2014/main" id="{41754C9D-2A54-49BB-97C2-67F0E6EEF43B}"/>
              </a:ext>
            </a:extLst>
          </p:cNvPr>
          <p:cNvSpPr txBox="1"/>
          <p:nvPr/>
        </p:nvSpPr>
        <p:spPr>
          <a:xfrm>
            <a:off x="1041400" y="4394200"/>
            <a:ext cx="11036300" cy="2246769"/>
          </a:xfrm>
          <a:prstGeom prst="rect">
            <a:avLst/>
          </a:prstGeom>
          <a:noFill/>
        </p:spPr>
        <p:txBody>
          <a:bodyPr wrap="square" rtlCol="0">
            <a:spAutoFit/>
          </a:bodyPr>
          <a:lstStyle/>
          <a:p>
            <a:r>
              <a:rPr lang="en-US" altLang="zh-CN" sz="2000" b="1" dirty="0"/>
              <a:t>-DPS</a:t>
            </a:r>
            <a:r>
              <a:rPr lang="zh-CN" altLang="en-US" sz="2000" dirty="0"/>
              <a:t>：不用动态规划采样，使用</a:t>
            </a:r>
            <a:r>
              <a:rPr lang="en-US" altLang="zh-CN" sz="2000" dirty="0"/>
              <a:t>ε</a:t>
            </a:r>
            <a:r>
              <a:rPr lang="zh-CN" altLang="en-US" sz="2000" dirty="0"/>
              <a:t>贪心（</a:t>
            </a:r>
            <a:r>
              <a:rPr lang="en-US" altLang="zh-CN" sz="2000" dirty="0"/>
              <a:t>ε=0.2</a:t>
            </a:r>
            <a:r>
              <a:rPr lang="zh-CN" altLang="en-US" sz="2000" dirty="0"/>
              <a:t>）采样</a:t>
            </a:r>
            <a:endParaRPr lang="en-US" altLang="zh-CN" sz="2000" dirty="0"/>
          </a:p>
          <a:p>
            <a:r>
              <a:rPr lang="en-US" altLang="zh-CN" sz="2000" b="1" dirty="0"/>
              <a:t>-MLD</a:t>
            </a:r>
            <a:r>
              <a:rPr lang="zh-CN" altLang="en-US" sz="2000" dirty="0"/>
              <a:t>：优化目标从</a:t>
            </a:r>
            <a:r>
              <a:rPr lang="en-US" altLang="zh-CN" sz="2000" dirty="0"/>
              <a:t>MLD</a:t>
            </a:r>
            <a:r>
              <a:rPr lang="zh-CN" altLang="en-US" sz="2000" dirty="0"/>
              <a:t>变为</a:t>
            </a:r>
            <a:r>
              <a:rPr lang="en-US" altLang="zh-CN" sz="2000" dirty="0"/>
              <a:t>MLE</a:t>
            </a:r>
          </a:p>
          <a:p>
            <a:endParaRPr lang="en-US" altLang="zh-CN" sz="2000" dirty="0"/>
          </a:p>
          <a:p>
            <a:r>
              <a:rPr lang="zh-CN" altLang="en-US" sz="2000" b="1" dirty="0"/>
              <a:t>可以看出</a:t>
            </a:r>
            <a:r>
              <a:rPr lang="zh-CN" altLang="en-US" sz="2000" dirty="0"/>
              <a:t>：</a:t>
            </a:r>
            <a:endParaRPr lang="en-US" altLang="zh-CN" sz="2000" dirty="0"/>
          </a:p>
          <a:p>
            <a:r>
              <a:rPr lang="en-US" altLang="zh-CN" sz="2000" dirty="0"/>
              <a:t>	MLD</a:t>
            </a:r>
            <a:r>
              <a:rPr lang="zh-CN" altLang="en-US" sz="2000" dirty="0"/>
              <a:t>泛化性优于</a:t>
            </a:r>
            <a:r>
              <a:rPr lang="en-US" altLang="zh-CN" sz="2000" dirty="0"/>
              <a:t>MLE</a:t>
            </a:r>
          </a:p>
          <a:p>
            <a:r>
              <a:rPr lang="en-US" altLang="zh-CN" sz="2000" dirty="0"/>
              <a:t>	DPS</a:t>
            </a:r>
            <a:r>
              <a:rPr lang="zh-CN" altLang="en-US" sz="2000" dirty="0"/>
              <a:t>可以更好的探索，并且减少不必要的改变（</a:t>
            </a:r>
            <a:r>
              <a:rPr lang="en-US" altLang="zh-CN" sz="2000" dirty="0"/>
              <a:t>RISE</a:t>
            </a:r>
            <a:r>
              <a:rPr lang="zh-CN" altLang="en-US" sz="2000" dirty="0"/>
              <a:t>中有</a:t>
            </a:r>
            <a:r>
              <a:rPr lang="en-US" altLang="zh-CN" sz="2000" dirty="0"/>
              <a:t>10%</a:t>
            </a:r>
            <a:r>
              <a:rPr lang="zh-CN" altLang="en-US" sz="2000" dirty="0"/>
              <a:t>的非“</a:t>
            </a:r>
            <a:r>
              <a:rPr lang="en-US" altLang="zh-CN" sz="2000" dirty="0"/>
              <a:t>K“</a:t>
            </a:r>
            <a:r>
              <a:rPr lang="zh-CN" altLang="en-US" sz="2000" dirty="0"/>
              <a:t>标签而</a:t>
            </a:r>
            <a:r>
              <a:rPr lang="en-US" altLang="zh-CN" sz="2000" dirty="0"/>
              <a:t>-DPS</a:t>
            </a:r>
            <a:r>
              <a:rPr lang="zh-CN" altLang="en-US" sz="2000" dirty="0"/>
              <a:t>有</a:t>
            </a:r>
            <a:r>
              <a:rPr lang="en-US" altLang="zh-CN" sz="2000" dirty="0"/>
              <a:t>22%</a:t>
            </a:r>
            <a:r>
              <a:rPr lang="zh-CN" altLang="en-US" sz="2000" dirty="0"/>
              <a:t>）</a:t>
            </a:r>
          </a:p>
          <a:p>
            <a:endParaRPr lang="en-US" altLang="zh-CN" sz="2000" dirty="0"/>
          </a:p>
        </p:txBody>
      </p:sp>
    </p:spTree>
    <p:extLst>
      <p:ext uri="{BB962C8B-B14F-4D97-AF65-F5344CB8AC3E}">
        <p14:creationId xmlns:p14="http://schemas.microsoft.com/office/powerpoint/2010/main" val="1236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 左弧形 11">
            <a:extLst>
              <a:ext uri="{FF2B5EF4-FFF2-40B4-BE49-F238E27FC236}">
                <a16:creationId xmlns:a16="http://schemas.microsoft.com/office/drawing/2014/main" id="{CC86C253-29F0-4072-8EF6-50AA8C890FC6}"/>
              </a:ext>
            </a:extLst>
          </p:cNvPr>
          <p:cNvSpPr/>
          <p:nvPr/>
        </p:nvSpPr>
        <p:spPr>
          <a:xfrm>
            <a:off x="698500" y="5478881"/>
            <a:ext cx="266700" cy="5472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2236650" cy="584775"/>
          </a:xfrm>
          <a:prstGeom prst="rect">
            <a:avLst/>
          </a:prstGeom>
          <a:noFill/>
        </p:spPr>
        <p:txBody>
          <a:bodyPr wrap="square" rtlCol="0">
            <a:spAutoFit/>
          </a:bodyPr>
          <a:lstStyle/>
          <a:p>
            <a:r>
              <a:rPr lang="zh-CN" altLang="en-US" sz="3200" b="1" dirty="0"/>
              <a:t>编辑迭代</a:t>
            </a:r>
          </a:p>
        </p:txBody>
      </p:sp>
      <p:pic>
        <p:nvPicPr>
          <p:cNvPr id="4" name="图片 3">
            <a:extLst>
              <a:ext uri="{FF2B5EF4-FFF2-40B4-BE49-F238E27FC236}">
                <a16:creationId xmlns:a16="http://schemas.microsoft.com/office/drawing/2014/main" id="{90098F1D-1ED9-49EB-B0C6-ED6A45B43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238" y="1358900"/>
            <a:ext cx="5107848" cy="4624852"/>
          </a:xfrm>
          <a:prstGeom prst="rect">
            <a:avLst/>
          </a:prstGeom>
        </p:spPr>
      </p:pic>
      <p:sp>
        <p:nvSpPr>
          <p:cNvPr id="6" name="文本框 5">
            <a:extLst>
              <a:ext uri="{FF2B5EF4-FFF2-40B4-BE49-F238E27FC236}">
                <a16:creationId xmlns:a16="http://schemas.microsoft.com/office/drawing/2014/main" id="{09C8ECDA-5BD2-4D78-BEEE-A1748FB28449}"/>
              </a:ext>
            </a:extLst>
          </p:cNvPr>
          <p:cNvSpPr txBox="1"/>
          <p:nvPr/>
        </p:nvSpPr>
        <p:spPr>
          <a:xfrm>
            <a:off x="965200" y="1460500"/>
            <a:ext cx="4902200" cy="707886"/>
          </a:xfrm>
          <a:prstGeom prst="rect">
            <a:avLst/>
          </a:prstGeom>
          <a:noFill/>
        </p:spPr>
        <p:txBody>
          <a:bodyPr wrap="square" rtlCol="0">
            <a:spAutoFit/>
          </a:bodyPr>
          <a:lstStyle/>
          <a:p>
            <a:r>
              <a:rPr lang="en-US" altLang="zh-CN" sz="2000" dirty="0"/>
              <a:t>RISE</a:t>
            </a:r>
            <a:r>
              <a:rPr lang="zh-CN" altLang="en-US" sz="2000" dirty="0"/>
              <a:t>编辑过程不是一次结束，而是多次迭代得到最终结果</a:t>
            </a:r>
          </a:p>
        </p:txBody>
      </p:sp>
      <p:sp>
        <p:nvSpPr>
          <p:cNvPr id="8" name="文本框 7">
            <a:extLst>
              <a:ext uri="{FF2B5EF4-FFF2-40B4-BE49-F238E27FC236}">
                <a16:creationId xmlns:a16="http://schemas.microsoft.com/office/drawing/2014/main" id="{02E42210-04A1-4A5B-8C53-9C3BD41ABBC0}"/>
              </a:ext>
            </a:extLst>
          </p:cNvPr>
          <p:cNvSpPr txBox="1"/>
          <p:nvPr/>
        </p:nvSpPr>
        <p:spPr>
          <a:xfrm>
            <a:off x="965200" y="2468431"/>
            <a:ext cx="4902200" cy="1015663"/>
          </a:xfrm>
          <a:prstGeom prst="rect">
            <a:avLst/>
          </a:prstGeom>
          <a:noFill/>
        </p:spPr>
        <p:txBody>
          <a:bodyPr wrap="square" rtlCol="0">
            <a:spAutoFit/>
          </a:bodyPr>
          <a:lstStyle/>
          <a:p>
            <a:r>
              <a:rPr lang="en-US" altLang="zh-CN" sz="2000" dirty="0"/>
              <a:t>RISE</a:t>
            </a:r>
            <a:r>
              <a:rPr lang="zh-CN" altLang="en-US" sz="2000" dirty="0"/>
              <a:t>在第一次迭代中</a:t>
            </a:r>
            <a:r>
              <a:rPr lang="en-US" altLang="zh-CN" sz="2000" dirty="0"/>
              <a:t>BLUE-4</a:t>
            </a:r>
            <a:r>
              <a:rPr lang="zh-CN" altLang="en-US" sz="2000" dirty="0"/>
              <a:t>评分只有</a:t>
            </a:r>
            <a:r>
              <a:rPr lang="en-US" altLang="zh-CN" sz="2000" dirty="0"/>
              <a:t>70.5%</a:t>
            </a:r>
            <a:r>
              <a:rPr lang="zh-CN" altLang="en-US" sz="2000" dirty="0"/>
              <a:t>，但是在第二次可以达到</a:t>
            </a:r>
            <a:r>
              <a:rPr lang="en-US" altLang="zh-CN" sz="2000" dirty="0"/>
              <a:t>71.5%</a:t>
            </a:r>
            <a:r>
              <a:rPr lang="zh-CN" altLang="en-US" sz="2000" dirty="0"/>
              <a:t>，第三次可以达到</a:t>
            </a:r>
            <a:r>
              <a:rPr lang="en-US" altLang="zh-CN" sz="2000" dirty="0"/>
              <a:t>71.6%</a:t>
            </a:r>
            <a:endParaRPr lang="zh-CN" altLang="en-US" sz="2000" dirty="0"/>
          </a:p>
        </p:txBody>
      </p:sp>
      <p:sp>
        <p:nvSpPr>
          <p:cNvPr id="9" name="文本框 8">
            <a:extLst>
              <a:ext uri="{FF2B5EF4-FFF2-40B4-BE49-F238E27FC236}">
                <a16:creationId xmlns:a16="http://schemas.microsoft.com/office/drawing/2014/main" id="{B3CB9EBD-A1BA-44EC-BC7C-B878303734B9}"/>
              </a:ext>
            </a:extLst>
          </p:cNvPr>
          <p:cNvSpPr txBox="1"/>
          <p:nvPr/>
        </p:nvSpPr>
        <p:spPr>
          <a:xfrm>
            <a:off x="965200" y="3784139"/>
            <a:ext cx="4902200" cy="707886"/>
          </a:xfrm>
          <a:prstGeom prst="rect">
            <a:avLst/>
          </a:prstGeom>
          <a:noFill/>
        </p:spPr>
        <p:txBody>
          <a:bodyPr wrap="square" rtlCol="0">
            <a:spAutoFit/>
          </a:bodyPr>
          <a:lstStyle/>
          <a:p>
            <a:r>
              <a:rPr lang="zh-CN" altLang="en-US" sz="2000" dirty="0"/>
              <a:t>越多编辑不代表越好，</a:t>
            </a:r>
            <a:r>
              <a:rPr lang="en-US" altLang="zh-CN" sz="2000" dirty="0"/>
              <a:t>5%</a:t>
            </a:r>
            <a:r>
              <a:rPr lang="zh-CN" altLang="en-US" sz="2000" dirty="0"/>
              <a:t>样本随着编辑次数越多</a:t>
            </a:r>
            <a:r>
              <a:rPr lang="en-US" altLang="zh-CN" sz="2000" dirty="0"/>
              <a:t>BLUE-4</a:t>
            </a:r>
            <a:r>
              <a:rPr lang="zh-CN" altLang="en-US" sz="2000" dirty="0"/>
              <a:t>评分越差</a:t>
            </a:r>
          </a:p>
        </p:txBody>
      </p:sp>
      <p:sp>
        <p:nvSpPr>
          <p:cNvPr id="10" name="文本框 9">
            <a:extLst>
              <a:ext uri="{FF2B5EF4-FFF2-40B4-BE49-F238E27FC236}">
                <a16:creationId xmlns:a16="http://schemas.microsoft.com/office/drawing/2014/main" id="{04C237BF-BC9C-4451-8BDD-8B2734C5EDB4}"/>
              </a:ext>
            </a:extLst>
          </p:cNvPr>
          <p:cNvSpPr txBox="1"/>
          <p:nvPr/>
        </p:nvSpPr>
        <p:spPr>
          <a:xfrm>
            <a:off x="965200" y="4792069"/>
            <a:ext cx="4902200" cy="1300356"/>
          </a:xfrm>
          <a:prstGeom prst="rect">
            <a:avLst/>
          </a:prstGeom>
          <a:noFill/>
        </p:spPr>
        <p:txBody>
          <a:bodyPr wrap="square" rtlCol="0">
            <a:spAutoFit/>
          </a:bodyPr>
          <a:lstStyle/>
          <a:p>
            <a:r>
              <a:rPr lang="en-US" altLang="zh-CN" dirty="0"/>
              <a:t>where did </a:t>
            </a:r>
            <a:r>
              <a:rPr lang="en-US" altLang="zh-CN" dirty="0" err="1"/>
              <a:t>humphrey</a:t>
            </a:r>
            <a:r>
              <a:rPr lang="en-US" altLang="zh-CN" dirty="0"/>
              <a:t> </a:t>
            </a:r>
            <a:r>
              <a:rPr lang="en-US" altLang="zh-CN" dirty="0" err="1"/>
              <a:t>lyttelton</a:t>
            </a:r>
            <a:r>
              <a:rPr lang="en-US" altLang="zh-CN" dirty="0"/>
              <a:t> go to school at?</a:t>
            </a:r>
          </a:p>
          <a:p>
            <a:endParaRPr lang="en-US" altLang="zh-CN" sz="1000" dirty="0"/>
          </a:p>
          <a:p>
            <a:r>
              <a:rPr lang="en-US" altLang="zh-CN" dirty="0"/>
              <a:t>where did he go to</a:t>
            </a:r>
            <a:r>
              <a:rPr lang="en-US" altLang="zh-CN" sz="2000" dirty="0"/>
              <a:t> </a:t>
            </a:r>
            <a:r>
              <a:rPr lang="en-US" altLang="zh-CN" dirty="0"/>
              <a:t>school at?</a:t>
            </a:r>
          </a:p>
          <a:p>
            <a:endParaRPr lang="en-US" altLang="zh-CN" sz="1000" dirty="0"/>
          </a:p>
          <a:p>
            <a:r>
              <a:rPr lang="en-US" altLang="zh-CN" dirty="0"/>
              <a:t>where did he</a:t>
            </a:r>
            <a:r>
              <a:rPr lang="en-US" altLang="zh-CN" sz="2000" dirty="0"/>
              <a:t> </a:t>
            </a:r>
            <a:r>
              <a:rPr lang="en-US" altLang="zh-CN" dirty="0"/>
              <a:t>go to school?</a:t>
            </a:r>
            <a:endParaRPr lang="zh-CN" altLang="en-US" sz="2000" dirty="0"/>
          </a:p>
        </p:txBody>
      </p:sp>
      <p:sp>
        <p:nvSpPr>
          <p:cNvPr id="11" name="箭头: 左弧形 10">
            <a:extLst>
              <a:ext uri="{FF2B5EF4-FFF2-40B4-BE49-F238E27FC236}">
                <a16:creationId xmlns:a16="http://schemas.microsoft.com/office/drawing/2014/main" id="{D3EB42DC-4EE9-4057-B5B9-489E6E2460C8}"/>
              </a:ext>
            </a:extLst>
          </p:cNvPr>
          <p:cNvSpPr/>
          <p:nvPr/>
        </p:nvSpPr>
        <p:spPr>
          <a:xfrm>
            <a:off x="698500" y="4965700"/>
            <a:ext cx="266700" cy="5472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880DCCFB-38E3-4F3E-9437-1CF8B6820647}"/>
              </a:ext>
            </a:extLst>
          </p:cNvPr>
          <p:cNvSpPr txBox="1"/>
          <p:nvPr/>
        </p:nvSpPr>
        <p:spPr>
          <a:xfrm>
            <a:off x="404950" y="5054600"/>
            <a:ext cx="162893" cy="369332"/>
          </a:xfrm>
          <a:prstGeom prst="rect">
            <a:avLst/>
          </a:prstGeom>
          <a:noFill/>
        </p:spPr>
        <p:txBody>
          <a:bodyPr wrap="square" rtlCol="0">
            <a:spAutoFit/>
          </a:bodyPr>
          <a:lstStyle/>
          <a:p>
            <a:r>
              <a:rPr lang="en-US" altLang="zh-CN" dirty="0"/>
              <a:t>1</a:t>
            </a:r>
            <a:endParaRPr lang="zh-CN" altLang="en-US" dirty="0"/>
          </a:p>
        </p:txBody>
      </p:sp>
      <p:sp>
        <p:nvSpPr>
          <p:cNvPr id="14" name="文本框 13">
            <a:extLst>
              <a:ext uri="{FF2B5EF4-FFF2-40B4-BE49-F238E27FC236}">
                <a16:creationId xmlns:a16="http://schemas.microsoft.com/office/drawing/2014/main" id="{654C3964-A864-43B6-9CCA-7F7ACE2961BD}"/>
              </a:ext>
            </a:extLst>
          </p:cNvPr>
          <p:cNvSpPr txBox="1"/>
          <p:nvPr/>
        </p:nvSpPr>
        <p:spPr>
          <a:xfrm>
            <a:off x="396879" y="5576332"/>
            <a:ext cx="170964"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256216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2236650" cy="584775"/>
          </a:xfrm>
          <a:prstGeom prst="rect">
            <a:avLst/>
          </a:prstGeom>
          <a:noFill/>
        </p:spPr>
        <p:txBody>
          <a:bodyPr wrap="square" rtlCol="0">
            <a:spAutoFit/>
          </a:bodyPr>
          <a:lstStyle/>
          <a:p>
            <a:r>
              <a:rPr lang="zh-CN" altLang="en-US" sz="3200" b="1" dirty="0"/>
              <a:t>样例</a:t>
            </a:r>
          </a:p>
        </p:txBody>
      </p:sp>
      <p:pic>
        <p:nvPicPr>
          <p:cNvPr id="5" name="图片 4">
            <a:extLst>
              <a:ext uri="{FF2B5EF4-FFF2-40B4-BE49-F238E27FC236}">
                <a16:creationId xmlns:a16="http://schemas.microsoft.com/office/drawing/2014/main" id="{B40E19E8-CEB1-41CC-A386-F2642BB5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72" y="1553886"/>
            <a:ext cx="5677692" cy="3953427"/>
          </a:xfrm>
          <a:prstGeom prst="rect">
            <a:avLst/>
          </a:prstGeom>
        </p:spPr>
      </p:pic>
      <p:pic>
        <p:nvPicPr>
          <p:cNvPr id="7" name="图片 6">
            <a:extLst>
              <a:ext uri="{FF2B5EF4-FFF2-40B4-BE49-F238E27FC236}">
                <a16:creationId xmlns:a16="http://schemas.microsoft.com/office/drawing/2014/main" id="{9A6C00D1-C0BE-46B5-B77C-DB96194D2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664" y="1579286"/>
            <a:ext cx="5706271" cy="3953427"/>
          </a:xfrm>
          <a:prstGeom prst="rect">
            <a:avLst/>
          </a:prstGeom>
        </p:spPr>
      </p:pic>
    </p:spTree>
    <p:extLst>
      <p:ext uri="{BB962C8B-B14F-4D97-AF65-F5344CB8AC3E}">
        <p14:creationId xmlns:p14="http://schemas.microsoft.com/office/powerpoint/2010/main" val="69622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C112E4-62AE-4E02-9041-D0212703F208}"/>
              </a:ext>
            </a:extLst>
          </p:cNvPr>
          <p:cNvSpPr txBox="1"/>
          <p:nvPr/>
        </p:nvSpPr>
        <p:spPr>
          <a:xfrm>
            <a:off x="1908175" y="854075"/>
            <a:ext cx="1736362" cy="829945"/>
          </a:xfrm>
          <a:prstGeom prst="rect">
            <a:avLst/>
          </a:prstGeom>
          <a:noFill/>
        </p:spPr>
        <p:txBody>
          <a:bodyPr wrap="square" rtlCol="0">
            <a:spAutoFit/>
          </a:bodyPr>
          <a:lstStyle/>
          <a:p>
            <a:pPr algn="dist"/>
            <a:r>
              <a:rPr lang="zh-CN" altLang="en-US" sz="4800" dirty="0">
                <a:solidFill>
                  <a:srgbClr val="A20000"/>
                </a:solidFill>
                <a:latin typeface="Times New Roman" panose="02020603050405020304" charset="0"/>
                <a:ea typeface="FZZhengHeiS-DB-GB" panose="02000000000000000000" pitchFamily="2" charset="0"/>
                <a:cs typeface="Times New Roman" panose="02020603050405020304" charset="0"/>
              </a:rPr>
              <a:t>目录</a:t>
            </a:r>
            <a:endParaRPr lang="en-US" altLang="zh-CN" sz="4800" dirty="0">
              <a:solidFill>
                <a:srgbClr val="A20000"/>
              </a:solidFill>
              <a:latin typeface="Times New Roman" panose="02020603050405020304" charset="0"/>
              <a:ea typeface="FZZhengHeiS-DB-GB" panose="02000000000000000000" pitchFamily="2" charset="0"/>
              <a:cs typeface="Times New Roman" panose="02020603050405020304" charset="0"/>
            </a:endParaRPr>
          </a:p>
        </p:txBody>
      </p:sp>
      <p:sp>
        <p:nvSpPr>
          <p:cNvPr id="3" name="椭圆 2">
            <a:extLst>
              <a:ext uri="{FF2B5EF4-FFF2-40B4-BE49-F238E27FC236}">
                <a16:creationId xmlns:a16="http://schemas.microsoft.com/office/drawing/2014/main" id="{8B2A2654-F60C-4908-82D5-3B0C17F1846F}"/>
              </a:ext>
            </a:extLst>
          </p:cNvPr>
          <p:cNvSpPr/>
          <p:nvPr/>
        </p:nvSpPr>
        <p:spPr>
          <a:xfrm>
            <a:off x="1951463" y="2631817"/>
            <a:ext cx="643774" cy="643774"/>
          </a:xfrm>
          <a:prstGeom prst="ellipse">
            <a:avLst/>
          </a:prstGeom>
          <a:solidFill>
            <a:srgbClr val="A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FuturaBookC" charset="-52"/>
              </a:rPr>
              <a:t>1</a:t>
            </a:r>
          </a:p>
        </p:txBody>
      </p:sp>
      <p:sp>
        <p:nvSpPr>
          <p:cNvPr id="4" name="文本框 3">
            <a:extLst>
              <a:ext uri="{FF2B5EF4-FFF2-40B4-BE49-F238E27FC236}">
                <a16:creationId xmlns:a16="http://schemas.microsoft.com/office/drawing/2014/main" id="{2041A04F-7AFC-4729-82E1-DB32092BFB50}"/>
              </a:ext>
            </a:extLst>
          </p:cNvPr>
          <p:cNvSpPr txBox="1"/>
          <p:nvPr/>
        </p:nvSpPr>
        <p:spPr>
          <a:xfrm>
            <a:off x="2715959" y="2724175"/>
            <a:ext cx="3701845" cy="521970"/>
          </a:xfrm>
          <a:prstGeom prst="rect">
            <a:avLst/>
          </a:prstGeom>
          <a:noFill/>
        </p:spPr>
        <p:txBody>
          <a:bodyPr wrap="square" rtlCol="0">
            <a:spAutoFit/>
          </a:bodyPr>
          <a:lstStyle/>
          <a:p>
            <a:pPr algn="just"/>
            <a:r>
              <a:rPr lang="zh-CN" altLang="en-US" sz="2800" dirty="0">
                <a:latin typeface="Times New Roman" panose="02020603050405020304" charset="0"/>
                <a:ea typeface="FZZhengHeiS-DB-GB" panose="02000000000000000000" pitchFamily="2" charset="0"/>
                <a:cs typeface="Times New Roman" panose="02020603050405020304" charset="0"/>
              </a:rPr>
              <a:t>问题描述</a:t>
            </a:r>
            <a:endParaRPr lang="en-US" altLang="zh-CN" sz="2800" dirty="0">
              <a:latin typeface="Times New Roman" panose="02020603050405020304" charset="0"/>
              <a:ea typeface="FZZhengHeiS-DB-GB" panose="02000000000000000000" pitchFamily="2" charset="0"/>
              <a:cs typeface="Times New Roman" panose="02020603050405020304" charset="0"/>
            </a:endParaRPr>
          </a:p>
        </p:txBody>
      </p:sp>
      <p:sp>
        <p:nvSpPr>
          <p:cNvPr id="5" name="椭圆 4">
            <a:extLst>
              <a:ext uri="{FF2B5EF4-FFF2-40B4-BE49-F238E27FC236}">
                <a16:creationId xmlns:a16="http://schemas.microsoft.com/office/drawing/2014/main" id="{88742981-F07C-41BD-A91C-929D90CD8594}"/>
              </a:ext>
            </a:extLst>
          </p:cNvPr>
          <p:cNvSpPr/>
          <p:nvPr/>
        </p:nvSpPr>
        <p:spPr>
          <a:xfrm>
            <a:off x="6538526" y="2631817"/>
            <a:ext cx="643774" cy="643774"/>
          </a:xfrm>
          <a:prstGeom prst="ellipse">
            <a:avLst/>
          </a:prstGeom>
          <a:solidFill>
            <a:srgbClr val="A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FuturaBookC" charset="-52"/>
              </a:rPr>
              <a:t>3</a:t>
            </a:r>
          </a:p>
        </p:txBody>
      </p:sp>
      <p:sp>
        <p:nvSpPr>
          <p:cNvPr id="7" name="椭圆 6">
            <a:extLst>
              <a:ext uri="{FF2B5EF4-FFF2-40B4-BE49-F238E27FC236}">
                <a16:creationId xmlns:a16="http://schemas.microsoft.com/office/drawing/2014/main" id="{43D45785-553C-415C-9FCB-14A4A6605381}"/>
              </a:ext>
            </a:extLst>
          </p:cNvPr>
          <p:cNvSpPr/>
          <p:nvPr/>
        </p:nvSpPr>
        <p:spPr>
          <a:xfrm>
            <a:off x="1951463" y="4763555"/>
            <a:ext cx="643774" cy="643774"/>
          </a:xfrm>
          <a:prstGeom prst="ellipse">
            <a:avLst/>
          </a:prstGeom>
          <a:solidFill>
            <a:srgbClr val="A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FuturaBookC" charset="-52"/>
              </a:rPr>
              <a:t>2</a:t>
            </a:r>
          </a:p>
        </p:txBody>
      </p:sp>
      <p:sp>
        <p:nvSpPr>
          <p:cNvPr id="8" name="文本框 7">
            <a:extLst>
              <a:ext uri="{FF2B5EF4-FFF2-40B4-BE49-F238E27FC236}">
                <a16:creationId xmlns:a16="http://schemas.microsoft.com/office/drawing/2014/main" id="{74A56401-0211-4A8C-BF20-F43B0D70DC06}"/>
              </a:ext>
            </a:extLst>
          </p:cNvPr>
          <p:cNvSpPr txBox="1"/>
          <p:nvPr/>
        </p:nvSpPr>
        <p:spPr>
          <a:xfrm>
            <a:off x="2715959" y="4855278"/>
            <a:ext cx="3701845" cy="521970"/>
          </a:xfrm>
          <a:prstGeom prst="rect">
            <a:avLst/>
          </a:prstGeom>
          <a:noFill/>
        </p:spPr>
        <p:txBody>
          <a:bodyPr wrap="square" rtlCol="0">
            <a:spAutoFit/>
          </a:bodyPr>
          <a:lstStyle/>
          <a:p>
            <a:pPr algn="just"/>
            <a:r>
              <a:rPr lang="zh-CN" altLang="en-US" sz="2800" dirty="0">
                <a:latin typeface="Times New Roman" panose="02020603050405020304" charset="0"/>
                <a:ea typeface="FZZhengHeiS-DB-GB" panose="02000000000000000000" pitchFamily="2" charset="0"/>
                <a:cs typeface="Times New Roman" panose="02020603050405020304" charset="0"/>
              </a:rPr>
              <a:t>本文方法</a:t>
            </a:r>
            <a:endParaRPr lang="en-US" altLang="zh-CN" sz="2800" dirty="0">
              <a:latin typeface="Times New Roman" panose="02020603050405020304" charset="0"/>
              <a:ea typeface="FZZhengHeiS-DB-GB" panose="02000000000000000000" pitchFamily="2" charset="0"/>
              <a:cs typeface="Times New Roman" panose="02020603050405020304" charset="0"/>
            </a:endParaRPr>
          </a:p>
        </p:txBody>
      </p:sp>
      <p:sp>
        <p:nvSpPr>
          <p:cNvPr id="9" name="椭圆 8">
            <a:extLst>
              <a:ext uri="{FF2B5EF4-FFF2-40B4-BE49-F238E27FC236}">
                <a16:creationId xmlns:a16="http://schemas.microsoft.com/office/drawing/2014/main" id="{84E1739D-C5F3-4E04-A328-073B5C2229F5}"/>
              </a:ext>
            </a:extLst>
          </p:cNvPr>
          <p:cNvSpPr/>
          <p:nvPr/>
        </p:nvSpPr>
        <p:spPr>
          <a:xfrm>
            <a:off x="6538526" y="4763555"/>
            <a:ext cx="643774" cy="643774"/>
          </a:xfrm>
          <a:prstGeom prst="ellipse">
            <a:avLst/>
          </a:prstGeom>
          <a:solidFill>
            <a:srgbClr val="A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FuturaBookC" charset="-52"/>
              </a:rPr>
              <a:t>4</a:t>
            </a:r>
          </a:p>
        </p:txBody>
      </p:sp>
      <p:sp>
        <p:nvSpPr>
          <p:cNvPr id="10" name="文本框 9">
            <a:extLst>
              <a:ext uri="{FF2B5EF4-FFF2-40B4-BE49-F238E27FC236}">
                <a16:creationId xmlns:a16="http://schemas.microsoft.com/office/drawing/2014/main" id="{E3AFE51A-04B7-4CD9-9005-C6AD6E6C0F07}"/>
              </a:ext>
            </a:extLst>
          </p:cNvPr>
          <p:cNvSpPr txBox="1"/>
          <p:nvPr/>
        </p:nvSpPr>
        <p:spPr>
          <a:xfrm>
            <a:off x="7303022" y="4854008"/>
            <a:ext cx="3701845" cy="521970"/>
          </a:xfrm>
          <a:prstGeom prst="rect">
            <a:avLst/>
          </a:prstGeom>
          <a:noFill/>
        </p:spPr>
        <p:txBody>
          <a:bodyPr wrap="square" rtlCol="0">
            <a:spAutoFit/>
          </a:bodyPr>
          <a:lstStyle/>
          <a:p>
            <a:pPr algn="just"/>
            <a:r>
              <a:rPr lang="zh-CN" altLang="en-US" sz="2800" dirty="0">
                <a:latin typeface="Times New Roman" panose="02020603050405020304" charset="0"/>
                <a:ea typeface="FZZhengHeiS-DB-GB" panose="02000000000000000000" pitchFamily="2" charset="0"/>
                <a:cs typeface="Times New Roman" panose="02020603050405020304" charset="0"/>
              </a:rPr>
              <a:t>总结</a:t>
            </a:r>
            <a:endParaRPr lang="en-US" altLang="zh-CN" sz="2800" dirty="0">
              <a:latin typeface="Times New Roman" panose="02020603050405020304" charset="0"/>
              <a:ea typeface="FZZhengHeiS-DB-GB" panose="02000000000000000000" pitchFamily="2" charset="0"/>
              <a:cs typeface="Times New Roman" panose="02020603050405020304" charset="0"/>
            </a:endParaRPr>
          </a:p>
        </p:txBody>
      </p:sp>
      <p:sp>
        <p:nvSpPr>
          <p:cNvPr id="15" name="文本框 14">
            <a:extLst>
              <a:ext uri="{FF2B5EF4-FFF2-40B4-BE49-F238E27FC236}">
                <a16:creationId xmlns:a16="http://schemas.microsoft.com/office/drawing/2014/main" id="{066374BA-2864-4B99-BAB3-7086C65E5428}"/>
              </a:ext>
            </a:extLst>
          </p:cNvPr>
          <p:cNvSpPr txBox="1"/>
          <p:nvPr/>
        </p:nvSpPr>
        <p:spPr>
          <a:xfrm>
            <a:off x="7303021" y="2692719"/>
            <a:ext cx="3701845" cy="521970"/>
          </a:xfrm>
          <a:prstGeom prst="rect">
            <a:avLst/>
          </a:prstGeom>
          <a:noFill/>
        </p:spPr>
        <p:txBody>
          <a:bodyPr wrap="square" rtlCol="0">
            <a:spAutoFit/>
          </a:bodyPr>
          <a:lstStyle/>
          <a:p>
            <a:pPr algn="just"/>
            <a:r>
              <a:rPr lang="zh-CN" altLang="en-US" sz="2800" dirty="0">
                <a:latin typeface="Times New Roman" panose="02020603050405020304" charset="0"/>
                <a:ea typeface="FZZhengHeiS-DB-GB" panose="02000000000000000000" pitchFamily="2" charset="0"/>
                <a:cs typeface="Times New Roman" panose="02020603050405020304" charset="0"/>
              </a:rPr>
              <a:t>实验结果</a:t>
            </a:r>
            <a:endParaRPr lang="en-US" altLang="zh-CN" sz="2800" dirty="0">
              <a:latin typeface="Times New Roman" panose="02020603050405020304" charset="0"/>
              <a:ea typeface="FZZhengHeiS-DB-GB" panose="02000000000000000000" pitchFamily="2" charset="0"/>
              <a:cs typeface="Times New Roman" panose="02020603050405020304" charset="0"/>
            </a:endParaRPr>
          </a:p>
        </p:txBody>
      </p:sp>
    </p:spTree>
    <p:extLst>
      <p:ext uri="{BB962C8B-B14F-4D97-AF65-F5344CB8AC3E}">
        <p14:creationId xmlns:p14="http://schemas.microsoft.com/office/powerpoint/2010/main" val="155664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47698DA5-9C8F-45E6-8D3D-160039793FA2}"/>
              </a:ext>
            </a:extLst>
          </p:cNvPr>
          <p:cNvSpPr/>
          <p:nvPr/>
        </p:nvSpPr>
        <p:spPr>
          <a:xfrm>
            <a:off x="4364462" y="2876894"/>
            <a:ext cx="855237" cy="855237"/>
          </a:xfrm>
          <a:prstGeom prst="ellipse">
            <a:avLst/>
          </a:prstGeom>
          <a:solidFill>
            <a:srgbClr val="A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FuturaBookC" charset="-52"/>
              </a:rPr>
              <a:t>4</a:t>
            </a:r>
          </a:p>
        </p:txBody>
      </p:sp>
      <p:sp>
        <p:nvSpPr>
          <p:cNvPr id="7" name="文本框 6">
            <a:extLst>
              <a:ext uri="{FF2B5EF4-FFF2-40B4-BE49-F238E27FC236}">
                <a16:creationId xmlns:a16="http://schemas.microsoft.com/office/drawing/2014/main" id="{6CEA3BF7-2812-407C-8ADC-A3E417F0E694}"/>
              </a:ext>
            </a:extLst>
          </p:cNvPr>
          <p:cNvSpPr txBox="1"/>
          <p:nvPr/>
        </p:nvSpPr>
        <p:spPr>
          <a:xfrm>
            <a:off x="5600700" y="2919791"/>
            <a:ext cx="6065396" cy="769441"/>
          </a:xfrm>
          <a:prstGeom prst="rect">
            <a:avLst/>
          </a:prstGeom>
          <a:noFill/>
        </p:spPr>
        <p:txBody>
          <a:bodyPr wrap="square" rtlCol="0">
            <a:spAutoFit/>
          </a:bodyPr>
          <a:lstStyle/>
          <a:p>
            <a:pPr algn="just"/>
            <a:r>
              <a:rPr lang="zh-CN" altLang="en-US" sz="4400" dirty="0">
                <a:latin typeface="Times New Roman" panose="02020603050405020304" charset="0"/>
                <a:ea typeface="FZZhengHeiS-DB-GB" panose="02000000000000000000" pitchFamily="2" charset="0"/>
                <a:cs typeface="Times New Roman" panose="02020603050405020304" charset="0"/>
              </a:rPr>
              <a:t>总结</a:t>
            </a:r>
            <a:endParaRPr lang="en-US" altLang="zh-CN" sz="4400" dirty="0">
              <a:latin typeface="Times New Roman" panose="02020603050405020304" charset="0"/>
              <a:ea typeface="FZZhengHeiS-DB-GB" panose="02000000000000000000" pitchFamily="2" charset="0"/>
              <a:cs typeface="Times New Roman" panose="02020603050405020304" charset="0"/>
            </a:endParaRPr>
          </a:p>
        </p:txBody>
      </p:sp>
    </p:spTree>
    <p:extLst>
      <p:ext uri="{BB962C8B-B14F-4D97-AF65-F5344CB8AC3E}">
        <p14:creationId xmlns:p14="http://schemas.microsoft.com/office/powerpoint/2010/main" val="367111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2236650" cy="584775"/>
          </a:xfrm>
          <a:prstGeom prst="rect">
            <a:avLst/>
          </a:prstGeom>
          <a:noFill/>
        </p:spPr>
        <p:txBody>
          <a:bodyPr wrap="square" rtlCol="0">
            <a:spAutoFit/>
          </a:bodyPr>
          <a:lstStyle/>
          <a:p>
            <a:r>
              <a:rPr lang="zh-CN" altLang="en-US" sz="3200" b="1" dirty="0"/>
              <a:t>总结</a:t>
            </a:r>
          </a:p>
        </p:txBody>
      </p:sp>
      <p:sp>
        <p:nvSpPr>
          <p:cNvPr id="3" name="文本框 2">
            <a:extLst>
              <a:ext uri="{FF2B5EF4-FFF2-40B4-BE49-F238E27FC236}">
                <a16:creationId xmlns:a16="http://schemas.microsoft.com/office/drawing/2014/main" id="{51C11986-3396-4899-9C17-7E60827998D3}"/>
              </a:ext>
            </a:extLst>
          </p:cNvPr>
          <p:cNvSpPr txBox="1"/>
          <p:nvPr/>
        </p:nvSpPr>
        <p:spPr>
          <a:xfrm>
            <a:off x="1358900" y="1714500"/>
            <a:ext cx="9309100" cy="830997"/>
          </a:xfrm>
          <a:prstGeom prst="rect">
            <a:avLst/>
          </a:prstGeom>
          <a:noFill/>
        </p:spPr>
        <p:txBody>
          <a:bodyPr wrap="square" rtlCol="0">
            <a:spAutoFit/>
          </a:bodyPr>
          <a:lstStyle/>
          <a:p>
            <a:r>
              <a:rPr lang="zh-CN" altLang="en-US" sz="2400" dirty="0"/>
              <a:t>        作者为了改进</a:t>
            </a:r>
            <a:r>
              <a:rPr lang="en-US" altLang="zh-CN" sz="2400" dirty="0"/>
              <a:t>MLE</a:t>
            </a:r>
            <a:r>
              <a:rPr lang="zh-CN" altLang="en-US" sz="2400" dirty="0"/>
              <a:t>不会专注于需要改变的</a:t>
            </a:r>
            <a:r>
              <a:rPr lang="en-US" altLang="zh-CN" sz="2400" dirty="0"/>
              <a:t>token</a:t>
            </a:r>
            <a:r>
              <a:rPr lang="zh-CN" altLang="en-US" sz="2400" dirty="0"/>
              <a:t>上，提出了优化</a:t>
            </a:r>
            <a:r>
              <a:rPr lang="en-US" altLang="zh-CN" sz="2400" dirty="0"/>
              <a:t>MLD</a:t>
            </a:r>
            <a:r>
              <a:rPr lang="zh-CN" altLang="en-US" sz="2400" dirty="0"/>
              <a:t>的目标</a:t>
            </a:r>
          </a:p>
        </p:txBody>
      </p:sp>
      <p:sp>
        <p:nvSpPr>
          <p:cNvPr id="5" name="文本框 4">
            <a:extLst>
              <a:ext uri="{FF2B5EF4-FFF2-40B4-BE49-F238E27FC236}">
                <a16:creationId xmlns:a16="http://schemas.microsoft.com/office/drawing/2014/main" id="{7EC7CEAE-6578-418C-9FC2-A04AF68F9699}"/>
              </a:ext>
            </a:extLst>
          </p:cNvPr>
          <p:cNvSpPr txBox="1"/>
          <p:nvPr/>
        </p:nvSpPr>
        <p:spPr>
          <a:xfrm>
            <a:off x="1358900" y="2833946"/>
            <a:ext cx="8216900" cy="461665"/>
          </a:xfrm>
          <a:prstGeom prst="rect">
            <a:avLst/>
          </a:prstGeom>
          <a:noFill/>
        </p:spPr>
        <p:txBody>
          <a:bodyPr wrap="square" rtlCol="0">
            <a:spAutoFit/>
          </a:bodyPr>
          <a:lstStyle/>
          <a:p>
            <a:r>
              <a:rPr lang="zh-CN" altLang="en-US" sz="2400" dirty="0"/>
              <a:t>        基于</a:t>
            </a:r>
            <a:r>
              <a:rPr lang="en-US" altLang="zh-CN" sz="2400" dirty="0"/>
              <a:t>MLD</a:t>
            </a:r>
            <a:r>
              <a:rPr lang="zh-CN" altLang="en-US" sz="2400" dirty="0"/>
              <a:t>是离散值无法直接优化而提出了</a:t>
            </a:r>
            <a:r>
              <a:rPr lang="en-US" altLang="zh-CN" sz="2400" dirty="0"/>
              <a:t>RISE</a:t>
            </a:r>
            <a:r>
              <a:rPr lang="zh-CN" altLang="en-US" sz="2400" dirty="0"/>
              <a:t>框架</a:t>
            </a:r>
          </a:p>
        </p:txBody>
      </p:sp>
      <p:sp>
        <p:nvSpPr>
          <p:cNvPr id="6" name="文本框 5">
            <a:extLst>
              <a:ext uri="{FF2B5EF4-FFF2-40B4-BE49-F238E27FC236}">
                <a16:creationId xmlns:a16="http://schemas.microsoft.com/office/drawing/2014/main" id="{E13CE5ED-DB77-4E5E-831B-7A16613748E6}"/>
              </a:ext>
            </a:extLst>
          </p:cNvPr>
          <p:cNvSpPr txBox="1"/>
          <p:nvPr/>
        </p:nvSpPr>
        <p:spPr>
          <a:xfrm>
            <a:off x="1358900" y="4334175"/>
            <a:ext cx="8216900" cy="461665"/>
          </a:xfrm>
          <a:prstGeom prst="rect">
            <a:avLst/>
          </a:prstGeom>
          <a:noFill/>
        </p:spPr>
        <p:txBody>
          <a:bodyPr wrap="square" rtlCol="0">
            <a:spAutoFit/>
          </a:bodyPr>
          <a:lstStyle/>
          <a:p>
            <a:r>
              <a:rPr lang="zh-CN" altLang="en-US" sz="2400" dirty="0"/>
              <a:t>        实验结果展示了本文算法的性能和鲁棒性</a:t>
            </a:r>
          </a:p>
        </p:txBody>
      </p:sp>
      <p:sp>
        <p:nvSpPr>
          <p:cNvPr id="8" name="文本框 7">
            <a:extLst>
              <a:ext uri="{FF2B5EF4-FFF2-40B4-BE49-F238E27FC236}">
                <a16:creationId xmlns:a16="http://schemas.microsoft.com/office/drawing/2014/main" id="{0EB6CF1B-FA7A-49D4-AEAA-550E762C3DBA}"/>
              </a:ext>
            </a:extLst>
          </p:cNvPr>
          <p:cNvSpPr txBox="1"/>
          <p:nvPr/>
        </p:nvSpPr>
        <p:spPr>
          <a:xfrm>
            <a:off x="1358900" y="5084290"/>
            <a:ext cx="9309100" cy="830997"/>
          </a:xfrm>
          <a:prstGeom prst="rect">
            <a:avLst/>
          </a:prstGeom>
          <a:noFill/>
        </p:spPr>
        <p:txBody>
          <a:bodyPr wrap="square" rtlCol="0">
            <a:spAutoFit/>
          </a:bodyPr>
          <a:lstStyle/>
          <a:p>
            <a:r>
              <a:rPr lang="en-US" altLang="zh-CN" sz="2400" dirty="0"/>
              <a:t>        RISE</a:t>
            </a:r>
            <a:r>
              <a:rPr lang="zh-CN" altLang="en-US" sz="2400" dirty="0"/>
              <a:t>的局限性在于算法可能会无法决定何时停止编辑过程而导致丢失必要的信息</a:t>
            </a:r>
          </a:p>
        </p:txBody>
      </p:sp>
      <p:sp>
        <p:nvSpPr>
          <p:cNvPr id="9" name="文本框 8">
            <a:extLst>
              <a:ext uri="{FF2B5EF4-FFF2-40B4-BE49-F238E27FC236}">
                <a16:creationId xmlns:a16="http://schemas.microsoft.com/office/drawing/2014/main" id="{62E6B30F-9211-42C1-B517-F37F9D5B1B7D}"/>
              </a:ext>
            </a:extLst>
          </p:cNvPr>
          <p:cNvSpPr txBox="1"/>
          <p:nvPr/>
        </p:nvSpPr>
        <p:spPr>
          <a:xfrm>
            <a:off x="1358900" y="3584060"/>
            <a:ext cx="8216900" cy="461665"/>
          </a:xfrm>
          <a:prstGeom prst="rect">
            <a:avLst/>
          </a:prstGeom>
          <a:noFill/>
        </p:spPr>
        <p:txBody>
          <a:bodyPr wrap="square" rtlCol="0">
            <a:spAutoFit/>
          </a:bodyPr>
          <a:lstStyle/>
          <a:p>
            <a:r>
              <a:rPr lang="zh-CN" altLang="en-US" sz="2400" dirty="0"/>
              <a:t>        提出了基于动态规划采样的策略并展示出优异的性能</a:t>
            </a:r>
          </a:p>
        </p:txBody>
      </p:sp>
    </p:spTree>
    <p:extLst>
      <p:ext uri="{BB962C8B-B14F-4D97-AF65-F5344CB8AC3E}">
        <p14:creationId xmlns:p14="http://schemas.microsoft.com/office/powerpoint/2010/main" val="264535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95343" y="3075057"/>
            <a:ext cx="5171440" cy="706755"/>
          </a:xfrm>
          <a:prstGeom prst="rect">
            <a:avLst/>
          </a:prstGeom>
          <a:noFill/>
        </p:spPr>
        <p:txBody>
          <a:bodyPr wrap="non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Thanks For 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DACBEF-D971-46EC-B27B-0A692DA0950E}"/>
              </a:ext>
            </a:extLst>
          </p:cNvPr>
          <p:cNvSpPr/>
          <p:nvPr/>
        </p:nvSpPr>
        <p:spPr>
          <a:xfrm>
            <a:off x="4364462" y="2876894"/>
            <a:ext cx="855237" cy="855237"/>
          </a:xfrm>
          <a:prstGeom prst="ellipse">
            <a:avLst/>
          </a:prstGeom>
          <a:solidFill>
            <a:srgbClr val="A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FuturaBookC" charset="-52"/>
              </a:rPr>
              <a:t>1</a:t>
            </a:r>
          </a:p>
        </p:txBody>
      </p:sp>
      <p:sp>
        <p:nvSpPr>
          <p:cNvPr id="5" name="文本框 4">
            <a:extLst>
              <a:ext uri="{FF2B5EF4-FFF2-40B4-BE49-F238E27FC236}">
                <a16:creationId xmlns:a16="http://schemas.microsoft.com/office/drawing/2014/main" id="{737C068D-C8D6-4F11-8939-86725142C006}"/>
              </a:ext>
            </a:extLst>
          </p:cNvPr>
          <p:cNvSpPr txBox="1"/>
          <p:nvPr/>
        </p:nvSpPr>
        <p:spPr>
          <a:xfrm>
            <a:off x="5600700" y="2919791"/>
            <a:ext cx="6065396" cy="769441"/>
          </a:xfrm>
          <a:prstGeom prst="rect">
            <a:avLst/>
          </a:prstGeom>
          <a:noFill/>
        </p:spPr>
        <p:txBody>
          <a:bodyPr wrap="square" rtlCol="0">
            <a:spAutoFit/>
          </a:bodyPr>
          <a:lstStyle/>
          <a:p>
            <a:pPr algn="just"/>
            <a:r>
              <a:rPr lang="zh-CN" altLang="en-US" sz="4400" dirty="0">
                <a:latin typeface="Times New Roman" panose="02020603050405020304" charset="0"/>
                <a:ea typeface="FZZhengHeiS-DB-GB" panose="02000000000000000000" pitchFamily="2" charset="0"/>
                <a:cs typeface="Times New Roman" panose="02020603050405020304" charset="0"/>
              </a:rPr>
              <a:t>问题描述</a:t>
            </a:r>
            <a:endParaRPr lang="en-US" altLang="zh-CN" sz="4400" dirty="0">
              <a:latin typeface="Times New Roman" panose="02020603050405020304" charset="0"/>
              <a:ea typeface="FZZhengHeiS-DB-GB" panose="02000000000000000000" pitchFamily="2" charset="0"/>
              <a:cs typeface="Times New Roman" panose="02020603050405020304" charset="0"/>
            </a:endParaRPr>
          </a:p>
        </p:txBody>
      </p:sp>
    </p:spTree>
    <p:extLst>
      <p:ext uri="{BB962C8B-B14F-4D97-AF65-F5344CB8AC3E}">
        <p14:creationId xmlns:p14="http://schemas.microsoft.com/office/powerpoint/2010/main" val="281797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485DCB-5F5B-4C37-9364-F9E6494C3170}"/>
              </a:ext>
            </a:extLst>
          </p:cNvPr>
          <p:cNvSpPr txBox="1"/>
          <p:nvPr/>
        </p:nvSpPr>
        <p:spPr>
          <a:xfrm>
            <a:off x="420356" y="549694"/>
            <a:ext cx="1815737" cy="584775"/>
          </a:xfrm>
          <a:prstGeom prst="rect">
            <a:avLst/>
          </a:prstGeom>
          <a:noFill/>
        </p:spPr>
        <p:txBody>
          <a:bodyPr wrap="square" rtlCol="0">
            <a:spAutoFit/>
          </a:bodyPr>
          <a:lstStyle/>
          <a:p>
            <a:r>
              <a:rPr lang="zh-CN" altLang="en-US" sz="3200" b="1" dirty="0"/>
              <a:t>问题描述</a:t>
            </a:r>
          </a:p>
        </p:txBody>
      </p:sp>
      <p:pic>
        <p:nvPicPr>
          <p:cNvPr id="6" name="图片 5">
            <a:extLst>
              <a:ext uri="{FF2B5EF4-FFF2-40B4-BE49-F238E27FC236}">
                <a16:creationId xmlns:a16="http://schemas.microsoft.com/office/drawing/2014/main" id="{7485058F-618D-4EC1-9A9B-74D3BDA72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62" y="1367405"/>
            <a:ext cx="5991759" cy="4808989"/>
          </a:xfrm>
          <a:prstGeom prst="rect">
            <a:avLst/>
          </a:prstGeom>
        </p:spPr>
      </p:pic>
      <p:sp>
        <p:nvSpPr>
          <p:cNvPr id="8" name="文本框 7">
            <a:extLst>
              <a:ext uri="{FF2B5EF4-FFF2-40B4-BE49-F238E27FC236}">
                <a16:creationId xmlns:a16="http://schemas.microsoft.com/office/drawing/2014/main" id="{9BA77849-56E3-46D6-9394-13906E66E86D}"/>
              </a:ext>
            </a:extLst>
          </p:cNvPr>
          <p:cNvSpPr txBox="1"/>
          <p:nvPr/>
        </p:nvSpPr>
        <p:spPr>
          <a:xfrm>
            <a:off x="901700" y="1917700"/>
            <a:ext cx="4381500" cy="1446550"/>
          </a:xfrm>
          <a:prstGeom prst="rect">
            <a:avLst/>
          </a:prstGeom>
          <a:noFill/>
        </p:spPr>
        <p:txBody>
          <a:bodyPr wrap="square" rtlCol="0">
            <a:spAutoFit/>
          </a:bodyPr>
          <a:lstStyle/>
          <a:p>
            <a:r>
              <a:rPr lang="en-US" altLang="zh-CN" sz="2400" b="1" dirty="0"/>
              <a:t>Conversational Question Simplification</a:t>
            </a:r>
            <a:r>
              <a:rPr lang="zh-CN" altLang="en-US" sz="2400" b="1" dirty="0"/>
              <a:t>（</a:t>
            </a:r>
            <a:r>
              <a:rPr lang="en-US" altLang="zh-CN" sz="2400" b="1" dirty="0"/>
              <a:t>CQS</a:t>
            </a:r>
            <a:r>
              <a:rPr lang="zh-CN" altLang="en-US" sz="2400" b="1" dirty="0"/>
              <a:t>）：</a:t>
            </a:r>
            <a:endParaRPr lang="en-US" altLang="zh-CN" sz="2400" b="1" dirty="0"/>
          </a:p>
          <a:p>
            <a:r>
              <a:rPr lang="zh-CN" altLang="en-US" dirty="0"/>
              <a:t>        </a:t>
            </a:r>
            <a:r>
              <a:rPr lang="zh-CN" altLang="en-US" sz="2000" dirty="0"/>
              <a:t>给定对话上下文和一个问题，</a:t>
            </a:r>
            <a:r>
              <a:rPr lang="en-US" altLang="zh-CN" sz="2000" dirty="0"/>
              <a:t>CQS</a:t>
            </a:r>
            <a:r>
              <a:rPr lang="zh-CN" altLang="en-US" sz="2000" dirty="0"/>
              <a:t>目标是将该问题转换成对话问题</a:t>
            </a:r>
            <a:endParaRPr lang="zh-CN" altLang="en-US" dirty="0"/>
          </a:p>
        </p:txBody>
      </p:sp>
      <p:sp>
        <p:nvSpPr>
          <p:cNvPr id="9" name="文本框 8">
            <a:extLst>
              <a:ext uri="{FF2B5EF4-FFF2-40B4-BE49-F238E27FC236}">
                <a16:creationId xmlns:a16="http://schemas.microsoft.com/office/drawing/2014/main" id="{D1F290E2-D39B-4B51-9B55-9273AF26CBB4}"/>
              </a:ext>
            </a:extLst>
          </p:cNvPr>
          <p:cNvSpPr txBox="1"/>
          <p:nvPr/>
        </p:nvSpPr>
        <p:spPr>
          <a:xfrm>
            <a:off x="901700" y="3984534"/>
            <a:ext cx="4479362" cy="2062103"/>
          </a:xfrm>
          <a:prstGeom prst="rect">
            <a:avLst/>
          </a:prstGeom>
          <a:noFill/>
        </p:spPr>
        <p:txBody>
          <a:bodyPr wrap="square" rtlCol="0">
            <a:spAutoFit/>
          </a:bodyPr>
          <a:lstStyle/>
          <a:p>
            <a:r>
              <a:rPr lang="en-US" altLang="zh-CN" sz="2400" b="1" dirty="0"/>
              <a:t>Conversational Question Rewriting</a:t>
            </a:r>
            <a:r>
              <a:rPr lang="zh-CN" altLang="en-US" sz="2400" b="1" dirty="0"/>
              <a:t>（</a:t>
            </a:r>
            <a:r>
              <a:rPr lang="en-US" altLang="zh-CN" sz="2400" b="1" dirty="0"/>
              <a:t>CQR</a:t>
            </a:r>
            <a:r>
              <a:rPr lang="zh-CN" altLang="en-US" sz="2400" b="1" dirty="0"/>
              <a:t>）：</a:t>
            </a:r>
            <a:endParaRPr lang="en-US" altLang="zh-CN" sz="2400" b="1" dirty="0"/>
          </a:p>
          <a:p>
            <a:r>
              <a:rPr lang="en-US" altLang="zh-CN" dirty="0"/>
              <a:t>        </a:t>
            </a:r>
            <a:r>
              <a:rPr lang="en-US" altLang="zh-CN" sz="2000" dirty="0"/>
              <a:t>CQS</a:t>
            </a:r>
            <a:r>
              <a:rPr lang="zh-CN" altLang="en-US" sz="2000" dirty="0"/>
              <a:t>的逆问题，对应的方法可以用于处理</a:t>
            </a:r>
            <a:r>
              <a:rPr lang="en-US" altLang="zh-CN" sz="2000" dirty="0"/>
              <a:t>CQS</a:t>
            </a:r>
            <a:r>
              <a:rPr lang="zh-CN" altLang="en-US" sz="2000" dirty="0"/>
              <a:t>问题，但受限于</a:t>
            </a:r>
            <a:r>
              <a:rPr lang="en-US" altLang="zh-CN" sz="2000" dirty="0"/>
              <a:t>maximum likelihood estimation</a:t>
            </a:r>
            <a:r>
              <a:rPr lang="zh-CN" altLang="en-US" sz="2000" dirty="0"/>
              <a:t>（</a:t>
            </a:r>
            <a:r>
              <a:rPr lang="en-US" altLang="zh-CN" sz="2000" dirty="0"/>
              <a:t>MLE</a:t>
            </a:r>
            <a:r>
              <a:rPr lang="zh-CN" altLang="en-US" sz="2000" dirty="0"/>
              <a:t>）的目标，无法集中到关键的</a:t>
            </a:r>
            <a:r>
              <a:rPr lang="en-US" altLang="zh-CN" sz="2000" dirty="0"/>
              <a:t>token</a:t>
            </a:r>
            <a:r>
              <a:rPr lang="zh-CN" altLang="en-US" sz="2000" dirty="0"/>
              <a:t>上</a:t>
            </a:r>
            <a:endParaRPr lang="zh-CN" altLang="en-US" dirty="0"/>
          </a:p>
        </p:txBody>
      </p:sp>
    </p:spTree>
    <p:extLst>
      <p:ext uri="{BB962C8B-B14F-4D97-AF65-F5344CB8AC3E}">
        <p14:creationId xmlns:p14="http://schemas.microsoft.com/office/powerpoint/2010/main" val="354784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6364150" cy="584775"/>
          </a:xfrm>
          <a:prstGeom prst="rect">
            <a:avLst/>
          </a:prstGeom>
          <a:noFill/>
        </p:spPr>
        <p:txBody>
          <a:bodyPr wrap="square" rtlCol="0">
            <a:spAutoFit/>
          </a:bodyPr>
          <a:lstStyle/>
          <a:p>
            <a:r>
              <a:rPr lang="en-US" altLang="zh-CN" sz="3200" b="1" dirty="0"/>
              <a:t>Maximum likelihood estimation</a:t>
            </a:r>
            <a:endParaRPr lang="zh-CN" altLang="en-US" sz="3200" b="1" dirty="0"/>
          </a:p>
        </p:txBody>
      </p:sp>
      <p:pic>
        <p:nvPicPr>
          <p:cNvPr id="5" name="图片 4">
            <a:extLst>
              <a:ext uri="{FF2B5EF4-FFF2-40B4-BE49-F238E27FC236}">
                <a16:creationId xmlns:a16="http://schemas.microsoft.com/office/drawing/2014/main" id="{D731DA31-8B30-4692-AB2A-67CBB8E21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45" y="1461181"/>
            <a:ext cx="5991759" cy="4808989"/>
          </a:xfrm>
          <a:prstGeom prst="rect">
            <a:avLst/>
          </a:prstGeom>
        </p:spPr>
      </p:pic>
      <p:sp>
        <p:nvSpPr>
          <p:cNvPr id="4" name="矩形 3">
            <a:extLst>
              <a:ext uri="{FF2B5EF4-FFF2-40B4-BE49-F238E27FC236}">
                <a16:creationId xmlns:a16="http://schemas.microsoft.com/office/drawing/2014/main" id="{B070461D-40FA-40D9-A79E-9ACE2E148640}"/>
              </a:ext>
            </a:extLst>
          </p:cNvPr>
          <p:cNvSpPr/>
          <p:nvPr/>
        </p:nvSpPr>
        <p:spPr>
          <a:xfrm>
            <a:off x="698500" y="4965700"/>
            <a:ext cx="5702300"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BBD601AF-8CED-4F93-87B6-895A4B0E3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373" y="3113930"/>
            <a:ext cx="3807415" cy="1551170"/>
          </a:xfrm>
          <a:prstGeom prst="rect">
            <a:avLst/>
          </a:prstGeom>
        </p:spPr>
      </p:pic>
      <p:sp>
        <p:nvSpPr>
          <p:cNvPr id="9" name="文本框 8">
            <a:extLst>
              <a:ext uri="{FF2B5EF4-FFF2-40B4-BE49-F238E27FC236}">
                <a16:creationId xmlns:a16="http://schemas.microsoft.com/office/drawing/2014/main" id="{DA29193A-A40A-423C-B553-B8965DD0D960}"/>
              </a:ext>
            </a:extLst>
          </p:cNvPr>
          <p:cNvSpPr txBox="1"/>
          <p:nvPr/>
        </p:nvSpPr>
        <p:spPr>
          <a:xfrm>
            <a:off x="6894061" y="2095500"/>
            <a:ext cx="4447039" cy="1015663"/>
          </a:xfrm>
          <a:prstGeom prst="rect">
            <a:avLst/>
          </a:prstGeom>
          <a:noFill/>
        </p:spPr>
        <p:txBody>
          <a:bodyPr wrap="square" rtlCol="0">
            <a:spAutoFit/>
          </a:bodyPr>
          <a:lstStyle/>
          <a:p>
            <a:r>
              <a:rPr lang="zh-CN" altLang="en-US" sz="2000" dirty="0"/>
              <a:t>        把</a:t>
            </a:r>
            <a:r>
              <a:rPr lang="en-US" altLang="zh-CN" sz="2000" dirty="0"/>
              <a:t>CQS</a:t>
            </a:r>
            <a:r>
              <a:rPr lang="zh-CN" altLang="en-US" sz="2000" dirty="0"/>
              <a:t>问题看作一个以</a:t>
            </a:r>
            <a:r>
              <a:rPr lang="en-US" altLang="zh-CN" sz="2000" dirty="0"/>
              <a:t>θ</a:t>
            </a:r>
            <a:r>
              <a:rPr lang="zh-CN" altLang="en-US" sz="2000" dirty="0"/>
              <a:t>做参数的条件序列生成过程，并且使用</a:t>
            </a:r>
            <a:r>
              <a:rPr lang="en-US" altLang="zh-CN" sz="2000" dirty="0"/>
              <a:t>MLE</a:t>
            </a:r>
            <a:r>
              <a:rPr lang="zh-CN" altLang="en-US" sz="2000" dirty="0"/>
              <a:t>进行优化</a:t>
            </a:r>
            <a:endParaRPr lang="en-US" altLang="zh-CN" sz="2000" dirty="0"/>
          </a:p>
        </p:txBody>
      </p:sp>
      <p:sp>
        <p:nvSpPr>
          <p:cNvPr id="10" name="文本框 9">
            <a:extLst>
              <a:ext uri="{FF2B5EF4-FFF2-40B4-BE49-F238E27FC236}">
                <a16:creationId xmlns:a16="http://schemas.microsoft.com/office/drawing/2014/main" id="{3FA75D1C-8B54-43E9-9A48-14590A5D9500}"/>
              </a:ext>
            </a:extLst>
          </p:cNvPr>
          <p:cNvSpPr txBox="1"/>
          <p:nvPr/>
        </p:nvSpPr>
        <p:spPr>
          <a:xfrm>
            <a:off x="6894061" y="4975644"/>
            <a:ext cx="4574038" cy="707886"/>
          </a:xfrm>
          <a:prstGeom prst="rect">
            <a:avLst/>
          </a:prstGeom>
          <a:noFill/>
        </p:spPr>
        <p:txBody>
          <a:bodyPr wrap="square" rtlCol="0">
            <a:spAutoFit/>
          </a:bodyPr>
          <a:lstStyle/>
          <a:p>
            <a:r>
              <a:rPr lang="en-US" altLang="zh-CN" sz="2000" dirty="0"/>
              <a:t>        MLE</a:t>
            </a:r>
            <a:r>
              <a:rPr lang="zh-CN" altLang="en-US" sz="2000" dirty="0"/>
              <a:t>很容易专注于容易的</a:t>
            </a:r>
            <a:r>
              <a:rPr lang="en-US" altLang="zh-CN" sz="2000" dirty="0"/>
              <a:t>token</a:t>
            </a:r>
            <a:r>
              <a:rPr lang="zh-CN" altLang="en-US" sz="2000" dirty="0"/>
              <a:t>上，也就是原问题和目标问题相同的</a:t>
            </a:r>
            <a:r>
              <a:rPr lang="en-US" altLang="zh-CN" sz="2000" dirty="0"/>
              <a:t>token</a:t>
            </a:r>
            <a:endParaRPr lang="zh-CN" altLang="en-US" sz="2000" dirty="0"/>
          </a:p>
        </p:txBody>
      </p:sp>
    </p:spTree>
    <p:extLst>
      <p:ext uri="{BB962C8B-B14F-4D97-AF65-F5344CB8AC3E}">
        <p14:creationId xmlns:p14="http://schemas.microsoft.com/office/powerpoint/2010/main" val="64033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6364150" cy="584775"/>
          </a:xfrm>
          <a:prstGeom prst="rect">
            <a:avLst/>
          </a:prstGeom>
          <a:noFill/>
        </p:spPr>
        <p:txBody>
          <a:bodyPr wrap="square" rtlCol="0">
            <a:spAutoFit/>
          </a:bodyPr>
          <a:lstStyle/>
          <a:p>
            <a:r>
              <a:rPr lang="en-US" altLang="zh-CN" sz="3200" b="1" dirty="0"/>
              <a:t>Minimum </a:t>
            </a:r>
            <a:r>
              <a:rPr lang="en-US" altLang="zh-CN" sz="3200" b="1" dirty="0" err="1"/>
              <a:t>Levenshtein</a:t>
            </a:r>
            <a:r>
              <a:rPr lang="en-US" altLang="zh-CN" sz="3200" b="1" dirty="0"/>
              <a:t> distance</a:t>
            </a:r>
            <a:endParaRPr lang="zh-CN" altLang="en-US" sz="3200" b="1" dirty="0"/>
          </a:p>
        </p:txBody>
      </p:sp>
      <p:pic>
        <p:nvPicPr>
          <p:cNvPr id="5" name="图片 4">
            <a:extLst>
              <a:ext uri="{FF2B5EF4-FFF2-40B4-BE49-F238E27FC236}">
                <a16:creationId xmlns:a16="http://schemas.microsoft.com/office/drawing/2014/main" id="{D731DA31-8B30-4692-AB2A-67CBB8E21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45" y="1461181"/>
            <a:ext cx="5991759" cy="4808989"/>
          </a:xfrm>
          <a:prstGeom prst="rect">
            <a:avLst/>
          </a:prstGeom>
        </p:spPr>
      </p:pic>
      <p:sp>
        <p:nvSpPr>
          <p:cNvPr id="4" name="矩形 3">
            <a:extLst>
              <a:ext uri="{FF2B5EF4-FFF2-40B4-BE49-F238E27FC236}">
                <a16:creationId xmlns:a16="http://schemas.microsoft.com/office/drawing/2014/main" id="{B070461D-40FA-40D9-A79E-9ACE2E148640}"/>
              </a:ext>
            </a:extLst>
          </p:cNvPr>
          <p:cNvSpPr/>
          <p:nvPr/>
        </p:nvSpPr>
        <p:spPr>
          <a:xfrm>
            <a:off x="591145" y="5396818"/>
            <a:ext cx="5702300" cy="87335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A29193A-A40A-423C-B553-B8965DD0D960}"/>
              </a:ext>
            </a:extLst>
          </p:cNvPr>
          <p:cNvSpPr txBox="1"/>
          <p:nvPr/>
        </p:nvSpPr>
        <p:spPr>
          <a:xfrm>
            <a:off x="6894062" y="2095500"/>
            <a:ext cx="4574038" cy="1015663"/>
          </a:xfrm>
          <a:prstGeom prst="rect">
            <a:avLst/>
          </a:prstGeom>
          <a:noFill/>
        </p:spPr>
        <p:txBody>
          <a:bodyPr wrap="square" rtlCol="0">
            <a:spAutoFit/>
          </a:bodyPr>
          <a:lstStyle/>
          <a:p>
            <a:r>
              <a:rPr lang="en-US" altLang="zh-CN" sz="2000" dirty="0"/>
              <a:t>        </a:t>
            </a:r>
            <a:r>
              <a:rPr lang="en-US" altLang="zh-CN" sz="2000" dirty="0" err="1"/>
              <a:t>Levenshtein</a:t>
            </a:r>
            <a:r>
              <a:rPr lang="zh-CN" altLang="en-US" sz="2000" dirty="0"/>
              <a:t>距离也就是编辑距离，是指两个句子之间经过最少几次的删除、修改和插入操作可以变成相同的句子</a:t>
            </a:r>
            <a:endParaRPr lang="en-US" altLang="zh-CN" sz="2400" dirty="0"/>
          </a:p>
        </p:txBody>
      </p:sp>
      <p:sp>
        <p:nvSpPr>
          <p:cNvPr id="10" name="文本框 9">
            <a:extLst>
              <a:ext uri="{FF2B5EF4-FFF2-40B4-BE49-F238E27FC236}">
                <a16:creationId xmlns:a16="http://schemas.microsoft.com/office/drawing/2014/main" id="{3FA75D1C-8B54-43E9-9A48-14590A5D9500}"/>
              </a:ext>
            </a:extLst>
          </p:cNvPr>
          <p:cNvSpPr txBox="1"/>
          <p:nvPr/>
        </p:nvSpPr>
        <p:spPr>
          <a:xfrm>
            <a:off x="6894061" y="4975644"/>
            <a:ext cx="4574038" cy="707886"/>
          </a:xfrm>
          <a:prstGeom prst="rect">
            <a:avLst/>
          </a:prstGeom>
          <a:noFill/>
        </p:spPr>
        <p:txBody>
          <a:bodyPr wrap="square" rtlCol="0">
            <a:spAutoFit/>
          </a:bodyPr>
          <a:lstStyle/>
          <a:p>
            <a:r>
              <a:rPr lang="zh-CN" altLang="en-US" sz="2000" dirty="0"/>
              <a:t>        可以重点关注句子之间不同的地方，但该距离是离散值不可微</a:t>
            </a:r>
          </a:p>
        </p:txBody>
      </p:sp>
      <p:pic>
        <p:nvPicPr>
          <p:cNvPr id="6" name="图片 5">
            <a:extLst>
              <a:ext uri="{FF2B5EF4-FFF2-40B4-BE49-F238E27FC236}">
                <a16:creationId xmlns:a16="http://schemas.microsoft.com/office/drawing/2014/main" id="{43633799-416C-4BC7-BAC5-F0836EA16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261" y="3746838"/>
            <a:ext cx="2910339" cy="591751"/>
          </a:xfrm>
          <a:prstGeom prst="rect">
            <a:avLst/>
          </a:prstGeom>
        </p:spPr>
      </p:pic>
    </p:spTree>
    <p:extLst>
      <p:ext uri="{BB962C8B-B14F-4D97-AF65-F5344CB8AC3E}">
        <p14:creationId xmlns:p14="http://schemas.microsoft.com/office/powerpoint/2010/main" val="203204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B7AD1BB5-3AA7-447F-8F61-8C5FB5A38282}"/>
              </a:ext>
            </a:extLst>
          </p:cNvPr>
          <p:cNvSpPr/>
          <p:nvPr/>
        </p:nvSpPr>
        <p:spPr>
          <a:xfrm>
            <a:off x="4364462" y="2876894"/>
            <a:ext cx="855237" cy="855237"/>
          </a:xfrm>
          <a:prstGeom prst="ellipse">
            <a:avLst/>
          </a:prstGeom>
          <a:solidFill>
            <a:srgbClr val="A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FuturaBookC" charset="-52"/>
              </a:rPr>
              <a:t>2</a:t>
            </a:r>
          </a:p>
        </p:txBody>
      </p:sp>
      <p:sp>
        <p:nvSpPr>
          <p:cNvPr id="5" name="文本框 4">
            <a:extLst>
              <a:ext uri="{FF2B5EF4-FFF2-40B4-BE49-F238E27FC236}">
                <a16:creationId xmlns:a16="http://schemas.microsoft.com/office/drawing/2014/main" id="{8758C1B1-B1F3-4DC3-84E6-18FCC1822E01}"/>
              </a:ext>
            </a:extLst>
          </p:cNvPr>
          <p:cNvSpPr txBox="1"/>
          <p:nvPr/>
        </p:nvSpPr>
        <p:spPr>
          <a:xfrm>
            <a:off x="5600700" y="2919791"/>
            <a:ext cx="6065396" cy="769441"/>
          </a:xfrm>
          <a:prstGeom prst="rect">
            <a:avLst/>
          </a:prstGeom>
          <a:noFill/>
        </p:spPr>
        <p:txBody>
          <a:bodyPr wrap="square" rtlCol="0">
            <a:spAutoFit/>
          </a:bodyPr>
          <a:lstStyle/>
          <a:p>
            <a:pPr algn="just"/>
            <a:r>
              <a:rPr lang="zh-CN" altLang="en-US" sz="4400" dirty="0">
                <a:latin typeface="Times New Roman" panose="02020603050405020304" charset="0"/>
                <a:ea typeface="FZZhengHeiS-DB-GB" panose="02000000000000000000" pitchFamily="2" charset="0"/>
                <a:cs typeface="Times New Roman" panose="02020603050405020304" charset="0"/>
              </a:rPr>
              <a:t>本文方法</a:t>
            </a:r>
            <a:endParaRPr lang="en-US" altLang="zh-CN" sz="4400" dirty="0">
              <a:latin typeface="Times New Roman" panose="02020603050405020304" charset="0"/>
              <a:ea typeface="FZZhengHeiS-DB-GB" panose="02000000000000000000" pitchFamily="2" charset="0"/>
              <a:cs typeface="Times New Roman" panose="02020603050405020304" charset="0"/>
            </a:endParaRPr>
          </a:p>
        </p:txBody>
      </p:sp>
    </p:spTree>
    <p:extLst>
      <p:ext uri="{BB962C8B-B14F-4D97-AF65-F5344CB8AC3E}">
        <p14:creationId xmlns:p14="http://schemas.microsoft.com/office/powerpoint/2010/main" val="95710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1487350" cy="584775"/>
          </a:xfrm>
          <a:prstGeom prst="rect">
            <a:avLst/>
          </a:prstGeom>
          <a:noFill/>
        </p:spPr>
        <p:txBody>
          <a:bodyPr wrap="square" rtlCol="0">
            <a:spAutoFit/>
          </a:bodyPr>
          <a:lstStyle/>
          <a:p>
            <a:r>
              <a:rPr lang="en-US" altLang="zh-CN" sz="3200" b="1" dirty="0"/>
              <a:t>RISE</a:t>
            </a:r>
            <a:endParaRPr lang="zh-CN" altLang="en-US" sz="3200" b="1" dirty="0"/>
          </a:p>
        </p:txBody>
      </p:sp>
      <p:sp>
        <p:nvSpPr>
          <p:cNvPr id="4" name="文本框 3">
            <a:extLst>
              <a:ext uri="{FF2B5EF4-FFF2-40B4-BE49-F238E27FC236}">
                <a16:creationId xmlns:a16="http://schemas.microsoft.com/office/drawing/2014/main" id="{A6B2EEE0-5F8E-42A8-BAF6-B222F98BD6B3}"/>
              </a:ext>
            </a:extLst>
          </p:cNvPr>
          <p:cNvSpPr txBox="1"/>
          <p:nvPr/>
        </p:nvSpPr>
        <p:spPr>
          <a:xfrm>
            <a:off x="1320800" y="1317824"/>
            <a:ext cx="8915400" cy="707886"/>
          </a:xfrm>
          <a:prstGeom prst="rect">
            <a:avLst/>
          </a:prstGeom>
          <a:noFill/>
        </p:spPr>
        <p:txBody>
          <a:bodyPr wrap="square" rtlCol="0">
            <a:spAutoFit/>
          </a:bodyPr>
          <a:lstStyle/>
          <a:p>
            <a:r>
              <a:rPr lang="en-US" altLang="zh-CN" sz="2000" dirty="0"/>
              <a:t>        Reinforcement Iterative Sequence Editing</a:t>
            </a:r>
            <a:r>
              <a:rPr lang="zh-CN" altLang="en-US" sz="2000" dirty="0"/>
              <a:t>（</a:t>
            </a:r>
            <a:r>
              <a:rPr lang="en-US" altLang="zh-CN" sz="2000" dirty="0"/>
              <a:t>RISE</a:t>
            </a:r>
            <a:r>
              <a:rPr lang="zh-CN" altLang="en-US" sz="2000" dirty="0"/>
              <a:t>），用于优化前文的</a:t>
            </a:r>
            <a:r>
              <a:rPr lang="en-US" altLang="zh-CN" sz="2000" dirty="0"/>
              <a:t>MLD</a:t>
            </a:r>
            <a:r>
              <a:rPr lang="zh-CN" altLang="en-US" sz="2000" dirty="0"/>
              <a:t>距离</a:t>
            </a:r>
          </a:p>
        </p:txBody>
      </p:sp>
      <p:sp>
        <p:nvSpPr>
          <p:cNvPr id="6" name="文本框 5">
            <a:extLst>
              <a:ext uri="{FF2B5EF4-FFF2-40B4-BE49-F238E27FC236}">
                <a16:creationId xmlns:a16="http://schemas.microsoft.com/office/drawing/2014/main" id="{8CB2B686-DB02-4A32-9F31-7132017FF09D}"/>
              </a:ext>
            </a:extLst>
          </p:cNvPr>
          <p:cNvSpPr txBox="1"/>
          <p:nvPr/>
        </p:nvSpPr>
        <p:spPr>
          <a:xfrm>
            <a:off x="1320800" y="2124762"/>
            <a:ext cx="9385300" cy="707886"/>
          </a:xfrm>
          <a:prstGeom prst="rect">
            <a:avLst/>
          </a:prstGeom>
          <a:noFill/>
        </p:spPr>
        <p:txBody>
          <a:bodyPr wrap="square" rtlCol="0">
            <a:spAutoFit/>
          </a:bodyPr>
          <a:lstStyle/>
          <a:p>
            <a:r>
              <a:rPr lang="zh-CN" altLang="en-US" sz="2000" dirty="0"/>
              <a:t>        将优化</a:t>
            </a:r>
            <a:r>
              <a:rPr lang="en-US" altLang="zh-CN" sz="2000" dirty="0"/>
              <a:t>MLD</a:t>
            </a:r>
            <a:r>
              <a:rPr lang="zh-CN" altLang="en-US" sz="2000" dirty="0"/>
              <a:t>的的过程分为两个</a:t>
            </a:r>
            <a:r>
              <a:rPr lang="en-US" altLang="zh-CN" sz="2000" dirty="0"/>
              <a:t>Markov Decision Process</a:t>
            </a:r>
            <a:r>
              <a:rPr lang="zh-CN" altLang="en-US" sz="2000" dirty="0"/>
              <a:t>（</a:t>
            </a:r>
            <a:r>
              <a:rPr lang="en-US" altLang="zh-CN" sz="2000" dirty="0"/>
              <a:t>MDP</a:t>
            </a:r>
            <a:r>
              <a:rPr lang="zh-CN" altLang="en-US" sz="2000" dirty="0"/>
              <a:t>），分别是</a:t>
            </a:r>
            <a:r>
              <a:rPr lang="en-US" altLang="zh-CN" sz="2000" dirty="0"/>
              <a:t>editing MDP</a:t>
            </a:r>
            <a:r>
              <a:rPr lang="zh-CN" altLang="en-US" sz="2000" dirty="0"/>
              <a:t>和</a:t>
            </a:r>
            <a:r>
              <a:rPr lang="en-US" altLang="zh-CN" sz="2000" dirty="0"/>
              <a:t>phrasing MDP</a:t>
            </a:r>
            <a:endParaRPr lang="zh-CN" altLang="en-US" sz="2000" dirty="0"/>
          </a:p>
        </p:txBody>
      </p:sp>
      <p:pic>
        <p:nvPicPr>
          <p:cNvPr id="8" name="图片 7">
            <a:extLst>
              <a:ext uri="{FF2B5EF4-FFF2-40B4-BE49-F238E27FC236}">
                <a16:creationId xmlns:a16="http://schemas.microsoft.com/office/drawing/2014/main" id="{A7BFD5A1-69E9-468B-9BA6-7C5DE28FB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50" y="3709510"/>
            <a:ext cx="9385300" cy="2935219"/>
          </a:xfrm>
          <a:prstGeom prst="rect">
            <a:avLst/>
          </a:prstGeom>
        </p:spPr>
      </p:pic>
      <p:sp>
        <p:nvSpPr>
          <p:cNvPr id="9" name="文本框 8">
            <a:extLst>
              <a:ext uri="{FF2B5EF4-FFF2-40B4-BE49-F238E27FC236}">
                <a16:creationId xmlns:a16="http://schemas.microsoft.com/office/drawing/2014/main" id="{7098BEF7-ED03-4DF2-9376-5FF4C7AB73EF}"/>
              </a:ext>
            </a:extLst>
          </p:cNvPr>
          <p:cNvSpPr txBox="1"/>
          <p:nvPr/>
        </p:nvSpPr>
        <p:spPr>
          <a:xfrm>
            <a:off x="1320800" y="2931700"/>
            <a:ext cx="8915400" cy="707886"/>
          </a:xfrm>
          <a:prstGeom prst="rect">
            <a:avLst/>
          </a:prstGeom>
          <a:noFill/>
        </p:spPr>
        <p:txBody>
          <a:bodyPr wrap="square" rtlCol="0">
            <a:spAutoFit/>
          </a:bodyPr>
          <a:lstStyle/>
          <a:p>
            <a:r>
              <a:rPr lang="en-US" altLang="zh-CN" sz="2000" dirty="0"/>
              <a:t>        editing MDP</a:t>
            </a:r>
            <a:r>
              <a:rPr lang="zh-CN" altLang="en-US" sz="2000" dirty="0"/>
              <a:t>用于预测每个单词的标签，</a:t>
            </a:r>
            <a:r>
              <a:rPr lang="en-US" altLang="zh-CN" sz="2000" dirty="0"/>
              <a:t>phrasing MDP</a:t>
            </a:r>
            <a:r>
              <a:rPr lang="zh-CN" altLang="en-US" sz="2000" dirty="0"/>
              <a:t>用于预测替换或者插入什么单词</a:t>
            </a:r>
          </a:p>
        </p:txBody>
      </p:sp>
    </p:spTree>
    <p:extLst>
      <p:ext uri="{BB962C8B-B14F-4D97-AF65-F5344CB8AC3E}">
        <p14:creationId xmlns:p14="http://schemas.microsoft.com/office/powerpoint/2010/main" val="727521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FF191A-A185-429D-8350-5F60837AC60C}"/>
              </a:ext>
            </a:extLst>
          </p:cNvPr>
          <p:cNvSpPr txBox="1"/>
          <p:nvPr/>
        </p:nvSpPr>
        <p:spPr>
          <a:xfrm>
            <a:off x="404950" y="587830"/>
            <a:ext cx="3697150" cy="584775"/>
          </a:xfrm>
          <a:prstGeom prst="rect">
            <a:avLst/>
          </a:prstGeom>
          <a:noFill/>
        </p:spPr>
        <p:txBody>
          <a:bodyPr wrap="square" rtlCol="0">
            <a:spAutoFit/>
          </a:bodyPr>
          <a:lstStyle/>
          <a:p>
            <a:r>
              <a:rPr lang="en-US" altLang="zh-CN" sz="3200" b="1" dirty="0"/>
              <a:t>editing MDP</a:t>
            </a:r>
            <a:endParaRPr lang="zh-CN" altLang="en-US" sz="3200" b="1" dirty="0"/>
          </a:p>
        </p:txBody>
      </p:sp>
      <p:sp>
        <p:nvSpPr>
          <p:cNvPr id="4" name="文本框 3">
            <a:extLst>
              <a:ext uri="{FF2B5EF4-FFF2-40B4-BE49-F238E27FC236}">
                <a16:creationId xmlns:a16="http://schemas.microsoft.com/office/drawing/2014/main" id="{A6B2EEE0-5F8E-42A8-BAF6-B222F98BD6B3}"/>
              </a:ext>
            </a:extLst>
          </p:cNvPr>
          <p:cNvSpPr txBox="1"/>
          <p:nvPr/>
        </p:nvSpPr>
        <p:spPr>
          <a:xfrm>
            <a:off x="1384300" y="1622624"/>
            <a:ext cx="8915400" cy="707886"/>
          </a:xfrm>
          <a:prstGeom prst="rect">
            <a:avLst/>
          </a:prstGeom>
          <a:noFill/>
        </p:spPr>
        <p:txBody>
          <a:bodyPr wrap="square" rtlCol="0">
            <a:spAutoFit/>
          </a:bodyPr>
          <a:lstStyle/>
          <a:p>
            <a:r>
              <a:rPr lang="en-US" altLang="zh-CN" sz="2000" dirty="0"/>
              <a:t>        </a:t>
            </a:r>
            <a:r>
              <a:rPr lang="zh-CN" altLang="en-US" sz="2000" dirty="0"/>
              <a:t>该网络对输入的句子中每个单词预测标签，分别是“</a:t>
            </a:r>
            <a:r>
              <a:rPr lang="en-US" altLang="zh-CN" sz="2000" dirty="0"/>
              <a:t>K”</a:t>
            </a:r>
            <a:r>
              <a:rPr lang="zh-CN" altLang="en-US" sz="2000" dirty="0"/>
              <a:t>保留、“</a:t>
            </a:r>
            <a:r>
              <a:rPr lang="en-US" altLang="zh-CN" sz="2000" dirty="0"/>
              <a:t>D”</a:t>
            </a:r>
            <a:r>
              <a:rPr lang="zh-CN" altLang="en-US" sz="2000" dirty="0"/>
              <a:t>删除、“</a:t>
            </a:r>
            <a:r>
              <a:rPr lang="en-US" altLang="zh-CN" sz="2000" dirty="0"/>
              <a:t>I”</a:t>
            </a:r>
            <a:r>
              <a:rPr lang="zh-CN" altLang="en-US" sz="2000" dirty="0"/>
              <a:t>插入和“</a:t>
            </a:r>
            <a:r>
              <a:rPr lang="en-US" altLang="zh-CN" sz="2000" dirty="0"/>
              <a:t>S”</a:t>
            </a:r>
            <a:r>
              <a:rPr lang="zh-CN" altLang="en-US" sz="2000" dirty="0"/>
              <a:t>替换</a:t>
            </a:r>
          </a:p>
        </p:txBody>
      </p:sp>
      <p:pic>
        <p:nvPicPr>
          <p:cNvPr id="8" name="图片 7">
            <a:extLst>
              <a:ext uri="{FF2B5EF4-FFF2-40B4-BE49-F238E27FC236}">
                <a16:creationId xmlns:a16="http://schemas.microsoft.com/office/drawing/2014/main" id="{A7BFD5A1-69E9-468B-9BA6-7C5DE28FB978}"/>
              </a:ext>
            </a:extLst>
          </p:cNvPr>
          <p:cNvPicPr>
            <a:picLocks noChangeAspect="1"/>
          </p:cNvPicPr>
          <p:nvPr/>
        </p:nvPicPr>
        <p:blipFill rotWithShape="1">
          <a:blip r:embed="rId2">
            <a:extLst>
              <a:ext uri="{28A0092B-C50C-407E-A947-70E740481C1C}">
                <a14:useLocalDpi xmlns:a14="http://schemas.microsoft.com/office/drawing/2010/main" val="0"/>
              </a:ext>
            </a:extLst>
          </a:blip>
          <a:srcRect r="27132"/>
          <a:stretch/>
        </p:blipFill>
        <p:spPr>
          <a:xfrm>
            <a:off x="1403350" y="3709510"/>
            <a:ext cx="6838950" cy="2935219"/>
          </a:xfrm>
          <a:prstGeom prst="rect">
            <a:avLst/>
          </a:prstGeom>
        </p:spPr>
      </p:pic>
      <p:pic>
        <p:nvPicPr>
          <p:cNvPr id="5" name="图片 4">
            <a:extLst>
              <a:ext uri="{FF2B5EF4-FFF2-40B4-BE49-F238E27FC236}">
                <a16:creationId xmlns:a16="http://schemas.microsoft.com/office/drawing/2014/main" id="{5F60FCB0-4167-424F-90F3-9E39220A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600" y="2603418"/>
            <a:ext cx="2282109" cy="400110"/>
          </a:xfrm>
          <a:prstGeom prst="rect">
            <a:avLst/>
          </a:prstGeom>
        </p:spPr>
      </p:pic>
      <p:sp>
        <p:nvSpPr>
          <p:cNvPr id="7" name="文本框 6">
            <a:extLst>
              <a:ext uri="{FF2B5EF4-FFF2-40B4-BE49-F238E27FC236}">
                <a16:creationId xmlns:a16="http://schemas.microsoft.com/office/drawing/2014/main" id="{21456A4D-1A46-4E74-A7D0-0926FECF2D9E}"/>
              </a:ext>
            </a:extLst>
          </p:cNvPr>
          <p:cNvSpPr txBox="1"/>
          <p:nvPr/>
        </p:nvSpPr>
        <p:spPr>
          <a:xfrm>
            <a:off x="1968500" y="2581789"/>
            <a:ext cx="2489200" cy="400110"/>
          </a:xfrm>
          <a:prstGeom prst="rect">
            <a:avLst/>
          </a:prstGeom>
          <a:noFill/>
        </p:spPr>
        <p:txBody>
          <a:bodyPr wrap="square" rtlCol="0">
            <a:spAutoFit/>
          </a:bodyPr>
          <a:lstStyle/>
          <a:p>
            <a:r>
              <a:rPr lang="en-US" altLang="zh-CN" sz="2000" dirty="0"/>
              <a:t>editing MDP</a:t>
            </a:r>
            <a:r>
              <a:rPr lang="zh-CN" altLang="en-US" sz="2000" dirty="0"/>
              <a:t>建模为</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AFBD03A-950D-4C50-A573-E961D26A6026}"/>
                  </a:ext>
                </a:extLst>
              </p:cNvPr>
              <p:cNvSpPr txBox="1"/>
              <p:nvPr/>
            </p:nvSpPr>
            <p:spPr>
              <a:xfrm>
                <a:off x="6451600" y="2585478"/>
                <a:ext cx="3111500" cy="1038489"/>
              </a:xfrm>
              <a:prstGeom prst="rect">
                <a:avLst/>
              </a:prstGeom>
              <a:noFill/>
            </p:spPr>
            <p:txBody>
              <a:bodyPr wrap="square" rtlCol="0">
                <a:spAutoFit/>
              </a:bodyPr>
              <a:lstStyle/>
              <a:p>
                <a:r>
                  <a:rPr lang="zh-CN" altLang="en-US" sz="2000" dirty="0"/>
                  <a:t>，其中</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𝑒</m:t>
                        </m:r>
                      </m:sup>
                    </m:sSubSup>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r>
                              <a:rPr lang="en-US" altLang="zh-CN" sz="2000" b="0" i="1" smtClean="0">
                                <a:latin typeface="Cambria Math" panose="02040503050406030204" pitchFamily="18" charset="0"/>
                              </a:rPr>
                              <m:t>𝑡</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𝒮</m:t>
                        </m:r>
                      </m:e>
                      <m:sup>
                        <m:r>
                          <a:rPr lang="en-US" altLang="zh-CN" sz="2000" b="0" i="1" smtClean="0">
                            <a:latin typeface="Cambria Math" panose="02040503050406030204" pitchFamily="18" charset="0"/>
                          </a:rPr>
                          <m:t>𝑒</m:t>
                        </m:r>
                      </m:sup>
                    </m:sSup>
                  </m:oMath>
                </a14:m>
                <a:r>
                  <a:rPr lang="zh-CN" altLang="en-US" sz="2000" b="0" dirty="0"/>
                  <a:t>，</a:t>
                </a:r>
                <a:endParaRPr lang="en-US" altLang="zh-CN" sz="2000" b="0" dirty="0"/>
              </a:p>
              <a:p>
                <a:endParaRPr lang="en-US" altLang="zh-CN" sz="2000" b="0" dirty="0"/>
              </a:p>
              <a:p>
                <a:endParaRPr lang="zh-CN" altLang="en-US" sz="2000" dirty="0"/>
              </a:p>
            </p:txBody>
          </p:sp>
        </mc:Choice>
        <mc:Fallback xmlns="">
          <p:sp>
            <p:nvSpPr>
              <p:cNvPr id="10" name="文本框 9">
                <a:extLst>
                  <a:ext uri="{FF2B5EF4-FFF2-40B4-BE49-F238E27FC236}">
                    <a16:creationId xmlns:a16="http://schemas.microsoft.com/office/drawing/2014/main" id="{5AFBD03A-950D-4C50-A573-E961D26A6026}"/>
                  </a:ext>
                </a:extLst>
              </p:cNvPr>
              <p:cNvSpPr txBox="1">
                <a:spLocks noRot="1" noChangeAspect="1" noMove="1" noResize="1" noEditPoints="1" noAdjustHandles="1" noChangeArrowheads="1" noChangeShapeType="1" noTextEdit="1"/>
              </p:cNvSpPr>
              <p:nvPr/>
            </p:nvSpPr>
            <p:spPr>
              <a:xfrm>
                <a:off x="6451600" y="2585478"/>
                <a:ext cx="3111500" cy="1038489"/>
              </a:xfrm>
              <a:prstGeom prst="rect">
                <a:avLst/>
              </a:prstGeom>
              <a:blipFill>
                <a:blip r:embed="rId4"/>
                <a:stretch>
                  <a:fillRect l="-1957" t="-2941" r="-1174"/>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676D3949-A5A5-43B6-A022-6C48C69F04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4150" y="2987977"/>
            <a:ext cx="4286251" cy="448307"/>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0C041B5-468A-433E-B226-32466E01554D}"/>
                  </a:ext>
                </a:extLst>
              </p:cNvPr>
              <p:cNvSpPr txBox="1"/>
              <p:nvPr/>
            </p:nvSpPr>
            <p:spPr>
              <a:xfrm>
                <a:off x="5708650" y="2981899"/>
                <a:ext cx="4984750" cy="400110"/>
              </a:xfrm>
              <a:prstGeom prst="rect">
                <a:avLst/>
              </a:prstGeom>
              <a:noFill/>
            </p:spPr>
            <p:txBody>
              <a:bodyPr wrap="square" rtlCol="0">
                <a:spAutoFit/>
              </a:bodyPr>
              <a:lstStyle/>
              <a:p>
                <a:r>
                  <a:rPr lang="zh-CN" altLang="en-US" sz="2000" dirty="0"/>
                  <a:t>，转移函数</a:t>
                </a:r>
                <a14:m>
                  <m:oMath xmlns:m="http://schemas.openxmlformats.org/officeDocument/2006/math">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𝒯</m:t>
                        </m:r>
                      </m:e>
                      <m:sup>
                        <m:r>
                          <m:rPr>
                            <m:sty m:val="p"/>
                          </m:rPr>
                          <a:rPr lang="en-US" altLang="zh-CN" sz="2000" i="1">
                            <a:latin typeface="Cambria Math" panose="02040503050406030204" pitchFamily="18" charset="0"/>
                          </a:rPr>
                          <m:t>e</m:t>
                        </m:r>
                      </m:sup>
                    </m:sSup>
                  </m:oMath>
                </a14:m>
                <a:r>
                  <a:rPr lang="zh-CN" altLang="en-US" sz="2000" dirty="0"/>
                  <a:t>是确定的，</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ℛ</m:t>
                    </m:r>
                  </m:oMath>
                </a14:m>
                <a:r>
                  <a:rPr lang="zh-CN" altLang="en-US" sz="2000" dirty="0"/>
                  <a:t>是奖励函数</a:t>
                </a:r>
              </a:p>
            </p:txBody>
          </p:sp>
        </mc:Choice>
        <mc:Fallback xmlns="">
          <p:sp>
            <p:nvSpPr>
              <p:cNvPr id="13" name="文本框 12">
                <a:extLst>
                  <a:ext uri="{FF2B5EF4-FFF2-40B4-BE49-F238E27FC236}">
                    <a16:creationId xmlns:a16="http://schemas.microsoft.com/office/drawing/2014/main" id="{80C041B5-468A-433E-B226-32466E01554D}"/>
                  </a:ext>
                </a:extLst>
              </p:cNvPr>
              <p:cNvSpPr txBox="1">
                <a:spLocks noRot="1" noChangeAspect="1" noMove="1" noResize="1" noEditPoints="1" noAdjustHandles="1" noChangeArrowheads="1" noChangeShapeType="1" noTextEdit="1"/>
              </p:cNvSpPr>
              <p:nvPr/>
            </p:nvSpPr>
            <p:spPr>
              <a:xfrm>
                <a:off x="5708650" y="2981899"/>
                <a:ext cx="4984750" cy="400110"/>
              </a:xfrm>
              <a:prstGeom prst="rect">
                <a:avLst/>
              </a:prstGeom>
              <a:blipFill>
                <a:blip r:embed="rId6"/>
                <a:stretch>
                  <a:fillRect l="-1222" t="-7576" r="-1345" b="-2575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799551D-0ECD-4EF1-9FE2-E96B16D554D9}"/>
              </a:ext>
            </a:extLst>
          </p:cNvPr>
          <p:cNvSpPr txBox="1"/>
          <p:nvPr/>
        </p:nvSpPr>
        <p:spPr>
          <a:xfrm>
            <a:off x="8940800" y="4669287"/>
            <a:ext cx="1993900" cy="1015663"/>
          </a:xfrm>
          <a:prstGeom prst="rect">
            <a:avLst/>
          </a:prstGeom>
          <a:noFill/>
        </p:spPr>
        <p:txBody>
          <a:bodyPr wrap="square" rtlCol="0">
            <a:spAutoFit/>
          </a:bodyPr>
          <a:lstStyle/>
          <a:p>
            <a:r>
              <a:rPr lang="zh-CN" altLang="en-US" sz="2000" dirty="0"/>
              <a:t>当预测到多个“</a:t>
            </a:r>
            <a:r>
              <a:rPr lang="en-US" altLang="zh-CN" sz="2000" dirty="0"/>
              <a:t>S</a:t>
            </a:r>
            <a:r>
              <a:rPr lang="zh-CN" altLang="en-US" sz="2000" dirty="0"/>
              <a:t>”或“</a:t>
            </a:r>
            <a:r>
              <a:rPr lang="en-US" altLang="zh-CN" sz="2000" dirty="0"/>
              <a:t>I</a:t>
            </a:r>
            <a:r>
              <a:rPr lang="zh-CN" altLang="en-US" sz="2000" dirty="0"/>
              <a:t>”时就会转到</a:t>
            </a:r>
            <a:r>
              <a:rPr lang="en-US" altLang="zh-CN" sz="2000" dirty="0"/>
              <a:t>phrasing MDP</a:t>
            </a:r>
            <a:endParaRPr lang="zh-CN" altLang="en-US" sz="2000" dirty="0"/>
          </a:p>
        </p:txBody>
      </p:sp>
    </p:spTree>
    <p:extLst>
      <p:ext uri="{BB962C8B-B14F-4D97-AF65-F5344CB8AC3E}">
        <p14:creationId xmlns:p14="http://schemas.microsoft.com/office/powerpoint/2010/main" val="13430056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931</Words>
  <Application>Microsoft Office PowerPoint</Application>
  <PresentationFormat>宽屏</PresentationFormat>
  <Paragraphs>98</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FuturaBookC</vt:lpstr>
      <vt:lpstr>FZZhengHeiS-DB-GB</vt:lpstr>
      <vt:lpstr>等线</vt:lpstr>
      <vt:lpstr>等线 Light</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zywh</dc:creator>
  <cp:lastModifiedBy>zywh</cp:lastModifiedBy>
  <cp:revision>79</cp:revision>
  <dcterms:created xsi:type="dcterms:W3CDTF">2021-11-24T10:26:44Z</dcterms:created>
  <dcterms:modified xsi:type="dcterms:W3CDTF">2021-12-22T01:36:03Z</dcterms:modified>
</cp:coreProperties>
</file>