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1" r:id="rId3"/>
    <p:sldId id="279" r:id="rId4"/>
    <p:sldId id="258" r:id="rId5"/>
    <p:sldId id="259" r:id="rId6"/>
    <p:sldId id="264" r:id="rId7"/>
    <p:sldId id="285" r:id="rId8"/>
    <p:sldId id="286" r:id="rId9"/>
    <p:sldId id="287" r:id="rId10"/>
    <p:sldId id="289" r:id="rId11"/>
    <p:sldId id="309" r:id="rId12"/>
    <p:sldId id="290" r:id="rId13"/>
    <p:sldId id="291" r:id="rId14"/>
    <p:sldId id="292" r:id="rId15"/>
    <p:sldId id="293" r:id="rId16"/>
    <p:sldId id="310" r:id="rId17"/>
    <p:sldId id="294" r:id="rId18"/>
    <p:sldId id="295" r:id="rId19"/>
    <p:sldId id="296" r:id="rId20"/>
    <p:sldId id="297" r:id="rId21"/>
    <p:sldId id="275" r:id="rId22"/>
    <p:sldId id="299" r:id="rId23"/>
    <p:sldId id="300" r:id="rId24"/>
    <p:sldId id="301" r:id="rId25"/>
    <p:sldId id="304" r:id="rId26"/>
    <p:sldId id="302" r:id="rId27"/>
    <p:sldId id="303" r:id="rId28"/>
    <p:sldId id="305" r:id="rId29"/>
    <p:sldId id="306" r:id="rId30"/>
    <p:sldId id="30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6" userDrawn="1">
          <p15:clr>
            <a:srgbClr val="A4A3A4"/>
          </p15:clr>
        </p15:guide>
        <p15:guide id="2" pos="216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8" d="100"/>
          <a:sy n="78" d="100"/>
        </p:scale>
        <p:origin x="96" y="245"/>
      </p:cViewPr>
      <p:guideLst>
        <p:guide orient="horz" pos="2160"/>
        <p:guide pos="3840"/>
      </p:guideLst>
    </p:cSldViewPr>
  </p:slideViewPr>
  <p:notesTextViewPr>
    <p:cViewPr>
      <p:scale>
        <a:sx n="3" d="2"/>
        <a:sy n="3" d="2"/>
      </p:scale>
      <p:origin x="0" y="0"/>
    </p:cViewPr>
  </p:notesTextViewPr>
  <p:notesViewPr>
    <p:cSldViewPr snapToGrid="0" showGuides="1">
      <p:cViewPr varScale="1">
        <p:scale>
          <a:sx n="65" d="100"/>
          <a:sy n="65" d="100"/>
        </p:scale>
        <p:origin x="2222" y="62"/>
      </p:cViewPr>
      <p:guideLst>
        <p:guide orient="horz" pos="2886"/>
        <p:guide pos="21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202299-D3FD-4174-BB5E-AD0E7BCB30F3}" type="doc">
      <dgm:prSet loTypeId="urn:microsoft.com/office/officeart/2005/8/layout/process1" loCatId="process" qsTypeId="urn:microsoft.com/office/officeart/2005/8/quickstyle/simple1" qsCatId="simple" csTypeId="urn:microsoft.com/office/officeart/2005/8/colors/accent1_2" csCatId="accent1" phldr="1"/>
      <dgm:spPr/>
    </dgm:pt>
    <dgm:pt modelId="{D40E2320-67B8-44CC-8F7F-F8D442BDBDEF}">
      <dgm:prSet phldrT="[文本]"/>
      <dgm:spPr/>
      <dgm:t>
        <a:bodyPr/>
        <a:lstStyle/>
        <a:p>
          <a:r>
            <a:rPr lang="zh-CN" altLang="en-US" dirty="0"/>
            <a:t>索引构建</a:t>
          </a:r>
        </a:p>
      </dgm:t>
    </dgm:pt>
    <dgm:pt modelId="{3B2A7C91-F010-47A4-B204-95DD0D3F26BD}" type="parTrans" cxnId="{178B76C3-743D-4E75-803E-D7F56F3F6C6B}">
      <dgm:prSet/>
      <dgm:spPr/>
      <dgm:t>
        <a:bodyPr/>
        <a:lstStyle/>
        <a:p>
          <a:endParaRPr lang="zh-CN" altLang="en-US"/>
        </a:p>
      </dgm:t>
    </dgm:pt>
    <dgm:pt modelId="{B16A85D5-EF5D-482F-84BC-7E2D78535159}" type="sibTrans" cxnId="{178B76C3-743D-4E75-803E-D7F56F3F6C6B}">
      <dgm:prSet/>
      <dgm:spPr/>
      <dgm:t>
        <a:bodyPr/>
        <a:lstStyle/>
        <a:p>
          <a:endParaRPr lang="zh-CN" altLang="en-US"/>
        </a:p>
      </dgm:t>
    </dgm:pt>
    <dgm:pt modelId="{197DDFD0-B6DA-4BBC-9A12-0462F7446094}">
      <dgm:prSet phldrT="[文本]"/>
      <dgm:spPr/>
      <dgm:t>
        <a:bodyPr/>
        <a:lstStyle/>
        <a:p>
          <a:r>
            <a:rPr lang="zh-CN" altLang="en-US" dirty="0"/>
            <a:t>重排序</a:t>
          </a:r>
        </a:p>
      </dgm:t>
    </dgm:pt>
    <dgm:pt modelId="{5F117D64-E8D0-42FA-9763-F454F2417BD6}" type="parTrans" cxnId="{B460810A-A4E4-4936-9A08-EEAC044E16FA}">
      <dgm:prSet/>
      <dgm:spPr/>
      <dgm:t>
        <a:bodyPr/>
        <a:lstStyle/>
        <a:p>
          <a:endParaRPr lang="zh-CN" altLang="en-US"/>
        </a:p>
      </dgm:t>
    </dgm:pt>
    <dgm:pt modelId="{63E0F1B2-0ED6-438A-B1D4-28FC17C43396}" type="sibTrans" cxnId="{B460810A-A4E4-4936-9A08-EEAC044E16FA}">
      <dgm:prSet/>
      <dgm:spPr/>
      <dgm:t>
        <a:bodyPr/>
        <a:lstStyle/>
        <a:p>
          <a:endParaRPr lang="zh-CN" altLang="en-US"/>
        </a:p>
      </dgm:t>
    </dgm:pt>
    <dgm:pt modelId="{FD3A8E5B-AF51-466C-87C4-72637C5ABB8C}">
      <dgm:prSet phldrT="[文本]"/>
      <dgm:spPr/>
      <dgm:t>
        <a:bodyPr/>
        <a:lstStyle/>
        <a:p>
          <a:r>
            <a:rPr lang="zh-CN" altLang="en-US" dirty="0"/>
            <a:t>答案返回</a:t>
          </a:r>
        </a:p>
      </dgm:t>
    </dgm:pt>
    <dgm:pt modelId="{F174BB40-6E90-4C1A-9038-EAF8A18AB295}" type="parTrans" cxnId="{C8AD5838-C716-41D7-A115-980635A0E3CD}">
      <dgm:prSet/>
      <dgm:spPr/>
      <dgm:t>
        <a:bodyPr/>
        <a:lstStyle/>
        <a:p>
          <a:endParaRPr lang="zh-CN" altLang="en-US"/>
        </a:p>
      </dgm:t>
    </dgm:pt>
    <dgm:pt modelId="{12C2AA3B-5E5C-4490-B4DF-E17D0F2128CE}" type="sibTrans" cxnId="{C8AD5838-C716-41D7-A115-980635A0E3CD}">
      <dgm:prSet/>
      <dgm:spPr/>
      <dgm:t>
        <a:bodyPr/>
        <a:lstStyle/>
        <a:p>
          <a:endParaRPr lang="zh-CN" altLang="en-US"/>
        </a:p>
      </dgm:t>
    </dgm:pt>
    <dgm:pt modelId="{C169EDF6-0D5F-41B0-882D-161E381CF6E3}" type="pres">
      <dgm:prSet presAssocID="{93202299-D3FD-4174-BB5E-AD0E7BCB30F3}" presName="Name0" presStyleCnt="0">
        <dgm:presLayoutVars>
          <dgm:dir/>
          <dgm:resizeHandles val="exact"/>
        </dgm:presLayoutVars>
      </dgm:prSet>
      <dgm:spPr/>
    </dgm:pt>
    <dgm:pt modelId="{C5400DFD-D8B4-4D28-972C-D9CE42D51D1A}" type="pres">
      <dgm:prSet presAssocID="{D40E2320-67B8-44CC-8F7F-F8D442BDBDEF}" presName="node" presStyleLbl="node1" presStyleIdx="0" presStyleCnt="3">
        <dgm:presLayoutVars>
          <dgm:bulletEnabled val="1"/>
        </dgm:presLayoutVars>
      </dgm:prSet>
      <dgm:spPr/>
    </dgm:pt>
    <dgm:pt modelId="{72F56AA6-CF11-4CBC-A43B-50803286DFB9}" type="pres">
      <dgm:prSet presAssocID="{B16A85D5-EF5D-482F-84BC-7E2D78535159}" presName="sibTrans" presStyleLbl="sibTrans2D1" presStyleIdx="0" presStyleCnt="2"/>
      <dgm:spPr/>
    </dgm:pt>
    <dgm:pt modelId="{139016E4-EBCB-44E8-B236-527F7C7CCCC7}" type="pres">
      <dgm:prSet presAssocID="{B16A85D5-EF5D-482F-84BC-7E2D78535159}" presName="connectorText" presStyleLbl="sibTrans2D1" presStyleIdx="0" presStyleCnt="2"/>
      <dgm:spPr/>
    </dgm:pt>
    <dgm:pt modelId="{6E476C4A-66F8-4256-8A45-217134E92A44}" type="pres">
      <dgm:prSet presAssocID="{197DDFD0-B6DA-4BBC-9A12-0462F7446094}" presName="node" presStyleLbl="node1" presStyleIdx="1" presStyleCnt="3">
        <dgm:presLayoutVars>
          <dgm:bulletEnabled val="1"/>
        </dgm:presLayoutVars>
      </dgm:prSet>
      <dgm:spPr/>
    </dgm:pt>
    <dgm:pt modelId="{F64F3878-8BCE-430F-A9FA-18215CA2AE33}" type="pres">
      <dgm:prSet presAssocID="{63E0F1B2-0ED6-438A-B1D4-28FC17C43396}" presName="sibTrans" presStyleLbl="sibTrans2D1" presStyleIdx="1" presStyleCnt="2"/>
      <dgm:spPr/>
    </dgm:pt>
    <dgm:pt modelId="{3D597F45-AC76-4D3F-8A77-A73D97E253AA}" type="pres">
      <dgm:prSet presAssocID="{63E0F1B2-0ED6-438A-B1D4-28FC17C43396}" presName="connectorText" presStyleLbl="sibTrans2D1" presStyleIdx="1" presStyleCnt="2"/>
      <dgm:spPr/>
    </dgm:pt>
    <dgm:pt modelId="{096F9F54-F9A4-47D9-8353-045EED939FB8}" type="pres">
      <dgm:prSet presAssocID="{FD3A8E5B-AF51-466C-87C4-72637C5ABB8C}" presName="node" presStyleLbl="node1" presStyleIdx="2" presStyleCnt="3">
        <dgm:presLayoutVars>
          <dgm:bulletEnabled val="1"/>
        </dgm:presLayoutVars>
      </dgm:prSet>
      <dgm:spPr/>
    </dgm:pt>
  </dgm:ptLst>
  <dgm:cxnLst>
    <dgm:cxn modelId="{B460810A-A4E4-4936-9A08-EEAC044E16FA}" srcId="{93202299-D3FD-4174-BB5E-AD0E7BCB30F3}" destId="{197DDFD0-B6DA-4BBC-9A12-0462F7446094}" srcOrd="1" destOrd="0" parTransId="{5F117D64-E8D0-42FA-9763-F454F2417BD6}" sibTransId="{63E0F1B2-0ED6-438A-B1D4-28FC17C43396}"/>
    <dgm:cxn modelId="{C8AD5838-C716-41D7-A115-980635A0E3CD}" srcId="{93202299-D3FD-4174-BB5E-AD0E7BCB30F3}" destId="{FD3A8E5B-AF51-466C-87C4-72637C5ABB8C}" srcOrd="2" destOrd="0" parTransId="{F174BB40-6E90-4C1A-9038-EAF8A18AB295}" sibTransId="{12C2AA3B-5E5C-4490-B4DF-E17D0F2128CE}"/>
    <dgm:cxn modelId="{74A6E96C-5D25-44D2-AFD0-98350848CAB1}" type="presOf" srcId="{B16A85D5-EF5D-482F-84BC-7E2D78535159}" destId="{139016E4-EBCB-44E8-B236-527F7C7CCCC7}" srcOrd="1" destOrd="0" presId="urn:microsoft.com/office/officeart/2005/8/layout/process1"/>
    <dgm:cxn modelId="{DF740E83-FADC-4B80-BEB1-8B7A93BF3537}" type="presOf" srcId="{93202299-D3FD-4174-BB5E-AD0E7BCB30F3}" destId="{C169EDF6-0D5F-41B0-882D-161E381CF6E3}" srcOrd="0" destOrd="0" presId="urn:microsoft.com/office/officeart/2005/8/layout/process1"/>
    <dgm:cxn modelId="{D0AE9C8A-B104-4CDA-B829-63A00D0EB383}" type="presOf" srcId="{63E0F1B2-0ED6-438A-B1D4-28FC17C43396}" destId="{F64F3878-8BCE-430F-A9FA-18215CA2AE33}" srcOrd="0" destOrd="0" presId="urn:microsoft.com/office/officeart/2005/8/layout/process1"/>
    <dgm:cxn modelId="{2D560197-514B-4905-88EB-4D368A2FC3B8}" type="presOf" srcId="{FD3A8E5B-AF51-466C-87C4-72637C5ABB8C}" destId="{096F9F54-F9A4-47D9-8353-045EED939FB8}" srcOrd="0" destOrd="0" presId="urn:microsoft.com/office/officeart/2005/8/layout/process1"/>
    <dgm:cxn modelId="{8ACDD4A5-F8E1-477B-87D9-89A6E89DCF94}" type="presOf" srcId="{D40E2320-67B8-44CC-8F7F-F8D442BDBDEF}" destId="{C5400DFD-D8B4-4D28-972C-D9CE42D51D1A}" srcOrd="0" destOrd="0" presId="urn:microsoft.com/office/officeart/2005/8/layout/process1"/>
    <dgm:cxn modelId="{04EC05C0-32EA-4613-A75B-769F3DC15E9B}" type="presOf" srcId="{B16A85D5-EF5D-482F-84BC-7E2D78535159}" destId="{72F56AA6-CF11-4CBC-A43B-50803286DFB9}" srcOrd="0" destOrd="0" presId="urn:microsoft.com/office/officeart/2005/8/layout/process1"/>
    <dgm:cxn modelId="{178B76C3-743D-4E75-803E-D7F56F3F6C6B}" srcId="{93202299-D3FD-4174-BB5E-AD0E7BCB30F3}" destId="{D40E2320-67B8-44CC-8F7F-F8D442BDBDEF}" srcOrd="0" destOrd="0" parTransId="{3B2A7C91-F010-47A4-B204-95DD0D3F26BD}" sibTransId="{B16A85D5-EF5D-482F-84BC-7E2D78535159}"/>
    <dgm:cxn modelId="{36EEEFE9-753A-43F1-BF97-0480F242BC2A}" type="presOf" srcId="{197DDFD0-B6DA-4BBC-9A12-0462F7446094}" destId="{6E476C4A-66F8-4256-8A45-217134E92A44}" srcOrd="0" destOrd="0" presId="urn:microsoft.com/office/officeart/2005/8/layout/process1"/>
    <dgm:cxn modelId="{969287FA-B8CE-41F4-BE79-8C8613ABF2EC}" type="presOf" srcId="{63E0F1B2-0ED6-438A-B1D4-28FC17C43396}" destId="{3D597F45-AC76-4D3F-8A77-A73D97E253AA}" srcOrd="1" destOrd="0" presId="urn:microsoft.com/office/officeart/2005/8/layout/process1"/>
    <dgm:cxn modelId="{4D3CE19F-B6D0-4850-82FA-DEBC6925D0DB}" type="presParOf" srcId="{C169EDF6-0D5F-41B0-882D-161E381CF6E3}" destId="{C5400DFD-D8B4-4D28-972C-D9CE42D51D1A}" srcOrd="0" destOrd="0" presId="urn:microsoft.com/office/officeart/2005/8/layout/process1"/>
    <dgm:cxn modelId="{2D250FF4-9448-4CE9-8AC2-E28F4488046D}" type="presParOf" srcId="{C169EDF6-0D5F-41B0-882D-161E381CF6E3}" destId="{72F56AA6-CF11-4CBC-A43B-50803286DFB9}" srcOrd="1" destOrd="0" presId="urn:microsoft.com/office/officeart/2005/8/layout/process1"/>
    <dgm:cxn modelId="{914B4055-E644-4774-8723-B1CA2E7DFFDE}" type="presParOf" srcId="{72F56AA6-CF11-4CBC-A43B-50803286DFB9}" destId="{139016E4-EBCB-44E8-B236-527F7C7CCCC7}" srcOrd="0" destOrd="0" presId="urn:microsoft.com/office/officeart/2005/8/layout/process1"/>
    <dgm:cxn modelId="{FD0F27F1-38BE-4539-84E7-9A50C2061151}" type="presParOf" srcId="{C169EDF6-0D5F-41B0-882D-161E381CF6E3}" destId="{6E476C4A-66F8-4256-8A45-217134E92A44}" srcOrd="2" destOrd="0" presId="urn:microsoft.com/office/officeart/2005/8/layout/process1"/>
    <dgm:cxn modelId="{82BEDF9D-308B-40E8-8A14-2D5E56D55541}" type="presParOf" srcId="{C169EDF6-0D5F-41B0-882D-161E381CF6E3}" destId="{F64F3878-8BCE-430F-A9FA-18215CA2AE33}" srcOrd="3" destOrd="0" presId="urn:microsoft.com/office/officeart/2005/8/layout/process1"/>
    <dgm:cxn modelId="{1CCBF79F-9DD6-4B46-82D9-D4ADE33AEF59}" type="presParOf" srcId="{F64F3878-8BCE-430F-A9FA-18215CA2AE33}" destId="{3D597F45-AC76-4D3F-8A77-A73D97E253AA}" srcOrd="0" destOrd="0" presId="urn:microsoft.com/office/officeart/2005/8/layout/process1"/>
    <dgm:cxn modelId="{5653F90B-175F-48C6-95E6-D581A49D1A42}" type="presParOf" srcId="{C169EDF6-0D5F-41B0-882D-161E381CF6E3}" destId="{096F9F54-F9A4-47D9-8353-045EED939FB8}" srcOrd="4"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71834C-0CA9-4131-A218-89A09303CCCF}" type="doc">
      <dgm:prSet loTypeId="urn:microsoft.com/office/officeart/2005/8/layout/process1" loCatId="process" qsTypeId="urn:microsoft.com/office/officeart/2005/8/quickstyle/simple1" qsCatId="simple" csTypeId="urn:microsoft.com/office/officeart/2005/8/colors/accent1_2" csCatId="accent1" phldr="1"/>
      <dgm:spPr/>
    </dgm:pt>
    <dgm:pt modelId="{D759DA4C-9FF2-40A9-8684-5B94DC0EBC5E}">
      <dgm:prSet phldrT="[文本]" custT="1"/>
      <dgm:spPr/>
      <dgm:t>
        <a:bodyPr/>
        <a:lstStyle/>
        <a:p>
          <a:r>
            <a:rPr lang="zh-CN" altLang="en-US" sz="1600" dirty="0"/>
            <a:t>所有可能答案语句</a:t>
          </a:r>
        </a:p>
      </dgm:t>
    </dgm:pt>
    <dgm:pt modelId="{29865055-0ABE-4C99-ABD7-36ECA6031096}" type="parTrans" cxnId="{CED05BBB-D086-4580-88F1-03CA83A94E08}">
      <dgm:prSet/>
      <dgm:spPr/>
      <dgm:t>
        <a:bodyPr/>
        <a:lstStyle/>
        <a:p>
          <a:endParaRPr lang="zh-CN" altLang="en-US"/>
        </a:p>
      </dgm:t>
    </dgm:pt>
    <dgm:pt modelId="{14BC993B-E09F-448F-BA74-2683C1D342AB}" type="sibTrans" cxnId="{CED05BBB-D086-4580-88F1-03CA83A94E08}">
      <dgm:prSet/>
      <dgm:spPr/>
      <dgm:t>
        <a:bodyPr/>
        <a:lstStyle/>
        <a:p>
          <a:endParaRPr lang="zh-CN" altLang="en-US"/>
        </a:p>
      </dgm:t>
    </dgm:pt>
    <dgm:pt modelId="{773B5D38-8686-4AC9-BBC7-D1E0E9291189}">
      <dgm:prSet phldrT="[文本]"/>
      <dgm:spPr/>
      <dgm:t>
        <a:bodyPr/>
        <a:lstStyle/>
        <a:p>
          <a:r>
            <a:rPr lang="zh-CN" altLang="en-US" dirty="0"/>
            <a:t>最佳</a:t>
          </a:r>
          <a:r>
            <a:rPr lang="en-US" altLang="zh-CN" dirty="0"/>
            <a:t>k+1</a:t>
          </a:r>
          <a:r>
            <a:rPr lang="zh-CN" altLang="en-US" dirty="0"/>
            <a:t>个备选答案</a:t>
          </a:r>
        </a:p>
      </dgm:t>
    </dgm:pt>
    <dgm:pt modelId="{BF0E1515-0903-4F83-A4BC-793D74EF4612}" type="parTrans" cxnId="{F703414E-EE95-4F0F-9891-3AD4574F61E0}">
      <dgm:prSet/>
      <dgm:spPr/>
      <dgm:t>
        <a:bodyPr/>
        <a:lstStyle/>
        <a:p>
          <a:endParaRPr lang="zh-CN" altLang="en-US"/>
        </a:p>
      </dgm:t>
    </dgm:pt>
    <dgm:pt modelId="{720CC242-6C94-459B-8A5B-F2E29F60B072}" type="sibTrans" cxnId="{F703414E-EE95-4F0F-9891-3AD4574F61E0}">
      <dgm:prSet/>
      <dgm:spPr/>
      <dgm:t>
        <a:bodyPr/>
        <a:lstStyle/>
        <a:p>
          <a:endParaRPr lang="zh-CN" altLang="en-US"/>
        </a:p>
      </dgm:t>
    </dgm:pt>
    <dgm:pt modelId="{DB4DE69E-F4E4-4A9C-AB83-B6FEB26C6959}">
      <dgm:prSet phldrT="[文本]"/>
      <dgm:spPr/>
      <dgm:t>
        <a:bodyPr/>
        <a:lstStyle/>
        <a:p>
          <a:r>
            <a:rPr lang="zh-CN" altLang="en-US" dirty="0"/>
            <a:t>重排序后的最佳</a:t>
          </a:r>
          <a:r>
            <a:rPr lang="en-US" altLang="zh-CN" dirty="0"/>
            <a:t>k+1</a:t>
          </a:r>
          <a:r>
            <a:rPr lang="zh-CN" altLang="en-US" dirty="0"/>
            <a:t>个备选答案</a:t>
          </a:r>
        </a:p>
      </dgm:t>
    </dgm:pt>
    <dgm:pt modelId="{67B1A11A-9FFA-4BC6-BD82-633E8C818CE5}" type="parTrans" cxnId="{7EE80D5D-7BCA-400F-A943-8DCED0B043B1}">
      <dgm:prSet/>
      <dgm:spPr/>
      <dgm:t>
        <a:bodyPr/>
        <a:lstStyle/>
        <a:p>
          <a:endParaRPr lang="zh-CN" altLang="en-US"/>
        </a:p>
      </dgm:t>
    </dgm:pt>
    <dgm:pt modelId="{B83625FA-F96B-463E-9EDE-1AF3F60DD75E}" type="sibTrans" cxnId="{7EE80D5D-7BCA-400F-A943-8DCED0B043B1}">
      <dgm:prSet/>
      <dgm:spPr/>
      <dgm:t>
        <a:bodyPr/>
        <a:lstStyle/>
        <a:p>
          <a:endParaRPr lang="zh-CN" altLang="en-US"/>
        </a:p>
      </dgm:t>
    </dgm:pt>
    <dgm:pt modelId="{8DDFB48A-BBD4-4A83-B31B-33C87DCA5DB9}" type="pres">
      <dgm:prSet presAssocID="{E871834C-0CA9-4131-A218-89A09303CCCF}" presName="Name0" presStyleCnt="0">
        <dgm:presLayoutVars>
          <dgm:dir/>
          <dgm:resizeHandles val="exact"/>
        </dgm:presLayoutVars>
      </dgm:prSet>
      <dgm:spPr/>
    </dgm:pt>
    <dgm:pt modelId="{4F168BCB-8879-451C-93B0-E8E0DED0D0C3}" type="pres">
      <dgm:prSet presAssocID="{D759DA4C-9FF2-40A9-8684-5B94DC0EBC5E}" presName="node" presStyleLbl="node1" presStyleIdx="0" presStyleCnt="3" custScaleX="216197" custScaleY="135217">
        <dgm:presLayoutVars>
          <dgm:bulletEnabled val="1"/>
        </dgm:presLayoutVars>
      </dgm:prSet>
      <dgm:spPr/>
    </dgm:pt>
    <dgm:pt modelId="{75FBDBEE-04E8-4C60-AC6D-02AB77F9F5B9}" type="pres">
      <dgm:prSet presAssocID="{14BC993B-E09F-448F-BA74-2683C1D342AB}" presName="sibTrans" presStyleLbl="sibTrans2D1" presStyleIdx="0" presStyleCnt="2" custScaleX="233797" custScaleY="219419"/>
      <dgm:spPr/>
    </dgm:pt>
    <dgm:pt modelId="{8E72C223-E49D-41AA-85F0-6B901E1B92D0}" type="pres">
      <dgm:prSet presAssocID="{14BC993B-E09F-448F-BA74-2683C1D342AB}" presName="connectorText" presStyleLbl="sibTrans2D1" presStyleIdx="0" presStyleCnt="2"/>
      <dgm:spPr/>
    </dgm:pt>
    <dgm:pt modelId="{F78056E2-3F0E-42CF-AE59-4169D7175F1B}" type="pres">
      <dgm:prSet presAssocID="{773B5D38-8686-4AC9-BBC7-D1E0E9291189}" presName="node" presStyleLbl="node1" presStyleIdx="1" presStyleCnt="3" custScaleX="346998" custScaleY="95825">
        <dgm:presLayoutVars>
          <dgm:bulletEnabled val="1"/>
        </dgm:presLayoutVars>
      </dgm:prSet>
      <dgm:spPr/>
    </dgm:pt>
    <dgm:pt modelId="{BF5C2D45-D538-45C2-98A1-0A13FBD88093}" type="pres">
      <dgm:prSet presAssocID="{720CC242-6C94-459B-8A5B-F2E29F60B072}" presName="sibTrans" presStyleLbl="sibTrans2D1" presStyleIdx="1" presStyleCnt="2" custScaleX="225642" custScaleY="270301"/>
      <dgm:spPr/>
    </dgm:pt>
    <dgm:pt modelId="{376211A5-EB70-4796-AE07-A23823DA2131}" type="pres">
      <dgm:prSet presAssocID="{720CC242-6C94-459B-8A5B-F2E29F60B072}" presName="connectorText" presStyleLbl="sibTrans2D1" presStyleIdx="1" presStyleCnt="2"/>
      <dgm:spPr/>
    </dgm:pt>
    <dgm:pt modelId="{7A931ED4-EE1F-48D7-85BD-30D7B82FA9DA}" type="pres">
      <dgm:prSet presAssocID="{DB4DE69E-F4E4-4A9C-AB83-B6FEB26C6959}" presName="node" presStyleLbl="node1" presStyleIdx="2" presStyleCnt="3" custScaleX="524781">
        <dgm:presLayoutVars>
          <dgm:bulletEnabled val="1"/>
        </dgm:presLayoutVars>
      </dgm:prSet>
      <dgm:spPr/>
    </dgm:pt>
  </dgm:ptLst>
  <dgm:cxnLst>
    <dgm:cxn modelId="{8CE1C611-8527-4462-A24A-F1A844DF7C20}" type="presOf" srcId="{14BC993B-E09F-448F-BA74-2683C1D342AB}" destId="{75FBDBEE-04E8-4C60-AC6D-02AB77F9F5B9}" srcOrd="0" destOrd="0" presId="urn:microsoft.com/office/officeart/2005/8/layout/process1"/>
    <dgm:cxn modelId="{712F5718-03DB-4DF9-A2F7-99915E5CB532}" type="presOf" srcId="{DB4DE69E-F4E4-4A9C-AB83-B6FEB26C6959}" destId="{7A931ED4-EE1F-48D7-85BD-30D7B82FA9DA}" srcOrd="0" destOrd="0" presId="urn:microsoft.com/office/officeart/2005/8/layout/process1"/>
    <dgm:cxn modelId="{9C0CF31C-C820-4EF0-A1CB-24240E8EC499}" type="presOf" srcId="{720CC242-6C94-459B-8A5B-F2E29F60B072}" destId="{BF5C2D45-D538-45C2-98A1-0A13FBD88093}" srcOrd="0" destOrd="0" presId="urn:microsoft.com/office/officeart/2005/8/layout/process1"/>
    <dgm:cxn modelId="{19C0873B-F8D1-4568-B461-3C4BC8E70E1D}" type="presOf" srcId="{773B5D38-8686-4AC9-BBC7-D1E0E9291189}" destId="{F78056E2-3F0E-42CF-AE59-4169D7175F1B}" srcOrd="0" destOrd="0" presId="urn:microsoft.com/office/officeart/2005/8/layout/process1"/>
    <dgm:cxn modelId="{7EE80D5D-7BCA-400F-A943-8DCED0B043B1}" srcId="{E871834C-0CA9-4131-A218-89A09303CCCF}" destId="{DB4DE69E-F4E4-4A9C-AB83-B6FEB26C6959}" srcOrd="2" destOrd="0" parTransId="{67B1A11A-9FFA-4BC6-BD82-633E8C818CE5}" sibTransId="{B83625FA-F96B-463E-9EDE-1AF3F60DD75E}"/>
    <dgm:cxn modelId="{0BCB2A62-944C-4D30-A5A0-C664ADFF4809}" type="presOf" srcId="{720CC242-6C94-459B-8A5B-F2E29F60B072}" destId="{376211A5-EB70-4796-AE07-A23823DA2131}" srcOrd="1" destOrd="0" presId="urn:microsoft.com/office/officeart/2005/8/layout/process1"/>
    <dgm:cxn modelId="{F703414E-EE95-4F0F-9891-3AD4574F61E0}" srcId="{E871834C-0CA9-4131-A218-89A09303CCCF}" destId="{773B5D38-8686-4AC9-BBC7-D1E0E9291189}" srcOrd="1" destOrd="0" parTransId="{BF0E1515-0903-4F83-A4BC-793D74EF4612}" sibTransId="{720CC242-6C94-459B-8A5B-F2E29F60B072}"/>
    <dgm:cxn modelId="{1D233C79-15C4-49EE-910F-5EE1B183FE03}" type="presOf" srcId="{E871834C-0CA9-4131-A218-89A09303CCCF}" destId="{8DDFB48A-BBD4-4A83-B31B-33C87DCA5DB9}" srcOrd="0" destOrd="0" presId="urn:microsoft.com/office/officeart/2005/8/layout/process1"/>
    <dgm:cxn modelId="{CED05BBB-D086-4580-88F1-03CA83A94E08}" srcId="{E871834C-0CA9-4131-A218-89A09303CCCF}" destId="{D759DA4C-9FF2-40A9-8684-5B94DC0EBC5E}" srcOrd="0" destOrd="0" parTransId="{29865055-0ABE-4C99-ABD7-36ECA6031096}" sibTransId="{14BC993B-E09F-448F-BA74-2683C1D342AB}"/>
    <dgm:cxn modelId="{E8B2FEDE-A7AB-4EDA-A854-969FED64A675}" type="presOf" srcId="{D759DA4C-9FF2-40A9-8684-5B94DC0EBC5E}" destId="{4F168BCB-8879-451C-93B0-E8E0DED0D0C3}" srcOrd="0" destOrd="0" presId="urn:microsoft.com/office/officeart/2005/8/layout/process1"/>
    <dgm:cxn modelId="{3C5A2AE0-0C05-43A7-A443-0670AB8D059D}" type="presOf" srcId="{14BC993B-E09F-448F-BA74-2683C1D342AB}" destId="{8E72C223-E49D-41AA-85F0-6B901E1B92D0}" srcOrd="1" destOrd="0" presId="urn:microsoft.com/office/officeart/2005/8/layout/process1"/>
    <dgm:cxn modelId="{74DD6189-6D47-4B5E-A9B9-000737849A20}" type="presParOf" srcId="{8DDFB48A-BBD4-4A83-B31B-33C87DCA5DB9}" destId="{4F168BCB-8879-451C-93B0-E8E0DED0D0C3}" srcOrd="0" destOrd="0" presId="urn:microsoft.com/office/officeart/2005/8/layout/process1"/>
    <dgm:cxn modelId="{0F828281-5274-46D4-90FA-53EBF8E457AC}" type="presParOf" srcId="{8DDFB48A-BBD4-4A83-B31B-33C87DCA5DB9}" destId="{75FBDBEE-04E8-4C60-AC6D-02AB77F9F5B9}" srcOrd="1" destOrd="0" presId="urn:microsoft.com/office/officeart/2005/8/layout/process1"/>
    <dgm:cxn modelId="{7CE79969-6DB6-4D63-B86B-FF163C9C660B}" type="presParOf" srcId="{75FBDBEE-04E8-4C60-AC6D-02AB77F9F5B9}" destId="{8E72C223-E49D-41AA-85F0-6B901E1B92D0}" srcOrd="0" destOrd="0" presId="urn:microsoft.com/office/officeart/2005/8/layout/process1"/>
    <dgm:cxn modelId="{398EB839-D5F3-4223-BBFC-86F9B4D5E15A}" type="presParOf" srcId="{8DDFB48A-BBD4-4A83-B31B-33C87DCA5DB9}" destId="{F78056E2-3F0E-42CF-AE59-4169D7175F1B}" srcOrd="2" destOrd="0" presId="urn:microsoft.com/office/officeart/2005/8/layout/process1"/>
    <dgm:cxn modelId="{869C8DF6-F8AD-4F9D-990E-12AED4D842E7}" type="presParOf" srcId="{8DDFB48A-BBD4-4A83-B31B-33C87DCA5DB9}" destId="{BF5C2D45-D538-45C2-98A1-0A13FBD88093}" srcOrd="3" destOrd="0" presId="urn:microsoft.com/office/officeart/2005/8/layout/process1"/>
    <dgm:cxn modelId="{2C2D2E2F-3138-4168-9F05-B47A22819402}" type="presParOf" srcId="{BF5C2D45-D538-45C2-98A1-0A13FBD88093}" destId="{376211A5-EB70-4796-AE07-A23823DA2131}" srcOrd="0" destOrd="0" presId="urn:microsoft.com/office/officeart/2005/8/layout/process1"/>
    <dgm:cxn modelId="{60CBC5E6-397E-48E0-80CF-67997960B3D5}" type="presParOf" srcId="{8DDFB48A-BBD4-4A83-B31B-33C87DCA5DB9}" destId="{7A931ED4-EE1F-48D7-85BD-30D7B82FA9DA}" srcOrd="4"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8979BB-EECD-432E-BE0E-DBE91F03642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3EFA1BB1-1FF7-4CD6-8E1C-10F56F3BEB71}" type="pres">
      <dgm:prSet presAssocID="{D38979BB-EECD-432E-BE0E-DBE91F03642B}" presName="hierChild1" presStyleCnt="0">
        <dgm:presLayoutVars>
          <dgm:orgChart val="1"/>
          <dgm:chPref val="1"/>
          <dgm:dir/>
          <dgm:animOne val="branch"/>
          <dgm:animLvl val="lvl"/>
          <dgm:resizeHandles/>
        </dgm:presLayoutVars>
      </dgm:prSet>
      <dgm:spPr/>
    </dgm:pt>
  </dgm:ptLst>
  <dgm:cxnLst>
    <dgm:cxn modelId="{352E8EEA-87C3-4ADB-A596-CABBF3EF618D}" type="presOf" srcId="{D38979BB-EECD-432E-BE0E-DBE91F03642B}" destId="{3EFA1BB1-1FF7-4CD6-8E1C-10F56F3BEB71}" srcOrd="0"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00DFD-D8B4-4D28-972C-D9CE42D51D1A}">
      <dsp:nvSpPr>
        <dsp:cNvPr id="0" name=""/>
        <dsp:cNvSpPr/>
      </dsp:nvSpPr>
      <dsp:spPr>
        <a:xfrm>
          <a:off x="4599" y="1558059"/>
          <a:ext cx="1374876" cy="8249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索引构建</a:t>
          </a:r>
        </a:p>
      </dsp:txBody>
      <dsp:txXfrm>
        <a:off x="28760" y="1582220"/>
        <a:ext cx="1326554" cy="776603"/>
      </dsp:txXfrm>
    </dsp:sp>
    <dsp:sp modelId="{72F56AA6-CF11-4CBC-A43B-50803286DFB9}">
      <dsp:nvSpPr>
        <dsp:cNvPr id="0" name=""/>
        <dsp:cNvSpPr/>
      </dsp:nvSpPr>
      <dsp:spPr>
        <a:xfrm>
          <a:off x="1516963" y="1800037"/>
          <a:ext cx="291473" cy="3409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516963" y="1868231"/>
        <a:ext cx="204031" cy="204581"/>
      </dsp:txXfrm>
    </dsp:sp>
    <dsp:sp modelId="{6E476C4A-66F8-4256-8A45-217134E92A44}">
      <dsp:nvSpPr>
        <dsp:cNvPr id="0" name=""/>
        <dsp:cNvSpPr/>
      </dsp:nvSpPr>
      <dsp:spPr>
        <a:xfrm>
          <a:off x="1929426" y="1558059"/>
          <a:ext cx="1374876" cy="8249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重排序</a:t>
          </a:r>
        </a:p>
      </dsp:txBody>
      <dsp:txXfrm>
        <a:off x="1953587" y="1582220"/>
        <a:ext cx="1326554" cy="776603"/>
      </dsp:txXfrm>
    </dsp:sp>
    <dsp:sp modelId="{F64F3878-8BCE-430F-A9FA-18215CA2AE33}">
      <dsp:nvSpPr>
        <dsp:cNvPr id="0" name=""/>
        <dsp:cNvSpPr/>
      </dsp:nvSpPr>
      <dsp:spPr>
        <a:xfrm>
          <a:off x="3441790" y="1800037"/>
          <a:ext cx="291473" cy="3409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441790" y="1868231"/>
        <a:ext cx="204031" cy="204581"/>
      </dsp:txXfrm>
    </dsp:sp>
    <dsp:sp modelId="{096F9F54-F9A4-47D9-8353-045EED939FB8}">
      <dsp:nvSpPr>
        <dsp:cNvPr id="0" name=""/>
        <dsp:cNvSpPr/>
      </dsp:nvSpPr>
      <dsp:spPr>
        <a:xfrm>
          <a:off x="3854252" y="1558059"/>
          <a:ext cx="1374876" cy="8249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答案返回</a:t>
          </a:r>
        </a:p>
      </dsp:txBody>
      <dsp:txXfrm>
        <a:off x="3878413" y="1582220"/>
        <a:ext cx="1326554" cy="776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68BCB-8879-451C-93B0-E8E0DED0D0C3}">
      <dsp:nvSpPr>
        <dsp:cNvPr id="0" name=""/>
        <dsp:cNvSpPr/>
      </dsp:nvSpPr>
      <dsp:spPr>
        <a:xfrm>
          <a:off x="4819" y="1123688"/>
          <a:ext cx="1169135" cy="941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所有可能答案语句</a:t>
          </a:r>
        </a:p>
      </dsp:txBody>
      <dsp:txXfrm>
        <a:off x="32386" y="1151255"/>
        <a:ext cx="1114001" cy="886082"/>
      </dsp:txXfrm>
    </dsp:sp>
    <dsp:sp modelId="{75FBDBEE-04E8-4C60-AC6D-02AB77F9F5B9}">
      <dsp:nvSpPr>
        <dsp:cNvPr id="0" name=""/>
        <dsp:cNvSpPr/>
      </dsp:nvSpPr>
      <dsp:spPr>
        <a:xfrm>
          <a:off x="1151337" y="1447163"/>
          <a:ext cx="268033" cy="2942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151337" y="1506016"/>
        <a:ext cx="187623" cy="176560"/>
      </dsp:txXfrm>
    </dsp:sp>
    <dsp:sp modelId="{F78056E2-3F0E-42CF-AE59-4169D7175F1B}">
      <dsp:nvSpPr>
        <dsp:cNvPr id="0" name=""/>
        <dsp:cNvSpPr/>
      </dsp:nvSpPr>
      <dsp:spPr>
        <a:xfrm>
          <a:off x="1390264" y="1260788"/>
          <a:ext cx="1876471" cy="6670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最佳</a:t>
          </a:r>
          <a:r>
            <a:rPr lang="en-US" altLang="zh-CN" sz="1500" kern="1200" dirty="0"/>
            <a:t>k+1</a:t>
          </a:r>
          <a:r>
            <a:rPr lang="zh-CN" altLang="en-US" sz="1500" kern="1200" dirty="0"/>
            <a:t>个备选答案</a:t>
          </a:r>
        </a:p>
      </dsp:txBody>
      <dsp:txXfrm>
        <a:off x="1409800" y="1280324"/>
        <a:ext cx="1837399" cy="627945"/>
      </dsp:txXfrm>
    </dsp:sp>
    <dsp:sp modelId="{BF5C2D45-D538-45C2-98A1-0A13FBD88093}">
      <dsp:nvSpPr>
        <dsp:cNvPr id="0" name=""/>
        <dsp:cNvSpPr/>
      </dsp:nvSpPr>
      <dsp:spPr>
        <a:xfrm>
          <a:off x="3248792" y="1413044"/>
          <a:ext cx="258684" cy="3625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248792" y="1485545"/>
        <a:ext cx="181079" cy="217503"/>
      </dsp:txXfrm>
    </dsp:sp>
    <dsp:sp modelId="{7A931ED4-EE1F-48D7-85BD-30D7B82FA9DA}">
      <dsp:nvSpPr>
        <dsp:cNvPr id="0" name=""/>
        <dsp:cNvSpPr/>
      </dsp:nvSpPr>
      <dsp:spPr>
        <a:xfrm>
          <a:off x="3483044" y="1246257"/>
          <a:ext cx="2837874" cy="6960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重排序后的最佳</a:t>
          </a:r>
          <a:r>
            <a:rPr lang="en-US" altLang="zh-CN" sz="1500" kern="1200" dirty="0"/>
            <a:t>k+1</a:t>
          </a:r>
          <a:r>
            <a:rPr lang="zh-CN" altLang="en-US" sz="1500" kern="1200" dirty="0"/>
            <a:t>个备选答案</a:t>
          </a:r>
        </a:p>
      </dsp:txBody>
      <dsp:txXfrm>
        <a:off x="3503431" y="1266644"/>
        <a:ext cx="2797100" cy="655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B49B4-07B5-443C-9815-D0A836B9A065}" type="datetimeFigureOut">
              <a:rPr lang="zh-CN" altLang="en-US" smtClean="0"/>
              <a:t>2021/12/9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6A670-DA8F-47BE-ADBD-96757E2FBB46}" type="slidenum">
              <a:rPr lang="zh-CN" altLang="en-US" smtClean="0"/>
              <a:t>‹#›</a:t>
            </a:fld>
            <a:endParaRPr lang="zh-CN" altLang="en-US"/>
          </a:p>
        </p:txBody>
      </p:sp>
    </p:spTree>
    <p:extLst>
      <p:ext uri="{BB962C8B-B14F-4D97-AF65-F5344CB8AC3E}">
        <p14:creationId xmlns:p14="http://schemas.microsoft.com/office/powerpoint/2010/main" val="35630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96A670-DA8F-47BE-ADBD-96757E2FBB46}" type="slidenum">
              <a:rPr lang="zh-CN" altLang="en-US" smtClean="0"/>
              <a:t>1</a:t>
            </a:fld>
            <a:endParaRPr lang="zh-CN" altLang="en-US"/>
          </a:p>
        </p:txBody>
      </p:sp>
    </p:spTree>
    <p:extLst>
      <p:ext uri="{BB962C8B-B14F-4D97-AF65-F5344CB8AC3E}">
        <p14:creationId xmlns:p14="http://schemas.microsoft.com/office/powerpoint/2010/main" val="2155592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296A670-DA8F-47BE-ADBD-96757E2FBB46}" type="slidenum">
              <a:rPr lang="zh-CN" altLang="en-US" smtClean="0"/>
              <a:t>12</a:t>
            </a:fld>
            <a:endParaRPr lang="zh-CN" altLang="en-US"/>
          </a:p>
        </p:txBody>
      </p:sp>
    </p:spTree>
    <p:extLst>
      <p:ext uri="{BB962C8B-B14F-4D97-AF65-F5344CB8AC3E}">
        <p14:creationId xmlns:p14="http://schemas.microsoft.com/office/powerpoint/2010/main" val="2389505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这里损失函数里的</a:t>
            </a:r>
            <a:r>
              <a:rPr lang="en-US" altLang="zh-CN" dirty="0"/>
              <a:t>y</a:t>
            </a:r>
            <a:r>
              <a:rPr lang="zh-CN" altLang="en-US" dirty="0"/>
              <a:t>是一个</a:t>
            </a:r>
            <a:r>
              <a:rPr lang="en-US" altLang="zh-CN" dirty="0"/>
              <a:t>one-hot</a:t>
            </a:r>
            <a:r>
              <a:rPr lang="zh-CN" altLang="en-US" dirty="0"/>
              <a:t>向量，长度是</a:t>
            </a:r>
            <a:r>
              <a:rPr lang="en-US" altLang="zh-CN" dirty="0"/>
              <a:t>k+1</a:t>
            </a:r>
            <a:r>
              <a:rPr lang="zh-CN" altLang="en-US" dirty="0"/>
              <a:t>，代表那个答案是正确的</a:t>
            </a:r>
            <a:endParaRPr lang="en-US" altLang="zh-CN" dirty="0"/>
          </a:p>
          <a:p>
            <a:r>
              <a:rPr lang="zh-CN" altLang="en-US" dirty="0"/>
              <a:t>只是架构一样，但是后面接的二分类器变成了多分类器</a:t>
            </a:r>
          </a:p>
        </p:txBody>
      </p:sp>
      <p:sp>
        <p:nvSpPr>
          <p:cNvPr id="4" name="灯片编号占位符 3"/>
          <p:cNvSpPr>
            <a:spLocks noGrp="1"/>
          </p:cNvSpPr>
          <p:nvPr>
            <p:ph type="sldNum" sz="quarter" idx="5"/>
          </p:nvPr>
        </p:nvSpPr>
        <p:spPr/>
        <p:txBody>
          <a:bodyPr/>
          <a:lstStyle/>
          <a:p>
            <a:fld id="{B296A670-DA8F-47BE-ADBD-96757E2FBB46}" type="slidenum">
              <a:rPr lang="zh-CN" altLang="en-US" smtClean="0"/>
              <a:t>13</a:t>
            </a:fld>
            <a:endParaRPr lang="zh-CN" altLang="en-US"/>
          </a:p>
        </p:txBody>
      </p:sp>
    </p:spTree>
    <p:extLst>
      <p:ext uri="{BB962C8B-B14F-4D97-AF65-F5344CB8AC3E}">
        <p14:creationId xmlns:p14="http://schemas.microsoft.com/office/powerpoint/2010/main" val="3060304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标准分类损失函数</a:t>
            </a:r>
            <a:r>
              <a:rPr lang="en-US" altLang="zh-CN" dirty="0"/>
              <a:t>:</a:t>
            </a:r>
            <a:r>
              <a:rPr lang="zh-CN" altLang="en-US" dirty="0"/>
              <a:t>包括交叉熵等</a:t>
            </a:r>
          </a:p>
        </p:txBody>
      </p:sp>
      <p:sp>
        <p:nvSpPr>
          <p:cNvPr id="4" name="灯片编号占位符 3"/>
          <p:cNvSpPr>
            <a:spLocks noGrp="1"/>
          </p:cNvSpPr>
          <p:nvPr>
            <p:ph type="sldNum" sz="quarter" idx="5"/>
          </p:nvPr>
        </p:nvSpPr>
        <p:spPr/>
        <p:txBody>
          <a:bodyPr/>
          <a:lstStyle/>
          <a:p>
            <a:fld id="{B296A670-DA8F-47BE-ADBD-96757E2FBB46}" type="slidenum">
              <a:rPr lang="zh-CN" altLang="en-US" smtClean="0"/>
              <a:t>14</a:t>
            </a:fld>
            <a:endParaRPr lang="zh-CN" altLang="en-US"/>
          </a:p>
        </p:txBody>
      </p:sp>
    </p:spTree>
    <p:extLst>
      <p:ext uri="{BB962C8B-B14F-4D97-AF65-F5344CB8AC3E}">
        <p14:creationId xmlns:p14="http://schemas.microsoft.com/office/powerpoint/2010/main" val="189472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dirty="0"/>
                  <a:t>在</a:t>
                </a:r>
                <a:r>
                  <a:rPr lang="en-US" altLang="zh-CN" sz="1200" dirty="0"/>
                  <a:t>KGAT</a:t>
                </a:r>
                <a:r>
                  <a:rPr lang="zh-CN" altLang="en-US" sz="1200" dirty="0"/>
                  <a:t>上使用</a:t>
                </a:r>
                <a:r>
                  <a:rPr lang="en-US" altLang="zh-CN" sz="1200" dirty="0"/>
                  <a:t>AS2</a:t>
                </a:r>
                <a:r>
                  <a:rPr lang="zh-CN" altLang="en-US" sz="1200" dirty="0"/>
                  <a:t>训练所用的数据时，作者使用</a:t>
                </a:r>
                <a:r>
                  <a:rPr lang="en-US" altLang="zh-CN" sz="1200" dirty="0"/>
                  <a:t>2</a:t>
                </a:r>
                <a:r>
                  <a:rPr lang="zh-CN" altLang="en-US" sz="1200" dirty="0"/>
                  <a:t>个</a:t>
                </a:r>
                <a:r>
                  <a:rPr lang="en-US" altLang="zh-CN" sz="1200" dirty="0"/>
                  <a:t>TANDA-</a:t>
                </a:r>
                <a:r>
                  <a:rPr lang="en-US" altLang="zh-CN" sz="1200" dirty="0" err="1"/>
                  <a:t>RoBERTa</a:t>
                </a:r>
                <a:r>
                  <a:rPr lang="zh-CN" altLang="en-US" sz="1200" dirty="0"/>
                  <a:t>模型所获得的语境向量对图中结点进行初始化，第一个模型产生</a:t>
                </a:r>
                <a:r>
                  <a:rPr lang="en-US" altLang="zh-CN" sz="1200" dirty="0"/>
                  <a:t>(</a:t>
                </a:r>
                <a14:m>
                  <m:oMath xmlns:m="http://schemas.openxmlformats.org/officeDocument/2006/math">
                    <m:r>
                      <a:rPr lang="en-US" altLang="zh-CN" sz="1200" i="1">
                        <a:latin typeface="Cambria Math" panose="02040503050406030204" pitchFamily="18" charset="0"/>
                      </a:rPr>
                      <m:t>𝑞</m:t>
                    </m:r>
                    <m:r>
                      <a:rPr lang="en-US" altLang="zh-CN" sz="1200" i="1">
                        <a:latin typeface="Cambria Math" panose="02040503050406030204" pitchFamily="18" charset="0"/>
                      </a:rPr>
                      <m:t>,</m:t>
                    </m:r>
                    <m:r>
                      <a:rPr lang="en-US" altLang="zh-CN" sz="1200" i="1">
                        <a:latin typeface="Cambria Math" panose="02040503050406030204" pitchFamily="18" charset="0"/>
                      </a:rPr>
                      <m:t>𝑡</m:t>
                    </m:r>
                  </m:oMath>
                </a14:m>
                <a:r>
                  <a:rPr lang="en-US" altLang="zh-CN" sz="1200" dirty="0"/>
                  <a:t>)</a:t>
                </a:r>
                <a:r>
                  <a:rPr lang="zh-CN" altLang="en-US" sz="1200" dirty="0"/>
                  <a:t>的向量表示，第二个模型产生</a:t>
                </a:r>
                <a14:m>
                  <m:oMath xmlns:m="http://schemas.openxmlformats.org/officeDocument/2006/math">
                    <m:r>
                      <a:rPr lang="en-US" altLang="zh-CN" sz="1200" i="1" dirty="0">
                        <a:latin typeface="Cambria Math" panose="02040503050406030204" pitchFamily="18" charset="0"/>
                      </a:rPr>
                      <m:t>(</m:t>
                    </m:r>
                    <m:r>
                      <a:rPr lang="en-US" altLang="zh-CN" sz="1200" i="1">
                        <a:latin typeface="Cambria Math" panose="02040503050406030204" pitchFamily="18" charset="0"/>
                      </a:rPr>
                      <m:t>𝑞</m:t>
                    </m:r>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m:t>
                        </m:r>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en-US" altLang="zh-CN" sz="1200" b="0" i="1" smtClean="0">
                        <a:latin typeface="Cambria Math" panose="02040503050406030204" pitchFamily="18" charset="0"/>
                      </a:rPr>
                      <m:t>)</m:t>
                    </m:r>
                  </m:oMath>
                </a14:m>
                <a:r>
                  <a:rPr lang="zh-CN" altLang="en-US" sz="1200" dirty="0"/>
                  <a:t>的向量表示。接着在两个模型上应用最大池化操作来得到最终结点表示。在测试时，每次选择一个</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zh-CN" altLang="en-US" sz="1200" i="1">
                        <a:latin typeface="Cambria Math" panose="02040503050406030204" pitchFamily="18" charset="0"/>
                      </a:rPr>
                      <m:t>作为</m:t>
                    </m:r>
                  </m:oMath>
                </a14:m>
                <a:r>
                  <a:rPr lang="zh-CN" altLang="en-US" sz="1200" dirty="0"/>
                  <a:t>目标</a:t>
                </a:r>
                <a:r>
                  <a:rPr lang="en-US" altLang="zh-CN" sz="1200" dirty="0"/>
                  <a:t>t</a:t>
                </a:r>
                <a:r>
                  <a:rPr lang="zh-CN" altLang="en-US" sz="1200" dirty="0"/>
                  <a:t>，并计算概率，对</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oMath>
                </a14:m>
                <a:r>
                  <a:rPr lang="zh-CN" altLang="en-US" sz="1200" dirty="0"/>
                  <a:t>进行排序</a:t>
                </a:r>
                <a:r>
                  <a:rPr lang="en-US" altLang="zh-CN" sz="1200" dirty="0"/>
                  <a:t>(</a:t>
                </a:r>
                <a:r>
                  <a:rPr lang="zh-CN" altLang="en-US" sz="1200" dirty="0"/>
                  <a:t>实际也是一个逐对思想的模型</a:t>
                </a:r>
                <a:r>
                  <a:rPr lang="en-US" altLang="zh-CN" sz="1200" dirty="0"/>
                  <a:t>)</a:t>
                </a:r>
              </a:p>
              <a:p>
                <a:r>
                  <a:rPr lang="zh-CN" altLang="en-US" dirty="0"/>
                  <a:t>下一页是模型介绍了</a:t>
                </a:r>
                <a:endParaRPr lang="zh-CN" altLang="en-US" sz="1200" dirty="0"/>
              </a:p>
              <a:p>
                <a:endParaRPr lang="zh-CN" altLang="en-US" dirty="0"/>
              </a:p>
            </p:txBody>
          </p:sp>
        </mc:Choice>
        <mc:Fallback xmlns="">
          <p:sp>
            <p:nvSpPr>
              <p:cNvPr id="3" name="备注占位符 2"/>
              <p:cNvSpPr>
                <a:spLocks noGrp="1"/>
              </p:cNvSpPr>
              <p:nvPr>
                <p:ph type="body" idx="1"/>
              </p:nvPr>
            </p:nvSpPr>
            <p:spPr/>
            <p:txBody>
              <a:bodyPr/>
              <a:lstStyle/>
              <a:p>
                <a:r>
                  <a:rPr lang="zh-CN" altLang="en-US" sz="1200" dirty="0"/>
                  <a:t>在</a:t>
                </a:r>
                <a:r>
                  <a:rPr lang="en-US" altLang="zh-CN" sz="1200" dirty="0"/>
                  <a:t>KGAT</a:t>
                </a:r>
                <a:r>
                  <a:rPr lang="zh-CN" altLang="en-US" sz="1200" dirty="0"/>
                  <a:t>上使用</a:t>
                </a:r>
                <a:r>
                  <a:rPr lang="en-US" altLang="zh-CN" sz="1200" dirty="0"/>
                  <a:t>AS2</a:t>
                </a:r>
                <a:r>
                  <a:rPr lang="zh-CN" altLang="en-US" sz="1200" dirty="0"/>
                  <a:t>训练所用的数据时，作者使用</a:t>
                </a:r>
                <a:r>
                  <a:rPr lang="en-US" altLang="zh-CN" sz="1200" dirty="0"/>
                  <a:t>2</a:t>
                </a:r>
                <a:r>
                  <a:rPr lang="zh-CN" altLang="en-US" sz="1200" dirty="0"/>
                  <a:t>个</a:t>
                </a:r>
                <a:r>
                  <a:rPr lang="en-US" altLang="zh-CN" sz="1200" dirty="0"/>
                  <a:t>TANDA-</a:t>
                </a:r>
                <a:r>
                  <a:rPr lang="en-US" altLang="zh-CN" sz="1200" dirty="0" err="1"/>
                  <a:t>RoBERTa</a:t>
                </a:r>
                <a:r>
                  <a:rPr lang="zh-CN" altLang="en-US" sz="1200" dirty="0"/>
                  <a:t>模型所获得的语境向量对图中结点进行初始化，第一个模型产生</a:t>
                </a:r>
                <a:r>
                  <a:rPr lang="en-US" altLang="zh-CN" sz="1200" dirty="0"/>
                  <a:t>(</a:t>
                </a:r>
                <a:r>
                  <a:rPr lang="en-US" altLang="zh-CN" sz="1200" i="0">
                    <a:latin typeface="Cambria Math" panose="02040503050406030204" pitchFamily="18" charset="0"/>
                  </a:rPr>
                  <a:t>𝑞,𝑡</a:t>
                </a:r>
                <a:r>
                  <a:rPr lang="en-US" altLang="zh-CN" sz="1200" dirty="0"/>
                  <a:t>)</a:t>
                </a:r>
                <a:r>
                  <a:rPr lang="zh-CN" altLang="en-US" sz="1200" dirty="0"/>
                  <a:t>的向量表示，第二个模型产生</a:t>
                </a:r>
                <a:r>
                  <a:rPr lang="en-US" altLang="zh-CN" sz="1200" i="0" dirty="0">
                    <a:latin typeface="Cambria Math" panose="02040503050406030204" pitchFamily="18" charset="0"/>
                  </a:rPr>
                  <a:t>(</a:t>
                </a:r>
                <a:r>
                  <a:rPr lang="en-US" altLang="zh-CN" sz="1200" i="0">
                    <a:latin typeface="Cambria Math" panose="02040503050406030204" pitchFamily="18" charset="0"/>
                  </a:rPr>
                  <a:t>𝑞〖,𝑐〗_𝑖</a:t>
                </a:r>
                <a:r>
                  <a:rPr lang="en-US" altLang="zh-CN" sz="1200" b="0" i="0">
                    <a:latin typeface="Cambria Math" panose="02040503050406030204" pitchFamily="18" charset="0"/>
                  </a:rPr>
                  <a:t>)</a:t>
                </a:r>
                <a:r>
                  <a:rPr lang="zh-CN" altLang="en-US" sz="1200" dirty="0"/>
                  <a:t>的向量表示。接着在两个模型上应用最大池化操作来得到最终结点表示。在测试时，每次选择一个</a:t>
                </a:r>
                <a:r>
                  <a:rPr lang="en-US" altLang="zh-CN" sz="1200" i="0">
                    <a:latin typeface="Cambria Math" panose="02040503050406030204" pitchFamily="18" charset="0"/>
                  </a:rPr>
                  <a:t>𝑐_𝑖</a:t>
                </a:r>
                <a:r>
                  <a:rPr lang="zh-CN" altLang="en-US" sz="1200" i="0">
                    <a:latin typeface="Cambria Math" panose="02040503050406030204" pitchFamily="18" charset="0"/>
                  </a:rPr>
                  <a:t> 作为</a:t>
                </a:r>
                <a:r>
                  <a:rPr lang="zh-CN" altLang="en-US" sz="1200" dirty="0"/>
                  <a:t>目标</a:t>
                </a:r>
                <a:r>
                  <a:rPr lang="en-US" altLang="zh-CN" sz="1200" dirty="0"/>
                  <a:t>t</a:t>
                </a:r>
                <a:r>
                  <a:rPr lang="zh-CN" altLang="en-US" sz="1200" dirty="0"/>
                  <a:t>，并计算概率，对</a:t>
                </a:r>
                <a:r>
                  <a:rPr lang="en-US" altLang="zh-CN" sz="1200" i="0">
                    <a:latin typeface="Cambria Math" panose="02040503050406030204" pitchFamily="18" charset="0"/>
                  </a:rPr>
                  <a:t>𝑐_𝑖</a:t>
                </a:r>
                <a:r>
                  <a:rPr lang="zh-CN" altLang="en-US" sz="1200" dirty="0"/>
                  <a:t>进行排序</a:t>
                </a:r>
                <a:r>
                  <a:rPr lang="en-US" altLang="zh-CN" sz="1200" dirty="0"/>
                  <a:t>(</a:t>
                </a:r>
                <a:r>
                  <a:rPr lang="zh-CN" altLang="en-US" sz="1200" dirty="0"/>
                  <a:t>实际也是一个逐对思想的模型</a:t>
                </a:r>
                <a:r>
                  <a:rPr lang="en-US" altLang="zh-CN" sz="1200" dirty="0"/>
                  <a:t>)</a:t>
                </a:r>
              </a:p>
              <a:p>
                <a:r>
                  <a:rPr lang="zh-CN" altLang="en-US" dirty="0"/>
                  <a:t>下一页是模型介绍了</a:t>
                </a:r>
                <a:endParaRPr lang="zh-CN" altLang="en-US" sz="1200" dirty="0"/>
              </a:p>
              <a:p>
                <a:endParaRPr lang="zh-CN" altLang="en-US" dirty="0"/>
              </a:p>
            </p:txBody>
          </p:sp>
        </mc:Fallback>
      </mc:AlternateContent>
      <p:sp>
        <p:nvSpPr>
          <p:cNvPr id="4" name="灯片编号占位符 3"/>
          <p:cNvSpPr>
            <a:spLocks noGrp="1"/>
          </p:cNvSpPr>
          <p:nvPr>
            <p:ph type="sldNum" sz="quarter" idx="5"/>
          </p:nvPr>
        </p:nvSpPr>
        <p:spPr/>
        <p:txBody>
          <a:bodyPr/>
          <a:lstStyle/>
          <a:p>
            <a:fld id="{B296A670-DA8F-47BE-ADBD-96757E2FBB46}" type="slidenum">
              <a:rPr lang="zh-CN" altLang="en-US" smtClean="0"/>
              <a:t>15</a:t>
            </a:fld>
            <a:endParaRPr lang="zh-CN" altLang="en-US"/>
          </a:p>
        </p:txBody>
      </p:sp>
    </p:spTree>
    <p:extLst>
      <p:ext uri="{BB962C8B-B14F-4D97-AF65-F5344CB8AC3E}">
        <p14:creationId xmlns:p14="http://schemas.microsoft.com/office/powerpoint/2010/main" val="2955190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dirty="0"/>
                  <a:t>在</a:t>
                </a:r>
                <a:r>
                  <a:rPr lang="en-US" altLang="zh-CN" sz="1200" dirty="0"/>
                  <a:t>KGAT</a:t>
                </a:r>
                <a:r>
                  <a:rPr lang="zh-CN" altLang="en-US" sz="1200" dirty="0"/>
                  <a:t>上使用</a:t>
                </a:r>
                <a:r>
                  <a:rPr lang="en-US" altLang="zh-CN" sz="1200" dirty="0"/>
                  <a:t>AS2</a:t>
                </a:r>
                <a:r>
                  <a:rPr lang="zh-CN" altLang="en-US" sz="1200" dirty="0"/>
                  <a:t>训练所用的数据时，作者使用</a:t>
                </a:r>
                <a:r>
                  <a:rPr lang="en-US" altLang="zh-CN" sz="1200" dirty="0"/>
                  <a:t>2</a:t>
                </a:r>
                <a:r>
                  <a:rPr lang="zh-CN" altLang="en-US" sz="1200" dirty="0"/>
                  <a:t>个</a:t>
                </a:r>
                <a:r>
                  <a:rPr lang="en-US" altLang="zh-CN" sz="1200" dirty="0"/>
                  <a:t>TANDA-</a:t>
                </a:r>
                <a:r>
                  <a:rPr lang="en-US" altLang="zh-CN" sz="1200" dirty="0" err="1"/>
                  <a:t>RoBERTa</a:t>
                </a:r>
                <a:r>
                  <a:rPr lang="zh-CN" altLang="en-US" sz="1200" dirty="0"/>
                  <a:t>模型所获得的语境向量对图中结点进行初始化，第一个模型产生</a:t>
                </a:r>
                <a:r>
                  <a:rPr lang="en-US" altLang="zh-CN" sz="1200" dirty="0"/>
                  <a:t>(</a:t>
                </a:r>
                <a14:m>
                  <m:oMath xmlns:m="http://schemas.openxmlformats.org/officeDocument/2006/math">
                    <m:r>
                      <a:rPr lang="en-US" altLang="zh-CN" sz="1200" i="1">
                        <a:latin typeface="Cambria Math" panose="02040503050406030204" pitchFamily="18" charset="0"/>
                      </a:rPr>
                      <m:t>𝑞</m:t>
                    </m:r>
                    <m:r>
                      <a:rPr lang="en-US" altLang="zh-CN" sz="1200" i="1">
                        <a:latin typeface="Cambria Math" panose="02040503050406030204" pitchFamily="18" charset="0"/>
                      </a:rPr>
                      <m:t>,</m:t>
                    </m:r>
                    <m:r>
                      <a:rPr lang="en-US" altLang="zh-CN" sz="1200" i="1">
                        <a:latin typeface="Cambria Math" panose="02040503050406030204" pitchFamily="18" charset="0"/>
                      </a:rPr>
                      <m:t>𝑡</m:t>
                    </m:r>
                  </m:oMath>
                </a14:m>
                <a:r>
                  <a:rPr lang="en-US" altLang="zh-CN" sz="1200" dirty="0"/>
                  <a:t>)</a:t>
                </a:r>
                <a:r>
                  <a:rPr lang="zh-CN" altLang="en-US" sz="1200" dirty="0"/>
                  <a:t>的向量表示，第二个模型产生</a:t>
                </a:r>
                <a14:m>
                  <m:oMath xmlns:m="http://schemas.openxmlformats.org/officeDocument/2006/math">
                    <m:r>
                      <a:rPr lang="en-US" altLang="zh-CN" sz="1200" i="1" dirty="0">
                        <a:latin typeface="Cambria Math" panose="02040503050406030204" pitchFamily="18" charset="0"/>
                      </a:rPr>
                      <m:t>(</m:t>
                    </m:r>
                    <m:r>
                      <a:rPr lang="en-US" altLang="zh-CN" sz="1200" i="1">
                        <a:latin typeface="Cambria Math" panose="02040503050406030204" pitchFamily="18" charset="0"/>
                      </a:rPr>
                      <m:t>𝑞</m:t>
                    </m:r>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m:t>
                        </m:r>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en-US" altLang="zh-CN" sz="1200" b="0" i="1" smtClean="0">
                        <a:latin typeface="Cambria Math" panose="02040503050406030204" pitchFamily="18" charset="0"/>
                      </a:rPr>
                      <m:t>)</m:t>
                    </m:r>
                  </m:oMath>
                </a14:m>
                <a:r>
                  <a:rPr lang="zh-CN" altLang="en-US" sz="1200" dirty="0"/>
                  <a:t>的向量表示。接着在两个模型上应用最大池化操作来得到最终结点表示。在测试时，每次选择一个</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zh-CN" altLang="en-US" sz="1200" i="1">
                        <a:latin typeface="Cambria Math" panose="02040503050406030204" pitchFamily="18" charset="0"/>
                      </a:rPr>
                      <m:t>作为</m:t>
                    </m:r>
                  </m:oMath>
                </a14:m>
                <a:r>
                  <a:rPr lang="zh-CN" altLang="en-US" sz="1200" dirty="0"/>
                  <a:t>目标</a:t>
                </a:r>
                <a:r>
                  <a:rPr lang="en-US" altLang="zh-CN" sz="1200" dirty="0"/>
                  <a:t>t</a:t>
                </a:r>
                <a:r>
                  <a:rPr lang="zh-CN" altLang="en-US" sz="1200" dirty="0"/>
                  <a:t>，并计算概率，对</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oMath>
                </a14:m>
                <a:r>
                  <a:rPr lang="zh-CN" altLang="en-US" sz="1200" dirty="0"/>
                  <a:t>进行排序</a:t>
                </a:r>
                <a:r>
                  <a:rPr lang="en-US" altLang="zh-CN" sz="1200" dirty="0"/>
                  <a:t>(</a:t>
                </a:r>
                <a:r>
                  <a:rPr lang="zh-CN" altLang="en-US" sz="1200" dirty="0"/>
                  <a:t>实际也是一个逐对思想的模型</a:t>
                </a:r>
                <a:r>
                  <a:rPr lang="en-US" altLang="zh-CN" sz="1200" dirty="0"/>
                  <a:t>)</a:t>
                </a:r>
              </a:p>
              <a:p>
                <a:r>
                  <a:rPr lang="zh-CN" altLang="en-US" dirty="0"/>
                  <a:t>下一页是模型介绍了</a:t>
                </a:r>
                <a:endParaRPr lang="zh-CN" altLang="en-US" sz="1200" dirty="0"/>
              </a:p>
              <a:p>
                <a:endParaRPr lang="zh-CN" altLang="en-US" dirty="0"/>
              </a:p>
            </p:txBody>
          </p:sp>
        </mc:Choice>
        <mc:Fallback xmlns="">
          <p:sp>
            <p:nvSpPr>
              <p:cNvPr id="3" name="备注占位符 2"/>
              <p:cNvSpPr>
                <a:spLocks noGrp="1"/>
              </p:cNvSpPr>
              <p:nvPr>
                <p:ph type="body" idx="1"/>
              </p:nvPr>
            </p:nvSpPr>
            <p:spPr/>
            <p:txBody>
              <a:bodyPr/>
              <a:lstStyle/>
              <a:p>
                <a:r>
                  <a:rPr lang="zh-CN" altLang="en-US" sz="1200" dirty="0"/>
                  <a:t>在</a:t>
                </a:r>
                <a:r>
                  <a:rPr lang="en-US" altLang="zh-CN" sz="1200" dirty="0"/>
                  <a:t>KGAT</a:t>
                </a:r>
                <a:r>
                  <a:rPr lang="zh-CN" altLang="en-US" sz="1200" dirty="0"/>
                  <a:t>上使用</a:t>
                </a:r>
                <a:r>
                  <a:rPr lang="en-US" altLang="zh-CN" sz="1200" dirty="0"/>
                  <a:t>AS2</a:t>
                </a:r>
                <a:r>
                  <a:rPr lang="zh-CN" altLang="en-US" sz="1200" dirty="0"/>
                  <a:t>训练所用的数据时，作者使用</a:t>
                </a:r>
                <a:r>
                  <a:rPr lang="en-US" altLang="zh-CN" sz="1200" dirty="0"/>
                  <a:t>2</a:t>
                </a:r>
                <a:r>
                  <a:rPr lang="zh-CN" altLang="en-US" sz="1200" dirty="0"/>
                  <a:t>个</a:t>
                </a:r>
                <a:r>
                  <a:rPr lang="en-US" altLang="zh-CN" sz="1200" dirty="0"/>
                  <a:t>TANDA-</a:t>
                </a:r>
                <a:r>
                  <a:rPr lang="en-US" altLang="zh-CN" sz="1200" dirty="0" err="1"/>
                  <a:t>RoBERTa</a:t>
                </a:r>
                <a:r>
                  <a:rPr lang="zh-CN" altLang="en-US" sz="1200" dirty="0"/>
                  <a:t>模型所获得的语境向量对图中结点进行初始化，第一个模型产生</a:t>
                </a:r>
                <a:r>
                  <a:rPr lang="en-US" altLang="zh-CN" sz="1200" dirty="0"/>
                  <a:t>(</a:t>
                </a:r>
                <a:r>
                  <a:rPr lang="en-US" altLang="zh-CN" sz="1200" i="0">
                    <a:latin typeface="Cambria Math" panose="02040503050406030204" pitchFamily="18" charset="0"/>
                  </a:rPr>
                  <a:t>𝑞,𝑡</a:t>
                </a:r>
                <a:r>
                  <a:rPr lang="en-US" altLang="zh-CN" sz="1200" dirty="0"/>
                  <a:t>)</a:t>
                </a:r>
                <a:r>
                  <a:rPr lang="zh-CN" altLang="en-US" sz="1200" dirty="0"/>
                  <a:t>的向量表示，第二个模型产生</a:t>
                </a:r>
                <a:r>
                  <a:rPr lang="en-US" altLang="zh-CN" sz="1200" i="0" dirty="0">
                    <a:latin typeface="Cambria Math" panose="02040503050406030204" pitchFamily="18" charset="0"/>
                  </a:rPr>
                  <a:t>(</a:t>
                </a:r>
                <a:r>
                  <a:rPr lang="en-US" altLang="zh-CN" sz="1200" i="0">
                    <a:latin typeface="Cambria Math" panose="02040503050406030204" pitchFamily="18" charset="0"/>
                  </a:rPr>
                  <a:t>𝑞〖,𝑐〗_𝑖</a:t>
                </a:r>
                <a:r>
                  <a:rPr lang="en-US" altLang="zh-CN" sz="1200" b="0" i="0">
                    <a:latin typeface="Cambria Math" panose="02040503050406030204" pitchFamily="18" charset="0"/>
                  </a:rPr>
                  <a:t>)</a:t>
                </a:r>
                <a:r>
                  <a:rPr lang="zh-CN" altLang="en-US" sz="1200" dirty="0"/>
                  <a:t>的向量表示。接着在两个模型上应用最大池化操作来得到最终结点表示。在测试时，每次选择一个</a:t>
                </a:r>
                <a:r>
                  <a:rPr lang="en-US" altLang="zh-CN" sz="1200" i="0">
                    <a:latin typeface="Cambria Math" panose="02040503050406030204" pitchFamily="18" charset="0"/>
                  </a:rPr>
                  <a:t>𝑐_𝑖</a:t>
                </a:r>
                <a:r>
                  <a:rPr lang="zh-CN" altLang="en-US" sz="1200" i="0">
                    <a:latin typeface="Cambria Math" panose="02040503050406030204" pitchFamily="18" charset="0"/>
                  </a:rPr>
                  <a:t> 作为</a:t>
                </a:r>
                <a:r>
                  <a:rPr lang="zh-CN" altLang="en-US" sz="1200" dirty="0"/>
                  <a:t>目标</a:t>
                </a:r>
                <a:r>
                  <a:rPr lang="en-US" altLang="zh-CN" sz="1200" dirty="0"/>
                  <a:t>t</a:t>
                </a:r>
                <a:r>
                  <a:rPr lang="zh-CN" altLang="en-US" sz="1200" dirty="0"/>
                  <a:t>，并计算概率，对</a:t>
                </a:r>
                <a:r>
                  <a:rPr lang="en-US" altLang="zh-CN" sz="1200" i="0">
                    <a:latin typeface="Cambria Math" panose="02040503050406030204" pitchFamily="18" charset="0"/>
                  </a:rPr>
                  <a:t>𝑐_𝑖</a:t>
                </a:r>
                <a:r>
                  <a:rPr lang="zh-CN" altLang="en-US" sz="1200" dirty="0"/>
                  <a:t>进行排序</a:t>
                </a:r>
                <a:r>
                  <a:rPr lang="en-US" altLang="zh-CN" sz="1200" dirty="0"/>
                  <a:t>(</a:t>
                </a:r>
                <a:r>
                  <a:rPr lang="zh-CN" altLang="en-US" sz="1200" dirty="0"/>
                  <a:t>实际也是一个逐对思想的模型</a:t>
                </a:r>
                <a:r>
                  <a:rPr lang="en-US" altLang="zh-CN" sz="1200" dirty="0"/>
                  <a:t>)</a:t>
                </a:r>
              </a:p>
              <a:p>
                <a:r>
                  <a:rPr lang="zh-CN" altLang="en-US" dirty="0"/>
                  <a:t>下一页是模型介绍了</a:t>
                </a:r>
                <a:endParaRPr lang="zh-CN" altLang="en-US" sz="1200" dirty="0"/>
              </a:p>
              <a:p>
                <a:endParaRPr lang="zh-CN" altLang="en-US" dirty="0"/>
              </a:p>
            </p:txBody>
          </p:sp>
        </mc:Fallback>
      </mc:AlternateContent>
      <p:sp>
        <p:nvSpPr>
          <p:cNvPr id="4" name="灯片编号占位符 3"/>
          <p:cNvSpPr>
            <a:spLocks noGrp="1"/>
          </p:cNvSpPr>
          <p:nvPr>
            <p:ph type="sldNum" sz="quarter" idx="5"/>
          </p:nvPr>
        </p:nvSpPr>
        <p:spPr/>
        <p:txBody>
          <a:bodyPr/>
          <a:lstStyle/>
          <a:p>
            <a:fld id="{B296A670-DA8F-47BE-ADBD-96757E2FBB46}" type="slidenum">
              <a:rPr lang="zh-CN" altLang="en-US" smtClean="0"/>
              <a:t>16</a:t>
            </a:fld>
            <a:endParaRPr lang="zh-CN" altLang="en-US"/>
          </a:p>
        </p:txBody>
      </p:sp>
    </p:spTree>
    <p:extLst>
      <p:ext uri="{BB962C8B-B14F-4D97-AF65-F5344CB8AC3E}">
        <p14:creationId xmlns:p14="http://schemas.microsoft.com/office/powerpoint/2010/main" val="3951658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下面有图详细解释，这一页可以快一点过</a:t>
            </a:r>
          </a:p>
        </p:txBody>
      </p:sp>
      <p:sp>
        <p:nvSpPr>
          <p:cNvPr id="4" name="灯片编号占位符 3"/>
          <p:cNvSpPr>
            <a:spLocks noGrp="1"/>
          </p:cNvSpPr>
          <p:nvPr>
            <p:ph type="sldNum" sz="quarter" idx="5"/>
          </p:nvPr>
        </p:nvSpPr>
        <p:spPr/>
        <p:txBody>
          <a:bodyPr/>
          <a:lstStyle/>
          <a:p>
            <a:fld id="{B296A670-DA8F-47BE-ADBD-96757E2FBB46}" type="slidenum">
              <a:rPr lang="zh-CN" altLang="en-US" smtClean="0"/>
              <a:t>18</a:t>
            </a:fld>
            <a:endParaRPr lang="zh-CN" altLang="en-US"/>
          </a:p>
        </p:txBody>
      </p:sp>
    </p:spTree>
    <p:extLst>
      <p:ext uri="{BB962C8B-B14F-4D97-AF65-F5344CB8AC3E}">
        <p14:creationId xmlns:p14="http://schemas.microsoft.com/office/powerpoint/2010/main" val="216118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a:t>
            </a:r>
            <a:r>
              <a:rPr lang="en-US" altLang="zh-CN" dirty="0"/>
              <a:t>V</a:t>
            </a:r>
            <a:r>
              <a:rPr lang="zh-CN" altLang="en-US" dirty="0"/>
              <a:t>向量代表的就是在其他备选答案支持下的当前目标答案的向量表示，送入分类器计算的就是其他备选答案支持下的目标答案得分</a:t>
            </a:r>
          </a:p>
        </p:txBody>
      </p:sp>
      <p:sp>
        <p:nvSpPr>
          <p:cNvPr id="4" name="灯片编号占位符 3"/>
          <p:cNvSpPr>
            <a:spLocks noGrp="1"/>
          </p:cNvSpPr>
          <p:nvPr>
            <p:ph type="sldNum" sz="quarter" idx="5"/>
          </p:nvPr>
        </p:nvSpPr>
        <p:spPr/>
        <p:txBody>
          <a:bodyPr/>
          <a:lstStyle/>
          <a:p>
            <a:fld id="{B296A670-DA8F-47BE-ADBD-96757E2FBB46}" type="slidenum">
              <a:rPr lang="zh-CN" altLang="en-US" smtClean="0"/>
              <a:t>22</a:t>
            </a:fld>
            <a:endParaRPr lang="zh-CN" altLang="en-US"/>
          </a:p>
        </p:txBody>
      </p:sp>
    </p:spTree>
    <p:extLst>
      <p:ext uri="{BB962C8B-B14F-4D97-AF65-F5344CB8AC3E}">
        <p14:creationId xmlns:p14="http://schemas.microsoft.com/office/powerpoint/2010/main" val="2278770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下一页是实验结果了</a:t>
            </a:r>
          </a:p>
        </p:txBody>
      </p:sp>
      <p:sp>
        <p:nvSpPr>
          <p:cNvPr id="4" name="灯片编号占位符 3"/>
          <p:cNvSpPr>
            <a:spLocks noGrp="1"/>
          </p:cNvSpPr>
          <p:nvPr>
            <p:ph type="sldNum" sz="quarter" idx="5"/>
          </p:nvPr>
        </p:nvSpPr>
        <p:spPr/>
        <p:txBody>
          <a:bodyPr/>
          <a:lstStyle/>
          <a:p>
            <a:fld id="{B296A670-DA8F-47BE-ADBD-96757E2FBB46}" type="slidenum">
              <a:rPr lang="zh-CN" altLang="en-US" smtClean="0"/>
              <a:t>23</a:t>
            </a:fld>
            <a:endParaRPr lang="zh-CN" altLang="en-US"/>
          </a:p>
        </p:txBody>
      </p:sp>
    </p:spTree>
    <p:extLst>
      <p:ext uri="{BB962C8B-B14F-4D97-AF65-F5344CB8AC3E}">
        <p14:creationId xmlns:p14="http://schemas.microsoft.com/office/powerpoint/2010/main" val="1853677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c1</a:t>
            </a:r>
            <a:r>
              <a:rPr lang="zh-CN" altLang="en-US" dirty="0"/>
              <a:t>，这个式子算出的概率值只有</a:t>
            </a:r>
            <a:r>
              <a:rPr lang="en-US" altLang="zh-CN" dirty="0"/>
              <a:t>0.522</a:t>
            </a:r>
            <a:r>
              <a:rPr lang="zh-CN" altLang="en-US" dirty="0"/>
              <a:t>，低一些</a:t>
            </a:r>
          </a:p>
        </p:txBody>
      </p:sp>
      <p:sp>
        <p:nvSpPr>
          <p:cNvPr id="4" name="灯片编号占位符 3"/>
          <p:cNvSpPr>
            <a:spLocks noGrp="1"/>
          </p:cNvSpPr>
          <p:nvPr>
            <p:ph type="sldNum" sz="quarter" idx="5"/>
          </p:nvPr>
        </p:nvSpPr>
        <p:spPr/>
        <p:txBody>
          <a:bodyPr/>
          <a:lstStyle/>
          <a:p>
            <a:fld id="{B296A670-DA8F-47BE-ADBD-96757E2FBB46}" type="slidenum">
              <a:rPr lang="zh-CN" altLang="en-US" smtClean="0"/>
              <a:t>29</a:t>
            </a:fld>
            <a:endParaRPr lang="zh-CN" altLang="en-US"/>
          </a:p>
        </p:txBody>
      </p:sp>
    </p:spTree>
    <p:extLst>
      <p:ext uri="{BB962C8B-B14F-4D97-AF65-F5344CB8AC3E}">
        <p14:creationId xmlns:p14="http://schemas.microsoft.com/office/powerpoint/2010/main" val="16161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在机器人智能问答中，基于信息检索的问答（</a:t>
            </a:r>
            <a:r>
              <a:rPr lang="en-US" altLang="zh-CN" b="0" i="0" dirty="0">
                <a:solidFill>
                  <a:srgbClr val="333333"/>
                </a:solidFill>
                <a:effectLst/>
                <a:latin typeface="pingfang SC"/>
              </a:rPr>
              <a:t>Information Retrieval Question Answering</a:t>
            </a:r>
            <a:r>
              <a:rPr lang="zh-CN" altLang="en-US" b="0" i="0" dirty="0">
                <a:solidFill>
                  <a:srgbClr val="333333"/>
                </a:solidFill>
                <a:effectLst/>
                <a:latin typeface="pingfang SC"/>
              </a:rPr>
              <a:t>，</a:t>
            </a:r>
            <a:r>
              <a:rPr lang="en-US" altLang="zh-CN" b="0" i="0" dirty="0">
                <a:solidFill>
                  <a:srgbClr val="333333"/>
                </a:solidFill>
                <a:effectLst/>
                <a:latin typeface="pingfang SC"/>
              </a:rPr>
              <a:t>IRQA</a:t>
            </a:r>
            <a:r>
              <a:rPr lang="zh-CN" altLang="en-US" b="0" i="0" dirty="0">
                <a:solidFill>
                  <a:srgbClr val="333333"/>
                </a:solidFill>
                <a:effectLst/>
                <a:latin typeface="pingfang SC"/>
              </a:rPr>
              <a:t>）是指给定整理好的问答对（</a:t>
            </a:r>
            <a:r>
              <a:rPr lang="en-US" altLang="zh-CN" b="0" i="0" dirty="0">
                <a:solidFill>
                  <a:srgbClr val="333333"/>
                </a:solidFill>
                <a:effectLst/>
                <a:latin typeface="pingfang SC"/>
              </a:rPr>
              <a:t>QA</a:t>
            </a:r>
            <a:r>
              <a:rPr lang="zh-CN" altLang="en-US" b="0" i="0" dirty="0">
                <a:solidFill>
                  <a:srgbClr val="333333"/>
                </a:solidFill>
                <a:effectLst/>
                <a:latin typeface="pingfang SC"/>
              </a:rPr>
              <a:t>对），通过理解用户的问题，从问答对中找到与用户问题语义上等价或相近的一个问答对，并将问答对中的</a:t>
            </a:r>
            <a:r>
              <a:rPr lang="en-US" altLang="zh-CN" b="0" i="0" dirty="0">
                <a:solidFill>
                  <a:srgbClr val="333333"/>
                </a:solidFill>
                <a:effectLst/>
                <a:latin typeface="pingfang SC"/>
              </a:rPr>
              <a:t>A</a:t>
            </a:r>
            <a:r>
              <a:rPr lang="zh-CN" altLang="en-US" b="0" i="0" dirty="0">
                <a:solidFill>
                  <a:srgbClr val="333333"/>
                </a:solidFill>
                <a:effectLst/>
                <a:latin typeface="pingfang SC"/>
              </a:rPr>
              <a:t>作为用户问题的答案返回。问答对通常为某一个领域经常被询问的高频问题（</a:t>
            </a:r>
            <a:r>
              <a:rPr lang="en-US" altLang="zh-CN" b="0" i="0" dirty="0">
                <a:solidFill>
                  <a:srgbClr val="333333"/>
                </a:solidFill>
                <a:effectLst/>
                <a:latin typeface="pingfang SC"/>
              </a:rPr>
              <a:t>FAQ</a:t>
            </a:r>
            <a:r>
              <a:rPr lang="zh-CN" altLang="en-US" b="0" i="0" dirty="0">
                <a:solidFill>
                  <a:srgbClr val="333333"/>
                </a:solidFill>
                <a:effectLst/>
                <a:latin typeface="pingfang SC"/>
              </a:rPr>
              <a:t>），所以</a:t>
            </a:r>
            <a:r>
              <a:rPr lang="en-US" altLang="zh-CN" b="0" i="0" dirty="0">
                <a:solidFill>
                  <a:srgbClr val="333333"/>
                </a:solidFill>
                <a:effectLst/>
                <a:latin typeface="pingfang SC"/>
              </a:rPr>
              <a:t>IRQA</a:t>
            </a:r>
            <a:r>
              <a:rPr lang="zh-CN" altLang="en-US" b="0" i="0" dirty="0">
                <a:solidFill>
                  <a:srgbClr val="333333"/>
                </a:solidFill>
                <a:effectLst/>
                <a:latin typeface="pingfang SC"/>
              </a:rPr>
              <a:t>通常用来解决该领域常见问题的回答</a:t>
            </a:r>
            <a:endParaRPr lang="en-US" altLang="zh-CN" b="0" i="0" dirty="0">
              <a:solidFill>
                <a:srgbClr val="333333"/>
              </a:solidFill>
              <a:effectLst/>
              <a:latin typeface="pingfang SC"/>
            </a:endParaRPr>
          </a:p>
          <a:p>
            <a:r>
              <a:rPr lang="zh-CN" altLang="en-US" b="0" i="0" dirty="0">
                <a:solidFill>
                  <a:srgbClr val="333333"/>
                </a:solidFill>
                <a:effectLst/>
                <a:latin typeface="pingfang SC"/>
              </a:rPr>
              <a:t>在离线阶段，需要将整理好的问答对进行存储并构建倒排索引，方便后续检索</a:t>
            </a:r>
            <a:endParaRPr lang="zh-CN" altLang="en-US" dirty="0"/>
          </a:p>
        </p:txBody>
      </p:sp>
      <p:sp>
        <p:nvSpPr>
          <p:cNvPr id="4" name="灯片编号占位符 3"/>
          <p:cNvSpPr>
            <a:spLocks noGrp="1"/>
          </p:cNvSpPr>
          <p:nvPr>
            <p:ph type="sldNum" sz="quarter" idx="5"/>
          </p:nvPr>
        </p:nvSpPr>
        <p:spPr/>
        <p:txBody>
          <a:bodyPr/>
          <a:lstStyle/>
          <a:p>
            <a:fld id="{B296A670-DA8F-47BE-ADBD-96757E2FBB46}" type="slidenum">
              <a:rPr lang="zh-CN" altLang="en-US" smtClean="0"/>
              <a:t>2</a:t>
            </a:fld>
            <a:endParaRPr lang="zh-CN" altLang="en-US"/>
          </a:p>
        </p:txBody>
      </p:sp>
    </p:spTree>
    <p:extLst>
      <p:ext uri="{BB962C8B-B14F-4D97-AF65-F5344CB8AC3E}">
        <p14:creationId xmlns:p14="http://schemas.microsoft.com/office/powerpoint/2010/main" val="222850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cs typeface="Times New Roman" panose="02020603050405020304" pitchFamily="18" charset="0"/>
              </a:rPr>
              <a:t>Joint Models for Answer Verification in Question Answering Systems</a:t>
            </a:r>
            <a:endParaRPr lang="en-US" altLang="zh-CN" dirty="0"/>
          </a:p>
          <a:p>
            <a:r>
              <a:rPr lang="zh-CN" altLang="en-US" dirty="0"/>
              <a:t>答案验证即其他候选答案是否支持这个答案；联合模型的“联合”即论文中提出的神经网络架构</a:t>
            </a:r>
            <a:r>
              <a:rPr lang="en-US" altLang="zh-CN" dirty="0"/>
              <a:t>ASR</a:t>
            </a:r>
            <a:r>
              <a:rPr lang="zh-CN" altLang="en-US" dirty="0"/>
              <a:t>把目前取得最优结果的基于</a:t>
            </a:r>
            <a:r>
              <a:rPr lang="en-US" altLang="zh-CN" dirty="0"/>
              <a:t>AS2</a:t>
            </a:r>
            <a:r>
              <a:rPr lang="zh-CN" altLang="en-US" dirty="0"/>
              <a:t>任务的方法</a:t>
            </a:r>
            <a:r>
              <a:rPr lang="en-US" altLang="zh-CN" dirty="0"/>
              <a:t>(TANDA)</a:t>
            </a:r>
            <a:r>
              <a:rPr lang="zh-CN" altLang="en-US" dirty="0"/>
              <a:t>与多分类器以及其他所有相关模块组合在了一起。</a:t>
            </a:r>
            <a:endParaRPr lang="en-US" altLang="zh-CN" dirty="0"/>
          </a:p>
          <a:p>
            <a:r>
              <a:rPr lang="zh-CN" altLang="en-US" dirty="0"/>
              <a:t>多分类器</a:t>
            </a:r>
            <a:r>
              <a:rPr lang="en-US" altLang="zh-CN" dirty="0"/>
              <a:t>:</a:t>
            </a:r>
            <a:r>
              <a:rPr lang="zh-CN" altLang="en-US" dirty="0"/>
              <a:t>是三路多分类器，验证一个答案是支持反对或是中立另一个答案</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296A670-DA8F-47BE-ADBD-96757E2FBB46}" type="slidenum">
              <a:rPr lang="zh-CN" altLang="en-US" smtClean="0"/>
              <a:t>3</a:t>
            </a:fld>
            <a:endParaRPr lang="zh-CN" altLang="en-US"/>
          </a:p>
        </p:txBody>
      </p:sp>
    </p:spTree>
    <p:extLst>
      <p:ext uri="{BB962C8B-B14F-4D97-AF65-F5344CB8AC3E}">
        <p14:creationId xmlns:p14="http://schemas.microsoft.com/office/powerpoint/2010/main" val="99072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作者的新模型</a:t>
            </a:r>
            <a:r>
              <a:rPr lang="en-US" altLang="zh-CN" dirty="0"/>
              <a:t>ASR</a:t>
            </a:r>
            <a:r>
              <a:rPr lang="zh-CN" altLang="en-US" dirty="0"/>
              <a:t>旨在利用答案对之间的相关信息进行建模，这是有效利用答案集的关键一步。也就是说，这篇论文提出的模型方法是对</a:t>
            </a:r>
            <a:r>
              <a:rPr lang="en-US" altLang="zh-CN" dirty="0"/>
              <a:t>AS2</a:t>
            </a:r>
            <a:r>
              <a:rPr lang="zh-CN" altLang="en-US" dirty="0"/>
              <a:t>任务的一种改进和扩充，通过答案对间的关系验证当前答案排序的正确性，但其依然属于</a:t>
            </a:r>
            <a:r>
              <a:rPr lang="en-US" altLang="zh-CN" dirty="0"/>
              <a:t>AS2</a:t>
            </a:r>
            <a:r>
              <a:rPr lang="zh-CN" altLang="en-US" dirty="0"/>
              <a:t>任务</a:t>
            </a:r>
            <a:endParaRPr lang="en-US" altLang="zh-CN" dirty="0"/>
          </a:p>
          <a:p>
            <a:endParaRPr lang="en-US" altLang="zh-CN" dirty="0"/>
          </a:p>
          <a:p>
            <a:r>
              <a:rPr lang="en-US" altLang="zh-CN" dirty="0"/>
              <a:t>TANDA</a:t>
            </a:r>
            <a:r>
              <a:rPr lang="zh-CN" altLang="en-US" dirty="0"/>
              <a:t>模型</a:t>
            </a:r>
            <a:r>
              <a:rPr lang="en-US" altLang="zh-CN" dirty="0"/>
              <a:t>:</a:t>
            </a:r>
            <a:r>
              <a:rPr lang="zh-CN" altLang="en-US" dirty="0"/>
              <a:t>为解决</a:t>
            </a:r>
            <a:r>
              <a:rPr lang="en-US" altLang="zh-CN" dirty="0"/>
              <a:t>AS2</a:t>
            </a:r>
            <a:r>
              <a:rPr lang="zh-CN" altLang="en-US" dirty="0"/>
              <a:t>数据匮乏问题和微调步骤不稳定性的问题提供了有效的解决方案。将微调过程拆成了两次，一次针对通用数据集</a:t>
            </a:r>
            <a:r>
              <a:rPr lang="en-US" altLang="zh-CN" dirty="0"/>
              <a:t>(</a:t>
            </a:r>
            <a:r>
              <a:rPr lang="zh-CN" altLang="en-US" dirty="0"/>
              <a:t>首先通过使用一个大而高质量的数据集对模型进行微调</a:t>
            </a:r>
            <a:r>
              <a:rPr lang="en-US" altLang="zh-CN" dirty="0"/>
              <a:t>)</a:t>
            </a:r>
            <a:r>
              <a:rPr lang="zh-CN" altLang="en-US" dirty="0"/>
              <a:t>，另一次针对目标数据集</a:t>
            </a:r>
            <a:r>
              <a:rPr lang="en-US" altLang="zh-CN" dirty="0"/>
              <a:t>(</a:t>
            </a:r>
            <a:r>
              <a:rPr lang="zh-CN" altLang="en-US" dirty="0"/>
              <a:t>然后针对某一具体任务进行第二次微调，以适应目标领域</a:t>
            </a:r>
            <a:r>
              <a:rPr lang="en-US" altLang="zh-CN" dirty="0"/>
              <a:t>)</a:t>
            </a:r>
            <a:r>
              <a:rPr lang="zh-CN" altLang="en-US" dirty="0"/>
              <a:t>，此外还专门构建了适用于</a:t>
            </a:r>
            <a:r>
              <a:rPr lang="en-US" altLang="zh-CN" dirty="0"/>
              <a:t>AS2</a:t>
            </a:r>
            <a:r>
              <a:rPr lang="zh-CN" altLang="en-US" dirty="0"/>
              <a:t>任务的通用数据集</a:t>
            </a:r>
            <a:r>
              <a:rPr lang="en-US" altLang="zh-CN" dirty="0"/>
              <a:t>ASNQ</a:t>
            </a:r>
            <a:endParaRPr lang="zh-CN" altLang="en-US" dirty="0"/>
          </a:p>
        </p:txBody>
      </p:sp>
      <p:sp>
        <p:nvSpPr>
          <p:cNvPr id="4" name="灯片编号占位符 3"/>
          <p:cNvSpPr>
            <a:spLocks noGrp="1"/>
          </p:cNvSpPr>
          <p:nvPr>
            <p:ph type="sldNum" sz="quarter" idx="5"/>
          </p:nvPr>
        </p:nvSpPr>
        <p:spPr/>
        <p:txBody>
          <a:bodyPr/>
          <a:lstStyle/>
          <a:p>
            <a:fld id="{B296A670-DA8F-47BE-ADBD-96757E2FBB46}" type="slidenum">
              <a:rPr lang="zh-CN" altLang="en-US" smtClean="0"/>
              <a:t>4</a:t>
            </a:fld>
            <a:endParaRPr lang="zh-CN" altLang="en-US"/>
          </a:p>
        </p:txBody>
      </p:sp>
    </p:spTree>
    <p:extLst>
      <p:ext uri="{BB962C8B-B14F-4D97-AF65-F5344CB8AC3E}">
        <p14:creationId xmlns:p14="http://schemas.microsoft.com/office/powerpoint/2010/main" val="2710064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给定一个声明和一组形成证据图的潜在证据语句</a:t>
            </a:r>
            <a:endParaRPr lang="en-US" altLang="zh-CN" dirty="0"/>
          </a:p>
          <a:p>
            <a:r>
              <a:rPr lang="zh-CN" altLang="en-US" dirty="0"/>
              <a:t>但是在文档中使用检索器去检索证据是非常花费时间的，所以用备选答案作为证据</a:t>
            </a:r>
          </a:p>
        </p:txBody>
      </p:sp>
      <p:sp>
        <p:nvSpPr>
          <p:cNvPr id="4" name="灯片编号占位符 3"/>
          <p:cNvSpPr>
            <a:spLocks noGrp="1"/>
          </p:cNvSpPr>
          <p:nvPr>
            <p:ph type="sldNum" sz="quarter" idx="5"/>
          </p:nvPr>
        </p:nvSpPr>
        <p:spPr/>
        <p:txBody>
          <a:bodyPr/>
          <a:lstStyle/>
          <a:p>
            <a:fld id="{B296A670-DA8F-47BE-ADBD-96757E2FBB46}" type="slidenum">
              <a:rPr lang="zh-CN" altLang="en-US" smtClean="0"/>
              <a:t>5</a:t>
            </a:fld>
            <a:endParaRPr lang="zh-CN" altLang="en-US"/>
          </a:p>
        </p:txBody>
      </p:sp>
    </p:spTree>
    <p:extLst>
      <p:ext uri="{BB962C8B-B14F-4D97-AF65-F5344CB8AC3E}">
        <p14:creationId xmlns:p14="http://schemas.microsoft.com/office/powerpoint/2010/main" val="1478829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逐点</a:t>
            </a:r>
            <a:r>
              <a:rPr lang="en-US" altLang="zh-CN" dirty="0"/>
              <a:t>(Pointwise) </a:t>
            </a:r>
            <a:r>
              <a:rPr lang="zh-CN" altLang="en-US" dirty="0"/>
              <a:t>逐对</a:t>
            </a:r>
            <a:r>
              <a:rPr lang="en-US" altLang="zh-CN" dirty="0"/>
              <a:t>(Pairwise) </a:t>
            </a:r>
            <a:r>
              <a:rPr lang="zh-CN" altLang="en-US" dirty="0"/>
              <a:t>逐列</a:t>
            </a:r>
            <a:r>
              <a:rPr lang="en-US" altLang="zh-CN" dirty="0"/>
              <a:t>(Listwise)</a:t>
            </a:r>
          </a:p>
          <a:p>
            <a:r>
              <a:rPr lang="zh-CN" altLang="en-US" dirty="0"/>
              <a:t>下一页是主要工作和创新点了</a:t>
            </a:r>
          </a:p>
        </p:txBody>
      </p:sp>
      <p:sp>
        <p:nvSpPr>
          <p:cNvPr id="4" name="灯片编号占位符 3"/>
          <p:cNvSpPr>
            <a:spLocks noGrp="1"/>
          </p:cNvSpPr>
          <p:nvPr>
            <p:ph type="sldNum" sz="quarter" idx="5"/>
          </p:nvPr>
        </p:nvSpPr>
        <p:spPr/>
        <p:txBody>
          <a:bodyPr/>
          <a:lstStyle/>
          <a:p>
            <a:fld id="{B296A670-DA8F-47BE-ADBD-96757E2FBB46}" type="slidenum">
              <a:rPr lang="zh-CN" altLang="en-US" smtClean="0"/>
              <a:t>6</a:t>
            </a:fld>
            <a:endParaRPr lang="zh-CN" altLang="en-US"/>
          </a:p>
        </p:txBody>
      </p:sp>
    </p:spTree>
    <p:extLst>
      <p:ext uri="{BB962C8B-B14F-4D97-AF65-F5344CB8AC3E}">
        <p14:creationId xmlns:p14="http://schemas.microsoft.com/office/powerpoint/2010/main" val="2153370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为什么用最大池化原文里没有说，也许是为了突出重点，节省运算</a:t>
            </a:r>
            <a:endParaRPr lang="en-US" altLang="zh-CN" dirty="0"/>
          </a:p>
          <a:p>
            <a:endParaRPr lang="en-US" altLang="zh-CN" dirty="0"/>
          </a:p>
          <a:p>
            <a:r>
              <a:rPr lang="en-US" altLang="zh-CN" dirty="0"/>
              <a:t>ASC</a:t>
            </a:r>
            <a:r>
              <a:rPr lang="zh-CN" altLang="en-US" dirty="0"/>
              <a:t>标签</a:t>
            </a:r>
            <a:r>
              <a:rPr lang="en-US" altLang="zh-CN" dirty="0"/>
              <a:t>:</a:t>
            </a:r>
          </a:p>
          <a:p>
            <a:r>
              <a:rPr lang="en-US" altLang="zh-CN" dirty="0"/>
              <a:t>0: t</a:t>
            </a:r>
            <a:r>
              <a:rPr lang="zh-CN" altLang="en-US" dirty="0"/>
              <a:t>和</a:t>
            </a:r>
            <a:r>
              <a:rPr lang="en-US" altLang="zh-CN" dirty="0"/>
              <a:t>ci</a:t>
            </a:r>
            <a:r>
              <a:rPr lang="zh-CN" altLang="en-US" dirty="0"/>
              <a:t>都对</a:t>
            </a:r>
            <a:endParaRPr lang="en-US" altLang="zh-CN" dirty="0"/>
          </a:p>
          <a:p>
            <a:r>
              <a:rPr lang="en-US" altLang="zh-CN" dirty="0"/>
              <a:t>1,2:</a:t>
            </a:r>
            <a:r>
              <a:rPr lang="zh-CN" altLang="en-US" dirty="0"/>
              <a:t>一个对一个错</a:t>
            </a:r>
            <a:endParaRPr lang="en-US" altLang="zh-CN" dirty="0"/>
          </a:p>
          <a:p>
            <a:r>
              <a:rPr lang="en-US" altLang="zh-CN" dirty="0"/>
              <a:t>3:</a:t>
            </a:r>
            <a:r>
              <a:rPr lang="zh-CN" altLang="en-US" dirty="0"/>
              <a:t>都错</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296A670-DA8F-47BE-ADBD-96757E2FBB46}" type="slidenum">
              <a:rPr lang="zh-CN" altLang="en-US" smtClean="0"/>
              <a:t>8</a:t>
            </a:fld>
            <a:endParaRPr lang="zh-CN" altLang="en-US"/>
          </a:p>
        </p:txBody>
      </p:sp>
    </p:spTree>
    <p:extLst>
      <p:ext uri="{BB962C8B-B14F-4D97-AF65-F5344CB8AC3E}">
        <p14:creationId xmlns:p14="http://schemas.microsoft.com/office/powerpoint/2010/main" val="161744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进一步地利用了分数信息</a:t>
            </a:r>
          </a:p>
        </p:txBody>
      </p:sp>
      <p:sp>
        <p:nvSpPr>
          <p:cNvPr id="4" name="灯片编号占位符 3"/>
          <p:cNvSpPr>
            <a:spLocks noGrp="1"/>
          </p:cNvSpPr>
          <p:nvPr>
            <p:ph type="sldNum" sz="quarter" idx="5"/>
          </p:nvPr>
        </p:nvSpPr>
        <p:spPr/>
        <p:txBody>
          <a:bodyPr/>
          <a:lstStyle/>
          <a:p>
            <a:fld id="{B296A670-DA8F-47BE-ADBD-96757E2FBB46}" type="slidenum">
              <a:rPr lang="zh-CN" altLang="en-US" smtClean="0"/>
              <a:t>9</a:t>
            </a:fld>
            <a:endParaRPr lang="zh-CN" altLang="en-US"/>
          </a:p>
        </p:txBody>
      </p:sp>
    </p:spTree>
    <p:extLst>
      <p:ext uri="{BB962C8B-B14F-4D97-AF65-F5344CB8AC3E}">
        <p14:creationId xmlns:p14="http://schemas.microsoft.com/office/powerpoint/2010/main" val="2135951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t>
            </a:r>
            <a:r>
              <a:rPr lang="en-US" altLang="zh-CN" dirty="0"/>
              <a:t>,</a:t>
            </a:r>
            <a:r>
              <a:rPr lang="en-US" altLang="zh-CN" dirty="0" err="1"/>
              <a:t>yl</a:t>
            </a:r>
            <a:r>
              <a:rPr lang="zh-CN" altLang="en-US" dirty="0"/>
              <a:t>是答案是否正确的标签，</a:t>
            </a:r>
            <a:r>
              <a:rPr lang="en-US" altLang="zh-CN" dirty="0"/>
              <a:t>y1</a:t>
            </a:r>
            <a:r>
              <a:rPr lang="zh-CN" altLang="en-US" dirty="0"/>
              <a:t>帽是</a:t>
            </a:r>
            <a:r>
              <a:rPr lang="en-US" altLang="zh-CN" dirty="0"/>
              <a:t>p(</a:t>
            </a:r>
            <a:r>
              <a:rPr lang="en-US" altLang="zh-CN" dirty="0" err="1"/>
              <a:t>q,c</a:t>
            </a:r>
            <a:r>
              <a:rPr lang="en-US" altLang="zh-CN" dirty="0"/>
              <a:t>)</a:t>
            </a:r>
            <a:r>
              <a:rPr lang="zh-CN" altLang="en-US" dirty="0"/>
              <a:t>，</a:t>
            </a:r>
            <a:r>
              <a:rPr lang="en-US" altLang="zh-CN" dirty="0"/>
              <a:t>y0</a:t>
            </a:r>
            <a:r>
              <a:rPr lang="zh-CN" altLang="en-US" dirty="0"/>
              <a:t>帽是</a:t>
            </a:r>
            <a:r>
              <a:rPr lang="en-US" altLang="zh-CN" dirty="0"/>
              <a:t>1-p(</a:t>
            </a:r>
            <a:r>
              <a:rPr lang="en-US" altLang="zh-CN" dirty="0" err="1"/>
              <a:t>q,c</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B296A670-DA8F-47BE-ADBD-96757E2FBB46}" type="slidenum">
              <a:rPr lang="zh-CN" altLang="en-US" smtClean="0"/>
              <a:t>11</a:t>
            </a:fld>
            <a:endParaRPr lang="zh-CN" altLang="en-US"/>
          </a:p>
        </p:txBody>
      </p:sp>
    </p:spTree>
    <p:extLst>
      <p:ext uri="{BB962C8B-B14F-4D97-AF65-F5344CB8AC3E}">
        <p14:creationId xmlns:p14="http://schemas.microsoft.com/office/powerpoint/2010/main" val="2025911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659CE-5336-4FDA-B43B-C1E004F9FC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6C6D988-1E8A-45A1-B5C6-5A1C08E2A9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91A2BD3-9A78-4A71-96B1-0E9DA467BC40}"/>
              </a:ext>
            </a:extLst>
          </p:cNvPr>
          <p:cNvSpPr>
            <a:spLocks noGrp="1"/>
          </p:cNvSpPr>
          <p:nvPr>
            <p:ph type="dt" sz="half" idx="10"/>
          </p:nvPr>
        </p:nvSpPr>
        <p:spPr/>
        <p:txBody>
          <a:bodyPr/>
          <a:lstStyle/>
          <a:p>
            <a:fld id="{9768FF82-ADCB-4B70-9085-40F049892A08}"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9DA062A4-F12F-4BC9-A61E-6FD4784364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520974-AB00-4FD3-B0BB-9289D2B1A3C0}"/>
              </a:ext>
            </a:extLst>
          </p:cNvPr>
          <p:cNvSpPr>
            <a:spLocks noGrp="1"/>
          </p:cNvSpPr>
          <p:nvPr>
            <p:ph type="sldNum" sz="quarter" idx="12"/>
          </p:nvPr>
        </p:nvSpPr>
        <p:spPr/>
        <p:txBody>
          <a:bodyPr/>
          <a:lstStyle/>
          <a:p>
            <a:fld id="{FF4F4CB6-2606-450E-8FE9-E1070A110666}" type="slidenum">
              <a:rPr lang="zh-CN" altLang="en-US" smtClean="0"/>
              <a:t>‹#›</a:t>
            </a:fld>
            <a:endParaRPr lang="zh-CN" altLang="en-US"/>
          </a:p>
        </p:txBody>
      </p:sp>
    </p:spTree>
    <p:extLst>
      <p:ext uri="{BB962C8B-B14F-4D97-AF65-F5344CB8AC3E}">
        <p14:creationId xmlns:p14="http://schemas.microsoft.com/office/powerpoint/2010/main" val="241304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D7ACA-5CBB-45FE-A336-65169265A1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DC6A18B-681A-4DF7-896E-0161A8B72B8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8792C4-4828-41AB-A7CC-9AA387E28349}"/>
              </a:ext>
            </a:extLst>
          </p:cNvPr>
          <p:cNvSpPr>
            <a:spLocks noGrp="1"/>
          </p:cNvSpPr>
          <p:nvPr>
            <p:ph type="dt" sz="half" idx="10"/>
          </p:nvPr>
        </p:nvSpPr>
        <p:spPr/>
        <p:txBody>
          <a:bodyPr/>
          <a:lstStyle/>
          <a:p>
            <a:fld id="{9768FF82-ADCB-4B70-9085-40F049892A08}"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C40A778F-88FB-4E25-B486-E7AFC47F3C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620C1B-86BC-45F3-B52A-78AC86CFB6F3}"/>
              </a:ext>
            </a:extLst>
          </p:cNvPr>
          <p:cNvSpPr>
            <a:spLocks noGrp="1"/>
          </p:cNvSpPr>
          <p:nvPr>
            <p:ph type="sldNum" sz="quarter" idx="12"/>
          </p:nvPr>
        </p:nvSpPr>
        <p:spPr/>
        <p:txBody>
          <a:bodyPr/>
          <a:lstStyle/>
          <a:p>
            <a:fld id="{FF4F4CB6-2606-450E-8FE9-E1070A110666}" type="slidenum">
              <a:rPr lang="zh-CN" altLang="en-US" smtClean="0"/>
              <a:t>‹#›</a:t>
            </a:fld>
            <a:endParaRPr lang="zh-CN" altLang="en-US"/>
          </a:p>
        </p:txBody>
      </p:sp>
    </p:spTree>
    <p:extLst>
      <p:ext uri="{BB962C8B-B14F-4D97-AF65-F5344CB8AC3E}">
        <p14:creationId xmlns:p14="http://schemas.microsoft.com/office/powerpoint/2010/main" val="2469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35ECAB-DEDC-4E70-BC7E-24EB207E59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9702B50-50F8-46F3-A287-F1C42DA29A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2B26A2-3F2F-4AB0-93B0-42FC11A39537}"/>
              </a:ext>
            </a:extLst>
          </p:cNvPr>
          <p:cNvSpPr>
            <a:spLocks noGrp="1"/>
          </p:cNvSpPr>
          <p:nvPr>
            <p:ph type="dt" sz="half" idx="10"/>
          </p:nvPr>
        </p:nvSpPr>
        <p:spPr/>
        <p:txBody>
          <a:bodyPr/>
          <a:lstStyle/>
          <a:p>
            <a:fld id="{9768FF82-ADCB-4B70-9085-40F049892A08}"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C3F2F914-1095-4D1F-9A53-E09491465A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EB271B-F40A-4971-B4CF-754162B51136}"/>
              </a:ext>
            </a:extLst>
          </p:cNvPr>
          <p:cNvSpPr>
            <a:spLocks noGrp="1"/>
          </p:cNvSpPr>
          <p:nvPr>
            <p:ph type="sldNum" sz="quarter" idx="12"/>
          </p:nvPr>
        </p:nvSpPr>
        <p:spPr/>
        <p:txBody>
          <a:bodyPr/>
          <a:lstStyle/>
          <a:p>
            <a:fld id="{FF4F4CB6-2606-450E-8FE9-E1070A110666}" type="slidenum">
              <a:rPr lang="zh-CN" altLang="en-US" smtClean="0"/>
              <a:t>‹#›</a:t>
            </a:fld>
            <a:endParaRPr lang="zh-CN" altLang="en-US"/>
          </a:p>
        </p:txBody>
      </p:sp>
    </p:spTree>
    <p:extLst>
      <p:ext uri="{BB962C8B-B14F-4D97-AF65-F5344CB8AC3E}">
        <p14:creationId xmlns:p14="http://schemas.microsoft.com/office/powerpoint/2010/main" val="1226323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E2AE7-29F1-4FB0-8BC8-BBD988BE5D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4190BF-40E1-4EFA-BD4A-75FD000291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BA4D22-DBBE-40A4-83A5-0E64712E5719}"/>
              </a:ext>
            </a:extLst>
          </p:cNvPr>
          <p:cNvSpPr>
            <a:spLocks noGrp="1"/>
          </p:cNvSpPr>
          <p:nvPr>
            <p:ph type="dt" sz="half" idx="10"/>
          </p:nvPr>
        </p:nvSpPr>
        <p:spPr/>
        <p:txBody>
          <a:bodyPr/>
          <a:lstStyle/>
          <a:p>
            <a:fld id="{9768FF82-ADCB-4B70-9085-40F049892A08}"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EE87D40F-1972-4903-B61E-28A71F0661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F5F27A-D475-4F86-9CFF-CBEA5E6A830B}"/>
              </a:ext>
            </a:extLst>
          </p:cNvPr>
          <p:cNvSpPr>
            <a:spLocks noGrp="1"/>
          </p:cNvSpPr>
          <p:nvPr>
            <p:ph type="sldNum" sz="quarter" idx="12"/>
          </p:nvPr>
        </p:nvSpPr>
        <p:spPr/>
        <p:txBody>
          <a:bodyPr/>
          <a:lstStyle/>
          <a:p>
            <a:fld id="{FF4F4CB6-2606-450E-8FE9-E1070A110666}" type="slidenum">
              <a:rPr lang="zh-CN" altLang="en-US" smtClean="0"/>
              <a:t>‹#›</a:t>
            </a:fld>
            <a:endParaRPr lang="zh-CN" altLang="en-US"/>
          </a:p>
        </p:txBody>
      </p:sp>
    </p:spTree>
    <p:extLst>
      <p:ext uri="{BB962C8B-B14F-4D97-AF65-F5344CB8AC3E}">
        <p14:creationId xmlns:p14="http://schemas.microsoft.com/office/powerpoint/2010/main" val="64711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E9B40-9B38-43FA-9456-B5B2A2C7872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CB293C-E381-49AB-9AB6-89173A3102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344A5FA-C367-4C60-9279-F8568CDB75DA}"/>
              </a:ext>
            </a:extLst>
          </p:cNvPr>
          <p:cNvSpPr>
            <a:spLocks noGrp="1"/>
          </p:cNvSpPr>
          <p:nvPr>
            <p:ph type="dt" sz="half" idx="10"/>
          </p:nvPr>
        </p:nvSpPr>
        <p:spPr/>
        <p:txBody>
          <a:bodyPr/>
          <a:lstStyle/>
          <a:p>
            <a:fld id="{9768FF82-ADCB-4B70-9085-40F049892A08}"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DE9ED54B-0A1D-435F-9ADE-A4962B0988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C2F632-4741-4406-818C-0497A83D091C}"/>
              </a:ext>
            </a:extLst>
          </p:cNvPr>
          <p:cNvSpPr>
            <a:spLocks noGrp="1"/>
          </p:cNvSpPr>
          <p:nvPr>
            <p:ph type="sldNum" sz="quarter" idx="12"/>
          </p:nvPr>
        </p:nvSpPr>
        <p:spPr/>
        <p:txBody>
          <a:bodyPr/>
          <a:lstStyle/>
          <a:p>
            <a:fld id="{FF4F4CB6-2606-450E-8FE9-E1070A110666}" type="slidenum">
              <a:rPr lang="zh-CN" altLang="en-US" smtClean="0"/>
              <a:t>‹#›</a:t>
            </a:fld>
            <a:endParaRPr lang="zh-CN" altLang="en-US"/>
          </a:p>
        </p:txBody>
      </p:sp>
    </p:spTree>
    <p:extLst>
      <p:ext uri="{BB962C8B-B14F-4D97-AF65-F5344CB8AC3E}">
        <p14:creationId xmlns:p14="http://schemas.microsoft.com/office/powerpoint/2010/main" val="158454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6A1C1-98D3-4F5F-A1FE-F4B9C3E007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AFF2C5-551E-432C-88F0-D337FC8E3AB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8C5D460-C1AE-4D04-982B-0B1F636D40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809729-71B8-4105-9FD8-1F19167C61C9}"/>
              </a:ext>
            </a:extLst>
          </p:cNvPr>
          <p:cNvSpPr>
            <a:spLocks noGrp="1"/>
          </p:cNvSpPr>
          <p:nvPr>
            <p:ph type="dt" sz="half" idx="10"/>
          </p:nvPr>
        </p:nvSpPr>
        <p:spPr/>
        <p:txBody>
          <a:bodyPr/>
          <a:lstStyle/>
          <a:p>
            <a:fld id="{9768FF82-ADCB-4B70-9085-40F049892A08}"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F7293D9D-ACE1-4298-A684-DB5ADF11AA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4B4E4F-BC15-4493-806D-1774162FA472}"/>
              </a:ext>
            </a:extLst>
          </p:cNvPr>
          <p:cNvSpPr>
            <a:spLocks noGrp="1"/>
          </p:cNvSpPr>
          <p:nvPr>
            <p:ph type="sldNum" sz="quarter" idx="12"/>
          </p:nvPr>
        </p:nvSpPr>
        <p:spPr/>
        <p:txBody>
          <a:bodyPr/>
          <a:lstStyle/>
          <a:p>
            <a:fld id="{FF4F4CB6-2606-450E-8FE9-E1070A110666}" type="slidenum">
              <a:rPr lang="zh-CN" altLang="en-US" smtClean="0"/>
              <a:t>‹#›</a:t>
            </a:fld>
            <a:endParaRPr lang="zh-CN" altLang="en-US"/>
          </a:p>
        </p:txBody>
      </p:sp>
    </p:spTree>
    <p:extLst>
      <p:ext uri="{BB962C8B-B14F-4D97-AF65-F5344CB8AC3E}">
        <p14:creationId xmlns:p14="http://schemas.microsoft.com/office/powerpoint/2010/main" val="157998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E9EC3-1A19-4122-AFAA-33D00ABE034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3041DEA-9742-4AC1-8956-5DCE0EA25E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2817A0-25C5-40A7-9E6B-522BA6327FB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6E33BB0-2BAA-4CAB-9DE2-6304E46779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84EAF18-EA9C-4BE9-BC63-57193856201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6C9E4FA-6BE5-4655-8E6A-1E1986091611}"/>
              </a:ext>
            </a:extLst>
          </p:cNvPr>
          <p:cNvSpPr>
            <a:spLocks noGrp="1"/>
          </p:cNvSpPr>
          <p:nvPr>
            <p:ph type="dt" sz="half" idx="10"/>
          </p:nvPr>
        </p:nvSpPr>
        <p:spPr/>
        <p:txBody>
          <a:bodyPr/>
          <a:lstStyle/>
          <a:p>
            <a:fld id="{9768FF82-ADCB-4B70-9085-40F049892A08}" type="datetimeFigureOut">
              <a:rPr lang="zh-CN" altLang="en-US" smtClean="0"/>
              <a:t>2021/12/9</a:t>
            </a:fld>
            <a:endParaRPr lang="zh-CN" altLang="en-US"/>
          </a:p>
        </p:txBody>
      </p:sp>
      <p:sp>
        <p:nvSpPr>
          <p:cNvPr id="8" name="页脚占位符 7">
            <a:extLst>
              <a:ext uri="{FF2B5EF4-FFF2-40B4-BE49-F238E27FC236}">
                <a16:creationId xmlns:a16="http://schemas.microsoft.com/office/drawing/2014/main" id="{96E96BBE-C562-4E13-AFA0-CB50C1A3D3A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1C5C5A-15FE-4362-9AB2-57F7BD7C6A1D}"/>
              </a:ext>
            </a:extLst>
          </p:cNvPr>
          <p:cNvSpPr>
            <a:spLocks noGrp="1"/>
          </p:cNvSpPr>
          <p:nvPr>
            <p:ph type="sldNum" sz="quarter" idx="12"/>
          </p:nvPr>
        </p:nvSpPr>
        <p:spPr/>
        <p:txBody>
          <a:bodyPr/>
          <a:lstStyle/>
          <a:p>
            <a:fld id="{FF4F4CB6-2606-450E-8FE9-E1070A110666}" type="slidenum">
              <a:rPr lang="zh-CN" altLang="en-US" smtClean="0"/>
              <a:t>‹#›</a:t>
            </a:fld>
            <a:endParaRPr lang="zh-CN" altLang="en-US"/>
          </a:p>
        </p:txBody>
      </p:sp>
    </p:spTree>
    <p:extLst>
      <p:ext uri="{BB962C8B-B14F-4D97-AF65-F5344CB8AC3E}">
        <p14:creationId xmlns:p14="http://schemas.microsoft.com/office/powerpoint/2010/main" val="299424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58C24-6D75-4208-AE14-7AF142D003B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2FA262-3BDC-4EF6-8187-6D101FAEB992}"/>
              </a:ext>
            </a:extLst>
          </p:cNvPr>
          <p:cNvSpPr>
            <a:spLocks noGrp="1"/>
          </p:cNvSpPr>
          <p:nvPr>
            <p:ph type="dt" sz="half" idx="10"/>
          </p:nvPr>
        </p:nvSpPr>
        <p:spPr/>
        <p:txBody>
          <a:bodyPr/>
          <a:lstStyle/>
          <a:p>
            <a:fld id="{9768FF82-ADCB-4B70-9085-40F049892A08}" type="datetimeFigureOut">
              <a:rPr lang="zh-CN" altLang="en-US" smtClean="0"/>
              <a:t>2021/12/9</a:t>
            </a:fld>
            <a:endParaRPr lang="zh-CN" altLang="en-US"/>
          </a:p>
        </p:txBody>
      </p:sp>
      <p:sp>
        <p:nvSpPr>
          <p:cNvPr id="4" name="页脚占位符 3">
            <a:extLst>
              <a:ext uri="{FF2B5EF4-FFF2-40B4-BE49-F238E27FC236}">
                <a16:creationId xmlns:a16="http://schemas.microsoft.com/office/drawing/2014/main" id="{F38EF619-1DE3-45C0-8119-9541BDFF95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20E482-6DA6-4E36-B1DA-6B3D40889B7F}"/>
              </a:ext>
            </a:extLst>
          </p:cNvPr>
          <p:cNvSpPr>
            <a:spLocks noGrp="1"/>
          </p:cNvSpPr>
          <p:nvPr>
            <p:ph type="sldNum" sz="quarter" idx="12"/>
          </p:nvPr>
        </p:nvSpPr>
        <p:spPr/>
        <p:txBody>
          <a:bodyPr/>
          <a:lstStyle/>
          <a:p>
            <a:fld id="{FF4F4CB6-2606-450E-8FE9-E1070A110666}" type="slidenum">
              <a:rPr lang="zh-CN" altLang="en-US" smtClean="0"/>
              <a:t>‹#›</a:t>
            </a:fld>
            <a:endParaRPr lang="zh-CN" altLang="en-US"/>
          </a:p>
        </p:txBody>
      </p:sp>
    </p:spTree>
    <p:extLst>
      <p:ext uri="{BB962C8B-B14F-4D97-AF65-F5344CB8AC3E}">
        <p14:creationId xmlns:p14="http://schemas.microsoft.com/office/powerpoint/2010/main" val="62440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FFACFFA-4762-4C6D-810E-42188FCDEEDC}"/>
              </a:ext>
            </a:extLst>
          </p:cNvPr>
          <p:cNvSpPr>
            <a:spLocks noGrp="1"/>
          </p:cNvSpPr>
          <p:nvPr>
            <p:ph type="dt" sz="half" idx="10"/>
          </p:nvPr>
        </p:nvSpPr>
        <p:spPr/>
        <p:txBody>
          <a:bodyPr/>
          <a:lstStyle/>
          <a:p>
            <a:fld id="{9768FF82-ADCB-4B70-9085-40F049892A08}" type="datetimeFigureOut">
              <a:rPr lang="zh-CN" altLang="en-US" smtClean="0"/>
              <a:t>2021/12/9</a:t>
            </a:fld>
            <a:endParaRPr lang="zh-CN" altLang="en-US"/>
          </a:p>
        </p:txBody>
      </p:sp>
      <p:sp>
        <p:nvSpPr>
          <p:cNvPr id="3" name="页脚占位符 2">
            <a:extLst>
              <a:ext uri="{FF2B5EF4-FFF2-40B4-BE49-F238E27FC236}">
                <a16:creationId xmlns:a16="http://schemas.microsoft.com/office/drawing/2014/main" id="{92EA05CE-4EDC-4457-AD64-A9A1B91EDC7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3AADDD-0BB2-43B6-9F78-7DB6D6A9A468}"/>
              </a:ext>
            </a:extLst>
          </p:cNvPr>
          <p:cNvSpPr>
            <a:spLocks noGrp="1"/>
          </p:cNvSpPr>
          <p:nvPr>
            <p:ph type="sldNum" sz="quarter" idx="12"/>
          </p:nvPr>
        </p:nvSpPr>
        <p:spPr/>
        <p:txBody>
          <a:bodyPr/>
          <a:lstStyle/>
          <a:p>
            <a:fld id="{FF4F4CB6-2606-450E-8FE9-E1070A110666}" type="slidenum">
              <a:rPr lang="zh-CN" altLang="en-US" smtClean="0"/>
              <a:t>‹#›</a:t>
            </a:fld>
            <a:endParaRPr lang="zh-CN" altLang="en-US"/>
          </a:p>
        </p:txBody>
      </p:sp>
    </p:spTree>
    <p:extLst>
      <p:ext uri="{BB962C8B-B14F-4D97-AF65-F5344CB8AC3E}">
        <p14:creationId xmlns:p14="http://schemas.microsoft.com/office/powerpoint/2010/main" val="263063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23261-C92A-4453-96A7-73BAFFD400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C114C99-2807-4D9E-A6A8-D5B17CB57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7393FF-F4A3-408A-A902-D121A4B94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16E3E4-25EC-4E0E-8CD0-4B7ED2AEDFBA}"/>
              </a:ext>
            </a:extLst>
          </p:cNvPr>
          <p:cNvSpPr>
            <a:spLocks noGrp="1"/>
          </p:cNvSpPr>
          <p:nvPr>
            <p:ph type="dt" sz="half" idx="10"/>
          </p:nvPr>
        </p:nvSpPr>
        <p:spPr/>
        <p:txBody>
          <a:bodyPr/>
          <a:lstStyle/>
          <a:p>
            <a:fld id="{9768FF82-ADCB-4B70-9085-40F049892A08}"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CC68239B-7ED4-4B94-93DE-E3AB34E31D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CC2594-0D50-456A-BE0C-C2FD67889117}"/>
              </a:ext>
            </a:extLst>
          </p:cNvPr>
          <p:cNvSpPr>
            <a:spLocks noGrp="1"/>
          </p:cNvSpPr>
          <p:nvPr>
            <p:ph type="sldNum" sz="quarter" idx="12"/>
          </p:nvPr>
        </p:nvSpPr>
        <p:spPr/>
        <p:txBody>
          <a:bodyPr/>
          <a:lstStyle/>
          <a:p>
            <a:fld id="{FF4F4CB6-2606-450E-8FE9-E1070A110666}" type="slidenum">
              <a:rPr lang="zh-CN" altLang="en-US" smtClean="0"/>
              <a:t>‹#›</a:t>
            </a:fld>
            <a:endParaRPr lang="zh-CN" altLang="en-US"/>
          </a:p>
        </p:txBody>
      </p:sp>
    </p:spTree>
    <p:extLst>
      <p:ext uri="{BB962C8B-B14F-4D97-AF65-F5344CB8AC3E}">
        <p14:creationId xmlns:p14="http://schemas.microsoft.com/office/powerpoint/2010/main" val="308042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59896-9342-41E7-8DF4-0CFB1E5EE5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2698B48-3486-4A9A-973F-1D94D9AEC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F24846-39AA-45BC-A4B4-043AEFD7D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5CA987-FEE8-4834-BDC1-4A964C8C69B0}"/>
              </a:ext>
            </a:extLst>
          </p:cNvPr>
          <p:cNvSpPr>
            <a:spLocks noGrp="1"/>
          </p:cNvSpPr>
          <p:nvPr>
            <p:ph type="dt" sz="half" idx="10"/>
          </p:nvPr>
        </p:nvSpPr>
        <p:spPr/>
        <p:txBody>
          <a:bodyPr/>
          <a:lstStyle/>
          <a:p>
            <a:fld id="{9768FF82-ADCB-4B70-9085-40F049892A08}"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5CA7F6AD-7EE5-4D1C-886E-5491E3981F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EEC2E2-9FDD-400D-9477-FB0B54605E6D}"/>
              </a:ext>
            </a:extLst>
          </p:cNvPr>
          <p:cNvSpPr>
            <a:spLocks noGrp="1"/>
          </p:cNvSpPr>
          <p:nvPr>
            <p:ph type="sldNum" sz="quarter" idx="12"/>
          </p:nvPr>
        </p:nvSpPr>
        <p:spPr/>
        <p:txBody>
          <a:bodyPr/>
          <a:lstStyle/>
          <a:p>
            <a:fld id="{FF4F4CB6-2606-450E-8FE9-E1070A110666}" type="slidenum">
              <a:rPr lang="zh-CN" altLang="en-US" smtClean="0"/>
              <a:t>‹#›</a:t>
            </a:fld>
            <a:endParaRPr lang="zh-CN" altLang="en-US"/>
          </a:p>
        </p:txBody>
      </p:sp>
    </p:spTree>
    <p:extLst>
      <p:ext uri="{BB962C8B-B14F-4D97-AF65-F5344CB8AC3E}">
        <p14:creationId xmlns:p14="http://schemas.microsoft.com/office/powerpoint/2010/main" val="3662203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8CC3843-8125-4E07-850D-FC88EF8AF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FC4084A-46DA-4B83-A153-F104CAB6B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53021C-4691-4E9B-962A-3E970671DC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8FF82-ADCB-4B70-9085-40F049892A08}"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1ED5219E-05F6-419C-A404-D3A9FD5CA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B0EBA82-BC0D-4412-AB59-316ED4C987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F4CB6-2606-450E-8FE9-E1070A110666}" type="slidenum">
              <a:rPr lang="zh-CN" altLang="en-US" smtClean="0"/>
              <a:t>‹#›</a:t>
            </a:fld>
            <a:endParaRPr lang="zh-CN" altLang="en-US"/>
          </a:p>
        </p:txBody>
      </p:sp>
    </p:spTree>
    <p:extLst>
      <p:ext uri="{BB962C8B-B14F-4D97-AF65-F5344CB8AC3E}">
        <p14:creationId xmlns:p14="http://schemas.microsoft.com/office/powerpoint/2010/main" val="4071774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A78A086C-95DC-4B2A-BD65-B3F207C3DD3F}"/>
              </a:ext>
            </a:extLst>
          </p:cNvPr>
          <p:cNvGrpSpPr/>
          <p:nvPr/>
        </p:nvGrpSpPr>
        <p:grpSpPr>
          <a:xfrm>
            <a:off x="0" y="0"/>
            <a:ext cx="12200810" cy="6857999"/>
            <a:chOff x="0" y="0"/>
            <a:chExt cx="12200810" cy="6857999"/>
          </a:xfrm>
        </p:grpSpPr>
        <p:pic>
          <p:nvPicPr>
            <p:cNvPr id="5" name="图片 4">
              <a:extLst>
                <a:ext uri="{FF2B5EF4-FFF2-40B4-BE49-F238E27FC236}">
                  <a16:creationId xmlns:a16="http://schemas.microsoft.com/office/drawing/2014/main" id="{CE1BBFE7-C62F-4B66-A436-B257EDE2A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6" name="图片 5">
              <a:extLst>
                <a:ext uri="{FF2B5EF4-FFF2-40B4-BE49-F238E27FC236}">
                  <a16:creationId xmlns:a16="http://schemas.microsoft.com/office/drawing/2014/main" id="{CB3CFBC5-FF57-4AD9-B94C-8920CF4BD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grpSp>
      <p:sp>
        <p:nvSpPr>
          <p:cNvPr id="2" name="标题 1">
            <a:extLst>
              <a:ext uri="{FF2B5EF4-FFF2-40B4-BE49-F238E27FC236}">
                <a16:creationId xmlns:a16="http://schemas.microsoft.com/office/drawing/2014/main" id="{3308446F-0175-4B93-9CD4-C61FDFF49D3A}"/>
              </a:ext>
            </a:extLst>
          </p:cNvPr>
          <p:cNvSpPr>
            <a:spLocks noGrp="1"/>
          </p:cNvSpPr>
          <p:nvPr>
            <p:ph type="ctrTitle"/>
          </p:nvPr>
        </p:nvSpPr>
        <p:spPr>
          <a:xfrm>
            <a:off x="743803" y="1828799"/>
            <a:ext cx="10965975" cy="2745689"/>
          </a:xfrm>
        </p:spPr>
        <p:txBody>
          <a:bodyPr>
            <a:normAutofit/>
          </a:bodyPr>
          <a:lstStyle/>
          <a:p>
            <a:r>
              <a:rPr lang="en-US" altLang="zh-CN" dirty="0">
                <a:latin typeface="Times New Roman" panose="02020603050405020304" pitchFamily="18" charset="0"/>
                <a:cs typeface="Times New Roman" panose="02020603050405020304" pitchFamily="18" charset="0"/>
              </a:rPr>
              <a:t>Joint Models for Answer Verification in Question Answering Systems</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78D0766B-D848-48EC-8F6C-ADFA830CBAE4}"/>
              </a:ext>
            </a:extLst>
          </p:cNvPr>
          <p:cNvSpPr>
            <a:spLocks noGrp="1"/>
          </p:cNvSpPr>
          <p:nvPr>
            <p:ph type="subTitle" idx="1"/>
          </p:nvPr>
        </p:nvSpPr>
        <p:spPr>
          <a:xfrm>
            <a:off x="4164842" y="5202238"/>
            <a:ext cx="9144000" cy="1655762"/>
          </a:xfrm>
        </p:spPr>
        <p:txBody>
          <a:bodyPr>
            <a:normAutofit/>
          </a:bodyPr>
          <a:lstStyle/>
          <a:p>
            <a:r>
              <a:rPr lang="zh-CN" altLang="en-US" sz="2800" dirty="0">
                <a:latin typeface="Times New Roman" panose="02020603050405020304" pitchFamily="18" charset="0"/>
                <a:cs typeface="Times New Roman" panose="02020603050405020304" pitchFamily="18" charset="0"/>
              </a:rPr>
              <a:t>李博智  </a:t>
            </a:r>
            <a:r>
              <a:rPr lang="en-US" altLang="zh-CN" sz="2800" dirty="0">
                <a:latin typeface="Times New Roman" panose="02020603050405020304" pitchFamily="18" charset="0"/>
                <a:cs typeface="Times New Roman" panose="02020603050405020304" pitchFamily="18" charset="0"/>
              </a:rPr>
              <a:t>51215901063</a:t>
            </a:r>
          </a:p>
          <a:p>
            <a:r>
              <a:rPr lang="en-US" altLang="zh-CN" sz="2800" dirty="0">
                <a:latin typeface="Times New Roman" panose="02020603050405020304" pitchFamily="18" charset="0"/>
                <a:cs typeface="Times New Roman" panose="02020603050405020304" pitchFamily="18" charset="0"/>
              </a:rPr>
              <a:t>2021.12.02</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90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D071042-8FEB-43F5-9349-5894136A5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7" name="图片 6">
            <a:extLst>
              <a:ext uri="{FF2B5EF4-FFF2-40B4-BE49-F238E27FC236}">
                <a16:creationId xmlns:a16="http://schemas.microsoft.com/office/drawing/2014/main" id="{8ABD4B79-2BEE-4F51-B839-A6F6A6F4C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65B182-DD36-4C59-AB61-96D2F3738928}"/>
                  </a:ext>
                </a:extLst>
              </p:cNvPr>
              <p:cNvSpPr>
                <a:spLocks noGrp="1"/>
              </p:cNvSpPr>
              <p:nvPr>
                <p:ph idx="1"/>
              </p:nvPr>
            </p:nvSpPr>
            <p:spPr>
              <a:xfrm>
                <a:off x="838200" y="1567229"/>
                <a:ext cx="10515600" cy="4351338"/>
              </a:xfrm>
            </p:spPr>
            <p:txBody>
              <a:bodyPr>
                <a:normAutofit/>
              </a:bodyPr>
              <a:lstStyle/>
              <a:p>
                <a:pPr marL="0" indent="0">
                  <a:buNone/>
                </a:pPr>
                <a:r>
                  <a:rPr lang="zh-CN" altLang="en-US" dirty="0"/>
                  <a:t>使用逐点、逐对和逐列策略构建了一系列基线模型</a:t>
                </a:r>
                <a:endParaRPr lang="en-US" altLang="zh-CN" dirty="0"/>
              </a:p>
              <a:p>
                <a:r>
                  <a:rPr lang="en-US" altLang="zh-CN" b="1" dirty="0"/>
                  <a:t>1</a:t>
                </a:r>
                <a:r>
                  <a:rPr lang="zh-CN" altLang="en-US" b="1" dirty="0"/>
                  <a:t>、逐点模型</a:t>
                </a:r>
                <a:r>
                  <a:rPr lang="en-US" altLang="zh-CN" b="1" dirty="0"/>
                  <a:t>(Pointwise Models)</a:t>
                </a:r>
                <a:r>
                  <a:rPr lang="en-US" altLang="zh-CN" dirty="0"/>
                  <a:t>:</a:t>
                </a:r>
                <a:r>
                  <a:rPr lang="zh-CN" altLang="en-US" dirty="0"/>
                  <a:t>作为实验中最基础的重排序器。在</a:t>
                </a:r>
                <a:r>
                  <a:rPr lang="en-US" altLang="zh-CN" dirty="0" err="1"/>
                  <a:t>RoBERTa</a:t>
                </a:r>
                <a:r>
                  <a:rPr lang="zh-CN" altLang="en-US" dirty="0"/>
                  <a:t>模型后面添加了一个分类器层。首先把问题和答案连接起来，和分隔符一起送入模型中进行预训练，生成一个向量表示</a:t>
                </a:r>
                <a:r>
                  <a:rPr lang="en-US" altLang="zh-CN" dirty="0"/>
                  <a:t>E</a:t>
                </a:r>
                <a:r>
                  <a:rPr lang="zh-CN" altLang="en-US" dirty="0"/>
                  <a:t>，代表问题</a:t>
                </a:r>
                <a:r>
                  <a:rPr lang="en-US" altLang="zh-CN" dirty="0"/>
                  <a:t>-</a:t>
                </a:r>
                <a:r>
                  <a:rPr lang="zh-CN" altLang="en-US" dirty="0"/>
                  <a:t>答案对</a:t>
                </a:r>
                <a:r>
                  <a:rPr lang="en-US" altLang="zh-CN" dirty="0"/>
                  <a:t>(q, t)</a:t>
                </a:r>
                <a:r>
                  <a:rPr lang="zh-CN" altLang="en-US" dirty="0"/>
                  <a:t>之间的依赖关系。在下游任务中，把训练好的</a:t>
                </a:r>
                <a:r>
                  <a:rPr lang="en-US" altLang="zh-CN" dirty="0"/>
                  <a:t>E</a:t>
                </a:r>
                <a:r>
                  <a:rPr lang="zh-CN" altLang="en-US" dirty="0"/>
                  <a:t>再送入一个全连接层中</a:t>
                </a:r>
                <a:r>
                  <a:rPr lang="en-US" altLang="zh-CN" dirty="0"/>
                  <a:t>(</a:t>
                </a:r>
                <a:r>
                  <a:rPr lang="zh-CN" altLang="en-US" dirty="0"/>
                  <a:t>分类器层</a:t>
                </a:r>
                <a:r>
                  <a:rPr lang="en-US" altLang="zh-CN" dirty="0"/>
                  <a:t>)</a:t>
                </a:r>
                <a:r>
                  <a:rPr lang="zh-CN" altLang="en-US" dirty="0"/>
                  <a:t>，这个全连接层有权重矩阵</a:t>
                </a:r>
                <a:r>
                  <a:rPr lang="en-US" altLang="zh-CN" dirty="0"/>
                  <a:t>W</a:t>
                </a:r>
                <a:r>
                  <a:rPr lang="zh-CN" altLang="en-US" dirty="0"/>
                  <a:t>和偏置矩阵</a:t>
                </a:r>
                <a:r>
                  <a:rPr lang="en-US" altLang="zh-CN" dirty="0"/>
                  <a:t>B</a:t>
                </a:r>
                <a:r>
                  <a:rPr lang="zh-CN" altLang="en-US" dirty="0"/>
                  <a:t>，这样答案的正确概率</a:t>
                </a:r>
                <a14:m>
                  <m:oMath xmlns:m="http://schemas.openxmlformats.org/officeDocument/2006/math">
                    <m:r>
                      <m:rPr>
                        <m:sty m:val="p"/>
                      </m:rPr>
                      <a:rPr lang="en-US" altLang="zh-CN" i="1" dirty="0" smtClean="0">
                        <a:solidFill>
                          <a:srgbClr val="FF0000"/>
                        </a:solidFill>
                        <a:latin typeface="Cambria Math" panose="02040503050406030204" pitchFamily="18" charset="0"/>
                      </a:rPr>
                      <m:t>p</m:t>
                    </m:r>
                    <m:d>
                      <m:dPr>
                        <m:ctrlPr>
                          <a:rPr lang="en-US" altLang="zh-CN" b="0" i="1" dirty="0" smtClean="0">
                            <a:solidFill>
                              <a:srgbClr val="FF0000"/>
                            </a:solidFill>
                            <a:latin typeface="Cambria Math" panose="02040503050406030204" pitchFamily="18" charset="0"/>
                          </a:rPr>
                        </m:ctrlPr>
                      </m:dPr>
                      <m:e>
                        <m:r>
                          <m:rPr>
                            <m:sty m:val="p"/>
                          </m:rPr>
                          <a:rPr lang="en-US" altLang="zh-CN" b="0" i="0" dirty="0" smtClean="0">
                            <a:solidFill>
                              <a:srgbClr val="FF0000"/>
                            </a:solidFill>
                            <a:latin typeface="Cambria Math" panose="02040503050406030204" pitchFamily="18" charset="0"/>
                          </a:rPr>
                          <m:t>q</m:t>
                        </m:r>
                        <m:r>
                          <a:rPr lang="en-US" altLang="zh-CN" b="0" i="0" dirty="0" smtClean="0">
                            <a:solidFill>
                              <a:srgbClr val="FF0000"/>
                            </a:solidFill>
                            <a:latin typeface="Cambria Math" panose="02040503050406030204" pitchFamily="18" charset="0"/>
                          </a:rPr>
                          <m:t>, </m:t>
                        </m:r>
                        <m:r>
                          <m:rPr>
                            <m:sty m:val="p"/>
                          </m:rPr>
                          <a:rPr lang="en-US" altLang="zh-CN" b="0" i="0" dirty="0" smtClean="0">
                            <a:solidFill>
                              <a:srgbClr val="FF0000"/>
                            </a:solidFill>
                            <a:latin typeface="Cambria Math" panose="02040503050406030204" pitchFamily="18" charset="0"/>
                          </a:rPr>
                          <m:t>t</m:t>
                        </m:r>
                      </m:e>
                    </m:d>
                    <m:r>
                      <a:rPr lang="en-US" altLang="zh-CN" b="0" i="0" dirty="0" smtClean="0">
                        <a:solidFill>
                          <a:srgbClr val="FF0000"/>
                        </a:solidFill>
                        <a:latin typeface="Cambria Math" panose="02040503050406030204" pitchFamily="18" charset="0"/>
                      </a:rPr>
                      <m:t>=</m:t>
                    </m:r>
                    <m:r>
                      <m:rPr>
                        <m:sty m:val="p"/>
                      </m:rPr>
                      <a:rPr lang="en-US" altLang="zh-CN" b="0" i="0" dirty="0" smtClean="0">
                        <a:solidFill>
                          <a:srgbClr val="FF0000"/>
                        </a:solidFill>
                        <a:latin typeface="Cambria Math" panose="02040503050406030204" pitchFamily="18" charset="0"/>
                      </a:rPr>
                      <m:t>softmax</m:t>
                    </m:r>
                    <m:r>
                      <a:rPr lang="en-US" altLang="zh-CN" b="0" i="0" dirty="0" smtClean="0">
                        <a:solidFill>
                          <a:srgbClr val="FF0000"/>
                        </a:solidFill>
                        <a:latin typeface="Cambria Math" panose="02040503050406030204" pitchFamily="18" charset="0"/>
                      </a:rPr>
                      <m:t>(</m:t>
                    </m:r>
                    <m:r>
                      <m:rPr>
                        <m:sty m:val="p"/>
                      </m:rPr>
                      <a:rPr lang="en-US" altLang="zh-CN" b="0" i="0" dirty="0" smtClean="0">
                        <a:solidFill>
                          <a:srgbClr val="FF0000"/>
                        </a:solidFill>
                        <a:latin typeface="Cambria Math" panose="02040503050406030204" pitchFamily="18" charset="0"/>
                      </a:rPr>
                      <m:t>W</m:t>
                    </m:r>
                    <m:r>
                      <a:rPr lang="en-US" altLang="zh-CN" b="0" i="1" dirty="0" smtClean="0">
                        <a:solidFill>
                          <a:srgbClr val="FF0000"/>
                        </a:solidFill>
                        <a:latin typeface="Cambria Math" panose="02040503050406030204" pitchFamily="18" charset="0"/>
                        <a:ea typeface="Cambria Math" panose="02040503050406030204" pitchFamily="18" charset="0"/>
                      </a:rPr>
                      <m:t>×</m:t>
                    </m:r>
                    <m:func>
                      <m:funcPr>
                        <m:ctrlPr>
                          <a:rPr lang="en-US" altLang="zh-CN" b="0" i="1" dirty="0" smtClean="0">
                            <a:solidFill>
                              <a:srgbClr val="FF0000"/>
                            </a:solidFill>
                            <a:latin typeface="Cambria Math" panose="02040503050406030204" pitchFamily="18" charset="0"/>
                            <a:ea typeface="Cambria Math" panose="02040503050406030204" pitchFamily="18" charset="0"/>
                          </a:rPr>
                        </m:ctrlPr>
                      </m:funcPr>
                      <m:fName>
                        <m:r>
                          <m:rPr>
                            <m:sty m:val="p"/>
                          </m:rPr>
                          <a:rPr lang="en-US" altLang="zh-CN" b="0" i="0" dirty="0" smtClean="0">
                            <a:solidFill>
                              <a:srgbClr val="FF0000"/>
                            </a:solidFill>
                            <a:latin typeface="Cambria Math" panose="02040503050406030204" pitchFamily="18" charset="0"/>
                            <a:ea typeface="Cambria Math" panose="02040503050406030204" pitchFamily="18" charset="0"/>
                          </a:rPr>
                          <m:t>tanh</m:t>
                        </m:r>
                      </m:fName>
                      <m:e>
                        <m:d>
                          <m:dPr>
                            <m:ctrlPr>
                              <a:rPr lang="en-US" altLang="zh-CN" b="0" i="1" dirty="0" smtClean="0">
                                <a:solidFill>
                                  <a:srgbClr val="FF0000"/>
                                </a:solidFill>
                                <a:latin typeface="Cambria Math" panose="02040503050406030204" pitchFamily="18" charset="0"/>
                                <a:ea typeface="Cambria Math" panose="02040503050406030204" pitchFamily="18" charset="0"/>
                              </a:rPr>
                            </m:ctrlPr>
                          </m:dPr>
                          <m:e>
                            <m:r>
                              <a:rPr lang="en-US" altLang="zh-CN" b="0" i="1" dirty="0" smtClean="0">
                                <a:solidFill>
                                  <a:srgbClr val="FF0000"/>
                                </a:solidFill>
                                <a:latin typeface="Cambria Math" panose="02040503050406030204" pitchFamily="18" charset="0"/>
                                <a:ea typeface="Cambria Math" panose="02040503050406030204" pitchFamily="18" charset="0"/>
                              </a:rPr>
                              <m:t>𝐸</m:t>
                            </m:r>
                            <m:d>
                              <m:dPr>
                                <m:ctrlPr>
                                  <a:rPr lang="en-US" altLang="zh-CN" b="0" i="1" dirty="0" smtClean="0">
                                    <a:solidFill>
                                      <a:srgbClr val="FF0000"/>
                                    </a:solidFill>
                                    <a:latin typeface="Cambria Math" panose="02040503050406030204" pitchFamily="18" charset="0"/>
                                    <a:ea typeface="Cambria Math" panose="02040503050406030204" pitchFamily="18" charset="0"/>
                                  </a:rPr>
                                </m:ctrlPr>
                              </m:dPr>
                              <m:e>
                                <m:r>
                                  <a:rPr lang="en-US" altLang="zh-CN" b="0" i="1" dirty="0" smtClean="0">
                                    <a:solidFill>
                                      <a:srgbClr val="FF0000"/>
                                    </a:solidFill>
                                    <a:latin typeface="Cambria Math" panose="02040503050406030204" pitchFamily="18" charset="0"/>
                                    <a:ea typeface="Cambria Math" panose="02040503050406030204" pitchFamily="18" charset="0"/>
                                  </a:rPr>
                                  <m:t>𝑞</m:t>
                                </m:r>
                                <m:r>
                                  <a:rPr lang="en-US" altLang="zh-CN" b="0" i="1" dirty="0" smtClean="0">
                                    <a:solidFill>
                                      <a:srgbClr val="FF0000"/>
                                    </a:solidFill>
                                    <a:latin typeface="Cambria Math" panose="02040503050406030204" pitchFamily="18" charset="0"/>
                                    <a:ea typeface="Cambria Math" panose="02040503050406030204" pitchFamily="18" charset="0"/>
                                  </a:rPr>
                                  <m:t>,</m:t>
                                </m:r>
                                <m:r>
                                  <a:rPr lang="en-US" altLang="zh-CN" b="0" i="1" dirty="0" smtClean="0">
                                    <a:solidFill>
                                      <a:srgbClr val="FF0000"/>
                                    </a:solidFill>
                                    <a:latin typeface="Cambria Math" panose="02040503050406030204" pitchFamily="18" charset="0"/>
                                    <a:ea typeface="Cambria Math" panose="02040503050406030204" pitchFamily="18" charset="0"/>
                                  </a:rPr>
                                  <m:t>𝑡</m:t>
                                </m:r>
                              </m:e>
                            </m:d>
                          </m:e>
                        </m:d>
                      </m:e>
                    </m:func>
                    <m:r>
                      <a:rPr lang="en-US" altLang="zh-CN" b="0" i="1" dirty="0" smtClean="0">
                        <a:solidFill>
                          <a:srgbClr val="FF0000"/>
                        </a:solidFill>
                        <a:latin typeface="Cambria Math" panose="02040503050406030204" pitchFamily="18" charset="0"/>
                        <a:ea typeface="Cambria Math" panose="02040503050406030204" pitchFamily="18" charset="0"/>
                      </a:rPr>
                      <m:t>+</m:t>
                    </m:r>
                    <m:r>
                      <m:rPr>
                        <m:sty m:val="p"/>
                      </m:rPr>
                      <a:rPr lang="en-US" altLang="zh-CN" b="0" i="0" dirty="0" smtClean="0">
                        <a:solidFill>
                          <a:srgbClr val="FF0000"/>
                        </a:solidFill>
                        <a:latin typeface="Cambria Math" panose="02040503050406030204" pitchFamily="18" charset="0"/>
                        <a:ea typeface="Cambria Math" panose="02040503050406030204" pitchFamily="18" charset="0"/>
                      </a:rPr>
                      <m:t>B</m:t>
                    </m:r>
                    <m:r>
                      <a:rPr lang="en-US" altLang="zh-CN" b="0" i="0" dirty="0" smtClean="0">
                        <a:solidFill>
                          <a:srgbClr val="FF0000"/>
                        </a:solidFill>
                        <a:latin typeface="Cambria Math" panose="02040503050406030204" pitchFamily="18" charset="0"/>
                      </a:rPr>
                      <m:t>)</m:t>
                    </m:r>
                  </m:oMath>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9B65B182-DD36-4C59-AB61-96D2F3738928}"/>
                  </a:ext>
                </a:extLst>
              </p:cNvPr>
              <p:cNvSpPr>
                <a:spLocks noGrp="1" noRot="1" noChangeAspect="1" noMove="1" noResize="1" noEditPoints="1" noAdjustHandles="1" noChangeArrowheads="1" noChangeShapeType="1" noTextEdit="1"/>
              </p:cNvSpPr>
              <p:nvPr>
                <p:ph idx="1"/>
              </p:nvPr>
            </p:nvSpPr>
            <p:spPr>
              <a:xfrm>
                <a:off x="838200" y="1567229"/>
                <a:ext cx="10515600" cy="4351338"/>
              </a:xfrm>
              <a:blipFill>
                <a:blip r:embed="rId4"/>
                <a:stretch>
                  <a:fillRect l="-1217" t="-2521" r="-1275"/>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2E662664-9D6F-409F-A4CB-56F55DD3478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主要工作和创新点</a:t>
            </a:r>
          </a:p>
        </p:txBody>
      </p:sp>
      <p:sp>
        <p:nvSpPr>
          <p:cNvPr id="5" name="标题 1">
            <a:extLst>
              <a:ext uri="{FF2B5EF4-FFF2-40B4-BE49-F238E27FC236}">
                <a16:creationId xmlns:a16="http://schemas.microsoft.com/office/drawing/2014/main" id="{0811A272-17C0-4029-972C-2058DD845EF3}"/>
              </a:ext>
            </a:extLst>
          </p:cNvPr>
          <p:cNvSpPr>
            <a:spLocks noGrp="1"/>
          </p:cNvSpPr>
          <p:nvPr>
            <p:ph type="title"/>
          </p:nvPr>
        </p:nvSpPr>
        <p:spPr>
          <a:xfrm>
            <a:off x="578893" y="590549"/>
            <a:ext cx="10515600" cy="1325563"/>
          </a:xfrm>
        </p:spPr>
        <p:txBody>
          <a:bodyPr>
            <a:normAutofit/>
          </a:bodyPr>
          <a:lstStyle/>
          <a:p>
            <a:r>
              <a:rPr lang="zh-CN" altLang="en-US" sz="2800" b="1" dirty="0"/>
              <a:t>二、</a:t>
            </a:r>
            <a:r>
              <a:rPr lang="en-US" altLang="zh-CN" sz="2800" b="1" dirty="0"/>
              <a:t>AS2</a:t>
            </a:r>
            <a:r>
              <a:rPr lang="zh-CN" altLang="en-US" sz="2800" b="1" dirty="0"/>
              <a:t>任务上基线模型的构建</a:t>
            </a:r>
          </a:p>
        </p:txBody>
      </p:sp>
    </p:spTree>
    <p:extLst>
      <p:ext uri="{BB962C8B-B14F-4D97-AF65-F5344CB8AC3E}">
        <p14:creationId xmlns:p14="http://schemas.microsoft.com/office/powerpoint/2010/main" val="300654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D071042-8FEB-43F5-9349-5894136A5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7" name="图片 6">
            <a:extLst>
              <a:ext uri="{FF2B5EF4-FFF2-40B4-BE49-F238E27FC236}">
                <a16:creationId xmlns:a16="http://schemas.microsoft.com/office/drawing/2014/main" id="{8ABD4B79-2BEE-4F51-B839-A6F6A6F4CD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65B182-DD36-4C59-AB61-96D2F3738928}"/>
                  </a:ext>
                </a:extLst>
              </p:cNvPr>
              <p:cNvSpPr>
                <a:spLocks noGrp="1"/>
              </p:cNvSpPr>
              <p:nvPr>
                <p:ph idx="1"/>
              </p:nvPr>
            </p:nvSpPr>
            <p:spPr>
              <a:xfrm>
                <a:off x="838200" y="1567229"/>
                <a:ext cx="10515600" cy="4351338"/>
              </a:xfrm>
            </p:spPr>
            <p:txBody>
              <a:bodyPr>
                <a:normAutofit/>
              </a:bodyPr>
              <a:lstStyle/>
              <a:p>
                <a:r>
                  <a:rPr lang="en-US" altLang="zh-CN" b="1" dirty="0"/>
                  <a:t>1</a:t>
                </a:r>
                <a:r>
                  <a:rPr lang="zh-CN" altLang="en-US" b="1" dirty="0"/>
                  <a:t>、逐点模型</a:t>
                </a:r>
                <a:r>
                  <a:rPr lang="en-US" altLang="zh-CN" b="1" dirty="0"/>
                  <a:t>(Pointwise Models)</a:t>
                </a:r>
                <a:r>
                  <a:rPr lang="en-US" altLang="zh-CN" dirty="0"/>
                  <a:t>:</a:t>
                </a:r>
                <a:r>
                  <a:rPr lang="zh-CN" altLang="en-US" dirty="0"/>
                  <a:t>使用对数交叉熵损失函数进行训练</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∈{0,1}</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log</m:t>
                          </m:r>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𝑙</m:t>
                                  </m:r>
                                </m:sub>
                              </m:sSub>
                            </m:e>
                          </m:acc>
                          <m:r>
                            <a:rPr lang="en-US" altLang="zh-CN" b="0" i="1" smtClean="0">
                              <a:latin typeface="Cambria Math" panose="02040503050406030204" pitchFamily="18" charset="0"/>
                              <a:ea typeface="Cambria Math" panose="02040503050406030204" pitchFamily="18" charset="0"/>
                            </a:rPr>
                            <m:t>)</m:t>
                          </m:r>
                        </m:e>
                      </m:nary>
                    </m:oMath>
                  </m:oMathPara>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9B65B182-DD36-4C59-AB61-96D2F3738928}"/>
                  </a:ext>
                </a:extLst>
              </p:cNvPr>
              <p:cNvSpPr>
                <a:spLocks noGrp="1" noRot="1" noChangeAspect="1" noMove="1" noResize="1" noEditPoints="1" noAdjustHandles="1" noChangeArrowheads="1" noChangeShapeType="1" noTextEdit="1"/>
              </p:cNvSpPr>
              <p:nvPr>
                <p:ph idx="1"/>
              </p:nvPr>
            </p:nvSpPr>
            <p:spPr>
              <a:xfrm>
                <a:off x="838200" y="1567229"/>
                <a:ext cx="10515600" cy="4351338"/>
              </a:xfrm>
              <a:blipFill>
                <a:blip r:embed="rId5"/>
                <a:stretch>
                  <a:fillRect l="-1043" t="-2521"/>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2E662664-9D6F-409F-A4CB-56F55DD3478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主要工作和创新点</a:t>
            </a:r>
          </a:p>
        </p:txBody>
      </p:sp>
      <p:sp>
        <p:nvSpPr>
          <p:cNvPr id="5" name="标题 1">
            <a:extLst>
              <a:ext uri="{FF2B5EF4-FFF2-40B4-BE49-F238E27FC236}">
                <a16:creationId xmlns:a16="http://schemas.microsoft.com/office/drawing/2014/main" id="{0811A272-17C0-4029-972C-2058DD845EF3}"/>
              </a:ext>
            </a:extLst>
          </p:cNvPr>
          <p:cNvSpPr>
            <a:spLocks noGrp="1"/>
          </p:cNvSpPr>
          <p:nvPr>
            <p:ph type="title"/>
          </p:nvPr>
        </p:nvSpPr>
        <p:spPr>
          <a:xfrm>
            <a:off x="578893" y="590549"/>
            <a:ext cx="10515600" cy="1325563"/>
          </a:xfrm>
        </p:spPr>
        <p:txBody>
          <a:bodyPr>
            <a:normAutofit/>
          </a:bodyPr>
          <a:lstStyle/>
          <a:p>
            <a:r>
              <a:rPr lang="zh-CN" altLang="en-US" sz="2800" b="1" dirty="0"/>
              <a:t>二、</a:t>
            </a:r>
            <a:r>
              <a:rPr lang="en-US" altLang="zh-CN" sz="2800" b="1" dirty="0"/>
              <a:t>AS2</a:t>
            </a:r>
            <a:r>
              <a:rPr lang="zh-CN" altLang="en-US" sz="2800" b="1" dirty="0"/>
              <a:t>任务上基线模型的构建</a:t>
            </a:r>
          </a:p>
        </p:txBody>
      </p:sp>
      <p:pic>
        <p:nvPicPr>
          <p:cNvPr id="8" name="图片 7">
            <a:extLst>
              <a:ext uri="{FF2B5EF4-FFF2-40B4-BE49-F238E27FC236}">
                <a16:creationId xmlns:a16="http://schemas.microsoft.com/office/drawing/2014/main" id="{2BCAF67C-0000-469A-A60D-B1B336EE3AC2}"/>
              </a:ext>
            </a:extLst>
          </p:cNvPr>
          <p:cNvPicPr>
            <a:picLocks noChangeAspect="1"/>
          </p:cNvPicPr>
          <p:nvPr/>
        </p:nvPicPr>
        <p:blipFill>
          <a:blip r:embed="rId6"/>
          <a:stretch>
            <a:fillRect/>
          </a:stretch>
        </p:blipFill>
        <p:spPr>
          <a:xfrm>
            <a:off x="484496" y="3288794"/>
            <a:ext cx="5115848" cy="3453198"/>
          </a:xfrm>
          <a:prstGeom prst="rect">
            <a:avLst/>
          </a:prstGeom>
        </p:spPr>
      </p:pic>
    </p:spTree>
    <p:extLst>
      <p:ext uri="{BB962C8B-B14F-4D97-AF65-F5344CB8AC3E}">
        <p14:creationId xmlns:p14="http://schemas.microsoft.com/office/powerpoint/2010/main" val="160378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33055B4-523F-44F9-B17E-06F5C1886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7" name="图片 6">
            <a:extLst>
              <a:ext uri="{FF2B5EF4-FFF2-40B4-BE49-F238E27FC236}">
                <a16:creationId xmlns:a16="http://schemas.microsoft.com/office/drawing/2014/main" id="{E5EBA832-275E-41F2-870B-EED4A3AFF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sp>
        <p:nvSpPr>
          <p:cNvPr id="3" name="内容占位符 2">
            <a:extLst>
              <a:ext uri="{FF2B5EF4-FFF2-40B4-BE49-F238E27FC236}">
                <a16:creationId xmlns:a16="http://schemas.microsoft.com/office/drawing/2014/main" id="{9B65B182-DD36-4C59-AB61-96D2F3738928}"/>
              </a:ext>
            </a:extLst>
          </p:cNvPr>
          <p:cNvSpPr>
            <a:spLocks noGrp="1"/>
          </p:cNvSpPr>
          <p:nvPr>
            <p:ph idx="1"/>
          </p:nvPr>
        </p:nvSpPr>
        <p:spPr>
          <a:xfrm>
            <a:off x="838200" y="1567229"/>
            <a:ext cx="10515600" cy="4351338"/>
          </a:xfrm>
        </p:spPr>
        <p:txBody>
          <a:bodyPr>
            <a:normAutofit/>
          </a:bodyPr>
          <a:lstStyle/>
          <a:p>
            <a:pPr marL="0" indent="0">
              <a:buNone/>
            </a:pPr>
            <a:r>
              <a:rPr lang="en-US" altLang="zh-CN" b="1" dirty="0"/>
              <a:t>2</a:t>
            </a:r>
            <a:r>
              <a:rPr lang="zh-CN" altLang="en-US" b="1" dirty="0"/>
              <a:t>、联合模型</a:t>
            </a:r>
            <a:r>
              <a:rPr lang="en-US" altLang="zh-CN" b="1" dirty="0"/>
              <a:t>(Joint model)</a:t>
            </a:r>
            <a:r>
              <a:rPr lang="zh-CN" altLang="en-US" b="1" dirty="0"/>
              <a:t>的基线模型的构建</a:t>
            </a:r>
            <a:endParaRPr lang="en-US" altLang="zh-CN" b="1" dirty="0"/>
          </a:p>
          <a:p>
            <a:pPr marL="0" indent="0">
              <a:buNone/>
            </a:pPr>
            <a:r>
              <a:rPr lang="zh-CN" altLang="en-US" dirty="0"/>
              <a:t>作者设计了三种联合基线模型，第一种基于一个多分类器方法（逐列方法），第二种基于逐对方法，第三种基于改进的</a:t>
            </a:r>
            <a:r>
              <a:rPr lang="en-US" altLang="zh-CN" dirty="0"/>
              <a:t>KGAT</a:t>
            </a:r>
            <a:r>
              <a:rPr lang="zh-CN" altLang="en-US" dirty="0"/>
              <a:t>模型。有了基线模型，接下来提出的模型都可以基于基线模型快速理解和搭建。</a:t>
            </a:r>
            <a:endParaRPr lang="en-US" altLang="zh-CN" dirty="0"/>
          </a:p>
          <a:p>
            <a:pPr marL="0" indent="0">
              <a:buNone/>
            </a:pPr>
            <a:endParaRPr lang="zh-CN" altLang="en-US" dirty="0"/>
          </a:p>
        </p:txBody>
      </p:sp>
      <p:sp>
        <p:nvSpPr>
          <p:cNvPr id="4" name="标题 1">
            <a:extLst>
              <a:ext uri="{FF2B5EF4-FFF2-40B4-BE49-F238E27FC236}">
                <a16:creationId xmlns:a16="http://schemas.microsoft.com/office/drawing/2014/main" id="{2E662664-9D6F-409F-A4CB-56F55DD3478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主要工作和创新点</a:t>
            </a:r>
          </a:p>
        </p:txBody>
      </p:sp>
      <p:sp>
        <p:nvSpPr>
          <p:cNvPr id="5" name="标题 1">
            <a:extLst>
              <a:ext uri="{FF2B5EF4-FFF2-40B4-BE49-F238E27FC236}">
                <a16:creationId xmlns:a16="http://schemas.microsoft.com/office/drawing/2014/main" id="{0811A272-17C0-4029-972C-2058DD845EF3}"/>
              </a:ext>
            </a:extLst>
          </p:cNvPr>
          <p:cNvSpPr>
            <a:spLocks noGrp="1"/>
          </p:cNvSpPr>
          <p:nvPr>
            <p:ph type="title"/>
          </p:nvPr>
        </p:nvSpPr>
        <p:spPr>
          <a:xfrm>
            <a:off x="578893" y="590549"/>
            <a:ext cx="10515600" cy="1325563"/>
          </a:xfrm>
        </p:spPr>
        <p:txBody>
          <a:bodyPr>
            <a:normAutofit/>
          </a:bodyPr>
          <a:lstStyle/>
          <a:p>
            <a:r>
              <a:rPr lang="zh-CN" altLang="en-US" sz="2800" b="1" dirty="0"/>
              <a:t>二、</a:t>
            </a:r>
            <a:r>
              <a:rPr lang="en-US" altLang="zh-CN" sz="2800" b="1" dirty="0"/>
              <a:t>AS2</a:t>
            </a:r>
            <a:r>
              <a:rPr lang="zh-CN" altLang="en-US" sz="2800" b="1" dirty="0"/>
              <a:t>任务上基线模型的构建</a:t>
            </a:r>
          </a:p>
        </p:txBody>
      </p:sp>
    </p:spTree>
    <p:extLst>
      <p:ext uri="{BB962C8B-B14F-4D97-AF65-F5344CB8AC3E}">
        <p14:creationId xmlns:p14="http://schemas.microsoft.com/office/powerpoint/2010/main" val="329260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6C8AF15-C403-427C-88DF-39425EDFA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7" name="图片 6">
            <a:extLst>
              <a:ext uri="{FF2B5EF4-FFF2-40B4-BE49-F238E27FC236}">
                <a16:creationId xmlns:a16="http://schemas.microsoft.com/office/drawing/2014/main" id="{0393A6C0-DC38-44D8-B35B-A3CD5BDBC6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65B182-DD36-4C59-AB61-96D2F3738928}"/>
                  </a:ext>
                </a:extLst>
              </p:cNvPr>
              <p:cNvSpPr>
                <a:spLocks noGrp="1"/>
              </p:cNvSpPr>
              <p:nvPr>
                <p:ph idx="1"/>
              </p:nvPr>
            </p:nvSpPr>
            <p:spPr>
              <a:xfrm>
                <a:off x="838200" y="1567229"/>
                <a:ext cx="10515600" cy="4351338"/>
              </a:xfrm>
            </p:spPr>
            <p:txBody>
              <a:bodyPr>
                <a:normAutofit/>
              </a:bodyPr>
              <a:lstStyle/>
              <a:p>
                <a:pPr marL="0" indent="0">
                  <a:buNone/>
                </a:pPr>
                <a:r>
                  <a:rPr lang="en-US" altLang="zh-CN" b="1" dirty="0"/>
                  <a:t>1)</a:t>
                </a:r>
                <a:r>
                  <a:rPr lang="zh-CN" altLang="en-US" b="1" dirty="0"/>
                  <a:t>联合多分类器模型</a:t>
                </a:r>
                <a:r>
                  <a:rPr lang="en-US" altLang="zh-CN" b="1" dirty="0"/>
                  <a:t>(Joint Model Multi-classifier):</a:t>
                </a:r>
                <a:r>
                  <a:rPr lang="zh-CN" altLang="en-US" dirty="0"/>
                  <a:t>第一种基线模型将问题和</a:t>
                </a:r>
                <a:r>
                  <a:rPr lang="en-US" altLang="zh-CN" dirty="0"/>
                  <a:t>k+1</a:t>
                </a:r>
                <a:r>
                  <a:rPr lang="zh-CN" altLang="en-US" dirty="0"/>
                  <a:t>个备选答案向量直接连接起来 </a:t>
                </a:r>
                <a:r>
                  <a:rPr lang="en-US" altLang="zh-CN" dirty="0"/>
                  <a:t>(</a:t>
                </a:r>
                <a14:m>
                  <m:oMath xmlns:m="http://schemas.openxmlformats.org/officeDocument/2006/math">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𝑆𝐸𝑃</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𝑆𝐸𝑃</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i="1">
                        <a:latin typeface="Cambria Math" panose="02040503050406030204" pitchFamily="18" charset="0"/>
                      </a:rPr>
                      <m:t> . . . [</m:t>
                    </m:r>
                    <m:r>
                      <a:rPr lang="en-US" altLang="zh-CN" i="1">
                        <a:latin typeface="Cambria Math" panose="02040503050406030204" pitchFamily="18" charset="0"/>
                      </a:rPr>
                      <m:t>𝑆𝐸𝑃</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  </a:t>
                </a:r>
                <a:r>
                  <a:rPr lang="zh-CN" altLang="en-US" dirty="0"/>
                  <a:t>送入和</a:t>
                </a:r>
                <a:r>
                  <a:rPr lang="en-US" altLang="zh-CN" dirty="0"/>
                  <a:t>PR</a:t>
                </a:r>
                <a:r>
                  <a:rPr lang="zh-CN" altLang="en-US" dirty="0"/>
                  <a:t>一样的模型架构中，计算概率得分</a:t>
                </a:r>
                <a:r>
                  <a:rPr lang="en-US" altLang="zh-CN" dirty="0">
                    <a:solidFill>
                      <a:srgbClr val="FF0000"/>
                    </a:solidFill>
                  </a:rPr>
                  <a:t>(</a:t>
                </a:r>
                <a14:m>
                  <m:oMath xmlns:m="http://schemas.openxmlformats.org/officeDocument/2006/math">
                    <m:r>
                      <a:rPr lang="en-US" altLang="zh-CN" b="0" i="1" smtClean="0">
                        <a:solidFill>
                          <a:srgbClr val="FF0000"/>
                        </a:solidFill>
                        <a:latin typeface="Cambria Math" panose="02040503050406030204" pitchFamily="18" charset="0"/>
                      </a:rPr>
                      <m:t>𝑝</m:t>
                    </m:r>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𝑐</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𝑝</m:t>
                    </m:r>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𝑐</m:t>
                        </m:r>
                      </m:e>
                      <m:sub>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𝑠𝑜𝑓𝑡𝑚𝑎𝑥</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𝐸</m:t>
                    </m:r>
                    <m:sSup>
                      <m:sSupPr>
                        <m:ctrlPr>
                          <a:rPr lang="zh-CN" altLang="en-US" i="1" dirty="0" smtClean="0">
                            <a:solidFill>
                              <a:srgbClr val="FF0000"/>
                            </a:solidFill>
                            <a:latin typeface="Cambria Math" panose="02040503050406030204" pitchFamily="18" charset="0"/>
                          </a:rPr>
                        </m:ctrlPr>
                      </m:sSupPr>
                      <m:e>
                        <m:r>
                          <a:rPr lang="en-US" altLang="zh-CN" b="0" i="1" dirty="0" smtClean="0">
                            <a:solidFill>
                              <a:srgbClr val="FF0000"/>
                            </a:solidFill>
                            <a:latin typeface="Cambria Math" panose="02040503050406030204" pitchFamily="18" charset="0"/>
                          </a:rPr>
                          <m:t>𝑊</m:t>
                        </m:r>
                      </m:e>
                      <m:sup>
                        <m:r>
                          <a:rPr lang="en-US" altLang="zh-CN" b="0" i="1" dirty="0" smtClean="0">
                            <a:solidFill>
                              <a:srgbClr val="FF0000"/>
                            </a:solidFill>
                            <a:latin typeface="Cambria Math" panose="02040503050406030204" pitchFamily="18" charset="0"/>
                          </a:rPr>
                          <m:t>𝑇</m:t>
                        </m:r>
                      </m:sup>
                    </m:sSup>
                    <m:r>
                      <a:rPr lang="en-US" altLang="zh-CN" b="0" i="1" smtClean="0">
                        <a:solidFill>
                          <a:srgbClr val="FF0000"/>
                        </a:solidFill>
                        <a:latin typeface="Cambria Math" panose="02040503050406030204" pitchFamily="18" charset="0"/>
                      </a:rPr>
                      <m:t>)</m:t>
                    </m:r>
                  </m:oMath>
                </a14:m>
                <a:r>
                  <a:rPr lang="zh-CN" altLang="en-US" dirty="0"/>
                  <a:t>使用标准交叉熵损失函数</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log</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𝑠𝑜𝑓𝑡𝑚𝑎𝑥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𝑊</m:t>
                        </m:r>
                      </m:e>
                      <m:sup>
                        <m:r>
                          <a:rPr lang="en-US" altLang="zh-CN" b="0" i="1" smtClean="0">
                            <a:latin typeface="Cambria Math" panose="02040503050406030204" pitchFamily="18" charset="0"/>
                            <a:ea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m:t>
                    </m:r>
                  </m:oMath>
                </a14:m>
                <a:r>
                  <a:rPr lang="zh-CN" altLang="en-US" dirty="0"/>
                  <a:t>进行训练。</a:t>
                </a:r>
                <a:endParaRPr lang="en-US" altLang="zh-CN" dirty="0"/>
              </a:p>
              <a:p>
                <a:pPr marL="0" indent="0">
                  <a:buNone/>
                </a:pPr>
                <a:r>
                  <a:rPr lang="zh-CN" altLang="en-US" dirty="0"/>
                  <a:t>这里同时计算所有备选答案的得分，是一种逐列</a:t>
                </a:r>
                <a:r>
                  <a:rPr lang="en-US" altLang="zh-CN" dirty="0"/>
                  <a:t>(Listwise)</a:t>
                </a:r>
                <a:r>
                  <a:rPr lang="zh-CN" altLang="en-US" dirty="0"/>
                  <a:t>思想的方法</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9B65B182-DD36-4C59-AB61-96D2F3738928}"/>
                  </a:ext>
                </a:extLst>
              </p:cNvPr>
              <p:cNvSpPr>
                <a:spLocks noGrp="1" noRot="1" noChangeAspect="1" noMove="1" noResize="1" noEditPoints="1" noAdjustHandles="1" noChangeArrowheads="1" noChangeShapeType="1" noTextEdit="1"/>
              </p:cNvSpPr>
              <p:nvPr>
                <p:ph idx="1"/>
              </p:nvPr>
            </p:nvSpPr>
            <p:spPr>
              <a:xfrm>
                <a:off x="838200" y="1567229"/>
                <a:ext cx="10515600" cy="4351338"/>
              </a:xfrm>
              <a:blipFill>
                <a:blip r:embed="rId5"/>
                <a:stretch>
                  <a:fillRect l="-1217" t="-2521" r="-116"/>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2E662664-9D6F-409F-A4CB-56F55DD3478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主要工作和创新点</a:t>
            </a:r>
          </a:p>
        </p:txBody>
      </p:sp>
      <p:sp>
        <p:nvSpPr>
          <p:cNvPr id="5" name="标题 1">
            <a:extLst>
              <a:ext uri="{FF2B5EF4-FFF2-40B4-BE49-F238E27FC236}">
                <a16:creationId xmlns:a16="http://schemas.microsoft.com/office/drawing/2014/main" id="{0811A272-17C0-4029-972C-2058DD845EF3}"/>
              </a:ext>
            </a:extLst>
          </p:cNvPr>
          <p:cNvSpPr>
            <a:spLocks noGrp="1"/>
          </p:cNvSpPr>
          <p:nvPr>
            <p:ph type="title"/>
          </p:nvPr>
        </p:nvSpPr>
        <p:spPr>
          <a:xfrm>
            <a:off x="578893" y="590549"/>
            <a:ext cx="10515600" cy="1325563"/>
          </a:xfrm>
        </p:spPr>
        <p:txBody>
          <a:bodyPr>
            <a:normAutofit/>
          </a:bodyPr>
          <a:lstStyle/>
          <a:p>
            <a:r>
              <a:rPr lang="zh-CN" altLang="en-US" sz="2800" b="1" dirty="0"/>
              <a:t>二、</a:t>
            </a:r>
            <a:r>
              <a:rPr lang="en-US" altLang="zh-CN" sz="2800" b="1" dirty="0"/>
              <a:t>AS2</a:t>
            </a:r>
            <a:r>
              <a:rPr lang="zh-CN" altLang="en-US" sz="2800" b="1" dirty="0"/>
              <a:t>任务上基线模型的构建</a:t>
            </a:r>
          </a:p>
        </p:txBody>
      </p:sp>
    </p:spTree>
    <p:extLst>
      <p:ext uri="{BB962C8B-B14F-4D97-AF65-F5344CB8AC3E}">
        <p14:creationId xmlns:p14="http://schemas.microsoft.com/office/powerpoint/2010/main" val="1274833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5DB1C49-579B-4B62-B923-0941786DE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7" name="图片 6">
            <a:extLst>
              <a:ext uri="{FF2B5EF4-FFF2-40B4-BE49-F238E27FC236}">
                <a16:creationId xmlns:a16="http://schemas.microsoft.com/office/drawing/2014/main" id="{FCBF3DCA-53E0-4662-85EB-966E53679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65B182-DD36-4C59-AB61-96D2F3738928}"/>
                  </a:ext>
                </a:extLst>
              </p:cNvPr>
              <p:cNvSpPr>
                <a:spLocks noGrp="1"/>
              </p:cNvSpPr>
              <p:nvPr>
                <p:ph idx="1"/>
              </p:nvPr>
            </p:nvSpPr>
            <p:spPr>
              <a:xfrm>
                <a:off x="838200" y="1567229"/>
                <a:ext cx="10515600" cy="4351338"/>
              </a:xfrm>
            </p:spPr>
            <p:txBody>
              <a:bodyPr>
                <a:normAutofit/>
              </a:bodyPr>
              <a:lstStyle/>
              <a:p>
                <a:pPr marL="0" indent="0">
                  <a:buNone/>
                </a:pPr>
                <a:r>
                  <a:rPr lang="en-US" altLang="zh-CN" b="1" dirty="0"/>
                  <a:t>2)</a:t>
                </a:r>
                <a:r>
                  <a:rPr lang="zh-CN" altLang="en-US" b="1" dirty="0"/>
                  <a:t>联合逐对模型</a:t>
                </a:r>
                <a:r>
                  <a:rPr lang="en-US" altLang="zh-CN" b="1" dirty="0"/>
                  <a:t>(Joint Model Pairwise):</a:t>
                </a:r>
                <a:r>
                  <a:rPr lang="zh-CN" altLang="en-US" dirty="0"/>
                  <a:t>第二种是基于逐对思想提出的一种基线模型</a:t>
                </a:r>
                <a:endParaRPr lang="en-US" altLang="zh-CN" b="1" dirty="0"/>
              </a:p>
              <a:p>
                <a:pPr marL="0" indent="0">
                  <a:buNone/>
                </a:pPr>
                <a:r>
                  <a:rPr lang="zh-CN" altLang="en-US" dirty="0"/>
                  <a:t>将问题与每一个备选答案连接组成问题</a:t>
                </a:r>
                <a:r>
                  <a:rPr lang="en-US" altLang="zh-CN" dirty="0"/>
                  <a:t>-</a:t>
                </a:r>
                <a:r>
                  <a:rPr lang="zh-CN" altLang="en-US" dirty="0"/>
                  <a:t>目标答案对</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t</m:t>
                        </m:r>
                      </m:e>
                    </m:d>
                  </m:oMath>
                </a14:m>
                <a:r>
                  <a:rPr lang="zh-CN" altLang="en-US" dirty="0"/>
                  <a:t>，将问题</a:t>
                </a:r>
                <a14:m>
                  <m:oMath xmlns:m="http://schemas.openxmlformats.org/officeDocument/2006/math">
                    <m:r>
                      <a:rPr lang="en-US" altLang="zh-CN" b="0" i="1" dirty="0">
                        <a:latin typeface="Cambria Math" panose="02040503050406030204" pitchFamily="18" charset="0"/>
                      </a:rPr>
                      <m:t>−</m:t>
                    </m:r>
                    <m:r>
                      <a:rPr lang="zh-CN" altLang="en-US" i="1" dirty="0" smtClean="0">
                        <a:latin typeface="Cambria Math" panose="02040503050406030204" pitchFamily="18" charset="0"/>
                      </a:rPr>
                      <m:t>目标</m:t>
                    </m:r>
                    <m:r>
                      <a:rPr lang="zh-CN" altLang="en-US" i="1" dirty="0">
                        <a:latin typeface="Cambria Math" panose="02040503050406030204" pitchFamily="18" charset="0"/>
                      </a:rPr>
                      <m:t>答案</m:t>
                    </m:r>
                    <m:r>
                      <a:rPr lang="zh-CN" altLang="en-US" i="1" dirty="0" smtClean="0">
                        <a:latin typeface="Cambria Math" panose="02040503050406030204" pitchFamily="18" charset="0"/>
                      </a:rPr>
                      <m:t>对</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a:t>的嵌入向量与其他所有备选答案的向量表示</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zh-CN" altLang="en-US"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𝑖</m:t>
                        </m:r>
                      </m:sub>
                    </m:sSub>
                    <m:r>
                      <a:rPr lang="en-US" altLang="zh-CN" i="1">
                        <a:latin typeface="Cambria Math" panose="02040503050406030204" pitchFamily="18" charset="0"/>
                      </a:rPr>
                      <m:t>)</m:t>
                    </m:r>
                  </m:oMath>
                </a14:m>
                <a:r>
                  <a:rPr lang="zh-CN" altLang="en-US" dirty="0"/>
                  <a:t>连接起来</a:t>
                </a:r>
                <a:r>
                  <a:rPr lang="en-US" altLang="zh-CN" dirty="0"/>
                  <a:t>,</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zh-CN" altLang="en-US" i="1" smtClean="0">
                        <a:latin typeface="Cambria Math" panose="02040503050406030204" pitchFamily="18" charset="0"/>
                      </a:rPr>
                      <m:t>总是</m:t>
                    </m:r>
                  </m:oMath>
                </a14:m>
                <a:r>
                  <a:rPr lang="zh-CN" altLang="en-US" dirty="0"/>
                  <a:t>处于第一个位置。使用标准交叉熵损失函数进行训练，在每一次分类过程中，选择其中一个备选答案作为目标答案并置于第一个位置上，这样可以综合所有其他备选答案对当前目标答案的贡献。训练完每一个备选答案后根据得到的分类分数对所有</a:t>
                </a:r>
                <a:r>
                  <a:rPr lang="en-US" altLang="zh-CN" dirty="0"/>
                  <a:t>k+1</a:t>
                </a:r>
                <a:r>
                  <a:rPr lang="zh-CN" altLang="en-US" dirty="0"/>
                  <a:t>个备选答案进行重排序。</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9B65B182-DD36-4C59-AB61-96D2F3738928}"/>
                  </a:ext>
                </a:extLst>
              </p:cNvPr>
              <p:cNvSpPr>
                <a:spLocks noGrp="1" noRot="1" noChangeAspect="1" noMove="1" noResize="1" noEditPoints="1" noAdjustHandles="1" noChangeArrowheads="1" noChangeShapeType="1" noTextEdit="1"/>
              </p:cNvSpPr>
              <p:nvPr>
                <p:ph idx="1"/>
              </p:nvPr>
            </p:nvSpPr>
            <p:spPr>
              <a:xfrm>
                <a:off x="838200" y="1567229"/>
                <a:ext cx="10515600" cy="4351338"/>
              </a:xfrm>
              <a:blipFill>
                <a:blip r:embed="rId5"/>
                <a:stretch>
                  <a:fillRect l="-1217" t="-2521" r="-696"/>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2E662664-9D6F-409F-A4CB-56F55DD3478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主要工作和创新点</a:t>
            </a:r>
          </a:p>
        </p:txBody>
      </p:sp>
      <p:sp>
        <p:nvSpPr>
          <p:cNvPr id="5" name="标题 1">
            <a:extLst>
              <a:ext uri="{FF2B5EF4-FFF2-40B4-BE49-F238E27FC236}">
                <a16:creationId xmlns:a16="http://schemas.microsoft.com/office/drawing/2014/main" id="{0811A272-17C0-4029-972C-2058DD845EF3}"/>
              </a:ext>
            </a:extLst>
          </p:cNvPr>
          <p:cNvSpPr>
            <a:spLocks noGrp="1"/>
          </p:cNvSpPr>
          <p:nvPr>
            <p:ph type="title"/>
          </p:nvPr>
        </p:nvSpPr>
        <p:spPr>
          <a:xfrm>
            <a:off x="578893" y="590549"/>
            <a:ext cx="10515600" cy="1325563"/>
          </a:xfrm>
        </p:spPr>
        <p:txBody>
          <a:bodyPr>
            <a:normAutofit/>
          </a:bodyPr>
          <a:lstStyle/>
          <a:p>
            <a:r>
              <a:rPr lang="zh-CN" altLang="en-US" sz="2800" b="1" dirty="0"/>
              <a:t>二、</a:t>
            </a:r>
            <a:r>
              <a:rPr lang="en-US" altLang="zh-CN" sz="2800" b="1" dirty="0"/>
              <a:t>AS2</a:t>
            </a:r>
            <a:r>
              <a:rPr lang="zh-CN" altLang="en-US" sz="2800" b="1" dirty="0"/>
              <a:t>任务上基线模型的构建</a:t>
            </a:r>
          </a:p>
        </p:txBody>
      </p:sp>
    </p:spTree>
    <p:extLst>
      <p:ext uri="{BB962C8B-B14F-4D97-AF65-F5344CB8AC3E}">
        <p14:creationId xmlns:p14="http://schemas.microsoft.com/office/powerpoint/2010/main" val="64515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5E379F4-AAB2-4B88-930F-0D118F244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7" name="图片 6">
            <a:extLst>
              <a:ext uri="{FF2B5EF4-FFF2-40B4-BE49-F238E27FC236}">
                <a16:creationId xmlns:a16="http://schemas.microsoft.com/office/drawing/2014/main" id="{38BA5263-F5B5-4A96-A052-F5EDAAAEB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65B182-DD36-4C59-AB61-96D2F3738928}"/>
                  </a:ext>
                </a:extLst>
              </p:cNvPr>
              <p:cNvSpPr>
                <a:spLocks noGrp="1"/>
              </p:cNvSpPr>
              <p:nvPr>
                <p:ph idx="1"/>
              </p:nvPr>
            </p:nvSpPr>
            <p:spPr>
              <a:xfrm>
                <a:off x="838200" y="1567229"/>
                <a:ext cx="10515600" cy="4894986"/>
              </a:xfrm>
            </p:spPr>
            <p:txBody>
              <a:bodyPr>
                <a:normAutofit/>
              </a:bodyPr>
              <a:lstStyle/>
              <a:p>
                <a:pPr marL="0" indent="0">
                  <a:buNone/>
                </a:pPr>
                <a:r>
                  <a:rPr lang="en-US" altLang="zh-CN" b="1" dirty="0"/>
                  <a:t>3)</a:t>
                </a:r>
                <a:r>
                  <a:rPr lang="zh-CN" altLang="en-US" b="1" dirty="0"/>
                  <a:t>基于</a:t>
                </a:r>
                <a:r>
                  <a:rPr lang="en-US" altLang="zh-CN" b="1" dirty="0"/>
                  <a:t>KGAT</a:t>
                </a:r>
                <a:r>
                  <a:rPr lang="zh-CN" altLang="en-US" b="1" dirty="0"/>
                  <a:t>的联合模型</a:t>
                </a:r>
                <a:r>
                  <a:rPr lang="en-US" altLang="zh-CN" b="1" dirty="0"/>
                  <a:t>(Joint Model with KGAT):</a:t>
                </a:r>
                <a:r>
                  <a:rPr lang="zh-CN" altLang="en-US" dirty="0"/>
                  <a:t>在</a:t>
                </a:r>
                <a:r>
                  <a:rPr lang="en-US" altLang="zh-CN" dirty="0"/>
                  <a:t>FEVER</a:t>
                </a:r>
                <a:r>
                  <a:rPr lang="zh-CN" altLang="en-US" dirty="0"/>
                  <a:t>事实验证任务上取得了最好结果的</a:t>
                </a:r>
                <a:r>
                  <a:rPr lang="en-US" altLang="zh-CN" dirty="0"/>
                  <a:t>KGAT</a:t>
                </a:r>
                <a:r>
                  <a:rPr lang="zh-CN" altLang="en-US" dirty="0"/>
                  <a:t>模型是一个用于事实验证的全连通图模型，给出一个事实</a:t>
                </a:r>
                <a:r>
                  <a:rPr lang="en-US" altLang="zh-CN" dirty="0"/>
                  <a:t>f</a:t>
                </a:r>
                <a:r>
                  <a:rPr lang="zh-CN" altLang="en-US" dirty="0"/>
                  <a:t>和一个证据集</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𝑣</m:t>
                        </m:r>
                      </m:sub>
                    </m:sSub>
                  </m:oMath>
                </a14:m>
                <a:r>
                  <a:rPr lang="zh-CN" altLang="en-US" dirty="0"/>
                  <a:t>，模型使用证据集对</a:t>
                </a:r>
                <a:r>
                  <a:rPr lang="en-US" altLang="zh-CN" dirty="0"/>
                  <a:t>f</a:t>
                </a:r>
                <a:r>
                  <a:rPr lang="zh-CN" altLang="en-US" dirty="0"/>
                  <a:t>进行联合推理，判断事实</a:t>
                </a:r>
                <a:r>
                  <a:rPr lang="en-US" altLang="zh-CN" dirty="0"/>
                  <a:t>f</a:t>
                </a:r>
                <a:r>
                  <a:rPr lang="zh-CN" altLang="en-US" dirty="0"/>
                  <a:t>为真的概率大小。</a:t>
                </a:r>
                <a:r>
                  <a:rPr lang="en-US" altLang="zh-CN" dirty="0"/>
                  <a:t>KGAT</a:t>
                </a:r>
                <a:r>
                  <a:rPr lang="zh-CN" altLang="en-US" dirty="0"/>
                  <a:t>基于一个全连通图</a:t>
                </a:r>
                <a:r>
                  <a:rPr lang="en-US" altLang="zh-CN" dirty="0"/>
                  <a:t>G</a:t>
                </a:r>
                <a:r>
                  <a:rPr lang="zh-CN" altLang="en-US" dirty="0"/>
                  <a:t>，图</a:t>
                </a:r>
                <a:r>
                  <a:rPr lang="en-US" altLang="zh-CN" dirty="0"/>
                  <a:t>G</a:t>
                </a:r>
                <a:r>
                  <a:rPr lang="zh-CN" altLang="en-US" dirty="0"/>
                  <a:t>的结点代表一个事实</a:t>
                </a:r>
                <a:r>
                  <a:rPr lang="en-US" altLang="zh-CN" dirty="0"/>
                  <a:t>-</a:t>
                </a:r>
                <a:r>
                  <a:rPr lang="zh-CN" altLang="en-US" dirty="0"/>
                  <a:t>证据对</a:t>
                </a:r>
                <a:r>
                  <a:rPr lang="en-US" altLang="zh-CN" dirty="0"/>
                  <a:t>(</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en-US" altLang="zh-CN" dirty="0"/>
                  <a:t>)</a:t>
                </a:r>
                <a:r>
                  <a:rPr lang="zh-CN" altLang="en-US" dirty="0"/>
                  <a:t>。作者在</a:t>
                </a:r>
                <a:r>
                  <a:rPr lang="en-US" altLang="zh-CN" dirty="0"/>
                  <a:t>AS2</a:t>
                </a:r>
                <a:r>
                  <a:rPr lang="zh-CN" altLang="en-US" dirty="0"/>
                  <a:t>任务上对</a:t>
                </a:r>
                <a:r>
                  <a:rPr lang="en-US" altLang="zh-CN" dirty="0"/>
                  <a:t>KGAT</a:t>
                </a:r>
                <a:r>
                  <a:rPr lang="zh-CN" altLang="en-US" dirty="0"/>
                  <a:t>做了如下改进</a:t>
                </a:r>
                <a:r>
                  <a:rPr lang="en-US" altLang="zh-CN" dirty="0"/>
                  <a:t>:</a:t>
                </a:r>
              </a:p>
              <a:p>
                <a:pPr marL="0" indent="0">
                  <a:buNone/>
                </a:pPr>
                <a:r>
                  <a:rPr lang="zh-CN" altLang="en-US" dirty="0"/>
                  <a:t>用备选答案</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c</m:t>
                        </m:r>
                      </m:e>
                      <m:sub>
                        <m:r>
                          <a:rPr lang="en-US" altLang="zh-CN" b="0" i="1" smtClean="0">
                            <a:latin typeface="Cambria Math" panose="02040503050406030204" pitchFamily="18" charset="0"/>
                          </a:rPr>
                          <m:t>𝑖</m:t>
                        </m:r>
                      </m:sub>
                    </m:sSub>
                  </m:oMath>
                </a14:m>
                <a:r>
                  <a:rPr lang="zh-CN" altLang="en-US" dirty="0"/>
                  <a:t>代替证据</a:t>
                </a:r>
                <a14:m>
                  <m:oMath xmlns:m="http://schemas.openxmlformats.org/officeDocument/2006/math">
                    <m:r>
                      <a:rPr lang="en-US" altLang="zh-CN" b="0" i="1" smtClean="0">
                        <a:latin typeface="Cambria Math" panose="02040503050406030204" pitchFamily="18" charset="0"/>
                      </a:rPr>
                      <m:t>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zh-CN" altLang="en-US" dirty="0"/>
                  <a:t>进行表达</a:t>
                </a:r>
                <a:r>
                  <a:rPr lang="en-US" altLang="zh-CN" dirty="0"/>
                  <a:t>;</a:t>
                </a:r>
                <a:r>
                  <a:rPr lang="zh-CN" altLang="en-US" dirty="0"/>
                  <a:t>用问题</a:t>
                </a:r>
                <a:r>
                  <a:rPr lang="en-US" altLang="zh-CN" dirty="0"/>
                  <a:t>-</a:t>
                </a:r>
                <a:r>
                  <a:rPr lang="zh-CN" altLang="en-US" dirty="0"/>
                  <a:t>答案对</a:t>
                </a:r>
                <a:r>
                  <a:rPr lang="en-US" altLang="zh-CN" dirty="0"/>
                  <a:t>(</a:t>
                </a: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a:t>
                </a:r>
                <a:r>
                  <a:rPr lang="zh-CN" altLang="en-US" dirty="0"/>
                  <a:t>代替事实</a:t>
                </a:r>
                <a:r>
                  <a:rPr lang="en-US" altLang="zh-CN" dirty="0"/>
                  <a:t>f</a:t>
                </a:r>
                <a:r>
                  <a:rPr lang="zh-CN" altLang="en-US" dirty="0"/>
                  <a:t>进行表达</a:t>
                </a:r>
                <a:r>
                  <a:rPr lang="en-US" altLang="zh-CN" dirty="0"/>
                  <a:t>,</a:t>
                </a:r>
                <a:r>
                  <a:rPr lang="zh-CN" altLang="en-US" dirty="0"/>
                  <a:t>这样最终证据图</a:t>
                </a:r>
                <a:r>
                  <a:rPr lang="en-US" altLang="zh-CN" dirty="0"/>
                  <a:t>G</a:t>
                </a:r>
                <a:r>
                  <a:rPr lang="zh-CN" altLang="en-US" dirty="0"/>
                  <a:t>的结点表达式就变成了</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9B65B182-DD36-4C59-AB61-96D2F3738928}"/>
                  </a:ext>
                </a:extLst>
              </p:cNvPr>
              <p:cNvSpPr>
                <a:spLocks noGrp="1" noRot="1" noChangeAspect="1" noMove="1" noResize="1" noEditPoints="1" noAdjustHandles="1" noChangeArrowheads="1" noChangeShapeType="1" noTextEdit="1"/>
              </p:cNvSpPr>
              <p:nvPr>
                <p:ph idx="1"/>
              </p:nvPr>
            </p:nvSpPr>
            <p:spPr>
              <a:xfrm>
                <a:off x="838200" y="1567229"/>
                <a:ext cx="10515600" cy="4894986"/>
              </a:xfrm>
              <a:blipFill>
                <a:blip r:embed="rId5"/>
                <a:stretch>
                  <a:fillRect l="-1217" t="-2242"/>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2E662664-9D6F-409F-A4CB-56F55DD3478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主要工作和创新点</a:t>
            </a:r>
          </a:p>
        </p:txBody>
      </p:sp>
      <p:sp>
        <p:nvSpPr>
          <p:cNvPr id="5" name="标题 1">
            <a:extLst>
              <a:ext uri="{FF2B5EF4-FFF2-40B4-BE49-F238E27FC236}">
                <a16:creationId xmlns:a16="http://schemas.microsoft.com/office/drawing/2014/main" id="{0811A272-17C0-4029-972C-2058DD845EF3}"/>
              </a:ext>
            </a:extLst>
          </p:cNvPr>
          <p:cNvSpPr>
            <a:spLocks noGrp="1"/>
          </p:cNvSpPr>
          <p:nvPr>
            <p:ph type="title"/>
          </p:nvPr>
        </p:nvSpPr>
        <p:spPr>
          <a:xfrm>
            <a:off x="578893" y="590549"/>
            <a:ext cx="10515600" cy="1325563"/>
          </a:xfrm>
        </p:spPr>
        <p:txBody>
          <a:bodyPr>
            <a:normAutofit/>
          </a:bodyPr>
          <a:lstStyle/>
          <a:p>
            <a:r>
              <a:rPr lang="zh-CN" altLang="en-US" sz="2800" b="1" dirty="0"/>
              <a:t>二、</a:t>
            </a:r>
            <a:r>
              <a:rPr lang="en-US" altLang="zh-CN" sz="2800" b="1" dirty="0"/>
              <a:t>AS2</a:t>
            </a:r>
            <a:r>
              <a:rPr lang="zh-CN" altLang="en-US" sz="2800" b="1" dirty="0"/>
              <a:t>任务上基线模型的构建</a:t>
            </a:r>
          </a:p>
        </p:txBody>
      </p:sp>
    </p:spTree>
    <p:extLst>
      <p:ext uri="{BB962C8B-B14F-4D97-AF65-F5344CB8AC3E}">
        <p14:creationId xmlns:p14="http://schemas.microsoft.com/office/powerpoint/2010/main" val="107929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5E379F4-AAB2-4B88-930F-0D118F244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7" name="图片 6">
            <a:extLst>
              <a:ext uri="{FF2B5EF4-FFF2-40B4-BE49-F238E27FC236}">
                <a16:creationId xmlns:a16="http://schemas.microsoft.com/office/drawing/2014/main" id="{38BA5263-F5B5-4A96-A052-F5EDAAAEB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graphicFrame>
        <p:nvGraphicFramePr>
          <p:cNvPr id="9" name="内容占位符 8">
            <a:extLst>
              <a:ext uri="{FF2B5EF4-FFF2-40B4-BE49-F238E27FC236}">
                <a16:creationId xmlns:a16="http://schemas.microsoft.com/office/drawing/2014/main" id="{F582A71D-D04F-47AE-952B-E0E080589B43}"/>
              </a:ext>
            </a:extLst>
          </p:cNvPr>
          <p:cNvGraphicFramePr>
            <a:graphicFrameLocks noGrp="1"/>
          </p:cNvGraphicFramePr>
          <p:nvPr>
            <p:ph idx="1"/>
            <p:extLst>
              <p:ext uri="{D42A27DB-BD31-4B8C-83A1-F6EECF244321}">
                <p14:modId xmlns:p14="http://schemas.microsoft.com/office/powerpoint/2010/main" val="5107334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标题 1">
            <a:extLst>
              <a:ext uri="{FF2B5EF4-FFF2-40B4-BE49-F238E27FC236}">
                <a16:creationId xmlns:a16="http://schemas.microsoft.com/office/drawing/2014/main" id="{2E662664-9D6F-409F-A4CB-56F55DD3478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主要工作和创新点</a:t>
            </a:r>
          </a:p>
        </p:txBody>
      </p:sp>
      <p:sp>
        <p:nvSpPr>
          <p:cNvPr id="10" name="左大括号 9">
            <a:extLst>
              <a:ext uri="{FF2B5EF4-FFF2-40B4-BE49-F238E27FC236}">
                <a16:creationId xmlns:a16="http://schemas.microsoft.com/office/drawing/2014/main" id="{122D4FCF-4448-4BE2-9614-E6366952DF9A}"/>
              </a:ext>
            </a:extLst>
          </p:cNvPr>
          <p:cNvSpPr/>
          <p:nvPr/>
        </p:nvSpPr>
        <p:spPr>
          <a:xfrm>
            <a:off x="2722729" y="1985749"/>
            <a:ext cx="771099" cy="3623481"/>
          </a:xfrm>
          <a:prstGeom prst="leftBrace">
            <a:avLst>
              <a:gd name="adj1" fmla="val 45501"/>
              <a:gd name="adj2" fmla="val 50000"/>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B2A1816-B724-4687-BD9F-705CCAB0E838}"/>
              </a:ext>
            </a:extLst>
          </p:cNvPr>
          <p:cNvSpPr/>
          <p:nvPr/>
        </p:nvSpPr>
        <p:spPr>
          <a:xfrm>
            <a:off x="1196174" y="3200400"/>
            <a:ext cx="1359090" cy="1044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提出模型</a:t>
            </a:r>
          </a:p>
        </p:txBody>
      </p:sp>
      <p:sp>
        <p:nvSpPr>
          <p:cNvPr id="12" name="矩形 11">
            <a:extLst>
              <a:ext uri="{FF2B5EF4-FFF2-40B4-BE49-F238E27FC236}">
                <a16:creationId xmlns:a16="http://schemas.microsoft.com/office/drawing/2014/main" id="{CA0F0997-F957-481C-B950-98BF4A4B353F}"/>
              </a:ext>
            </a:extLst>
          </p:cNvPr>
          <p:cNvSpPr/>
          <p:nvPr/>
        </p:nvSpPr>
        <p:spPr>
          <a:xfrm>
            <a:off x="3776739" y="1537648"/>
            <a:ext cx="1359090" cy="1044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基线模型</a:t>
            </a:r>
          </a:p>
        </p:txBody>
      </p:sp>
      <p:sp>
        <p:nvSpPr>
          <p:cNvPr id="13" name="矩形 12">
            <a:extLst>
              <a:ext uri="{FF2B5EF4-FFF2-40B4-BE49-F238E27FC236}">
                <a16:creationId xmlns:a16="http://schemas.microsoft.com/office/drawing/2014/main" id="{A3AAD0B9-BBB9-4AF5-BA25-914876BAFD7F}"/>
              </a:ext>
            </a:extLst>
          </p:cNvPr>
          <p:cNvSpPr/>
          <p:nvPr/>
        </p:nvSpPr>
        <p:spPr>
          <a:xfrm>
            <a:off x="3716460" y="5132909"/>
            <a:ext cx="1359090" cy="1044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创新模型</a:t>
            </a:r>
          </a:p>
        </p:txBody>
      </p:sp>
      <p:sp>
        <p:nvSpPr>
          <p:cNvPr id="14" name="左大括号 13">
            <a:extLst>
              <a:ext uri="{FF2B5EF4-FFF2-40B4-BE49-F238E27FC236}">
                <a16:creationId xmlns:a16="http://schemas.microsoft.com/office/drawing/2014/main" id="{DAECA3C9-074A-4CED-8CF9-98E3595A3615}"/>
              </a:ext>
            </a:extLst>
          </p:cNvPr>
          <p:cNvSpPr/>
          <p:nvPr/>
        </p:nvSpPr>
        <p:spPr>
          <a:xfrm>
            <a:off x="5378357" y="1030406"/>
            <a:ext cx="810903" cy="2019869"/>
          </a:xfrm>
          <a:prstGeom prst="leftBrace">
            <a:avLst>
              <a:gd name="adj1" fmla="val 3189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D64091C-55B3-4B2E-82EA-5A42FD8815EC}"/>
              </a:ext>
            </a:extLst>
          </p:cNvPr>
          <p:cNvSpPr/>
          <p:nvPr/>
        </p:nvSpPr>
        <p:spPr>
          <a:xfrm>
            <a:off x="6267736" y="2751754"/>
            <a:ext cx="1180532" cy="597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联合模型</a:t>
            </a:r>
          </a:p>
        </p:txBody>
      </p:sp>
      <p:sp>
        <p:nvSpPr>
          <p:cNvPr id="17" name="左大括号 16">
            <a:extLst>
              <a:ext uri="{FF2B5EF4-FFF2-40B4-BE49-F238E27FC236}">
                <a16:creationId xmlns:a16="http://schemas.microsoft.com/office/drawing/2014/main" id="{51D55746-3562-4F6B-9578-809325601A1F}"/>
              </a:ext>
            </a:extLst>
          </p:cNvPr>
          <p:cNvSpPr/>
          <p:nvPr/>
        </p:nvSpPr>
        <p:spPr>
          <a:xfrm>
            <a:off x="7526744" y="2169994"/>
            <a:ext cx="941692" cy="1603612"/>
          </a:xfrm>
          <a:prstGeom prst="leftBrace">
            <a:avLst>
              <a:gd name="adj1" fmla="val 1847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6BB5F8A5-8D6F-4159-88F4-78B94176966C}"/>
              </a:ext>
            </a:extLst>
          </p:cNvPr>
          <p:cNvSpPr/>
          <p:nvPr/>
        </p:nvSpPr>
        <p:spPr>
          <a:xfrm>
            <a:off x="6267736" y="736981"/>
            <a:ext cx="1180532" cy="597042"/>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逐点模型</a:t>
            </a:r>
          </a:p>
        </p:txBody>
      </p:sp>
      <p:sp>
        <p:nvSpPr>
          <p:cNvPr id="19" name="矩形: 圆角 18">
            <a:extLst>
              <a:ext uri="{FF2B5EF4-FFF2-40B4-BE49-F238E27FC236}">
                <a16:creationId xmlns:a16="http://schemas.microsoft.com/office/drawing/2014/main" id="{EE25654B-643F-4F38-901E-CDA9E09D6DEE}"/>
              </a:ext>
            </a:extLst>
          </p:cNvPr>
          <p:cNvSpPr/>
          <p:nvPr/>
        </p:nvSpPr>
        <p:spPr>
          <a:xfrm>
            <a:off x="8716369" y="1871473"/>
            <a:ext cx="1437563" cy="597042"/>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联合多分类器模型</a:t>
            </a:r>
          </a:p>
        </p:txBody>
      </p:sp>
      <p:sp>
        <p:nvSpPr>
          <p:cNvPr id="20" name="矩形: 圆角 19">
            <a:extLst>
              <a:ext uri="{FF2B5EF4-FFF2-40B4-BE49-F238E27FC236}">
                <a16:creationId xmlns:a16="http://schemas.microsoft.com/office/drawing/2014/main" id="{8BB1DFB9-4EF2-4102-8AF0-7C7A1EE6156A}"/>
              </a:ext>
            </a:extLst>
          </p:cNvPr>
          <p:cNvSpPr/>
          <p:nvPr/>
        </p:nvSpPr>
        <p:spPr>
          <a:xfrm>
            <a:off x="8716369" y="2674915"/>
            <a:ext cx="1437564" cy="597042"/>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联合逐对模型</a:t>
            </a:r>
          </a:p>
        </p:txBody>
      </p:sp>
      <p:sp>
        <p:nvSpPr>
          <p:cNvPr id="21" name="矩形: 圆角 20">
            <a:extLst>
              <a:ext uri="{FF2B5EF4-FFF2-40B4-BE49-F238E27FC236}">
                <a16:creationId xmlns:a16="http://schemas.microsoft.com/office/drawing/2014/main" id="{FC925968-2E38-41BF-87AA-911CA3D80BE5}"/>
              </a:ext>
            </a:extLst>
          </p:cNvPr>
          <p:cNvSpPr/>
          <p:nvPr/>
        </p:nvSpPr>
        <p:spPr>
          <a:xfrm>
            <a:off x="8716370" y="3475085"/>
            <a:ext cx="1437564" cy="597042"/>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a:t>
            </a:r>
            <a:r>
              <a:rPr lang="en-US" altLang="zh-CN" dirty="0"/>
              <a:t>KGAT</a:t>
            </a:r>
            <a:r>
              <a:rPr lang="zh-CN" altLang="en-US" dirty="0"/>
              <a:t>的联合模型</a:t>
            </a:r>
          </a:p>
        </p:txBody>
      </p:sp>
      <p:sp>
        <p:nvSpPr>
          <p:cNvPr id="22" name="左大括号 21">
            <a:extLst>
              <a:ext uri="{FF2B5EF4-FFF2-40B4-BE49-F238E27FC236}">
                <a16:creationId xmlns:a16="http://schemas.microsoft.com/office/drawing/2014/main" id="{1457C6C8-D385-4A0F-BEA6-008D549E8686}"/>
              </a:ext>
            </a:extLst>
          </p:cNvPr>
          <p:cNvSpPr/>
          <p:nvPr/>
        </p:nvSpPr>
        <p:spPr>
          <a:xfrm>
            <a:off x="5298182" y="4865427"/>
            <a:ext cx="626083" cy="1678674"/>
          </a:xfrm>
          <a:prstGeom prst="leftBrace">
            <a:avLst>
              <a:gd name="adj1" fmla="val 3667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D7730F23-3B6F-459F-A5F9-6659D9ADE886}"/>
              </a:ext>
            </a:extLst>
          </p:cNvPr>
          <p:cNvSpPr/>
          <p:nvPr/>
        </p:nvSpPr>
        <p:spPr>
          <a:xfrm>
            <a:off x="6267736" y="4566906"/>
            <a:ext cx="1180532" cy="59704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ASR</a:t>
            </a:r>
            <a:endParaRPr lang="zh-CN" altLang="en-US" dirty="0"/>
          </a:p>
        </p:txBody>
      </p:sp>
      <p:sp>
        <p:nvSpPr>
          <p:cNvPr id="24" name="矩形: 圆角 23">
            <a:extLst>
              <a:ext uri="{FF2B5EF4-FFF2-40B4-BE49-F238E27FC236}">
                <a16:creationId xmlns:a16="http://schemas.microsoft.com/office/drawing/2014/main" id="{C3E82C40-3EE3-4B23-A773-5F1D8A5381D0}"/>
              </a:ext>
            </a:extLst>
          </p:cNvPr>
          <p:cNvSpPr/>
          <p:nvPr/>
        </p:nvSpPr>
        <p:spPr>
          <a:xfrm>
            <a:off x="6267736" y="6218960"/>
            <a:ext cx="1180532" cy="59704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MASR</a:t>
            </a:r>
            <a:endParaRPr lang="zh-CN" altLang="en-US" dirty="0"/>
          </a:p>
        </p:txBody>
      </p:sp>
    </p:spTree>
    <p:extLst>
      <p:ext uri="{BB962C8B-B14F-4D97-AF65-F5344CB8AC3E}">
        <p14:creationId xmlns:p14="http://schemas.microsoft.com/office/powerpoint/2010/main" val="1621990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4E200CC-DD95-42F8-A546-8736324AD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8" name="图片 7">
            <a:extLst>
              <a:ext uri="{FF2B5EF4-FFF2-40B4-BE49-F238E27FC236}">
                <a16:creationId xmlns:a16="http://schemas.microsoft.com/office/drawing/2014/main" id="{D8E01364-537E-4CE2-8D52-3CA3B90E3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65B182-DD36-4C59-AB61-96D2F3738928}"/>
                  </a:ext>
                </a:extLst>
              </p:cNvPr>
              <p:cNvSpPr>
                <a:spLocks noGrp="1"/>
              </p:cNvSpPr>
              <p:nvPr>
                <p:ph idx="1"/>
              </p:nvPr>
            </p:nvSpPr>
            <p:spPr>
              <a:xfrm>
                <a:off x="838200" y="1567229"/>
                <a:ext cx="10515600" cy="4351338"/>
              </a:xfrm>
            </p:spPr>
            <p:txBody>
              <a:bodyPr>
                <a:normAutofit/>
              </a:bodyPr>
              <a:lstStyle/>
              <a:p>
                <a:pPr marL="0" indent="0">
                  <a:buNone/>
                </a:pPr>
                <a:r>
                  <a:rPr lang="zh-CN" altLang="en-US" dirty="0"/>
                  <a:t>证据支持模型使用答案</a:t>
                </a:r>
                <a:r>
                  <a:rPr lang="en-US" altLang="zh-CN" dirty="0"/>
                  <a:t>(ASC)</a:t>
                </a:r>
                <a:r>
                  <a:rPr lang="zh-CN" altLang="en-US" dirty="0"/>
                  <a:t>对分类器，用备选答案为目标答案</a:t>
                </a:r>
                <a:r>
                  <a:rPr lang="en-US" altLang="zh-CN" dirty="0"/>
                  <a:t>t</a:t>
                </a:r>
                <a:r>
                  <a:rPr lang="zh-CN" altLang="en-US" dirty="0"/>
                  <a:t>提供证据支持。</a:t>
                </a:r>
                <a:endParaRPr lang="en-US" altLang="zh-CN" dirty="0"/>
              </a:p>
              <a:p>
                <a:pPr marL="0" indent="0">
                  <a:buNone/>
                </a:pPr>
                <a:r>
                  <a:rPr lang="zh-CN" altLang="en-US" dirty="0"/>
                  <a:t>可以做如下定义：给出一个问题</a:t>
                </a:r>
                <a:r>
                  <a:rPr lang="en-US" altLang="zh-CN" dirty="0"/>
                  <a:t>q</a:t>
                </a:r>
                <a:r>
                  <a:rPr lang="zh-CN" altLang="en-US" dirty="0"/>
                  <a:t>和一个</a:t>
                </a:r>
                <a:r>
                  <a:rPr lang="en-US" altLang="zh-CN" dirty="0"/>
                  <a:t>topk+1</a:t>
                </a:r>
                <a:r>
                  <a:rPr lang="zh-CN" altLang="en-US" dirty="0"/>
                  <a:t>备选答案集</a:t>
                </a:r>
                <a:r>
                  <a:rPr lang="en-US" altLang="zh-CN" dirty="0"/>
                  <a:t>A</a:t>
                </a:r>
                <a:r>
                  <a:rPr lang="zh-CN" altLang="en-US" dirty="0"/>
                  <a:t> </a:t>
                </a:r>
                <a:r>
                  <a:rPr lang="en-US" altLang="zh-CN" dirty="0"/>
                  <a:t>(</a:t>
                </a:r>
                <a:r>
                  <a:rPr lang="zh-CN" altLang="en-US" dirty="0"/>
                  <a:t>所有备选答案都是由</a:t>
                </a:r>
                <a:r>
                  <a:rPr lang="en-US" altLang="zh-CN" dirty="0"/>
                  <a:t>AS2</a:t>
                </a:r>
                <a:r>
                  <a:rPr lang="zh-CN" altLang="en-US" dirty="0"/>
                  <a:t>模块选出来的</a:t>
                </a:r>
                <a:r>
                  <a:rPr lang="en-US" altLang="zh-CN" dirty="0"/>
                  <a:t>)</a:t>
                </a:r>
                <a:r>
                  <a:rPr lang="zh-CN" altLang="en-US" dirty="0"/>
                  <a:t>，定义一个函数   </a:t>
                </a:r>
                <a14:m>
                  <m:oMath xmlns:m="http://schemas.openxmlformats.org/officeDocument/2006/math">
                    <m:r>
                      <a:rPr lang="zh-CN" altLang="en-US" i="1" smtClean="0">
                        <a:latin typeface="Cambria Math" panose="02040503050406030204" pitchFamily="18" charset="0"/>
                      </a:rPr>
                      <m:t>𝜎</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m:rPr>
                        <m:lit/>
                      </m:rP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i="1">
                        <a:latin typeface="Cambria Math" panose="02040503050406030204" pitchFamily="18" charset="0"/>
                      </a:rPr>
                      <m:t>来</m:t>
                    </m:r>
                  </m:oMath>
                </a14:m>
                <a:r>
                  <a:rPr lang="zh-CN" altLang="en-US" dirty="0"/>
                  <a:t>计算在证据集支持下目标答案</a:t>
                </a:r>
                <a:r>
                  <a:rPr lang="en-US" altLang="zh-CN" dirty="0"/>
                  <a:t>t</a:t>
                </a:r>
                <a:r>
                  <a:rPr lang="zh-CN" altLang="en-US" dirty="0"/>
                  <a:t>是问题</a:t>
                </a:r>
                <a:r>
                  <a:rPr lang="en-US" altLang="zh-CN" dirty="0"/>
                  <a:t>q</a:t>
                </a:r>
                <a:r>
                  <a:rPr lang="zh-CN" altLang="en-US" dirty="0"/>
                  <a:t>的正确回答的概率。</a:t>
                </a:r>
              </a:p>
            </p:txBody>
          </p:sp>
        </mc:Choice>
        <mc:Fallback xmlns="">
          <p:sp>
            <p:nvSpPr>
              <p:cNvPr id="3" name="内容占位符 2">
                <a:extLst>
                  <a:ext uri="{FF2B5EF4-FFF2-40B4-BE49-F238E27FC236}">
                    <a16:creationId xmlns:a16="http://schemas.microsoft.com/office/drawing/2014/main" id="{9B65B182-DD36-4C59-AB61-96D2F3738928}"/>
                  </a:ext>
                </a:extLst>
              </p:cNvPr>
              <p:cNvSpPr>
                <a:spLocks noGrp="1" noRot="1" noChangeAspect="1" noMove="1" noResize="1" noEditPoints="1" noAdjustHandles="1" noChangeArrowheads="1" noChangeShapeType="1" noTextEdit="1"/>
              </p:cNvSpPr>
              <p:nvPr>
                <p:ph idx="1"/>
              </p:nvPr>
            </p:nvSpPr>
            <p:spPr>
              <a:xfrm>
                <a:off x="838200" y="1567229"/>
                <a:ext cx="10515600" cy="4351338"/>
              </a:xfrm>
              <a:blipFill>
                <a:blip r:embed="rId4"/>
                <a:stretch>
                  <a:fillRect l="-1217" t="-2521" r="-580"/>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2E662664-9D6F-409F-A4CB-56F55DD3478B}"/>
              </a:ext>
            </a:extLst>
          </p:cNvPr>
          <p:cNvSpPr txBox="1">
            <a:spLocks/>
          </p:cNvSpPr>
          <p:nvPr/>
        </p:nvSpPr>
        <p:spPr>
          <a:xfrm>
            <a:off x="108044" y="146762"/>
            <a:ext cx="10400732"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模型介绍</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001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87C515E-D11E-440D-B086-870AA1E14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6" name="图片 5">
            <a:extLst>
              <a:ext uri="{FF2B5EF4-FFF2-40B4-BE49-F238E27FC236}">
                <a16:creationId xmlns:a16="http://schemas.microsoft.com/office/drawing/2014/main" id="{615D458E-9E14-42B1-9642-A9A509348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65B182-DD36-4C59-AB61-96D2F3738928}"/>
                  </a:ext>
                </a:extLst>
              </p:cNvPr>
              <p:cNvSpPr>
                <a:spLocks noGrp="1"/>
              </p:cNvSpPr>
              <p:nvPr>
                <p:ph idx="1"/>
              </p:nvPr>
            </p:nvSpPr>
            <p:spPr>
              <a:xfrm>
                <a:off x="838200" y="1567229"/>
                <a:ext cx="10515600" cy="4351338"/>
              </a:xfrm>
            </p:spPr>
            <p:txBody>
              <a:bodyPr>
                <a:normAutofit/>
              </a:bodyPr>
              <a:lstStyle/>
              <a:p>
                <a:pPr marL="0" indent="0">
                  <a:buNone/>
                </a:pPr>
                <a:r>
                  <a:rPr lang="zh-CN" altLang="en-US" b="1" dirty="0"/>
                  <a:t>一、</a:t>
                </a:r>
                <a:r>
                  <a:rPr lang="en-US" altLang="zh-CN" b="1" dirty="0"/>
                  <a:t>Answer Support </a:t>
                </a:r>
                <a:r>
                  <a:rPr lang="en-US" altLang="zh-CN" b="1" dirty="0" err="1"/>
                  <a:t>Reranker</a:t>
                </a:r>
                <a:r>
                  <a:rPr lang="en-US" altLang="zh-CN" b="1" dirty="0"/>
                  <a:t>(ASR)</a:t>
                </a:r>
              </a:p>
              <a:p>
                <a:pPr marL="0" indent="0">
                  <a:buNone/>
                </a:pPr>
                <a:r>
                  <a:rPr lang="en-US" altLang="zh-CN" dirty="0"/>
                  <a:t>ASR</a:t>
                </a:r>
                <a:r>
                  <a:rPr lang="zh-CN" altLang="en-US" dirty="0"/>
                  <a:t>模型主要由三部分构成</a:t>
                </a:r>
                <a:r>
                  <a:rPr lang="en-US" altLang="zh-CN" dirty="0"/>
                  <a:t>:Pointwise </a:t>
                </a:r>
                <a:r>
                  <a:rPr lang="en-US" altLang="zh-CN" dirty="0" err="1"/>
                  <a:t>Reranker</a:t>
                </a:r>
                <a:r>
                  <a:rPr lang="en-US" altLang="zh-CN" dirty="0"/>
                  <a:t>(PR)</a:t>
                </a:r>
                <a:r>
                  <a:rPr lang="zh-CN" altLang="en-US" dirty="0"/>
                  <a:t>，</a:t>
                </a:r>
                <a:r>
                  <a:rPr lang="en-US" altLang="zh-CN" dirty="0" err="1"/>
                  <a:t>PairWise</a:t>
                </a:r>
                <a:r>
                  <a:rPr lang="en-US" altLang="zh-CN" dirty="0"/>
                  <a:t> Representation(PWR)</a:t>
                </a:r>
                <a:r>
                  <a:rPr lang="zh-CN" altLang="en-US" dirty="0"/>
                  <a:t>和</a:t>
                </a:r>
                <a:r>
                  <a:rPr lang="en-US" altLang="zh-CN" dirty="0"/>
                  <a:t>Answer Support Classifier(ASC)</a:t>
                </a:r>
              </a:p>
              <a:p>
                <a:pPr marL="0" indent="0">
                  <a:buNone/>
                </a:pPr>
                <a:r>
                  <a:rPr lang="zh-CN" altLang="en-US" dirty="0"/>
                  <a:t>其中，</a:t>
                </a:r>
                <a:r>
                  <a:rPr lang="en-US" altLang="zh-CN" dirty="0"/>
                  <a:t>PR</a:t>
                </a:r>
                <a:r>
                  <a:rPr lang="zh-CN" altLang="en-US" dirty="0"/>
                  <a:t>模块负责生成问题</a:t>
                </a:r>
                <a:r>
                  <a:rPr lang="en-US" altLang="zh-CN" dirty="0"/>
                  <a:t>-</a:t>
                </a:r>
                <a:r>
                  <a:rPr lang="zh-CN" altLang="en-US" dirty="0"/>
                  <a:t>答案对</a:t>
                </a:r>
                <a:r>
                  <a:rPr lang="en-US" altLang="zh-CN" dirty="0"/>
                  <a:t>(</a:t>
                </a: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a:t>
                </a:r>
                <a:r>
                  <a:rPr lang="zh-CN" altLang="en-US" dirty="0"/>
                  <a:t>的嵌入向量。</a:t>
                </a:r>
                <a:endParaRPr lang="en-US" altLang="zh-CN" dirty="0"/>
              </a:p>
              <a:p>
                <a:pPr marL="0" indent="0">
                  <a:buNone/>
                </a:pPr>
                <a:r>
                  <a:rPr lang="en-US" altLang="zh-CN" dirty="0"/>
                  <a:t>PWR</a:t>
                </a:r>
                <a:r>
                  <a:rPr lang="zh-CN" altLang="en-US" dirty="0"/>
                  <a:t>模块负责生成答案对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的嵌入向量。</a:t>
                </a:r>
                <a:endParaRPr lang="en-US" altLang="zh-CN" dirty="0"/>
              </a:p>
              <a:p>
                <a:pPr marL="0" indent="0">
                  <a:buNone/>
                </a:pPr>
                <a:r>
                  <a:rPr lang="en-US" altLang="zh-CN" dirty="0"/>
                  <a:t>ASC</a:t>
                </a:r>
                <a:r>
                  <a:rPr lang="zh-CN" altLang="en-US" dirty="0"/>
                  <a:t>模块负责筛除不相关的备选语句，它通过定义答案</a:t>
                </a:r>
                <a:r>
                  <a:rPr lang="en-US" altLang="zh-CN" dirty="0"/>
                  <a:t>t</a:t>
                </a:r>
                <a:r>
                  <a:rPr lang="zh-CN" altLang="en-US" dirty="0"/>
                  <a:t>与备选答案</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之间的关系进行训练。</a:t>
                </a:r>
              </a:p>
            </p:txBody>
          </p:sp>
        </mc:Choice>
        <mc:Fallback xmlns="">
          <p:sp>
            <p:nvSpPr>
              <p:cNvPr id="3" name="内容占位符 2">
                <a:extLst>
                  <a:ext uri="{FF2B5EF4-FFF2-40B4-BE49-F238E27FC236}">
                    <a16:creationId xmlns:a16="http://schemas.microsoft.com/office/drawing/2014/main" id="{9B65B182-DD36-4C59-AB61-96D2F3738928}"/>
                  </a:ext>
                </a:extLst>
              </p:cNvPr>
              <p:cNvSpPr>
                <a:spLocks noGrp="1" noRot="1" noChangeAspect="1" noMove="1" noResize="1" noEditPoints="1" noAdjustHandles="1" noChangeArrowheads="1" noChangeShapeType="1" noTextEdit="1"/>
              </p:cNvSpPr>
              <p:nvPr>
                <p:ph idx="1"/>
              </p:nvPr>
            </p:nvSpPr>
            <p:spPr>
              <a:xfrm>
                <a:off x="838200" y="1567229"/>
                <a:ext cx="10515600" cy="4351338"/>
              </a:xfrm>
              <a:blipFill>
                <a:blip r:embed="rId5"/>
                <a:stretch>
                  <a:fillRect l="-1217" t="-2521"/>
                </a:stretch>
              </a:blipFill>
            </p:spPr>
            <p:txBody>
              <a:bodyPr/>
              <a:lstStyle/>
              <a:p>
                <a:r>
                  <a:rPr lang="zh-CN" altLang="en-US">
                    <a:noFill/>
                  </a:rPr>
                  <a:t> </a:t>
                </a:r>
              </a:p>
            </p:txBody>
          </p:sp>
        </mc:Fallback>
      </mc:AlternateContent>
      <p:sp>
        <p:nvSpPr>
          <p:cNvPr id="7" name="标题 1">
            <a:extLst>
              <a:ext uri="{FF2B5EF4-FFF2-40B4-BE49-F238E27FC236}">
                <a16:creationId xmlns:a16="http://schemas.microsoft.com/office/drawing/2014/main" id="{C7AD091E-1C05-45BA-B022-D2D820D18014}"/>
              </a:ext>
            </a:extLst>
          </p:cNvPr>
          <p:cNvSpPr txBox="1">
            <a:spLocks/>
          </p:cNvSpPr>
          <p:nvPr/>
        </p:nvSpPr>
        <p:spPr>
          <a:xfrm>
            <a:off x="108044" y="146762"/>
            <a:ext cx="10400732"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模型介绍</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21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5EDDEE4-B04F-47BE-BBD4-700F83150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9" name="图片 8">
            <a:extLst>
              <a:ext uri="{FF2B5EF4-FFF2-40B4-BE49-F238E27FC236}">
                <a16:creationId xmlns:a16="http://schemas.microsoft.com/office/drawing/2014/main" id="{2F9F9F06-9686-4ACF-9F1E-0BC0E450E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65B182-DD36-4C59-AB61-96D2F3738928}"/>
                  </a:ext>
                </a:extLst>
              </p:cNvPr>
              <p:cNvSpPr>
                <a:spLocks noGrp="1"/>
              </p:cNvSpPr>
              <p:nvPr>
                <p:ph idx="1"/>
              </p:nvPr>
            </p:nvSpPr>
            <p:spPr>
              <a:xfrm>
                <a:off x="838200" y="1567229"/>
                <a:ext cx="10515600" cy="4351338"/>
              </a:xfrm>
            </p:spPr>
            <p:txBody>
              <a:bodyPr>
                <a:normAutofit/>
              </a:bodyPr>
              <a:lstStyle/>
              <a:p>
                <a:pPr marL="0" indent="0">
                  <a:buNone/>
                </a:pPr>
                <a:r>
                  <a:rPr lang="zh-CN" altLang="en-US" dirty="0"/>
                  <a:t>其中，</a:t>
                </a:r>
                <a:r>
                  <a:rPr lang="en-US" altLang="zh-CN" dirty="0"/>
                  <a:t>PR</a:t>
                </a:r>
                <a:r>
                  <a:rPr lang="zh-CN" altLang="en-US" dirty="0"/>
                  <a:t>负责生成问题</a:t>
                </a:r>
                <a:r>
                  <a:rPr lang="en-US" altLang="zh-CN" dirty="0"/>
                  <a:t>-</a:t>
                </a:r>
                <a:r>
                  <a:rPr lang="zh-CN" altLang="en-US" dirty="0"/>
                  <a:t>答案对</a:t>
                </a:r>
                <a:r>
                  <a:rPr lang="en-US" altLang="zh-CN" dirty="0"/>
                  <a:t>(</a:t>
                </a: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a:t>
                </a:r>
                <a:r>
                  <a:rPr lang="zh-CN" altLang="en-US" dirty="0"/>
                  <a:t>的嵌入向量，这里</a:t>
                </a:r>
                <a:r>
                  <a:rPr lang="en-US" altLang="zh-CN" dirty="0"/>
                  <a:t>PR</a:t>
                </a:r>
                <a:r>
                  <a:rPr lang="zh-CN" altLang="en-US" dirty="0"/>
                  <a:t>内部使用的模型网络是经过</a:t>
                </a:r>
                <a:r>
                  <a:rPr lang="en-US" altLang="zh-CN" dirty="0"/>
                  <a:t>TANDA</a:t>
                </a:r>
                <a:r>
                  <a:rPr lang="zh-CN" altLang="en-US" dirty="0"/>
                  <a:t>方法微调后的</a:t>
                </a:r>
                <a:r>
                  <a:rPr lang="en-US" altLang="zh-CN" dirty="0" err="1"/>
                  <a:t>RoBERTa</a:t>
                </a:r>
                <a:r>
                  <a:rPr lang="zh-CN" altLang="en-US" dirty="0"/>
                  <a:t>。</a:t>
                </a: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9B65B182-DD36-4C59-AB61-96D2F3738928}"/>
                  </a:ext>
                </a:extLst>
              </p:cNvPr>
              <p:cNvSpPr>
                <a:spLocks noGrp="1" noRot="1" noChangeAspect="1" noMove="1" noResize="1" noEditPoints="1" noAdjustHandles="1" noChangeArrowheads="1" noChangeShapeType="1" noTextEdit="1"/>
              </p:cNvSpPr>
              <p:nvPr>
                <p:ph idx="1"/>
              </p:nvPr>
            </p:nvSpPr>
            <p:spPr>
              <a:xfrm>
                <a:off x="838200" y="1567229"/>
                <a:ext cx="10515600" cy="4351338"/>
              </a:xfrm>
              <a:blipFill>
                <a:blip r:embed="rId4"/>
                <a:stretch>
                  <a:fillRect l="-1217" t="-2381"/>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2E662664-9D6F-409F-A4CB-56F55DD3478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模型介绍</a:t>
            </a:r>
            <a:endParaRPr lang="zh-CN" altLang="en-US"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091F1B85-5002-46E1-A2B1-7729B96CC0E0}"/>
              </a:ext>
            </a:extLst>
          </p:cNvPr>
          <p:cNvPicPr>
            <a:picLocks noChangeAspect="1"/>
          </p:cNvPicPr>
          <p:nvPr/>
        </p:nvPicPr>
        <p:blipFill>
          <a:blip r:embed="rId5"/>
          <a:stretch>
            <a:fillRect/>
          </a:stretch>
        </p:blipFill>
        <p:spPr>
          <a:xfrm>
            <a:off x="3261816" y="2465369"/>
            <a:ext cx="5115848" cy="3453198"/>
          </a:xfrm>
          <a:prstGeom prst="rect">
            <a:avLst/>
          </a:prstGeom>
        </p:spPr>
      </p:pic>
    </p:spTree>
    <p:extLst>
      <p:ext uri="{BB962C8B-B14F-4D97-AF65-F5344CB8AC3E}">
        <p14:creationId xmlns:p14="http://schemas.microsoft.com/office/powerpoint/2010/main" val="206216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4BCB690B-92D5-4524-B6FF-9EFA11EF8489}"/>
              </a:ext>
            </a:extLst>
          </p:cNvPr>
          <p:cNvGrpSpPr/>
          <p:nvPr/>
        </p:nvGrpSpPr>
        <p:grpSpPr>
          <a:xfrm>
            <a:off x="0" y="0"/>
            <a:ext cx="12200810" cy="6857999"/>
            <a:chOff x="0" y="0"/>
            <a:chExt cx="12200810" cy="6857999"/>
          </a:xfrm>
        </p:grpSpPr>
        <p:pic>
          <p:nvPicPr>
            <p:cNvPr id="5" name="图片 4">
              <a:extLst>
                <a:ext uri="{FF2B5EF4-FFF2-40B4-BE49-F238E27FC236}">
                  <a16:creationId xmlns:a16="http://schemas.microsoft.com/office/drawing/2014/main" id="{CDEB5B31-7ED8-4CEC-8A88-05486B5A3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6" name="图片 5">
              <a:extLst>
                <a:ext uri="{FF2B5EF4-FFF2-40B4-BE49-F238E27FC236}">
                  <a16:creationId xmlns:a16="http://schemas.microsoft.com/office/drawing/2014/main" id="{21ECEFC4-8A5C-4135-88DA-DBFA2750A7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grpSp>
      <p:sp>
        <p:nvSpPr>
          <p:cNvPr id="2" name="标题 1">
            <a:extLst>
              <a:ext uri="{FF2B5EF4-FFF2-40B4-BE49-F238E27FC236}">
                <a16:creationId xmlns:a16="http://schemas.microsoft.com/office/drawing/2014/main" id="{358D7CD1-0EA0-4683-A77D-DDADE6A321FD}"/>
              </a:ext>
            </a:extLst>
          </p:cNvPr>
          <p:cNvSpPr>
            <a:spLocks noGrp="1"/>
          </p:cNvSpPr>
          <p:nvPr>
            <p:ph type="title"/>
          </p:nvPr>
        </p:nvSpPr>
        <p:spPr>
          <a:xfrm>
            <a:off x="108044" y="146762"/>
            <a:ext cx="10175543" cy="597042"/>
          </a:xfrm>
        </p:spPr>
        <p:txBody>
          <a:bodyPr>
            <a:normAutofit fontScale="90000"/>
          </a:bodyPr>
          <a:lstStyle/>
          <a:p>
            <a:r>
              <a:rPr lang="zh-CN" altLang="en-US" b="1" dirty="0"/>
              <a:t>研究背景和相关工作</a:t>
            </a:r>
          </a:p>
        </p:txBody>
      </p:sp>
      <p:sp>
        <p:nvSpPr>
          <p:cNvPr id="3" name="内容占位符 2">
            <a:extLst>
              <a:ext uri="{FF2B5EF4-FFF2-40B4-BE49-F238E27FC236}">
                <a16:creationId xmlns:a16="http://schemas.microsoft.com/office/drawing/2014/main" id="{02AE6291-DAE5-426F-991E-D874F55A9F17}"/>
              </a:ext>
            </a:extLst>
          </p:cNvPr>
          <p:cNvSpPr>
            <a:spLocks noGrp="1"/>
          </p:cNvSpPr>
          <p:nvPr>
            <p:ph idx="1"/>
          </p:nvPr>
        </p:nvSpPr>
        <p:spPr>
          <a:xfrm>
            <a:off x="838200" y="1009934"/>
            <a:ext cx="10515600" cy="5167029"/>
          </a:xfrm>
        </p:spPr>
        <p:txBody>
          <a:bodyPr/>
          <a:lstStyle/>
          <a:p>
            <a:r>
              <a:rPr lang="zh-CN" altLang="en-US" dirty="0"/>
              <a:t>论文中主要提到了两种类别的自动问答，其一是基于阅读理解</a:t>
            </a:r>
            <a:r>
              <a:rPr lang="en-US" altLang="zh-CN" dirty="0"/>
              <a:t>(MR)</a:t>
            </a:r>
            <a:r>
              <a:rPr lang="zh-CN" altLang="en-US" dirty="0"/>
              <a:t>的自动问答，其二是基于信息检索的自动问答</a:t>
            </a:r>
            <a:r>
              <a:rPr lang="en-US" altLang="zh-CN" dirty="0"/>
              <a:t>(IQRA)</a:t>
            </a:r>
            <a:r>
              <a:rPr lang="zh-CN" altLang="en-US" dirty="0"/>
              <a:t>。作者提到，在实际生产中，基于信息检索的自动问答往往更加高效。基于检索的自动问答主要由三部分构成</a:t>
            </a:r>
            <a:r>
              <a:rPr lang="en-US" altLang="zh-CN" dirty="0"/>
              <a:t>:</a:t>
            </a:r>
            <a:r>
              <a:rPr lang="zh-CN" altLang="en-US" dirty="0"/>
              <a:t>离线索引构建，重排序与答案返回</a:t>
            </a:r>
          </a:p>
        </p:txBody>
      </p:sp>
      <p:grpSp>
        <p:nvGrpSpPr>
          <p:cNvPr id="20" name="组合 19">
            <a:extLst>
              <a:ext uri="{FF2B5EF4-FFF2-40B4-BE49-F238E27FC236}">
                <a16:creationId xmlns:a16="http://schemas.microsoft.com/office/drawing/2014/main" id="{AE1E3FCB-21A0-4FC0-9A90-73A4DB8078C4}"/>
              </a:ext>
            </a:extLst>
          </p:cNvPr>
          <p:cNvGrpSpPr/>
          <p:nvPr/>
        </p:nvGrpSpPr>
        <p:grpSpPr>
          <a:xfrm>
            <a:off x="568656" y="3393393"/>
            <a:ext cx="4627159" cy="2614459"/>
            <a:chOff x="568656" y="3393393"/>
            <a:chExt cx="4627159" cy="2614459"/>
          </a:xfrm>
        </p:grpSpPr>
        <p:sp>
          <p:nvSpPr>
            <p:cNvPr id="14" name="左大括号 13">
              <a:extLst>
                <a:ext uri="{FF2B5EF4-FFF2-40B4-BE49-F238E27FC236}">
                  <a16:creationId xmlns:a16="http://schemas.microsoft.com/office/drawing/2014/main" id="{A100B2EC-6D18-4A48-8BAD-05EDAC5F69F0}"/>
                </a:ext>
              </a:extLst>
            </p:cNvPr>
            <p:cNvSpPr/>
            <p:nvPr/>
          </p:nvSpPr>
          <p:spPr>
            <a:xfrm>
              <a:off x="1575892" y="3608345"/>
              <a:ext cx="678687" cy="2125639"/>
            </a:xfrm>
            <a:prstGeom prst="leftBrace">
              <a:avLst>
                <a:gd name="adj1" fmla="val 8333"/>
                <a:gd name="adj2" fmla="val 492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10B53FE-AFB9-485D-8056-01B7CF2C2101}"/>
                </a:ext>
              </a:extLst>
            </p:cNvPr>
            <p:cNvSpPr txBox="1"/>
            <p:nvPr/>
          </p:nvSpPr>
          <p:spPr>
            <a:xfrm>
              <a:off x="2334335" y="3393393"/>
              <a:ext cx="2861480" cy="400110"/>
            </a:xfrm>
            <a:prstGeom prst="rect">
              <a:avLst/>
            </a:prstGeom>
            <a:noFill/>
          </p:spPr>
          <p:txBody>
            <a:bodyPr wrap="square" rtlCol="0">
              <a:spAutoFit/>
            </a:bodyPr>
            <a:lstStyle/>
            <a:p>
              <a:r>
                <a:rPr lang="zh-CN" altLang="en-US" sz="2000" b="1" dirty="0"/>
                <a:t>基于信息检索的</a:t>
              </a:r>
              <a:r>
                <a:rPr lang="en-US" altLang="zh-CN" sz="2000" b="1" dirty="0"/>
                <a:t>QA</a:t>
              </a:r>
              <a:endParaRPr lang="zh-CN" altLang="en-US" sz="2000" b="1" dirty="0"/>
            </a:p>
          </p:txBody>
        </p:sp>
        <p:sp>
          <p:nvSpPr>
            <p:cNvPr id="17" name="文本框 16">
              <a:extLst>
                <a:ext uri="{FF2B5EF4-FFF2-40B4-BE49-F238E27FC236}">
                  <a16:creationId xmlns:a16="http://schemas.microsoft.com/office/drawing/2014/main" id="{E2B57DC9-558E-4085-884F-FD921A275979}"/>
                </a:ext>
              </a:extLst>
            </p:cNvPr>
            <p:cNvSpPr txBox="1"/>
            <p:nvPr/>
          </p:nvSpPr>
          <p:spPr>
            <a:xfrm>
              <a:off x="3245406" y="3865538"/>
              <a:ext cx="461665" cy="1868446"/>
            </a:xfrm>
            <a:prstGeom prst="rect">
              <a:avLst/>
            </a:prstGeom>
            <a:noFill/>
          </p:spPr>
          <p:txBody>
            <a:bodyPr vert="eaVert" wrap="square" rtlCol="0">
              <a:spAutoFit/>
            </a:bodyPr>
            <a:lstStyle/>
            <a:p>
              <a:r>
                <a:rPr lang="en-US" altLang="zh-CN" dirty="0"/>
                <a:t>.    .    .    .    .    .</a:t>
              </a:r>
              <a:endParaRPr lang="zh-CN" altLang="en-US" dirty="0"/>
            </a:p>
          </p:txBody>
        </p:sp>
        <p:sp>
          <p:nvSpPr>
            <p:cNvPr id="18" name="文本框 17">
              <a:extLst>
                <a:ext uri="{FF2B5EF4-FFF2-40B4-BE49-F238E27FC236}">
                  <a16:creationId xmlns:a16="http://schemas.microsoft.com/office/drawing/2014/main" id="{521299C9-A73A-49F9-B988-89A48A1E777F}"/>
                </a:ext>
              </a:extLst>
            </p:cNvPr>
            <p:cNvSpPr txBox="1"/>
            <p:nvPr/>
          </p:nvSpPr>
          <p:spPr>
            <a:xfrm>
              <a:off x="2254579" y="5607742"/>
              <a:ext cx="2861480" cy="400110"/>
            </a:xfrm>
            <a:prstGeom prst="rect">
              <a:avLst/>
            </a:prstGeom>
            <a:noFill/>
          </p:spPr>
          <p:txBody>
            <a:bodyPr wrap="square" rtlCol="0">
              <a:spAutoFit/>
            </a:bodyPr>
            <a:lstStyle/>
            <a:p>
              <a:r>
                <a:rPr lang="zh-CN" altLang="en-US" sz="2000" b="1" dirty="0"/>
                <a:t>基于阅读理解的</a:t>
              </a:r>
              <a:r>
                <a:rPr lang="en-US" altLang="zh-CN" sz="2000" b="1" dirty="0"/>
                <a:t>QA</a:t>
              </a:r>
              <a:endParaRPr lang="zh-CN" altLang="en-US" sz="2000" b="1" dirty="0"/>
            </a:p>
          </p:txBody>
        </p:sp>
        <p:sp>
          <p:nvSpPr>
            <p:cNvPr id="19" name="文本框 18">
              <a:extLst>
                <a:ext uri="{FF2B5EF4-FFF2-40B4-BE49-F238E27FC236}">
                  <a16:creationId xmlns:a16="http://schemas.microsoft.com/office/drawing/2014/main" id="{0AC18F75-E676-4BAC-88F6-7B8A1E415FA7}"/>
                </a:ext>
              </a:extLst>
            </p:cNvPr>
            <p:cNvSpPr txBox="1"/>
            <p:nvPr/>
          </p:nvSpPr>
          <p:spPr>
            <a:xfrm>
              <a:off x="568656" y="4449992"/>
              <a:ext cx="2861480" cy="400110"/>
            </a:xfrm>
            <a:prstGeom prst="rect">
              <a:avLst/>
            </a:prstGeom>
            <a:noFill/>
          </p:spPr>
          <p:txBody>
            <a:bodyPr wrap="square" rtlCol="0">
              <a:spAutoFit/>
            </a:bodyPr>
            <a:lstStyle/>
            <a:p>
              <a:r>
                <a:rPr lang="en-US" altLang="zh-CN" sz="2000" b="1" dirty="0"/>
                <a:t>QA</a:t>
              </a:r>
              <a:r>
                <a:rPr lang="zh-CN" altLang="en-US" sz="2000" b="1" dirty="0"/>
                <a:t>系统</a:t>
              </a:r>
            </a:p>
          </p:txBody>
        </p:sp>
      </p:grpSp>
      <p:graphicFrame>
        <p:nvGraphicFramePr>
          <p:cNvPr id="23" name="图示 22">
            <a:extLst>
              <a:ext uri="{FF2B5EF4-FFF2-40B4-BE49-F238E27FC236}">
                <a16:creationId xmlns:a16="http://schemas.microsoft.com/office/drawing/2014/main" id="{19456965-CA2E-4AC5-8B99-E766171E86A1}"/>
              </a:ext>
            </a:extLst>
          </p:cNvPr>
          <p:cNvGraphicFramePr/>
          <p:nvPr>
            <p:extLst>
              <p:ext uri="{D42A27DB-BD31-4B8C-83A1-F6EECF244321}">
                <p14:modId xmlns:p14="http://schemas.microsoft.com/office/powerpoint/2010/main" val="769238833"/>
              </p:ext>
            </p:extLst>
          </p:nvPr>
        </p:nvGraphicFramePr>
        <p:xfrm>
          <a:off x="5275571" y="2679525"/>
          <a:ext cx="5233729" cy="39410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37597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8EF73D7-9D6E-4279-B47C-84543A8D9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7" name="图片 6">
            <a:extLst>
              <a:ext uri="{FF2B5EF4-FFF2-40B4-BE49-F238E27FC236}">
                <a16:creationId xmlns:a16="http://schemas.microsoft.com/office/drawing/2014/main" id="{09BB8574-89EA-4611-AF8F-DA949C675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65B182-DD36-4C59-AB61-96D2F3738928}"/>
                  </a:ext>
                </a:extLst>
              </p:cNvPr>
              <p:cNvSpPr>
                <a:spLocks noGrp="1"/>
              </p:cNvSpPr>
              <p:nvPr>
                <p:ph idx="1"/>
              </p:nvPr>
            </p:nvSpPr>
            <p:spPr>
              <a:xfrm>
                <a:off x="838200" y="1567229"/>
                <a:ext cx="10515600" cy="4351338"/>
              </a:xfrm>
            </p:spPr>
            <p:txBody>
              <a:bodyPr>
                <a:normAutofit/>
              </a:bodyPr>
              <a:lstStyle/>
              <a:p>
                <a:pPr marL="0" indent="0">
                  <a:buNone/>
                </a:pPr>
                <a:r>
                  <a:rPr lang="en-US" altLang="zh-CN" dirty="0"/>
                  <a:t>PWR</a:t>
                </a:r>
                <a:r>
                  <a:rPr lang="zh-CN" altLang="en-US" dirty="0"/>
                  <a:t>负责生成目标答案</a:t>
                </a:r>
                <a:r>
                  <a:rPr lang="en-US" altLang="zh-CN" dirty="0"/>
                  <a:t>-</a:t>
                </a:r>
                <a:r>
                  <a:rPr lang="zh-CN" altLang="en-US" dirty="0"/>
                  <a:t>备选答案的</a:t>
                </a:r>
                <a:r>
                  <a:rPr lang="en-US" altLang="zh-CN" dirty="0"/>
                  <a:t>(</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en-US" altLang="zh-CN" dirty="0"/>
                  <a:t>)</a:t>
                </a:r>
                <a:r>
                  <a:rPr lang="zh-CN" altLang="en-US" dirty="0"/>
                  <a:t>向量表示</a:t>
                </a:r>
                <a:endParaRPr lang="en-US" altLang="zh-CN" dirty="0"/>
              </a:p>
              <a:p>
                <a:pPr marL="0" indent="0">
                  <a:buNone/>
                </a:pPr>
                <a:r>
                  <a:rPr lang="en-US" altLang="zh-CN" dirty="0"/>
                  <a:t>ASC</a:t>
                </a:r>
                <a:r>
                  <a:rPr lang="zh-CN" altLang="en-US" dirty="0"/>
                  <a:t>负责计算相关性</a:t>
                </a:r>
                <a:r>
                  <a:rPr lang="en-US" altLang="zh-CN" dirty="0"/>
                  <a:t>(</a:t>
                </a:r>
                <a:r>
                  <a:rPr lang="zh-CN" altLang="en-US" dirty="0"/>
                  <a:t>支持、反对、中立</a:t>
                </a:r>
                <a:r>
                  <a:rPr lang="en-US" altLang="zh-CN" dirty="0"/>
                  <a:t>)</a:t>
                </a:r>
                <a:r>
                  <a:rPr lang="zh-CN" altLang="en-US" dirty="0"/>
                  <a:t>，它定义了答案</a:t>
                </a:r>
                <a:r>
                  <a:rPr lang="en-US" altLang="zh-CN" dirty="0"/>
                  <a:t>t</a:t>
                </a:r>
                <a:r>
                  <a:rPr lang="zh-CN" altLang="en-US" dirty="0"/>
                  <a:t>与备选答案</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之间的关系</a:t>
                </a:r>
                <a:r>
                  <a:rPr lang="en-US" altLang="zh-CN" dirty="0"/>
                  <a:t>(ASC</a:t>
                </a:r>
                <a:r>
                  <a:rPr lang="zh-CN" altLang="en-US" dirty="0"/>
                  <a:t>标签</a:t>
                </a:r>
                <a:r>
                  <a:rPr lang="en-US" altLang="zh-CN" dirty="0"/>
                  <a:t>)</a:t>
                </a:r>
                <a:r>
                  <a:rPr lang="zh-CN" altLang="en-US" dirty="0"/>
                  <a:t>，应用在</a:t>
                </a:r>
                <a:r>
                  <a:rPr lang="en-US" altLang="zh-CN" dirty="0"/>
                  <a:t>PWR</a:t>
                </a:r>
                <a:r>
                  <a:rPr lang="zh-CN" altLang="en-US" dirty="0"/>
                  <a:t>模型之上</a:t>
                </a:r>
                <a:r>
                  <a:rPr lang="en-US" altLang="zh-CN" dirty="0"/>
                  <a:t>,</a:t>
                </a:r>
                <a:r>
                  <a:rPr lang="zh-CN" altLang="en-US" dirty="0"/>
                  <a:t>使用交叉熵损失函数进行训练。这里</a:t>
                </a:r>
                <a:r>
                  <a:rPr lang="en-US" altLang="zh-CN" dirty="0"/>
                  <a:t>PWR</a:t>
                </a:r>
                <a:r>
                  <a:rPr lang="zh-CN" altLang="en-US" dirty="0"/>
                  <a:t>使用的模型是</a:t>
                </a:r>
                <a:r>
                  <a:rPr lang="en-US" altLang="zh-CN" dirty="0" err="1"/>
                  <a:t>RoBERTa</a:t>
                </a:r>
                <a:endParaRPr lang="zh-CN" altLang="en-US" dirty="0"/>
              </a:p>
              <a:p>
                <a:pPr marL="0" indent="0">
                  <a:buNone/>
                </a:pPr>
                <a:endParaRPr lang="en-US" altLang="zh-CN"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9B65B182-DD36-4C59-AB61-96D2F3738928}"/>
                  </a:ext>
                </a:extLst>
              </p:cNvPr>
              <p:cNvSpPr>
                <a:spLocks noGrp="1" noRot="1" noChangeAspect="1" noMove="1" noResize="1" noEditPoints="1" noAdjustHandles="1" noChangeArrowheads="1" noChangeShapeType="1" noTextEdit="1"/>
              </p:cNvSpPr>
              <p:nvPr>
                <p:ph idx="1"/>
              </p:nvPr>
            </p:nvSpPr>
            <p:spPr>
              <a:xfrm>
                <a:off x="838200" y="1567229"/>
                <a:ext cx="10515600" cy="4351338"/>
              </a:xfrm>
              <a:blipFill>
                <a:blip r:embed="rId4"/>
                <a:stretch>
                  <a:fillRect l="-1217" t="-2381"/>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2E662664-9D6F-409F-A4CB-56F55DD3478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模型介绍</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43B7058-0838-40CA-9D51-ECBBC0733875}"/>
              </a:ext>
            </a:extLst>
          </p:cNvPr>
          <p:cNvPicPr>
            <a:picLocks noChangeAspect="1"/>
          </p:cNvPicPr>
          <p:nvPr/>
        </p:nvPicPr>
        <p:blipFill>
          <a:blip r:embed="rId5"/>
          <a:stretch>
            <a:fillRect/>
          </a:stretch>
        </p:blipFill>
        <p:spPr>
          <a:xfrm>
            <a:off x="5707606" y="3311282"/>
            <a:ext cx="4799054" cy="3399956"/>
          </a:xfrm>
          <a:prstGeom prst="rect">
            <a:avLst/>
          </a:prstGeom>
        </p:spPr>
      </p:pic>
      <p:grpSp>
        <p:nvGrpSpPr>
          <p:cNvPr id="8" name="组合 7">
            <a:extLst>
              <a:ext uri="{FF2B5EF4-FFF2-40B4-BE49-F238E27FC236}">
                <a16:creationId xmlns:a16="http://schemas.microsoft.com/office/drawing/2014/main" id="{10FCB80E-0A11-4C96-9AC3-C6655A53EF61}"/>
              </a:ext>
            </a:extLst>
          </p:cNvPr>
          <p:cNvGrpSpPr/>
          <p:nvPr/>
        </p:nvGrpSpPr>
        <p:grpSpPr>
          <a:xfrm>
            <a:off x="1097508" y="3785397"/>
            <a:ext cx="4610098" cy="2133170"/>
            <a:chOff x="838200" y="2660363"/>
            <a:chExt cx="4610098" cy="2133170"/>
          </a:xfrm>
        </p:grpSpPr>
        <p:pic>
          <p:nvPicPr>
            <p:cNvPr id="9" name="图片 8">
              <a:extLst>
                <a:ext uri="{FF2B5EF4-FFF2-40B4-BE49-F238E27FC236}">
                  <a16:creationId xmlns:a16="http://schemas.microsoft.com/office/drawing/2014/main" id="{F08579AC-1B32-469B-ACF2-E300A6D88AF6}"/>
                </a:ext>
              </a:extLst>
            </p:cNvPr>
            <p:cNvPicPr>
              <a:picLocks noChangeAspect="1"/>
            </p:cNvPicPr>
            <p:nvPr/>
          </p:nvPicPr>
          <p:blipFill>
            <a:blip r:embed="rId6"/>
            <a:stretch>
              <a:fillRect/>
            </a:stretch>
          </p:blipFill>
          <p:spPr>
            <a:xfrm>
              <a:off x="838200" y="3183583"/>
              <a:ext cx="4010585" cy="1609950"/>
            </a:xfrm>
            <a:prstGeom prst="rect">
              <a:avLst/>
            </a:prstGeom>
          </p:spPr>
        </p:pic>
        <p:sp>
          <p:nvSpPr>
            <p:cNvPr id="10" name="文本框 9">
              <a:extLst>
                <a:ext uri="{FF2B5EF4-FFF2-40B4-BE49-F238E27FC236}">
                  <a16:creationId xmlns:a16="http://schemas.microsoft.com/office/drawing/2014/main" id="{DFF2D664-5DC3-4D98-8D91-30B4EA630023}"/>
                </a:ext>
              </a:extLst>
            </p:cNvPr>
            <p:cNvSpPr txBox="1"/>
            <p:nvPr/>
          </p:nvSpPr>
          <p:spPr>
            <a:xfrm>
              <a:off x="1340322" y="2660363"/>
              <a:ext cx="4107976" cy="523220"/>
            </a:xfrm>
            <a:prstGeom prst="rect">
              <a:avLst/>
            </a:prstGeom>
            <a:noFill/>
          </p:spPr>
          <p:txBody>
            <a:bodyPr wrap="square" rtlCol="0">
              <a:spAutoFit/>
            </a:bodyPr>
            <a:lstStyle/>
            <a:p>
              <a:r>
                <a:rPr lang="zh-CN" altLang="en-US" sz="2800" b="1" dirty="0"/>
                <a:t>标准</a:t>
              </a:r>
              <a:r>
                <a:rPr lang="en-US" altLang="zh-CN" sz="2800" b="1" dirty="0"/>
                <a:t>ASC</a:t>
              </a:r>
              <a:r>
                <a:rPr lang="zh-CN" altLang="en-US" sz="2800" b="1" dirty="0"/>
                <a:t>标签：</a:t>
              </a:r>
            </a:p>
          </p:txBody>
        </p:sp>
      </p:grpSp>
    </p:spTree>
    <p:extLst>
      <p:ext uri="{BB962C8B-B14F-4D97-AF65-F5344CB8AC3E}">
        <p14:creationId xmlns:p14="http://schemas.microsoft.com/office/powerpoint/2010/main" val="2757958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467EDA01-1E43-4840-9A19-549AAD8FF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10" name="图片 9">
            <a:extLst>
              <a:ext uri="{FF2B5EF4-FFF2-40B4-BE49-F238E27FC236}">
                <a16:creationId xmlns:a16="http://schemas.microsoft.com/office/drawing/2014/main" id="{0B0AC442-957B-44D9-87E9-3DC60D98B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05C06B-6A87-4A41-9106-96BC5B9FCB2F}"/>
                  </a:ext>
                </a:extLst>
              </p:cNvPr>
              <p:cNvSpPr>
                <a:spLocks noGrp="1"/>
              </p:cNvSpPr>
              <p:nvPr>
                <p:ph idx="1"/>
              </p:nvPr>
            </p:nvSpPr>
            <p:spPr>
              <a:xfrm>
                <a:off x="838200" y="952168"/>
                <a:ext cx="10515600" cy="4351338"/>
              </a:xfrm>
            </p:spPr>
            <p:txBody>
              <a:bodyPr/>
              <a:lstStyle/>
              <a:p>
                <a:r>
                  <a:rPr lang="en-US" altLang="zh-CN" dirty="0"/>
                  <a:t>ASR</a:t>
                </a:r>
                <a:r>
                  <a:rPr lang="zh-CN" altLang="en-US" dirty="0"/>
                  <a:t>模型结构如下。</a:t>
                </a:r>
                <a:r>
                  <a:rPr lang="en-US" altLang="zh-CN" dirty="0"/>
                  <a:t>K</a:t>
                </a:r>
                <a:r>
                  <a:rPr lang="zh-CN" altLang="en-US" dirty="0"/>
                  <a:t>个</a:t>
                </a:r>
                <a:r>
                  <a:rPr lang="en-US" altLang="zh-CN" dirty="0"/>
                  <a:t>(t</a:t>
                </a:r>
                <a14:m>
                  <m:oMath xmlns:m="http://schemas.openxmlformats.org/officeDocument/2006/math">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en-US" altLang="zh-CN" dirty="0"/>
                  <a:t>)</a:t>
                </a:r>
                <a:r>
                  <a:rPr lang="zh-CN" altLang="en-US" dirty="0"/>
                  <a:t>表示经过最大池化操作后进行加和，汇总所有备选答案的证据信息。每一次从</a:t>
                </a:r>
                <a:r>
                  <a:rPr lang="en-US" altLang="zh-CN" dirty="0"/>
                  <a:t>k+1</a:t>
                </a:r>
                <a:r>
                  <a:rPr lang="zh-CN" altLang="en-US" dirty="0"/>
                  <a:t>个备选答案中选择一个当做目标答案，经过</a:t>
                </a:r>
                <a:r>
                  <a:rPr lang="en-US" altLang="zh-CN" dirty="0"/>
                  <a:t>ASR</a:t>
                </a:r>
                <a:r>
                  <a:rPr lang="zh-CN" altLang="en-US" dirty="0"/>
                  <a:t>模型进行运算，最终得出得分并进行重排序</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EA05C06B-6A87-4A41-9106-96BC5B9FCB2F}"/>
                  </a:ext>
                </a:extLst>
              </p:cNvPr>
              <p:cNvSpPr>
                <a:spLocks noGrp="1" noRot="1" noChangeAspect="1" noMove="1" noResize="1" noEditPoints="1" noAdjustHandles="1" noChangeArrowheads="1" noChangeShapeType="1" noTextEdit="1"/>
              </p:cNvSpPr>
              <p:nvPr>
                <p:ph idx="1"/>
              </p:nvPr>
            </p:nvSpPr>
            <p:spPr>
              <a:xfrm>
                <a:off x="838200" y="952168"/>
                <a:ext cx="10515600" cy="4351338"/>
              </a:xfrm>
              <a:blipFill>
                <a:blip r:embed="rId4"/>
                <a:stretch>
                  <a:fillRect l="-1043" t="-2381" r="-52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5108587-4A3C-4324-95EE-35996890EA5E}"/>
              </a:ext>
            </a:extLst>
          </p:cNvPr>
          <p:cNvPicPr>
            <a:picLocks noChangeAspect="1"/>
          </p:cNvPicPr>
          <p:nvPr/>
        </p:nvPicPr>
        <p:blipFill>
          <a:blip r:embed="rId5"/>
          <a:stretch>
            <a:fillRect/>
          </a:stretch>
        </p:blipFill>
        <p:spPr>
          <a:xfrm>
            <a:off x="1061689" y="2756847"/>
            <a:ext cx="4818001" cy="3935711"/>
          </a:xfrm>
          <a:prstGeom prst="rect">
            <a:avLst/>
          </a:prstGeom>
        </p:spPr>
      </p:pic>
      <p:sp>
        <p:nvSpPr>
          <p:cNvPr id="8" name="标题 1">
            <a:extLst>
              <a:ext uri="{FF2B5EF4-FFF2-40B4-BE49-F238E27FC236}">
                <a16:creationId xmlns:a16="http://schemas.microsoft.com/office/drawing/2014/main" id="{FD22DD6A-7A9D-413F-A16F-ED63891E0B5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模型介绍</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017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19B5FA1-1CDF-463A-84E1-E626A08E7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7" name="图片 6">
            <a:extLst>
              <a:ext uri="{FF2B5EF4-FFF2-40B4-BE49-F238E27FC236}">
                <a16:creationId xmlns:a16="http://schemas.microsoft.com/office/drawing/2014/main" id="{5FBF7C8F-723F-46BF-AD2C-D4256E17F8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05C06B-6A87-4A41-9106-96BC5B9FCB2F}"/>
                  </a:ext>
                </a:extLst>
              </p:cNvPr>
              <p:cNvSpPr>
                <a:spLocks noGrp="1"/>
              </p:cNvSpPr>
              <p:nvPr>
                <p:ph idx="1"/>
              </p:nvPr>
            </p:nvSpPr>
            <p:spPr>
              <a:xfrm>
                <a:off x="838200" y="952168"/>
                <a:ext cx="10515600" cy="4351338"/>
              </a:xfrm>
            </p:spPr>
            <p:txBody>
              <a:bodyPr>
                <a:normAutofit/>
              </a:bodyPr>
              <a:lstStyle/>
              <a:p>
                <a:r>
                  <a:rPr lang="zh-CN" altLang="en-US" dirty="0"/>
                  <a:t>使用数学表达如下：一个</a:t>
                </a:r>
                <a:r>
                  <a:rPr lang="en-US" altLang="zh-CN" dirty="0" err="1"/>
                  <a:t>RoBERTa</a:t>
                </a:r>
                <a:r>
                  <a:rPr lang="zh-CN" altLang="en-US" dirty="0"/>
                  <a:t>模型</a:t>
                </a:r>
                <a:r>
                  <a:rPr lang="en-US" altLang="zh-CN" dirty="0"/>
                  <a:t>(PR)</a:t>
                </a:r>
                <a:r>
                  <a:rPr lang="zh-CN" altLang="en-US" dirty="0"/>
                  <a:t>生成</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0" smtClean="0">
                        <a:latin typeface="Cambria Math" panose="02040503050406030204" pitchFamily="18" charset="0"/>
                      </a:rPr>
                      <m:t>,</m:t>
                    </m:r>
                    <m:r>
                      <a:rPr lang="zh-CN" altLang="en-US" i="1">
                        <a:latin typeface="Cambria Math" panose="02040503050406030204" pitchFamily="18" charset="0"/>
                      </a:rPr>
                      <m:t>其他</m:t>
                    </m:r>
                  </m:oMath>
                </a14:m>
                <a:r>
                  <a:rPr lang="en-US" altLang="zh-CN" dirty="0" err="1"/>
                  <a:t>RoBERTA</a:t>
                </a:r>
                <a:r>
                  <a:rPr lang="zh-CN" altLang="en-US" dirty="0"/>
                  <a:t>模型</a:t>
                </a:r>
                <a:r>
                  <a:rPr lang="en-US" altLang="zh-CN" dirty="0"/>
                  <a:t>(PWR)</a:t>
                </a:r>
                <a:r>
                  <a:rPr lang="zh-CN" altLang="en-US" dirty="0"/>
                  <a:t>生成</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oMath>
                </a14:m>
                <a:r>
                  <a:rPr lang="zh-CN" altLang="en-US" dirty="0"/>
                  <a:t>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𝑡</m:t>
                        </m:r>
                      </m:sub>
                    </m:sSub>
                  </m:oMath>
                </a14:m>
                <a:r>
                  <a:rPr lang="zh-CN" altLang="en-US" dirty="0"/>
                  <a:t>与经过</a:t>
                </a:r>
                <a14:m>
                  <m:oMath xmlns:m="http://schemas.openxmlformats.org/officeDocument/2006/math">
                    <m:r>
                      <a:rPr lang="zh-CN" altLang="en-US" i="1" dirty="0">
                        <a:latin typeface="Cambria Math" panose="02040503050406030204" pitchFamily="18" charset="0"/>
                      </a:rPr>
                      <m:t>池化</m:t>
                    </m:r>
                    <m:r>
                      <a:rPr lang="zh-CN" altLang="en-US" i="1" dirty="0" smtClean="0">
                        <a:latin typeface="Cambria Math" panose="02040503050406030204" pitchFamily="18" charset="0"/>
                      </a:rPr>
                      <m:t>的</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𝑗</m:t>
                        </m:r>
                      </m:sub>
                    </m:sSub>
                    <m:r>
                      <a:rPr lang="zh-CN" altLang="en-US" i="1" smtClean="0">
                        <a:latin typeface="Cambria Math" panose="02040503050406030204" pitchFamily="18" charset="0"/>
                      </a:rPr>
                      <m:t>连接</m:t>
                    </m:r>
                  </m:oMath>
                </a14:m>
                <a:r>
                  <a:rPr lang="zh-CN" altLang="en-US" dirty="0"/>
                  <a:t>起来</a:t>
                </a:r>
                <a:r>
                  <a:rPr lang="en-US" altLang="zh-CN" dirty="0"/>
                  <a:t>:</a:t>
                </a:r>
              </a:p>
              <a:p>
                <a:endParaRPr lang="en-US" altLang="zh-CN" b="0" i="1" dirty="0">
                  <a:latin typeface="Cambria Math" panose="02040503050406030204" pitchFamily="18" charset="0"/>
                </a:endParaRPr>
              </a:p>
              <a:p>
                <a14:m>
                  <m:oMath xmlns:m="http://schemas.openxmlformats.org/officeDocument/2006/math">
                    <m:r>
                      <a:rPr lang="en-US" altLang="zh-CN" b="0" i="1" smtClean="0">
                        <a:solidFill>
                          <a:srgbClr val="FF0000"/>
                        </a:solidFill>
                        <a:latin typeface="Cambria Math" panose="02040503050406030204" pitchFamily="18" charset="0"/>
                      </a:rPr>
                      <m:t>𝑉</m:t>
                    </m:r>
                    <m:r>
                      <a:rPr lang="en-US" altLang="zh-CN" b="0" i="1" smtClean="0">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𝐸</m:t>
                        </m:r>
                      </m:e>
                      <m:sub>
                        <m:r>
                          <a:rPr lang="en-US" altLang="zh-CN" i="1">
                            <a:solidFill>
                              <a:srgbClr val="FF0000"/>
                            </a:solidFill>
                            <a:latin typeface="Cambria Math" panose="02040503050406030204" pitchFamily="18" charset="0"/>
                          </a:rPr>
                          <m:t>𝑡</m:t>
                        </m:r>
                      </m:sub>
                    </m:sSub>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𝑀𝑎𝑥𝑝𝑜𝑜𝑙</m:t>
                    </m:r>
                    <m:r>
                      <a:rPr lang="en-US" altLang="zh-CN" b="0" i="1" smtClean="0">
                        <a:solidFill>
                          <a:srgbClr val="FF0000"/>
                        </a:solidFill>
                        <a:latin typeface="Cambria Math" panose="02040503050406030204" pitchFamily="18" charset="0"/>
                      </a:rPr>
                      <m:t>([</m:t>
                    </m:r>
                    <m:acc>
                      <m:accPr>
                        <m:chr m:val="̂"/>
                        <m:ctrlPr>
                          <a:rPr lang="en-US" altLang="zh-CN" b="0" i="1" smtClean="0">
                            <a:solidFill>
                              <a:srgbClr val="FF0000"/>
                            </a:solidFill>
                            <a:latin typeface="Cambria Math" panose="02040503050406030204" pitchFamily="18" charset="0"/>
                          </a:rPr>
                        </m:ctrlPr>
                      </m:acc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𝐸</m:t>
                            </m:r>
                          </m:e>
                          <m:sub>
                            <m:r>
                              <a:rPr lang="en-US" altLang="zh-CN" b="0" i="1" smtClean="0">
                                <a:solidFill>
                                  <a:srgbClr val="FF0000"/>
                                </a:solidFill>
                                <a:latin typeface="Cambria Math" panose="02040503050406030204" pitchFamily="18" charset="0"/>
                              </a:rPr>
                              <m:t>1</m:t>
                            </m:r>
                          </m:sub>
                        </m:sSub>
                      </m:e>
                    </m:acc>
                    <m:r>
                      <a:rPr lang="en-US" altLang="zh-CN" b="0" i="1" smtClean="0">
                        <a:solidFill>
                          <a:srgbClr val="FF0000"/>
                        </a:solidFill>
                        <a:latin typeface="Cambria Math" panose="02040503050406030204" pitchFamily="18" charset="0"/>
                      </a:rPr>
                      <m:t>,…,</m:t>
                    </m:r>
                    <m:acc>
                      <m:accPr>
                        <m:chr m:val="̂"/>
                        <m:ctrlPr>
                          <a:rPr lang="en-US" altLang="zh-CN" b="0" i="1" smtClean="0">
                            <a:solidFill>
                              <a:srgbClr val="FF0000"/>
                            </a:solidFill>
                            <a:latin typeface="Cambria Math" panose="02040503050406030204" pitchFamily="18" charset="0"/>
                          </a:rPr>
                        </m:ctrlPr>
                      </m:acc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𝐸</m:t>
                            </m:r>
                          </m:e>
                          <m:sub>
                            <m:r>
                              <a:rPr lang="en-US" altLang="zh-CN" b="0" i="1" smtClean="0">
                                <a:solidFill>
                                  <a:srgbClr val="FF0000"/>
                                </a:solidFill>
                                <a:latin typeface="Cambria Math" panose="02040503050406030204" pitchFamily="18" charset="0"/>
                              </a:rPr>
                              <m:t>𝑘</m:t>
                            </m:r>
                          </m:sub>
                        </m:sSub>
                      </m:e>
                    </m:acc>
                    <m:r>
                      <a:rPr lang="en-US" altLang="zh-CN" b="0" i="1" smtClean="0">
                        <a:solidFill>
                          <a:srgbClr val="FF0000"/>
                        </a:solidFill>
                        <a:latin typeface="Cambria Math" panose="02040503050406030204" pitchFamily="18" charset="0"/>
                      </a:rPr>
                      <m:t>])]</m:t>
                    </m:r>
                  </m:oMath>
                </a14:m>
                <a:endParaRPr lang="en-US" altLang="zh-CN" dirty="0">
                  <a:solidFill>
                    <a:srgbClr val="FF0000"/>
                  </a:solidFill>
                </a:endParaRPr>
              </a:p>
              <a:p>
                <a:pPr marL="0" indent="0">
                  <a:buNone/>
                </a:pPr>
                <a:r>
                  <a:rPr lang="zh-CN" altLang="en-US" dirty="0"/>
                  <a:t>这里</a:t>
                </a:r>
                <a:r>
                  <a:rPr lang="en-US" altLang="zh-CN" dirty="0"/>
                  <a:t>V</a:t>
                </a:r>
                <a:r>
                  <a:rPr lang="zh-CN" altLang="en-US" dirty="0"/>
                  <a:t>就是目标答案</a:t>
                </a:r>
                <a:r>
                  <a:rPr lang="en-US" altLang="zh-CN" dirty="0"/>
                  <a:t>t</a:t>
                </a:r>
                <a:r>
                  <a:rPr lang="zh-CN" altLang="en-US" dirty="0"/>
                  <a:t>的最终向量表示</a:t>
                </a:r>
                <a:endParaRPr lang="en-US" altLang="zh-CN" dirty="0"/>
              </a:p>
              <a:p>
                <a:pPr marL="0" indent="0">
                  <a:buNone/>
                </a:pPr>
                <a:r>
                  <a:rPr lang="zh-CN" altLang="en-US" dirty="0"/>
                  <a:t>接着将</a:t>
                </a:r>
                <a:r>
                  <a:rPr lang="en-US" altLang="zh-CN" dirty="0"/>
                  <a:t>V</a:t>
                </a:r>
                <a:r>
                  <a:rPr lang="zh-CN" altLang="en-US" dirty="0"/>
                  <a:t>送入分类器计算得分</a:t>
                </a:r>
                <a:r>
                  <a:rPr lang="en-US" altLang="zh-CN" dirty="0"/>
                  <a:t>:</a:t>
                </a:r>
              </a:p>
              <a:p>
                <a:pPr marL="0" indent="0">
                  <a:buNone/>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𝑠𝑜𝑓𝑡𝑚𝑎𝑥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𝑊</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m:oMathPara>
                </a14:m>
                <a:endParaRPr lang="en-US" altLang="zh-CN" dirty="0"/>
              </a:p>
            </p:txBody>
          </p:sp>
        </mc:Choice>
        <mc:Fallback xmlns="">
          <p:sp>
            <p:nvSpPr>
              <p:cNvPr id="3" name="内容占位符 2">
                <a:extLst>
                  <a:ext uri="{FF2B5EF4-FFF2-40B4-BE49-F238E27FC236}">
                    <a16:creationId xmlns:a16="http://schemas.microsoft.com/office/drawing/2014/main" id="{EA05C06B-6A87-4A41-9106-96BC5B9FCB2F}"/>
                  </a:ext>
                </a:extLst>
              </p:cNvPr>
              <p:cNvSpPr>
                <a:spLocks noGrp="1" noRot="1" noChangeAspect="1" noMove="1" noResize="1" noEditPoints="1" noAdjustHandles="1" noChangeArrowheads="1" noChangeShapeType="1" noTextEdit="1"/>
              </p:cNvSpPr>
              <p:nvPr>
                <p:ph idx="1"/>
              </p:nvPr>
            </p:nvSpPr>
            <p:spPr>
              <a:xfrm>
                <a:off x="838200" y="952168"/>
                <a:ext cx="10515600" cy="4351338"/>
              </a:xfrm>
              <a:blipFill>
                <a:blip r:embed="rId5"/>
                <a:stretch>
                  <a:fillRect l="-1217" t="-23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5108587-4A3C-4324-95EE-35996890EA5E}"/>
              </a:ext>
            </a:extLst>
          </p:cNvPr>
          <p:cNvPicPr>
            <a:picLocks noChangeAspect="1"/>
          </p:cNvPicPr>
          <p:nvPr/>
        </p:nvPicPr>
        <p:blipFill>
          <a:blip r:embed="rId6"/>
          <a:stretch>
            <a:fillRect/>
          </a:stretch>
        </p:blipFill>
        <p:spPr>
          <a:xfrm>
            <a:off x="6805395" y="2197289"/>
            <a:ext cx="5395415" cy="4407387"/>
          </a:xfrm>
          <a:prstGeom prst="rect">
            <a:avLst/>
          </a:prstGeom>
        </p:spPr>
      </p:pic>
      <p:sp>
        <p:nvSpPr>
          <p:cNvPr id="8" name="标题 1">
            <a:extLst>
              <a:ext uri="{FF2B5EF4-FFF2-40B4-BE49-F238E27FC236}">
                <a16:creationId xmlns:a16="http://schemas.microsoft.com/office/drawing/2014/main" id="{FD22DD6A-7A9D-413F-A16F-ED63891E0B5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模型介绍</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123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AA80E37-E1A0-4AD1-850D-7BDDCF365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11" name="图片 10">
            <a:extLst>
              <a:ext uri="{FF2B5EF4-FFF2-40B4-BE49-F238E27FC236}">
                <a16:creationId xmlns:a16="http://schemas.microsoft.com/office/drawing/2014/main" id="{B958A98F-646E-46CF-B0ED-C2DAC682A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sp>
        <p:nvSpPr>
          <p:cNvPr id="3" name="内容占位符 2">
            <a:extLst>
              <a:ext uri="{FF2B5EF4-FFF2-40B4-BE49-F238E27FC236}">
                <a16:creationId xmlns:a16="http://schemas.microsoft.com/office/drawing/2014/main" id="{EA05C06B-6A87-4A41-9106-96BC5B9FCB2F}"/>
              </a:ext>
            </a:extLst>
          </p:cNvPr>
          <p:cNvSpPr>
            <a:spLocks noGrp="1"/>
          </p:cNvSpPr>
          <p:nvPr>
            <p:ph idx="1"/>
          </p:nvPr>
        </p:nvSpPr>
        <p:spPr>
          <a:xfrm>
            <a:off x="838200" y="952168"/>
            <a:ext cx="10515600" cy="4351338"/>
          </a:xfrm>
        </p:spPr>
        <p:txBody>
          <a:bodyPr/>
          <a:lstStyle/>
          <a:p>
            <a:r>
              <a:rPr lang="zh-CN" altLang="en-US" dirty="0"/>
              <a:t>二、</a:t>
            </a:r>
            <a:r>
              <a:rPr lang="en-US" altLang="zh-CN" dirty="0"/>
              <a:t>Multi-Answer Support </a:t>
            </a:r>
            <a:r>
              <a:rPr lang="en-US" altLang="zh-CN" dirty="0" err="1"/>
              <a:t>Reranker</a:t>
            </a:r>
            <a:r>
              <a:rPr lang="en-US" altLang="zh-CN" dirty="0"/>
              <a:t>(MASR)</a:t>
            </a:r>
          </a:p>
          <a:p>
            <a:r>
              <a:rPr lang="zh-CN" altLang="en-US" dirty="0"/>
              <a:t>作者进一步对</a:t>
            </a:r>
            <a:r>
              <a:rPr lang="en-US" altLang="zh-CN" dirty="0"/>
              <a:t>ASR</a:t>
            </a:r>
            <a:r>
              <a:rPr lang="zh-CN" altLang="en-US" dirty="0"/>
              <a:t>进行改进，将多个</a:t>
            </a:r>
            <a:r>
              <a:rPr lang="en-US" altLang="zh-CN" dirty="0"/>
              <a:t>ASR</a:t>
            </a:r>
            <a:r>
              <a:rPr lang="zh-CN" altLang="en-US" dirty="0"/>
              <a:t>块连接起来成为</a:t>
            </a:r>
            <a:r>
              <a:rPr lang="en-US" altLang="zh-CN" dirty="0"/>
              <a:t>MASR</a:t>
            </a:r>
            <a:r>
              <a:rPr lang="zh-CN" altLang="en-US" dirty="0"/>
              <a:t>模型。</a:t>
            </a:r>
            <a:r>
              <a:rPr lang="en-US" altLang="zh-CN" dirty="0"/>
              <a:t>MASR</a:t>
            </a:r>
            <a:r>
              <a:rPr lang="zh-CN" altLang="en-US" dirty="0"/>
              <a:t>的目标是衡量每一个根据证据集选出来的目标答案之间的关系，并使用来自所有目标答案的信息为问题选择最佳答案</a:t>
            </a:r>
            <a:r>
              <a:rPr lang="en-US" altLang="zh-CN" dirty="0"/>
              <a:t>,</a:t>
            </a:r>
            <a:r>
              <a:rPr lang="zh-CN" altLang="en-US" dirty="0"/>
              <a:t> 每个</a:t>
            </a:r>
            <a:r>
              <a:rPr lang="en-US" altLang="zh-CN" dirty="0"/>
              <a:t>ASR</a:t>
            </a:r>
            <a:r>
              <a:rPr lang="zh-CN" altLang="en-US" dirty="0"/>
              <a:t>块提供一个目标答案的向量表示，最终一个多分类器为</a:t>
            </a:r>
            <a:r>
              <a:rPr lang="en-US" altLang="zh-CN" dirty="0"/>
              <a:t>k+1</a:t>
            </a:r>
            <a:r>
              <a:rPr lang="zh-CN" altLang="en-US" dirty="0"/>
              <a:t>个向量中的每一个目标答案计算一个分数并排序</a:t>
            </a:r>
            <a:endParaRPr lang="en-US" altLang="zh-CN" dirty="0"/>
          </a:p>
          <a:p>
            <a:endParaRPr lang="zh-CN" altLang="en-US" dirty="0"/>
          </a:p>
        </p:txBody>
      </p:sp>
      <p:sp>
        <p:nvSpPr>
          <p:cNvPr id="8" name="标题 1">
            <a:extLst>
              <a:ext uri="{FF2B5EF4-FFF2-40B4-BE49-F238E27FC236}">
                <a16:creationId xmlns:a16="http://schemas.microsoft.com/office/drawing/2014/main" id="{FD22DD6A-7A9D-413F-A16F-ED63891E0B5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模型介绍</a:t>
            </a:r>
            <a:endParaRPr lang="zh-CN" altLang="en-US"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65513B1-E6B5-4F14-87A9-C018F26A57CE}"/>
              </a:ext>
            </a:extLst>
          </p:cNvPr>
          <p:cNvPicPr>
            <a:picLocks noChangeAspect="1"/>
          </p:cNvPicPr>
          <p:nvPr/>
        </p:nvPicPr>
        <p:blipFill>
          <a:blip r:embed="rId5"/>
          <a:stretch>
            <a:fillRect/>
          </a:stretch>
        </p:blipFill>
        <p:spPr>
          <a:xfrm>
            <a:off x="7504330" y="3497307"/>
            <a:ext cx="4696480" cy="3391373"/>
          </a:xfrm>
          <a:prstGeom prst="rect">
            <a:avLst/>
          </a:prstGeom>
        </p:spPr>
      </p:pic>
    </p:spTree>
    <p:extLst>
      <p:ext uri="{BB962C8B-B14F-4D97-AF65-F5344CB8AC3E}">
        <p14:creationId xmlns:p14="http://schemas.microsoft.com/office/powerpoint/2010/main" val="1904562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57A09F8-8180-44DF-A2C3-E5E1E778D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13" name="图片 12">
            <a:extLst>
              <a:ext uri="{FF2B5EF4-FFF2-40B4-BE49-F238E27FC236}">
                <a16:creationId xmlns:a16="http://schemas.microsoft.com/office/drawing/2014/main" id="{17EBF8C0-462A-4D85-8080-F844FB075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sp>
        <p:nvSpPr>
          <p:cNvPr id="3" name="内容占位符 2">
            <a:extLst>
              <a:ext uri="{FF2B5EF4-FFF2-40B4-BE49-F238E27FC236}">
                <a16:creationId xmlns:a16="http://schemas.microsoft.com/office/drawing/2014/main" id="{CF5E05EE-59EF-4A71-8204-8499AA47C5D4}"/>
              </a:ext>
            </a:extLst>
          </p:cNvPr>
          <p:cNvSpPr>
            <a:spLocks noGrp="1"/>
          </p:cNvSpPr>
          <p:nvPr>
            <p:ph idx="1"/>
          </p:nvPr>
        </p:nvSpPr>
        <p:spPr>
          <a:xfrm>
            <a:off x="838200" y="1163708"/>
            <a:ext cx="10515600" cy="4351338"/>
          </a:xfrm>
        </p:spPr>
        <p:txBody>
          <a:bodyPr/>
          <a:lstStyle/>
          <a:p>
            <a:r>
              <a:rPr lang="zh-CN" altLang="en-US" dirty="0"/>
              <a:t>在接下来的实验中，作者将</a:t>
            </a:r>
            <a:r>
              <a:rPr lang="en-US" altLang="zh-CN" dirty="0"/>
              <a:t>ASR</a:t>
            </a:r>
            <a:r>
              <a:rPr lang="zh-CN" altLang="en-US" dirty="0"/>
              <a:t>和</a:t>
            </a:r>
            <a:r>
              <a:rPr lang="en-US" altLang="zh-CN" dirty="0"/>
              <a:t>MASR</a:t>
            </a:r>
            <a:r>
              <a:rPr lang="zh-CN" altLang="en-US" dirty="0"/>
              <a:t>模型与基线模型进行了对比。</a:t>
            </a:r>
            <a:endParaRPr lang="en-US" altLang="zh-CN" dirty="0"/>
          </a:p>
          <a:p>
            <a:r>
              <a:rPr lang="zh-CN" altLang="en-US" dirty="0"/>
              <a:t>数据集方面，实验使用的是</a:t>
            </a:r>
            <a:r>
              <a:rPr lang="en-US" altLang="zh-CN" dirty="0"/>
              <a:t>AS</a:t>
            </a:r>
            <a:r>
              <a:rPr lang="zh-CN" altLang="en-US" dirty="0"/>
              <a:t>任务的两个数据集</a:t>
            </a:r>
            <a:r>
              <a:rPr lang="en-US" altLang="zh-CN" dirty="0" err="1"/>
              <a:t>WikiQA</a:t>
            </a:r>
            <a:r>
              <a:rPr lang="zh-CN" altLang="en-US" dirty="0"/>
              <a:t>和</a:t>
            </a:r>
            <a:r>
              <a:rPr lang="en-US" altLang="zh-CN" dirty="0"/>
              <a:t>TREC-QA</a:t>
            </a:r>
            <a:r>
              <a:rPr lang="zh-CN" altLang="en-US" dirty="0"/>
              <a:t>以及作者自己建立的一个真实世界收集的问答语料库</a:t>
            </a:r>
            <a:r>
              <a:rPr lang="en-US" altLang="zh-CN" dirty="0"/>
              <a:t>WQA</a:t>
            </a:r>
            <a:r>
              <a:rPr lang="zh-CN" altLang="en-US" dirty="0"/>
              <a:t>，同时作者也在有标注的</a:t>
            </a:r>
            <a:r>
              <a:rPr lang="en-US" altLang="zh-CN" dirty="0"/>
              <a:t>FEVER</a:t>
            </a:r>
            <a:r>
              <a:rPr lang="zh-CN" altLang="en-US" dirty="0"/>
              <a:t>数据集上进行了实验</a:t>
            </a:r>
          </a:p>
          <a:p>
            <a:endParaRPr lang="en-US" altLang="zh-CN" dirty="0"/>
          </a:p>
        </p:txBody>
      </p:sp>
      <p:sp>
        <p:nvSpPr>
          <p:cNvPr id="4" name="标题 1">
            <a:extLst>
              <a:ext uri="{FF2B5EF4-FFF2-40B4-BE49-F238E27FC236}">
                <a16:creationId xmlns:a16="http://schemas.microsoft.com/office/drawing/2014/main" id="{2F27F689-A4FD-4B5B-A8E1-4C04A9D37296}"/>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latin typeface="Times New Roman" panose="02020603050405020304" pitchFamily="18" charset="0"/>
                <a:cs typeface="Times New Roman" panose="02020603050405020304" pitchFamily="18" charset="0"/>
              </a:rPr>
              <a:t>实验结果</a:t>
            </a:r>
          </a:p>
        </p:txBody>
      </p:sp>
      <p:pic>
        <p:nvPicPr>
          <p:cNvPr id="5" name="图片 4">
            <a:extLst>
              <a:ext uri="{FF2B5EF4-FFF2-40B4-BE49-F238E27FC236}">
                <a16:creationId xmlns:a16="http://schemas.microsoft.com/office/drawing/2014/main" id="{06BA7A38-4615-4CDE-9732-E3138E333E19}"/>
              </a:ext>
            </a:extLst>
          </p:cNvPr>
          <p:cNvPicPr>
            <a:picLocks noChangeAspect="1"/>
          </p:cNvPicPr>
          <p:nvPr/>
        </p:nvPicPr>
        <p:blipFill>
          <a:blip r:embed="rId4"/>
          <a:stretch>
            <a:fillRect/>
          </a:stretch>
        </p:blipFill>
        <p:spPr>
          <a:xfrm>
            <a:off x="2667296" y="3233839"/>
            <a:ext cx="6447976" cy="1839035"/>
          </a:xfrm>
          <a:prstGeom prst="rect">
            <a:avLst/>
          </a:prstGeom>
        </p:spPr>
      </p:pic>
      <p:pic>
        <p:nvPicPr>
          <p:cNvPr id="7" name="图片 6">
            <a:extLst>
              <a:ext uri="{FF2B5EF4-FFF2-40B4-BE49-F238E27FC236}">
                <a16:creationId xmlns:a16="http://schemas.microsoft.com/office/drawing/2014/main" id="{B9113CCD-20AE-452A-BBBA-55E6990F312F}"/>
              </a:ext>
            </a:extLst>
          </p:cNvPr>
          <p:cNvPicPr>
            <a:picLocks noChangeAspect="1"/>
          </p:cNvPicPr>
          <p:nvPr/>
        </p:nvPicPr>
        <p:blipFill>
          <a:blip r:embed="rId5"/>
          <a:stretch>
            <a:fillRect/>
          </a:stretch>
        </p:blipFill>
        <p:spPr>
          <a:xfrm>
            <a:off x="3159457" y="4989202"/>
            <a:ext cx="4988256" cy="1807824"/>
          </a:xfrm>
          <a:prstGeom prst="rect">
            <a:avLst/>
          </a:prstGeom>
        </p:spPr>
      </p:pic>
    </p:spTree>
    <p:extLst>
      <p:ext uri="{BB962C8B-B14F-4D97-AF65-F5344CB8AC3E}">
        <p14:creationId xmlns:p14="http://schemas.microsoft.com/office/powerpoint/2010/main" val="2576129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A78260-F8CB-4954-A5CE-C480D5347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8" name="图片 7">
            <a:extLst>
              <a:ext uri="{FF2B5EF4-FFF2-40B4-BE49-F238E27FC236}">
                <a16:creationId xmlns:a16="http://schemas.microsoft.com/office/drawing/2014/main" id="{3B8C704C-E73A-4609-B1C1-CA74ABE0A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sp>
        <p:nvSpPr>
          <p:cNvPr id="3" name="内容占位符 2">
            <a:extLst>
              <a:ext uri="{FF2B5EF4-FFF2-40B4-BE49-F238E27FC236}">
                <a16:creationId xmlns:a16="http://schemas.microsoft.com/office/drawing/2014/main" id="{CF5E05EE-59EF-4A71-8204-8499AA47C5D4}"/>
              </a:ext>
            </a:extLst>
          </p:cNvPr>
          <p:cNvSpPr>
            <a:spLocks noGrp="1"/>
          </p:cNvSpPr>
          <p:nvPr>
            <p:ph idx="1"/>
          </p:nvPr>
        </p:nvSpPr>
        <p:spPr>
          <a:xfrm>
            <a:off x="838200" y="1163708"/>
            <a:ext cx="10515600" cy="4351338"/>
          </a:xfrm>
        </p:spPr>
        <p:txBody>
          <a:bodyPr/>
          <a:lstStyle/>
          <a:p>
            <a:r>
              <a:rPr lang="zh-CN" altLang="en-US" dirty="0"/>
              <a:t>评估指标方面，有三个指标，分别是正确答案所占的百分比</a:t>
            </a:r>
            <a:r>
              <a:rPr lang="en-US" altLang="zh-CN" dirty="0"/>
              <a:t>P@1</a:t>
            </a:r>
            <a:r>
              <a:rPr lang="zh-CN" altLang="en-US" dirty="0"/>
              <a:t>，平均精度</a:t>
            </a:r>
            <a:r>
              <a:rPr lang="en-US" altLang="zh-CN" dirty="0"/>
              <a:t>MAP</a:t>
            </a:r>
            <a:r>
              <a:rPr lang="zh-CN" altLang="en-US" dirty="0"/>
              <a:t>和平均倒数排名</a:t>
            </a:r>
            <a:r>
              <a:rPr lang="en-US" altLang="zh-CN" dirty="0"/>
              <a:t>MRR</a:t>
            </a:r>
          </a:p>
          <a:p>
            <a:r>
              <a:rPr lang="zh-CN" altLang="en-US" dirty="0"/>
              <a:t>训练模型方面，使用了预训练好的</a:t>
            </a:r>
            <a:r>
              <a:rPr lang="en-US" altLang="zh-CN" dirty="0" err="1"/>
              <a:t>RoBERTa</a:t>
            </a:r>
            <a:r>
              <a:rPr lang="en-US" altLang="zh-CN" dirty="0"/>
              <a:t>-Base</a:t>
            </a:r>
            <a:r>
              <a:rPr lang="zh-CN" altLang="en-US" dirty="0"/>
              <a:t>模型</a:t>
            </a:r>
            <a:endParaRPr lang="en-US" altLang="zh-CN" dirty="0"/>
          </a:p>
          <a:p>
            <a:r>
              <a:rPr lang="zh-CN" altLang="en-US" dirty="0"/>
              <a:t>超参数</a:t>
            </a:r>
            <a:r>
              <a:rPr lang="en-US" altLang="zh-CN" dirty="0"/>
              <a:t>k</a:t>
            </a:r>
            <a:r>
              <a:rPr lang="zh-CN" altLang="en-US" dirty="0"/>
              <a:t>的选择：作者在实验中寻找不同的</a:t>
            </a:r>
            <a:r>
              <a:rPr lang="en-US" altLang="zh-CN" dirty="0"/>
              <a:t>k</a:t>
            </a:r>
            <a:r>
              <a:rPr lang="zh-CN" altLang="en-US" dirty="0"/>
              <a:t>对模型效果的影响，下图是实验中总结的</a:t>
            </a:r>
            <a:r>
              <a:rPr lang="en-US" altLang="zh-CN" dirty="0"/>
              <a:t>k</a:t>
            </a:r>
            <a:r>
              <a:rPr lang="zh-CN" altLang="en-US" dirty="0"/>
              <a:t>的影响</a:t>
            </a:r>
            <a:endParaRPr lang="en-US" altLang="zh-CN" dirty="0"/>
          </a:p>
        </p:txBody>
      </p:sp>
      <p:sp>
        <p:nvSpPr>
          <p:cNvPr id="4" name="标题 1">
            <a:extLst>
              <a:ext uri="{FF2B5EF4-FFF2-40B4-BE49-F238E27FC236}">
                <a16:creationId xmlns:a16="http://schemas.microsoft.com/office/drawing/2014/main" id="{2F27F689-A4FD-4B5B-A8E1-4C04A9D37296}"/>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latin typeface="Times New Roman" panose="02020603050405020304" pitchFamily="18" charset="0"/>
                <a:cs typeface="Times New Roman" panose="02020603050405020304" pitchFamily="18" charset="0"/>
              </a:rPr>
              <a:t>实验结果</a:t>
            </a:r>
          </a:p>
        </p:txBody>
      </p:sp>
      <p:pic>
        <p:nvPicPr>
          <p:cNvPr id="5" name="图片 4">
            <a:extLst>
              <a:ext uri="{FF2B5EF4-FFF2-40B4-BE49-F238E27FC236}">
                <a16:creationId xmlns:a16="http://schemas.microsoft.com/office/drawing/2014/main" id="{4FFEDDC7-AB25-4474-832B-11A973B11519}"/>
              </a:ext>
            </a:extLst>
          </p:cNvPr>
          <p:cNvPicPr>
            <a:picLocks noChangeAspect="1"/>
          </p:cNvPicPr>
          <p:nvPr/>
        </p:nvPicPr>
        <p:blipFill>
          <a:blip r:embed="rId4"/>
          <a:stretch>
            <a:fillRect/>
          </a:stretch>
        </p:blipFill>
        <p:spPr>
          <a:xfrm>
            <a:off x="1336390" y="3598700"/>
            <a:ext cx="6879627" cy="3259299"/>
          </a:xfrm>
          <a:prstGeom prst="rect">
            <a:avLst/>
          </a:prstGeom>
        </p:spPr>
      </p:pic>
    </p:spTree>
    <p:extLst>
      <p:ext uri="{BB962C8B-B14F-4D97-AF65-F5344CB8AC3E}">
        <p14:creationId xmlns:p14="http://schemas.microsoft.com/office/powerpoint/2010/main" val="2418799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2A18C756-2CA4-4CBB-9C55-9E3C771EB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21" name="图片 20">
            <a:extLst>
              <a:ext uri="{FF2B5EF4-FFF2-40B4-BE49-F238E27FC236}">
                <a16:creationId xmlns:a16="http://schemas.microsoft.com/office/drawing/2014/main" id="{3DD59167-80E1-4996-B670-33D032A01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sp>
        <p:nvSpPr>
          <p:cNvPr id="3" name="内容占位符 2">
            <a:extLst>
              <a:ext uri="{FF2B5EF4-FFF2-40B4-BE49-F238E27FC236}">
                <a16:creationId xmlns:a16="http://schemas.microsoft.com/office/drawing/2014/main" id="{CF5E05EE-59EF-4A71-8204-8499AA47C5D4}"/>
              </a:ext>
            </a:extLst>
          </p:cNvPr>
          <p:cNvSpPr>
            <a:spLocks noGrp="1"/>
          </p:cNvSpPr>
          <p:nvPr>
            <p:ph idx="1"/>
          </p:nvPr>
        </p:nvSpPr>
        <p:spPr>
          <a:xfrm>
            <a:off x="838200" y="1163708"/>
            <a:ext cx="10515600" cy="4351338"/>
          </a:xfrm>
        </p:spPr>
        <p:txBody>
          <a:bodyPr/>
          <a:lstStyle/>
          <a:p>
            <a:r>
              <a:rPr lang="zh-CN" altLang="en-US" dirty="0"/>
              <a:t>作者还提出了两种</a:t>
            </a:r>
            <a:r>
              <a:rPr lang="en-US" altLang="zh-CN" dirty="0"/>
              <a:t>MASR</a:t>
            </a:r>
            <a:r>
              <a:rPr lang="zh-CN" altLang="en-US" dirty="0"/>
              <a:t>模型的微调版本</a:t>
            </a:r>
            <a:r>
              <a:rPr lang="en-US" altLang="zh-CN" dirty="0"/>
              <a:t>(</a:t>
            </a:r>
            <a:r>
              <a:rPr lang="zh-CN" altLang="en-US" dirty="0"/>
              <a:t>主要是替换</a:t>
            </a:r>
            <a:r>
              <a:rPr lang="en-US" altLang="zh-CN" dirty="0"/>
              <a:t>ASC</a:t>
            </a:r>
            <a:r>
              <a:rPr lang="zh-CN" altLang="en-US" dirty="0"/>
              <a:t>标签</a:t>
            </a:r>
            <a:r>
              <a:rPr lang="en-US" altLang="zh-CN" dirty="0"/>
              <a:t>)</a:t>
            </a:r>
          </a:p>
          <a:p>
            <a:r>
              <a:rPr lang="en-US" altLang="zh-CN" dirty="0"/>
              <a:t>MASR-F</a:t>
            </a:r>
            <a:r>
              <a:rPr lang="zh-CN" altLang="en-US" dirty="0"/>
              <a:t>：使用针对</a:t>
            </a:r>
            <a:r>
              <a:rPr lang="en-US" altLang="zh-CN" dirty="0"/>
              <a:t>FEVER</a:t>
            </a:r>
            <a:r>
              <a:rPr lang="zh-CN" altLang="en-US" dirty="0"/>
              <a:t>的</a:t>
            </a:r>
            <a:r>
              <a:rPr lang="en-US" altLang="zh-CN" dirty="0"/>
              <a:t>ASC</a:t>
            </a:r>
            <a:r>
              <a:rPr lang="zh-CN" altLang="en-US" dirty="0"/>
              <a:t>分类器</a:t>
            </a:r>
            <a:endParaRPr lang="en-US" altLang="zh-CN" dirty="0"/>
          </a:p>
          <a:p>
            <a:r>
              <a:rPr lang="en-US" altLang="zh-CN" dirty="0"/>
              <a:t>MASR-FP:</a:t>
            </a:r>
            <a:r>
              <a:rPr lang="zh-CN" altLang="en-US" dirty="0"/>
              <a:t>使用来自</a:t>
            </a:r>
            <a:r>
              <a:rPr lang="en-US" altLang="zh-CN" dirty="0"/>
              <a:t>FEVER</a:t>
            </a:r>
            <a:r>
              <a:rPr lang="zh-CN" altLang="en-US" dirty="0"/>
              <a:t>的数据初始化</a:t>
            </a:r>
            <a:r>
              <a:rPr lang="en-US" altLang="zh-CN" dirty="0"/>
              <a:t>ASC</a:t>
            </a:r>
          </a:p>
        </p:txBody>
      </p:sp>
      <p:sp>
        <p:nvSpPr>
          <p:cNvPr id="4" name="标题 1">
            <a:extLst>
              <a:ext uri="{FF2B5EF4-FFF2-40B4-BE49-F238E27FC236}">
                <a16:creationId xmlns:a16="http://schemas.microsoft.com/office/drawing/2014/main" id="{2F27F689-A4FD-4B5B-A8E1-4C04A9D37296}"/>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latin typeface="Times New Roman" panose="02020603050405020304" pitchFamily="18" charset="0"/>
                <a:cs typeface="Times New Roman" panose="02020603050405020304" pitchFamily="18" charset="0"/>
              </a:rPr>
              <a:t>实验结果</a:t>
            </a:r>
          </a:p>
        </p:txBody>
      </p:sp>
      <p:grpSp>
        <p:nvGrpSpPr>
          <p:cNvPr id="18" name="组合 17">
            <a:extLst>
              <a:ext uri="{FF2B5EF4-FFF2-40B4-BE49-F238E27FC236}">
                <a16:creationId xmlns:a16="http://schemas.microsoft.com/office/drawing/2014/main" id="{FF5A6838-617A-4A9D-81C3-BBC87CDF81CA}"/>
              </a:ext>
            </a:extLst>
          </p:cNvPr>
          <p:cNvGrpSpPr/>
          <p:nvPr/>
        </p:nvGrpSpPr>
        <p:grpSpPr>
          <a:xfrm>
            <a:off x="1165747" y="2865079"/>
            <a:ext cx="4610098" cy="2133170"/>
            <a:chOff x="838200" y="2660363"/>
            <a:chExt cx="4610098" cy="2133170"/>
          </a:xfrm>
        </p:grpSpPr>
        <p:pic>
          <p:nvPicPr>
            <p:cNvPr id="13" name="图片 12">
              <a:extLst>
                <a:ext uri="{FF2B5EF4-FFF2-40B4-BE49-F238E27FC236}">
                  <a16:creationId xmlns:a16="http://schemas.microsoft.com/office/drawing/2014/main" id="{CB258F9D-9BA9-455C-A7F3-991DDB0F9BF9}"/>
                </a:ext>
              </a:extLst>
            </p:cNvPr>
            <p:cNvPicPr>
              <a:picLocks noChangeAspect="1"/>
            </p:cNvPicPr>
            <p:nvPr/>
          </p:nvPicPr>
          <p:blipFill>
            <a:blip r:embed="rId4"/>
            <a:stretch>
              <a:fillRect/>
            </a:stretch>
          </p:blipFill>
          <p:spPr>
            <a:xfrm>
              <a:off x="838200" y="3183583"/>
              <a:ext cx="4010585" cy="1609950"/>
            </a:xfrm>
            <a:prstGeom prst="rect">
              <a:avLst/>
            </a:prstGeom>
          </p:spPr>
        </p:pic>
        <p:sp>
          <p:nvSpPr>
            <p:cNvPr id="16" name="文本框 15">
              <a:extLst>
                <a:ext uri="{FF2B5EF4-FFF2-40B4-BE49-F238E27FC236}">
                  <a16:creationId xmlns:a16="http://schemas.microsoft.com/office/drawing/2014/main" id="{456BC116-30EA-48A9-9F77-121F9135A485}"/>
                </a:ext>
              </a:extLst>
            </p:cNvPr>
            <p:cNvSpPr txBox="1"/>
            <p:nvPr/>
          </p:nvSpPr>
          <p:spPr>
            <a:xfrm>
              <a:off x="1340322" y="2660363"/>
              <a:ext cx="4107976" cy="523220"/>
            </a:xfrm>
            <a:prstGeom prst="rect">
              <a:avLst/>
            </a:prstGeom>
            <a:noFill/>
          </p:spPr>
          <p:txBody>
            <a:bodyPr wrap="square" rtlCol="0">
              <a:spAutoFit/>
            </a:bodyPr>
            <a:lstStyle/>
            <a:p>
              <a:r>
                <a:rPr lang="zh-CN" altLang="en-US" sz="2800" b="1" dirty="0"/>
                <a:t>标准</a:t>
              </a:r>
              <a:r>
                <a:rPr lang="en-US" altLang="zh-CN" sz="2800" b="1" dirty="0"/>
                <a:t>ASC</a:t>
              </a:r>
              <a:r>
                <a:rPr lang="zh-CN" altLang="en-US" sz="2800" b="1" dirty="0"/>
                <a:t>标签：</a:t>
              </a:r>
            </a:p>
          </p:txBody>
        </p:sp>
      </p:grpSp>
      <p:grpSp>
        <p:nvGrpSpPr>
          <p:cNvPr id="19" name="组合 18">
            <a:extLst>
              <a:ext uri="{FF2B5EF4-FFF2-40B4-BE49-F238E27FC236}">
                <a16:creationId xmlns:a16="http://schemas.microsoft.com/office/drawing/2014/main" id="{8690CFDC-D0DC-49C3-BDFD-CAA7512B6A46}"/>
              </a:ext>
            </a:extLst>
          </p:cNvPr>
          <p:cNvGrpSpPr/>
          <p:nvPr/>
        </p:nvGrpSpPr>
        <p:grpSpPr>
          <a:xfrm>
            <a:off x="5678454" y="2865079"/>
            <a:ext cx="4913194" cy="3928317"/>
            <a:chOff x="6516806" y="2660363"/>
            <a:chExt cx="4913194" cy="3928317"/>
          </a:xfrm>
        </p:grpSpPr>
        <p:pic>
          <p:nvPicPr>
            <p:cNvPr id="15" name="图片 14">
              <a:extLst>
                <a:ext uri="{FF2B5EF4-FFF2-40B4-BE49-F238E27FC236}">
                  <a16:creationId xmlns:a16="http://schemas.microsoft.com/office/drawing/2014/main" id="{A7FB6D30-6C17-4844-9C3A-2B3F4028C807}"/>
                </a:ext>
              </a:extLst>
            </p:cNvPr>
            <p:cNvPicPr>
              <a:picLocks noChangeAspect="1"/>
            </p:cNvPicPr>
            <p:nvPr/>
          </p:nvPicPr>
          <p:blipFill>
            <a:blip r:embed="rId5"/>
            <a:stretch>
              <a:fillRect/>
            </a:stretch>
          </p:blipFill>
          <p:spPr>
            <a:xfrm>
              <a:off x="6587683" y="3183583"/>
              <a:ext cx="4531139" cy="3405097"/>
            </a:xfrm>
            <a:prstGeom prst="rect">
              <a:avLst/>
            </a:prstGeom>
          </p:spPr>
        </p:pic>
        <p:sp>
          <p:nvSpPr>
            <p:cNvPr id="17" name="文本框 16">
              <a:extLst>
                <a:ext uri="{FF2B5EF4-FFF2-40B4-BE49-F238E27FC236}">
                  <a16:creationId xmlns:a16="http://schemas.microsoft.com/office/drawing/2014/main" id="{279B33B2-1D66-4A90-91DB-F5BB57CEFD9C}"/>
                </a:ext>
              </a:extLst>
            </p:cNvPr>
            <p:cNvSpPr txBox="1"/>
            <p:nvPr/>
          </p:nvSpPr>
          <p:spPr>
            <a:xfrm>
              <a:off x="6516806" y="2660363"/>
              <a:ext cx="4913194" cy="523220"/>
            </a:xfrm>
            <a:prstGeom prst="rect">
              <a:avLst/>
            </a:prstGeom>
            <a:noFill/>
          </p:spPr>
          <p:txBody>
            <a:bodyPr wrap="square" rtlCol="0">
              <a:spAutoFit/>
            </a:bodyPr>
            <a:lstStyle/>
            <a:p>
              <a:r>
                <a:rPr lang="zh-CN" altLang="en-US" sz="2800" b="1" dirty="0"/>
                <a:t>使用</a:t>
              </a:r>
              <a:r>
                <a:rPr lang="en-US" altLang="zh-CN" sz="2800" b="1" dirty="0"/>
                <a:t>FEVER</a:t>
              </a:r>
              <a:r>
                <a:rPr lang="zh-CN" altLang="en-US" sz="2800" b="1" dirty="0"/>
                <a:t>编码的</a:t>
              </a:r>
              <a:r>
                <a:rPr lang="en-US" altLang="zh-CN" sz="2800" b="1" dirty="0"/>
                <a:t>ASC</a:t>
              </a:r>
              <a:r>
                <a:rPr lang="zh-CN" altLang="en-US" sz="2800" b="1" dirty="0"/>
                <a:t>标签</a:t>
              </a:r>
              <a:r>
                <a:rPr lang="en-US" altLang="zh-CN" sz="2800" b="1" dirty="0"/>
                <a:t>:</a:t>
              </a:r>
              <a:endParaRPr lang="zh-CN" altLang="en-US" sz="2800" b="1" dirty="0"/>
            </a:p>
          </p:txBody>
        </p:sp>
      </p:grpSp>
    </p:spTree>
    <p:extLst>
      <p:ext uri="{BB962C8B-B14F-4D97-AF65-F5344CB8AC3E}">
        <p14:creationId xmlns:p14="http://schemas.microsoft.com/office/powerpoint/2010/main" val="330489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AD1B22D4-B65A-4887-B60A-3968C5E80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13" name="图片 12">
            <a:extLst>
              <a:ext uri="{FF2B5EF4-FFF2-40B4-BE49-F238E27FC236}">
                <a16:creationId xmlns:a16="http://schemas.microsoft.com/office/drawing/2014/main" id="{4CB4F4CC-0D57-4F14-A08B-D44355092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sp>
        <p:nvSpPr>
          <p:cNvPr id="4" name="标题 1">
            <a:extLst>
              <a:ext uri="{FF2B5EF4-FFF2-40B4-BE49-F238E27FC236}">
                <a16:creationId xmlns:a16="http://schemas.microsoft.com/office/drawing/2014/main" id="{2F27F689-A4FD-4B5B-A8E1-4C04A9D37296}"/>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latin typeface="Times New Roman" panose="02020603050405020304" pitchFamily="18" charset="0"/>
                <a:cs typeface="Times New Roman" panose="02020603050405020304" pitchFamily="18" charset="0"/>
              </a:rPr>
              <a:t>实验结果</a:t>
            </a:r>
          </a:p>
        </p:txBody>
      </p:sp>
      <p:grpSp>
        <p:nvGrpSpPr>
          <p:cNvPr id="5" name="组合 4">
            <a:extLst>
              <a:ext uri="{FF2B5EF4-FFF2-40B4-BE49-F238E27FC236}">
                <a16:creationId xmlns:a16="http://schemas.microsoft.com/office/drawing/2014/main" id="{DB85207F-8DC3-4B82-99BF-7010CA26B810}"/>
              </a:ext>
            </a:extLst>
          </p:cNvPr>
          <p:cNvGrpSpPr/>
          <p:nvPr/>
        </p:nvGrpSpPr>
        <p:grpSpPr>
          <a:xfrm>
            <a:off x="416256" y="1020094"/>
            <a:ext cx="11136573" cy="3096057"/>
            <a:chOff x="443552" y="2418989"/>
            <a:chExt cx="11136573" cy="3096057"/>
          </a:xfrm>
        </p:grpSpPr>
        <p:pic>
          <p:nvPicPr>
            <p:cNvPr id="6" name="图片 5">
              <a:extLst>
                <a:ext uri="{FF2B5EF4-FFF2-40B4-BE49-F238E27FC236}">
                  <a16:creationId xmlns:a16="http://schemas.microsoft.com/office/drawing/2014/main" id="{8B87CE03-2F3B-4875-90AB-96A7AB7393A9}"/>
                </a:ext>
              </a:extLst>
            </p:cNvPr>
            <p:cNvPicPr>
              <a:picLocks noChangeAspect="1"/>
            </p:cNvPicPr>
            <p:nvPr/>
          </p:nvPicPr>
          <p:blipFill>
            <a:blip r:embed="rId4"/>
            <a:stretch>
              <a:fillRect/>
            </a:stretch>
          </p:blipFill>
          <p:spPr>
            <a:xfrm>
              <a:off x="503132" y="2418989"/>
              <a:ext cx="11021963" cy="3096057"/>
            </a:xfrm>
            <a:prstGeom prst="rect">
              <a:avLst/>
            </a:prstGeom>
          </p:spPr>
        </p:pic>
        <p:sp>
          <p:nvSpPr>
            <p:cNvPr id="7" name="矩形 6">
              <a:extLst>
                <a:ext uri="{FF2B5EF4-FFF2-40B4-BE49-F238E27FC236}">
                  <a16:creationId xmlns:a16="http://schemas.microsoft.com/office/drawing/2014/main" id="{C9D9199C-A995-4424-BDB6-1542E18136B2}"/>
                </a:ext>
              </a:extLst>
            </p:cNvPr>
            <p:cNvSpPr/>
            <p:nvPr/>
          </p:nvSpPr>
          <p:spPr>
            <a:xfrm>
              <a:off x="443552" y="4080681"/>
              <a:ext cx="11136573" cy="839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A49D3698-54C5-4E34-9589-B658E408DCFA}"/>
              </a:ext>
            </a:extLst>
          </p:cNvPr>
          <p:cNvSpPr txBox="1"/>
          <p:nvPr/>
        </p:nvSpPr>
        <p:spPr>
          <a:xfrm>
            <a:off x="475836" y="4166443"/>
            <a:ext cx="11076993" cy="1938992"/>
          </a:xfrm>
          <a:prstGeom prst="rect">
            <a:avLst/>
          </a:prstGeom>
          <a:noFill/>
        </p:spPr>
        <p:txBody>
          <a:bodyPr wrap="square" rtlCol="0">
            <a:spAutoFit/>
          </a:bodyPr>
          <a:lstStyle/>
          <a:p>
            <a:r>
              <a:rPr lang="zh-CN" altLang="en-US" sz="2000" dirty="0"/>
              <a:t>联合多分类器模型整体效果均低于</a:t>
            </a:r>
            <a:r>
              <a:rPr lang="en-US" altLang="zh-CN" sz="2000" dirty="0"/>
              <a:t>PR</a:t>
            </a:r>
          </a:p>
          <a:p>
            <a:r>
              <a:rPr lang="zh-CN" altLang="en-US" sz="2000" dirty="0"/>
              <a:t>联合逐对模型虽然不像</a:t>
            </a:r>
            <a:r>
              <a:rPr lang="en-US" altLang="zh-CN" sz="2000" dirty="0"/>
              <a:t>ASR</a:t>
            </a:r>
            <a:r>
              <a:rPr lang="zh-CN" altLang="en-US" sz="2000" dirty="0"/>
              <a:t>那样用了</a:t>
            </a:r>
            <a:r>
              <a:rPr lang="en-US" altLang="zh-CN" sz="2000" dirty="0"/>
              <a:t>ASC</a:t>
            </a:r>
            <a:r>
              <a:rPr lang="zh-CN" altLang="en-US" sz="2000" dirty="0"/>
              <a:t>模块和最大池化，但是仍然是一种考虑其他备选答案信息的方法，同</a:t>
            </a:r>
            <a:r>
              <a:rPr lang="en-US" altLang="zh-CN" sz="2000" dirty="0"/>
              <a:t>PR</a:t>
            </a:r>
            <a:r>
              <a:rPr lang="zh-CN" altLang="en-US" sz="2000" dirty="0"/>
              <a:t>的结果相比有了一些进步</a:t>
            </a:r>
            <a:endParaRPr lang="en-US" altLang="zh-CN" sz="2000" dirty="0"/>
          </a:p>
          <a:p>
            <a:r>
              <a:rPr lang="zh-CN" altLang="en-US" sz="2000" dirty="0"/>
              <a:t>基于</a:t>
            </a:r>
            <a:r>
              <a:rPr lang="en-US" altLang="zh-CN" sz="2000" dirty="0"/>
              <a:t>AS2</a:t>
            </a:r>
            <a:r>
              <a:rPr lang="zh-CN" altLang="en-US" sz="2000" dirty="0"/>
              <a:t>任务的</a:t>
            </a:r>
            <a:r>
              <a:rPr lang="en-US" altLang="zh-CN" sz="2000" dirty="0"/>
              <a:t>KGAT</a:t>
            </a:r>
            <a:r>
              <a:rPr lang="zh-CN" altLang="en-US" sz="2000" dirty="0"/>
              <a:t>模型的结果整体上也比</a:t>
            </a:r>
            <a:r>
              <a:rPr lang="en-US" altLang="zh-CN" sz="2000" dirty="0"/>
              <a:t>PR</a:t>
            </a:r>
            <a:r>
              <a:rPr lang="zh-CN" altLang="en-US" sz="2000" dirty="0"/>
              <a:t>高，证明使用备选答案作为证据支持这一想法是有效的</a:t>
            </a:r>
            <a:endParaRPr lang="en-US" altLang="zh-CN" sz="2000" dirty="0"/>
          </a:p>
          <a:p>
            <a:r>
              <a:rPr lang="en-US" altLang="zh-CN" sz="2000" dirty="0"/>
              <a:t>ASR</a:t>
            </a:r>
            <a:r>
              <a:rPr lang="zh-CN" altLang="en-US" sz="2000" dirty="0"/>
              <a:t>模型在所有这些模型中取得了最佳效果</a:t>
            </a:r>
            <a:r>
              <a:rPr lang="en-US" altLang="zh-CN" sz="2000" dirty="0"/>
              <a:t>(</a:t>
            </a:r>
            <a:r>
              <a:rPr lang="zh-CN" altLang="en-US" sz="2000" dirty="0"/>
              <a:t>除了运行在</a:t>
            </a:r>
            <a:r>
              <a:rPr lang="en-US" altLang="zh-CN" sz="2000" dirty="0"/>
              <a:t>WQA</a:t>
            </a:r>
            <a:r>
              <a:rPr lang="zh-CN" altLang="en-US" sz="2000" dirty="0"/>
              <a:t>数据集上的</a:t>
            </a:r>
            <a:r>
              <a:rPr lang="en-US" altLang="zh-CN" sz="2000" dirty="0"/>
              <a:t>MASR-FP</a:t>
            </a:r>
            <a:r>
              <a:rPr lang="zh-CN" altLang="en-US" sz="2000" dirty="0"/>
              <a:t>模型</a:t>
            </a:r>
            <a:r>
              <a:rPr lang="en-US" altLang="zh-CN" sz="2000" dirty="0"/>
              <a:t>)</a:t>
            </a:r>
          </a:p>
        </p:txBody>
      </p:sp>
    </p:spTree>
    <p:extLst>
      <p:ext uri="{BB962C8B-B14F-4D97-AF65-F5344CB8AC3E}">
        <p14:creationId xmlns:p14="http://schemas.microsoft.com/office/powerpoint/2010/main" val="1098181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7BE588AF-E27A-42A9-B3CA-DA6105234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14" name="图片 13">
            <a:extLst>
              <a:ext uri="{FF2B5EF4-FFF2-40B4-BE49-F238E27FC236}">
                <a16:creationId xmlns:a16="http://schemas.microsoft.com/office/drawing/2014/main" id="{F6131545-1B0E-4A04-8875-6B3A1F11E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sp>
        <p:nvSpPr>
          <p:cNvPr id="3" name="内容占位符 2">
            <a:extLst>
              <a:ext uri="{FF2B5EF4-FFF2-40B4-BE49-F238E27FC236}">
                <a16:creationId xmlns:a16="http://schemas.microsoft.com/office/drawing/2014/main" id="{546CCD8E-E12A-4404-9EB3-47AFBBF28A1F}"/>
              </a:ext>
            </a:extLst>
          </p:cNvPr>
          <p:cNvSpPr>
            <a:spLocks noGrp="1"/>
          </p:cNvSpPr>
          <p:nvPr>
            <p:ph idx="1"/>
          </p:nvPr>
        </p:nvSpPr>
        <p:spPr/>
        <p:txBody>
          <a:bodyPr/>
          <a:lstStyle/>
          <a:p>
            <a:endParaRPr lang="zh-CN" altLang="en-US" dirty="0"/>
          </a:p>
        </p:txBody>
      </p:sp>
      <p:sp>
        <p:nvSpPr>
          <p:cNvPr id="5" name="文本框 4">
            <a:extLst>
              <a:ext uri="{FF2B5EF4-FFF2-40B4-BE49-F238E27FC236}">
                <a16:creationId xmlns:a16="http://schemas.microsoft.com/office/drawing/2014/main" id="{46305539-A8D1-4EBF-A5F2-9380242E04FB}"/>
              </a:ext>
            </a:extLst>
          </p:cNvPr>
          <p:cNvSpPr txBox="1"/>
          <p:nvPr/>
        </p:nvSpPr>
        <p:spPr>
          <a:xfrm>
            <a:off x="539087" y="4227708"/>
            <a:ext cx="10870441" cy="1323439"/>
          </a:xfrm>
          <a:prstGeom prst="rect">
            <a:avLst/>
          </a:prstGeom>
          <a:noFill/>
        </p:spPr>
        <p:txBody>
          <a:bodyPr wrap="square">
            <a:spAutoFit/>
          </a:bodyPr>
          <a:lstStyle/>
          <a:p>
            <a:r>
              <a:rPr lang="en-US" altLang="zh-CN" sz="2000" dirty="0"/>
              <a:t>MASR</a:t>
            </a:r>
            <a:r>
              <a:rPr lang="zh-CN" altLang="en-US" sz="2000" dirty="0"/>
              <a:t>在</a:t>
            </a:r>
            <a:r>
              <a:rPr lang="en-US" altLang="zh-CN" sz="2000" dirty="0"/>
              <a:t>WQA</a:t>
            </a:r>
            <a:r>
              <a:rPr lang="zh-CN" altLang="en-US" sz="2000" dirty="0"/>
              <a:t>上的结果比</a:t>
            </a:r>
            <a:r>
              <a:rPr lang="en-US" altLang="zh-CN" sz="2000" dirty="0"/>
              <a:t>ASR</a:t>
            </a:r>
            <a:r>
              <a:rPr lang="zh-CN" altLang="en-US" sz="2000" dirty="0"/>
              <a:t>要好，证明有更多参数的</a:t>
            </a:r>
            <a:r>
              <a:rPr lang="en-US" altLang="zh-CN" sz="2000" dirty="0"/>
              <a:t>MASR</a:t>
            </a:r>
            <a:r>
              <a:rPr lang="zh-CN" altLang="en-US" sz="2000" dirty="0"/>
              <a:t>需要更多的数据训练才能达到更好的效果</a:t>
            </a:r>
            <a:endParaRPr lang="en-US" altLang="zh-CN" sz="2000" dirty="0"/>
          </a:p>
          <a:p>
            <a:r>
              <a:rPr lang="en-US" altLang="zh-CN" sz="2000" dirty="0"/>
              <a:t>MASR-FP</a:t>
            </a:r>
            <a:r>
              <a:rPr lang="zh-CN" altLang="en-US" sz="2000" dirty="0"/>
              <a:t>利用</a:t>
            </a:r>
            <a:r>
              <a:rPr lang="en-US" altLang="zh-CN" sz="2000" dirty="0"/>
              <a:t>FEVER</a:t>
            </a:r>
            <a:r>
              <a:rPr lang="zh-CN" altLang="en-US" sz="2000" dirty="0"/>
              <a:t>数据集初始化</a:t>
            </a:r>
            <a:r>
              <a:rPr lang="en-US" altLang="zh-CN" sz="2000" dirty="0"/>
              <a:t>ASC</a:t>
            </a:r>
            <a:r>
              <a:rPr lang="zh-CN" altLang="en-US" sz="2000" dirty="0"/>
              <a:t>模块，在</a:t>
            </a:r>
            <a:r>
              <a:rPr lang="en-US" altLang="zh-CN" sz="2000" dirty="0" err="1"/>
              <a:t>WikiQA</a:t>
            </a:r>
            <a:r>
              <a:rPr lang="zh-CN" altLang="en-US" sz="2000" dirty="0"/>
              <a:t>和</a:t>
            </a:r>
            <a:r>
              <a:rPr lang="en-US" altLang="zh-CN" sz="2000" dirty="0"/>
              <a:t>TREC</a:t>
            </a:r>
            <a:r>
              <a:rPr lang="zh-CN" altLang="en-US" sz="2000" dirty="0"/>
              <a:t>数据集上都比</a:t>
            </a:r>
            <a:r>
              <a:rPr lang="en-US" altLang="zh-CN" sz="2000" dirty="0"/>
              <a:t>MASR</a:t>
            </a:r>
            <a:r>
              <a:rPr lang="zh-CN" altLang="en-US" sz="2000" dirty="0"/>
              <a:t>和</a:t>
            </a:r>
            <a:r>
              <a:rPr lang="en-US" altLang="zh-CN" sz="2000" dirty="0"/>
              <a:t>MASR-F</a:t>
            </a:r>
            <a:r>
              <a:rPr lang="zh-CN" altLang="en-US" sz="2000" dirty="0"/>
              <a:t>模型效果要好，在</a:t>
            </a:r>
            <a:r>
              <a:rPr lang="en-US" altLang="zh-CN" sz="2000" dirty="0"/>
              <a:t>WQA</a:t>
            </a:r>
            <a:r>
              <a:rPr lang="zh-CN" altLang="en-US" sz="2000" dirty="0"/>
              <a:t>上的结果进一步验证了在足量数据支撑下的模型潜力</a:t>
            </a:r>
          </a:p>
        </p:txBody>
      </p:sp>
      <p:grpSp>
        <p:nvGrpSpPr>
          <p:cNvPr id="9" name="组合 8">
            <a:extLst>
              <a:ext uri="{FF2B5EF4-FFF2-40B4-BE49-F238E27FC236}">
                <a16:creationId xmlns:a16="http://schemas.microsoft.com/office/drawing/2014/main" id="{B7924C0A-0155-400C-8DB1-E15D79D1DC11}"/>
              </a:ext>
            </a:extLst>
          </p:cNvPr>
          <p:cNvGrpSpPr/>
          <p:nvPr/>
        </p:nvGrpSpPr>
        <p:grpSpPr>
          <a:xfrm>
            <a:off x="416256" y="1020094"/>
            <a:ext cx="11136573" cy="3096057"/>
            <a:chOff x="443552" y="2418989"/>
            <a:chExt cx="11136573" cy="3096057"/>
          </a:xfrm>
        </p:grpSpPr>
        <p:pic>
          <p:nvPicPr>
            <p:cNvPr id="10" name="图片 9">
              <a:extLst>
                <a:ext uri="{FF2B5EF4-FFF2-40B4-BE49-F238E27FC236}">
                  <a16:creationId xmlns:a16="http://schemas.microsoft.com/office/drawing/2014/main" id="{053CF638-28EF-43A2-B054-C0A68FC69FCE}"/>
                </a:ext>
              </a:extLst>
            </p:cNvPr>
            <p:cNvPicPr>
              <a:picLocks noChangeAspect="1"/>
            </p:cNvPicPr>
            <p:nvPr/>
          </p:nvPicPr>
          <p:blipFill>
            <a:blip r:embed="rId4"/>
            <a:stretch>
              <a:fillRect/>
            </a:stretch>
          </p:blipFill>
          <p:spPr>
            <a:xfrm>
              <a:off x="503132" y="2418989"/>
              <a:ext cx="11021963" cy="3096057"/>
            </a:xfrm>
            <a:prstGeom prst="rect">
              <a:avLst/>
            </a:prstGeom>
          </p:spPr>
        </p:pic>
        <p:sp>
          <p:nvSpPr>
            <p:cNvPr id="11" name="矩形 10">
              <a:extLst>
                <a:ext uri="{FF2B5EF4-FFF2-40B4-BE49-F238E27FC236}">
                  <a16:creationId xmlns:a16="http://schemas.microsoft.com/office/drawing/2014/main" id="{C2F0D6AB-D863-4012-9BA7-222A96492F17}"/>
                </a:ext>
              </a:extLst>
            </p:cNvPr>
            <p:cNvSpPr/>
            <p:nvPr/>
          </p:nvSpPr>
          <p:spPr>
            <a:xfrm>
              <a:off x="443552" y="4080681"/>
              <a:ext cx="11136573" cy="839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标题 1">
            <a:extLst>
              <a:ext uri="{FF2B5EF4-FFF2-40B4-BE49-F238E27FC236}">
                <a16:creationId xmlns:a16="http://schemas.microsoft.com/office/drawing/2014/main" id="{8FB9A667-AB4F-4FE4-A74C-A3F4B6C488AC}"/>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latin typeface="Times New Roman" panose="02020603050405020304" pitchFamily="18" charset="0"/>
                <a:cs typeface="Times New Roman" panose="02020603050405020304" pitchFamily="18" charset="0"/>
              </a:rPr>
              <a:t>实验结果</a:t>
            </a:r>
          </a:p>
        </p:txBody>
      </p:sp>
    </p:spTree>
    <p:extLst>
      <p:ext uri="{BB962C8B-B14F-4D97-AF65-F5344CB8AC3E}">
        <p14:creationId xmlns:p14="http://schemas.microsoft.com/office/powerpoint/2010/main" val="1190915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E847D1B3-2BA6-4B83-9075-CBDCFF4FC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12" name="图片 11">
            <a:extLst>
              <a:ext uri="{FF2B5EF4-FFF2-40B4-BE49-F238E27FC236}">
                <a16:creationId xmlns:a16="http://schemas.microsoft.com/office/drawing/2014/main" id="{D57C02E8-A013-4D44-9816-31611302B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sp>
        <p:nvSpPr>
          <p:cNvPr id="3" name="内容占位符 2">
            <a:extLst>
              <a:ext uri="{FF2B5EF4-FFF2-40B4-BE49-F238E27FC236}">
                <a16:creationId xmlns:a16="http://schemas.microsoft.com/office/drawing/2014/main" id="{49AC57A1-2E56-4885-B6B7-7CFB42950CEB}"/>
              </a:ext>
            </a:extLst>
          </p:cNvPr>
          <p:cNvSpPr>
            <a:spLocks noGrp="1"/>
          </p:cNvSpPr>
          <p:nvPr>
            <p:ph idx="1"/>
          </p:nvPr>
        </p:nvSpPr>
        <p:spPr>
          <a:xfrm>
            <a:off x="838200" y="931697"/>
            <a:ext cx="10515600" cy="4351338"/>
          </a:xfrm>
        </p:spPr>
        <p:txBody>
          <a:bodyPr/>
          <a:lstStyle/>
          <a:p>
            <a:r>
              <a:rPr lang="zh-CN" altLang="en-US" dirty="0"/>
              <a:t>作者还从结果中抽取了一个例子进行了一些形象的定性分析</a:t>
            </a:r>
          </a:p>
        </p:txBody>
      </p:sp>
      <p:sp>
        <p:nvSpPr>
          <p:cNvPr id="5" name="标题 1">
            <a:extLst>
              <a:ext uri="{FF2B5EF4-FFF2-40B4-BE49-F238E27FC236}">
                <a16:creationId xmlns:a16="http://schemas.microsoft.com/office/drawing/2014/main" id="{7D17C539-95D0-4B74-AACF-3B00FB8D3BC5}"/>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latin typeface="Times New Roman" panose="02020603050405020304" pitchFamily="18" charset="0"/>
                <a:cs typeface="Times New Roman" panose="02020603050405020304" pitchFamily="18" charset="0"/>
              </a:rPr>
              <a:t>实验结果</a:t>
            </a:r>
          </a:p>
        </p:txBody>
      </p:sp>
      <p:pic>
        <p:nvPicPr>
          <p:cNvPr id="7" name="图片 6">
            <a:extLst>
              <a:ext uri="{FF2B5EF4-FFF2-40B4-BE49-F238E27FC236}">
                <a16:creationId xmlns:a16="http://schemas.microsoft.com/office/drawing/2014/main" id="{A1330D98-24C2-4E1B-9FCA-C194AFB77E44}"/>
              </a:ext>
            </a:extLst>
          </p:cNvPr>
          <p:cNvPicPr>
            <a:picLocks noChangeAspect="1"/>
          </p:cNvPicPr>
          <p:nvPr/>
        </p:nvPicPr>
        <p:blipFill>
          <a:blip r:embed="rId5"/>
          <a:stretch>
            <a:fillRect/>
          </a:stretch>
        </p:blipFill>
        <p:spPr>
          <a:xfrm>
            <a:off x="1591533" y="1370248"/>
            <a:ext cx="8801237" cy="3024614"/>
          </a:xfrm>
          <a:prstGeom prst="rect">
            <a:avLst/>
          </a:prstGeom>
        </p:spPr>
      </p:pic>
      <p:sp>
        <p:nvSpPr>
          <p:cNvPr id="10" name="文本框 9">
            <a:extLst>
              <a:ext uri="{FF2B5EF4-FFF2-40B4-BE49-F238E27FC236}">
                <a16:creationId xmlns:a16="http://schemas.microsoft.com/office/drawing/2014/main" id="{39130238-9767-492C-9AAE-AD81E7671FF4}"/>
              </a:ext>
            </a:extLst>
          </p:cNvPr>
          <p:cNvSpPr txBox="1"/>
          <p:nvPr/>
        </p:nvSpPr>
        <p:spPr>
          <a:xfrm>
            <a:off x="784746" y="4394862"/>
            <a:ext cx="10583839" cy="1569660"/>
          </a:xfrm>
          <a:prstGeom prst="rect">
            <a:avLst/>
          </a:prstGeom>
          <a:noFill/>
        </p:spPr>
        <p:txBody>
          <a:bodyPr wrap="square" rtlCol="0">
            <a:spAutoFit/>
          </a:bodyPr>
          <a:lstStyle/>
          <a:p>
            <a:r>
              <a:rPr lang="en-US" altLang="zh-CN" sz="2400" dirty="0"/>
              <a:t>PR</a:t>
            </a:r>
            <a:r>
              <a:rPr lang="zh-CN" altLang="en-US" sz="2400" dirty="0"/>
              <a:t>模型选择了</a:t>
            </a:r>
            <a:r>
              <a:rPr lang="en-US" altLang="zh-CN" sz="2400" dirty="0"/>
              <a:t>c1</a:t>
            </a:r>
            <a:r>
              <a:rPr lang="zh-CN" altLang="en-US" sz="2400" dirty="0"/>
              <a:t>作为回答，虽然</a:t>
            </a:r>
            <a:r>
              <a:rPr lang="en-US" altLang="zh-CN" sz="2400" dirty="0"/>
              <a:t>c1</a:t>
            </a:r>
            <a:r>
              <a:rPr lang="zh-CN" altLang="en-US" sz="2400" dirty="0"/>
              <a:t>很好的匹配了语义模式</a:t>
            </a:r>
            <a:r>
              <a:rPr lang="en-US" altLang="zh-CN" sz="2400" dirty="0"/>
              <a:t>(</a:t>
            </a:r>
            <a:r>
              <a:rPr lang="zh-CN" altLang="en-US" sz="2400" dirty="0"/>
              <a:t>什么样的颜色，回答原色</a:t>
            </a:r>
            <a:r>
              <a:rPr lang="en-US" altLang="zh-CN" sz="2400" dirty="0"/>
              <a:t>)</a:t>
            </a:r>
            <a:r>
              <a:rPr lang="zh-CN" altLang="en-US" sz="2400" dirty="0"/>
              <a:t>，但是却不是正确答案；</a:t>
            </a:r>
            <a:r>
              <a:rPr lang="en-US" altLang="zh-CN" sz="2400" dirty="0"/>
              <a:t>ASR</a:t>
            </a:r>
            <a:r>
              <a:rPr lang="zh-CN" altLang="en-US" sz="2400" dirty="0"/>
              <a:t>模型可以依靠其他备选答案的信息正确的选择出</a:t>
            </a:r>
            <a:r>
              <a:rPr lang="en-US" altLang="zh-CN" sz="2400" dirty="0"/>
              <a:t>c2</a:t>
            </a:r>
            <a:r>
              <a:rPr lang="zh-CN" altLang="en-US" sz="2400" dirty="0"/>
              <a:t>作为回答，它的</a:t>
            </a:r>
            <a:r>
              <a:rPr lang="en-US" altLang="zh-CN" sz="2400" dirty="0"/>
              <a:t>ASC</a:t>
            </a:r>
            <a:r>
              <a:rPr lang="zh-CN" altLang="en-US" sz="2400" dirty="0"/>
              <a:t>模块可以提供目标答案和备选答案都是正确的概率。</a:t>
            </a:r>
          </a:p>
        </p:txBody>
      </p:sp>
      <p:pic>
        <p:nvPicPr>
          <p:cNvPr id="4" name="图片 3">
            <a:extLst>
              <a:ext uri="{FF2B5EF4-FFF2-40B4-BE49-F238E27FC236}">
                <a16:creationId xmlns:a16="http://schemas.microsoft.com/office/drawing/2014/main" id="{F2AD5620-E417-4492-BAD2-69DC6B9165E1}"/>
              </a:ext>
            </a:extLst>
          </p:cNvPr>
          <p:cNvPicPr>
            <a:picLocks noChangeAspect="1"/>
          </p:cNvPicPr>
          <p:nvPr/>
        </p:nvPicPr>
        <p:blipFill>
          <a:blip r:embed="rId6"/>
          <a:stretch>
            <a:fillRect/>
          </a:stretch>
        </p:blipFill>
        <p:spPr>
          <a:xfrm>
            <a:off x="3401620" y="5640627"/>
            <a:ext cx="4877481" cy="647790"/>
          </a:xfrm>
          <a:prstGeom prst="rect">
            <a:avLst/>
          </a:prstGeom>
        </p:spPr>
      </p:pic>
    </p:spTree>
    <p:extLst>
      <p:ext uri="{BB962C8B-B14F-4D97-AF65-F5344CB8AC3E}">
        <p14:creationId xmlns:p14="http://schemas.microsoft.com/office/powerpoint/2010/main" val="193747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8344F6B-F14B-434B-A2D7-E4E3EC6F24C4}"/>
              </a:ext>
            </a:extLst>
          </p:cNvPr>
          <p:cNvGrpSpPr/>
          <p:nvPr/>
        </p:nvGrpSpPr>
        <p:grpSpPr>
          <a:xfrm>
            <a:off x="0" y="0"/>
            <a:ext cx="12200810" cy="6857999"/>
            <a:chOff x="0" y="0"/>
            <a:chExt cx="12200810" cy="6857999"/>
          </a:xfrm>
        </p:grpSpPr>
        <p:pic>
          <p:nvPicPr>
            <p:cNvPr id="5" name="图片 4">
              <a:extLst>
                <a:ext uri="{FF2B5EF4-FFF2-40B4-BE49-F238E27FC236}">
                  <a16:creationId xmlns:a16="http://schemas.microsoft.com/office/drawing/2014/main" id="{3C129198-E152-4ADF-A694-0C4F02E55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6" name="图片 5">
              <a:extLst>
                <a:ext uri="{FF2B5EF4-FFF2-40B4-BE49-F238E27FC236}">
                  <a16:creationId xmlns:a16="http://schemas.microsoft.com/office/drawing/2014/main" id="{FF74DD8F-4CE9-4330-8E9D-85DB751ED9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grpSp>
      <p:sp>
        <p:nvSpPr>
          <p:cNvPr id="2" name="标题 1">
            <a:extLst>
              <a:ext uri="{FF2B5EF4-FFF2-40B4-BE49-F238E27FC236}">
                <a16:creationId xmlns:a16="http://schemas.microsoft.com/office/drawing/2014/main" id="{358D7CD1-0EA0-4683-A77D-DDADE6A321FD}"/>
              </a:ext>
            </a:extLst>
          </p:cNvPr>
          <p:cNvSpPr>
            <a:spLocks noGrp="1"/>
          </p:cNvSpPr>
          <p:nvPr>
            <p:ph type="title"/>
          </p:nvPr>
        </p:nvSpPr>
        <p:spPr>
          <a:xfrm>
            <a:off x="108044" y="146762"/>
            <a:ext cx="10175543" cy="597042"/>
          </a:xfrm>
        </p:spPr>
        <p:txBody>
          <a:bodyPr>
            <a:normAutofit fontScale="90000"/>
          </a:bodyPr>
          <a:lstStyle/>
          <a:p>
            <a:r>
              <a:rPr lang="zh-CN" altLang="en-US" b="1" dirty="0"/>
              <a:t>研究背景和相关工作</a:t>
            </a:r>
          </a:p>
        </p:txBody>
      </p:sp>
      <p:sp>
        <p:nvSpPr>
          <p:cNvPr id="3" name="内容占位符 2">
            <a:extLst>
              <a:ext uri="{FF2B5EF4-FFF2-40B4-BE49-F238E27FC236}">
                <a16:creationId xmlns:a16="http://schemas.microsoft.com/office/drawing/2014/main" id="{02AE6291-DAE5-426F-991E-D874F55A9F17}"/>
              </a:ext>
            </a:extLst>
          </p:cNvPr>
          <p:cNvSpPr>
            <a:spLocks noGrp="1"/>
          </p:cNvSpPr>
          <p:nvPr>
            <p:ph idx="1"/>
          </p:nvPr>
        </p:nvSpPr>
        <p:spPr>
          <a:xfrm>
            <a:off x="838200" y="1158594"/>
            <a:ext cx="10515600" cy="4351338"/>
          </a:xfrm>
        </p:spPr>
        <p:txBody>
          <a:bodyPr>
            <a:normAutofit/>
          </a:bodyPr>
          <a:lstStyle/>
          <a:p>
            <a:r>
              <a:rPr lang="zh-CN" altLang="en-US" dirty="0"/>
              <a:t>这篇论文研究</a:t>
            </a:r>
            <a:r>
              <a:rPr lang="en-US" altLang="zh-CN" dirty="0"/>
              <a:t>AS2(Answer Sentence Selection)</a:t>
            </a:r>
            <a:r>
              <a:rPr lang="zh-CN" altLang="en-US" dirty="0"/>
              <a:t>模块选出候选答案集合后，根据</a:t>
            </a:r>
            <a:r>
              <a:rPr lang="zh-CN" altLang="en-US" dirty="0">
                <a:solidFill>
                  <a:srgbClr val="FF0000"/>
                </a:solidFill>
              </a:rPr>
              <a:t>答案支持策略</a:t>
            </a:r>
            <a:r>
              <a:rPr lang="zh-CN" altLang="en-US" dirty="0"/>
              <a:t>对所有候选答案进行重排序。</a:t>
            </a:r>
            <a:endParaRPr lang="en-US" altLang="zh-CN" dirty="0"/>
          </a:p>
          <a:p>
            <a:r>
              <a:rPr lang="zh-CN" altLang="en-US" dirty="0"/>
              <a:t>通过在</a:t>
            </a:r>
            <a:r>
              <a:rPr lang="en-US" altLang="zh-CN" dirty="0" err="1"/>
              <a:t>WikiQA</a:t>
            </a:r>
            <a:r>
              <a:rPr lang="en-US" altLang="zh-CN" dirty="0"/>
              <a:t>, TREC-QA</a:t>
            </a:r>
            <a:r>
              <a:rPr lang="zh-CN" altLang="en-US" dirty="0"/>
              <a:t>以及作者自己建的真实语料数据库上进行实验，结果显示作者提出的模型在</a:t>
            </a:r>
            <a:r>
              <a:rPr lang="en-US" altLang="zh-CN" dirty="0"/>
              <a:t>AS2</a:t>
            </a:r>
            <a:r>
              <a:rPr lang="zh-CN" altLang="en-US" dirty="0"/>
              <a:t>任务上达到了新的</a:t>
            </a:r>
            <a:r>
              <a:rPr lang="en-US" altLang="zh-CN" dirty="0"/>
              <a:t>SOTA</a:t>
            </a:r>
            <a:r>
              <a:rPr lang="zh-CN" altLang="en-US" dirty="0"/>
              <a:t>效果</a:t>
            </a:r>
          </a:p>
        </p:txBody>
      </p:sp>
      <p:grpSp>
        <p:nvGrpSpPr>
          <p:cNvPr id="8" name="组合 7">
            <a:extLst>
              <a:ext uri="{FF2B5EF4-FFF2-40B4-BE49-F238E27FC236}">
                <a16:creationId xmlns:a16="http://schemas.microsoft.com/office/drawing/2014/main" id="{6A9E1954-26D2-4A2C-BED1-4074F1040A31}"/>
              </a:ext>
            </a:extLst>
          </p:cNvPr>
          <p:cNvGrpSpPr/>
          <p:nvPr/>
        </p:nvGrpSpPr>
        <p:grpSpPr>
          <a:xfrm>
            <a:off x="2742061" y="3334263"/>
            <a:ext cx="6325739" cy="3188594"/>
            <a:chOff x="2687470" y="4210316"/>
            <a:chExt cx="6325739" cy="3188594"/>
          </a:xfrm>
        </p:grpSpPr>
        <p:graphicFrame>
          <p:nvGraphicFramePr>
            <p:cNvPr id="9" name="图示 8">
              <a:extLst>
                <a:ext uri="{FF2B5EF4-FFF2-40B4-BE49-F238E27FC236}">
                  <a16:creationId xmlns:a16="http://schemas.microsoft.com/office/drawing/2014/main" id="{546EE725-E6DC-4D16-AA21-ACED92311F91}"/>
                </a:ext>
              </a:extLst>
            </p:cNvPr>
            <p:cNvGraphicFramePr/>
            <p:nvPr>
              <p:extLst>
                <p:ext uri="{D42A27DB-BD31-4B8C-83A1-F6EECF244321}">
                  <p14:modId xmlns:p14="http://schemas.microsoft.com/office/powerpoint/2010/main" val="2661582668"/>
                </p:ext>
              </p:extLst>
            </p:nvPr>
          </p:nvGraphicFramePr>
          <p:xfrm>
            <a:off x="2687470" y="4210316"/>
            <a:ext cx="6325739" cy="318859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10" name="直接箭头连接符 9">
              <a:extLst>
                <a:ext uri="{FF2B5EF4-FFF2-40B4-BE49-F238E27FC236}">
                  <a16:creationId xmlns:a16="http://schemas.microsoft.com/office/drawing/2014/main" id="{78D206AB-EBE6-4C04-A97A-2D2E8A16CAF1}"/>
                </a:ext>
              </a:extLst>
            </p:cNvPr>
            <p:cNvCxnSpPr>
              <a:cxnSpLocks/>
            </p:cNvCxnSpPr>
            <p:nvPr/>
          </p:nvCxnSpPr>
          <p:spPr>
            <a:xfrm>
              <a:off x="3357349" y="5111087"/>
              <a:ext cx="0" cy="2456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文本框 10">
              <a:extLst>
                <a:ext uri="{FF2B5EF4-FFF2-40B4-BE49-F238E27FC236}">
                  <a16:creationId xmlns:a16="http://schemas.microsoft.com/office/drawing/2014/main" id="{55D66EFF-6D44-4DAD-8235-6F56B2F4BF4C}"/>
                </a:ext>
              </a:extLst>
            </p:cNvPr>
            <p:cNvSpPr txBox="1"/>
            <p:nvPr/>
          </p:nvSpPr>
          <p:spPr>
            <a:xfrm>
              <a:off x="2917209" y="4741755"/>
              <a:ext cx="880280" cy="369332"/>
            </a:xfrm>
            <a:prstGeom prst="rect">
              <a:avLst/>
            </a:prstGeom>
            <a:noFill/>
          </p:spPr>
          <p:txBody>
            <a:bodyPr wrap="square" rtlCol="0">
              <a:spAutoFit/>
            </a:bodyPr>
            <a:lstStyle/>
            <a:p>
              <a:r>
                <a:rPr lang="zh-CN" altLang="en-US" dirty="0"/>
                <a:t>检索器</a:t>
              </a:r>
            </a:p>
          </p:txBody>
        </p:sp>
        <p:cxnSp>
          <p:nvCxnSpPr>
            <p:cNvPr id="12" name="直接箭头连接符 11">
              <a:extLst>
                <a:ext uri="{FF2B5EF4-FFF2-40B4-BE49-F238E27FC236}">
                  <a16:creationId xmlns:a16="http://schemas.microsoft.com/office/drawing/2014/main" id="{C0E449B0-64BA-45FC-AFDD-9CCE71C31FBC}"/>
                </a:ext>
              </a:extLst>
            </p:cNvPr>
            <p:cNvCxnSpPr>
              <a:cxnSpLocks/>
            </p:cNvCxnSpPr>
            <p:nvPr/>
          </p:nvCxnSpPr>
          <p:spPr>
            <a:xfrm>
              <a:off x="4906370" y="5111087"/>
              <a:ext cx="0" cy="3753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文本框 12">
              <a:extLst>
                <a:ext uri="{FF2B5EF4-FFF2-40B4-BE49-F238E27FC236}">
                  <a16:creationId xmlns:a16="http://schemas.microsoft.com/office/drawing/2014/main" id="{A0F6B305-52F5-4485-9F47-0F7A689E2A56}"/>
                </a:ext>
              </a:extLst>
            </p:cNvPr>
            <p:cNvSpPr txBox="1"/>
            <p:nvPr/>
          </p:nvSpPr>
          <p:spPr>
            <a:xfrm>
              <a:off x="4327760" y="4745141"/>
              <a:ext cx="1301088" cy="369332"/>
            </a:xfrm>
            <a:prstGeom prst="rect">
              <a:avLst/>
            </a:prstGeom>
            <a:noFill/>
          </p:spPr>
          <p:txBody>
            <a:bodyPr wrap="square" rtlCol="0">
              <a:spAutoFit/>
            </a:bodyPr>
            <a:lstStyle/>
            <a:p>
              <a:r>
                <a:rPr lang="en-US" altLang="zh-CN" dirty="0"/>
                <a:t> AS2 </a:t>
              </a:r>
              <a:r>
                <a:rPr lang="zh-CN" altLang="en-US" dirty="0"/>
                <a:t>模块</a:t>
              </a:r>
              <a:r>
                <a:rPr lang="en-US" altLang="zh-CN" dirty="0"/>
                <a:t> </a:t>
              </a:r>
              <a:endParaRPr lang="zh-CN" altLang="en-US" dirty="0"/>
            </a:p>
          </p:txBody>
        </p:sp>
        <p:cxnSp>
          <p:nvCxnSpPr>
            <p:cNvPr id="14" name="直接箭头连接符 13">
              <a:extLst>
                <a:ext uri="{FF2B5EF4-FFF2-40B4-BE49-F238E27FC236}">
                  <a16:creationId xmlns:a16="http://schemas.microsoft.com/office/drawing/2014/main" id="{6D053403-8CAF-41F0-A9B9-E937AB6E3F22}"/>
                </a:ext>
              </a:extLst>
            </p:cNvPr>
            <p:cNvCxnSpPr>
              <a:cxnSpLocks/>
            </p:cNvCxnSpPr>
            <p:nvPr/>
          </p:nvCxnSpPr>
          <p:spPr>
            <a:xfrm>
              <a:off x="7514797" y="5144786"/>
              <a:ext cx="0" cy="2456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文本框 14">
              <a:extLst>
                <a:ext uri="{FF2B5EF4-FFF2-40B4-BE49-F238E27FC236}">
                  <a16:creationId xmlns:a16="http://schemas.microsoft.com/office/drawing/2014/main" id="{D8F7FAFA-6854-4B16-9B97-7370A905D672}"/>
                </a:ext>
              </a:extLst>
            </p:cNvPr>
            <p:cNvSpPr txBox="1"/>
            <p:nvPr/>
          </p:nvSpPr>
          <p:spPr>
            <a:xfrm>
              <a:off x="7074657" y="4775454"/>
              <a:ext cx="880280" cy="369332"/>
            </a:xfrm>
            <a:prstGeom prst="rect">
              <a:avLst/>
            </a:prstGeom>
            <a:noFill/>
          </p:spPr>
          <p:txBody>
            <a:bodyPr wrap="square" rtlCol="0">
              <a:spAutoFit/>
            </a:bodyPr>
            <a:lstStyle/>
            <a:p>
              <a:r>
                <a:rPr lang="en-US" altLang="zh-CN" dirty="0"/>
                <a:t>   ASR</a:t>
              </a:r>
              <a:endParaRPr lang="zh-CN" altLang="en-US" dirty="0"/>
            </a:p>
          </p:txBody>
        </p:sp>
      </p:grpSp>
    </p:spTree>
    <p:extLst>
      <p:ext uri="{BB962C8B-B14F-4D97-AF65-F5344CB8AC3E}">
        <p14:creationId xmlns:p14="http://schemas.microsoft.com/office/powerpoint/2010/main" val="3788411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FE215D1-DE8D-4E49-8DDC-2F554652C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5" name="图片 4">
            <a:extLst>
              <a:ext uri="{FF2B5EF4-FFF2-40B4-BE49-F238E27FC236}">
                <a16:creationId xmlns:a16="http://schemas.microsoft.com/office/drawing/2014/main" id="{60729D94-2ECC-4E7F-9BBB-C420B4BBF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sp>
        <p:nvSpPr>
          <p:cNvPr id="2" name="标题 1">
            <a:extLst>
              <a:ext uri="{FF2B5EF4-FFF2-40B4-BE49-F238E27FC236}">
                <a16:creationId xmlns:a16="http://schemas.microsoft.com/office/drawing/2014/main" id="{2E732B94-0714-4BB6-9E6C-6ABA4A7BC298}"/>
              </a:ext>
            </a:extLst>
          </p:cNvPr>
          <p:cNvSpPr>
            <a:spLocks noGrp="1"/>
          </p:cNvSpPr>
          <p:nvPr>
            <p:ph type="title"/>
          </p:nvPr>
        </p:nvSpPr>
        <p:spPr>
          <a:xfrm>
            <a:off x="744619" y="2766217"/>
            <a:ext cx="10515600" cy="1325563"/>
          </a:xfrm>
        </p:spPr>
        <p:txBody>
          <a:bodyPr/>
          <a:lstStyle/>
          <a:p>
            <a:pPr algn="ctr"/>
            <a:r>
              <a:rPr lang="en-US" altLang="zh-CN" b="1" dirty="0">
                <a:latin typeface="Times New Roman" panose="02020603050405020304" pitchFamily="18" charset="0"/>
                <a:cs typeface="Times New Roman" panose="02020603050405020304" pitchFamily="18" charset="0"/>
              </a:rPr>
              <a:t>THANKS!</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3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4003BAF-EB10-4036-8194-FD3EFF5A2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sp>
        <p:nvSpPr>
          <p:cNvPr id="2" name="标题 1">
            <a:extLst>
              <a:ext uri="{FF2B5EF4-FFF2-40B4-BE49-F238E27FC236}">
                <a16:creationId xmlns:a16="http://schemas.microsoft.com/office/drawing/2014/main" id="{557B2A15-53B6-484F-8D7A-5FB530C6548E}"/>
              </a:ext>
            </a:extLst>
          </p:cNvPr>
          <p:cNvSpPr>
            <a:spLocks noGrp="1"/>
          </p:cNvSpPr>
          <p:nvPr>
            <p:ph type="title"/>
          </p:nvPr>
        </p:nvSpPr>
        <p:spPr>
          <a:xfrm>
            <a:off x="592540" y="500062"/>
            <a:ext cx="10515600" cy="1325563"/>
          </a:xfrm>
        </p:spPr>
        <p:txBody>
          <a:bodyPr>
            <a:normAutofit/>
          </a:bodyPr>
          <a:lstStyle/>
          <a:p>
            <a:r>
              <a:rPr lang="en-US" altLang="zh-CN" sz="2800" b="1" dirty="0"/>
              <a:t>AS2</a:t>
            </a:r>
            <a:r>
              <a:rPr lang="zh-CN" altLang="en-US" sz="2800" b="1" dirty="0"/>
              <a:t>及相关方法</a:t>
            </a:r>
            <a:r>
              <a:rPr lang="en-US" altLang="zh-CN" sz="2800" b="1" dirty="0"/>
              <a:t>:</a:t>
            </a:r>
            <a:endParaRPr lang="zh-CN" altLang="en-US" sz="2800" b="1" dirty="0"/>
          </a:p>
        </p:txBody>
      </p:sp>
      <p:sp>
        <p:nvSpPr>
          <p:cNvPr id="3" name="内容占位符 2">
            <a:extLst>
              <a:ext uri="{FF2B5EF4-FFF2-40B4-BE49-F238E27FC236}">
                <a16:creationId xmlns:a16="http://schemas.microsoft.com/office/drawing/2014/main" id="{AEE55E9A-7FA5-4CB8-83B6-0B4579170B8C}"/>
              </a:ext>
            </a:extLst>
          </p:cNvPr>
          <p:cNvSpPr>
            <a:spLocks noGrp="1"/>
          </p:cNvSpPr>
          <p:nvPr>
            <p:ph idx="1"/>
          </p:nvPr>
        </p:nvSpPr>
        <p:spPr>
          <a:xfrm>
            <a:off x="838200" y="1563870"/>
            <a:ext cx="10515600" cy="4351338"/>
          </a:xfrm>
        </p:spPr>
        <p:txBody>
          <a:bodyPr/>
          <a:lstStyle/>
          <a:p>
            <a:r>
              <a:rPr lang="zh-CN" altLang="en-US" dirty="0"/>
              <a:t>基于检索的</a:t>
            </a:r>
            <a:r>
              <a:rPr lang="en-US" altLang="zh-CN" dirty="0"/>
              <a:t>Answer Sentence Selection(AS2)</a:t>
            </a:r>
            <a:r>
              <a:rPr lang="zh-CN" altLang="en-US" dirty="0"/>
              <a:t>任务自</a:t>
            </a:r>
            <a:r>
              <a:rPr lang="en-US" altLang="zh-CN" dirty="0"/>
              <a:t>1999</a:t>
            </a:r>
            <a:r>
              <a:rPr lang="zh-CN" altLang="en-US" dirty="0"/>
              <a:t>年就被提出，在实际生产环境中的应用比基于阅读理解的自动问答更加高效。在</a:t>
            </a:r>
            <a:r>
              <a:rPr lang="en-US" altLang="zh-CN" dirty="0"/>
              <a:t>2020</a:t>
            </a:r>
            <a:r>
              <a:rPr lang="zh-CN" altLang="en-US" dirty="0"/>
              <a:t>年提出的基于</a:t>
            </a:r>
            <a:r>
              <a:rPr lang="en-US" altLang="zh-CN" dirty="0" err="1"/>
              <a:t>RoBERTa</a:t>
            </a:r>
            <a:r>
              <a:rPr lang="zh-CN" altLang="en-US" dirty="0"/>
              <a:t>模型的</a:t>
            </a:r>
            <a:r>
              <a:rPr lang="en-US" altLang="zh-CN" dirty="0">
                <a:solidFill>
                  <a:srgbClr val="FF0000"/>
                </a:solidFill>
              </a:rPr>
              <a:t>TANDA(Transfer and Adapt)</a:t>
            </a:r>
            <a:r>
              <a:rPr lang="zh-CN" altLang="en-US" dirty="0">
                <a:solidFill>
                  <a:srgbClr val="FF0000"/>
                </a:solidFill>
              </a:rPr>
              <a:t>方法</a:t>
            </a:r>
            <a:r>
              <a:rPr lang="zh-CN" altLang="en-US" dirty="0"/>
              <a:t>在</a:t>
            </a:r>
            <a:r>
              <a:rPr lang="en-US" altLang="zh-CN" dirty="0"/>
              <a:t>AS2</a:t>
            </a:r>
            <a:r>
              <a:rPr lang="zh-CN" altLang="en-US" dirty="0"/>
              <a:t>任务上取得了最优效果。</a:t>
            </a:r>
            <a:endParaRPr lang="en-US" altLang="zh-CN" dirty="0"/>
          </a:p>
          <a:p>
            <a:r>
              <a:rPr lang="zh-CN" altLang="en-US" dirty="0"/>
              <a:t>但是作者指出，</a:t>
            </a:r>
            <a:r>
              <a:rPr lang="en-US" altLang="zh-CN" dirty="0"/>
              <a:t>TANDA</a:t>
            </a:r>
            <a:r>
              <a:rPr lang="zh-CN" altLang="en-US" dirty="0"/>
              <a:t>方法仅适用于</a:t>
            </a:r>
            <a:r>
              <a:rPr lang="zh-CN" altLang="en-US" dirty="0">
                <a:solidFill>
                  <a:srgbClr val="FF0000"/>
                </a:solidFill>
              </a:rPr>
              <a:t>逐点</a:t>
            </a:r>
            <a:r>
              <a:rPr lang="en-US" altLang="zh-CN" dirty="0">
                <a:solidFill>
                  <a:srgbClr val="FF0000"/>
                </a:solidFill>
              </a:rPr>
              <a:t>(pointwise)</a:t>
            </a:r>
            <a:r>
              <a:rPr lang="zh-CN" altLang="en-US" dirty="0">
                <a:solidFill>
                  <a:srgbClr val="FF0000"/>
                </a:solidFill>
              </a:rPr>
              <a:t>重排序</a:t>
            </a:r>
            <a:r>
              <a:rPr lang="en-US" altLang="zh-CN" dirty="0">
                <a:solidFill>
                  <a:srgbClr val="FF0000"/>
                </a:solidFill>
              </a:rPr>
              <a:t>(PR)</a:t>
            </a:r>
            <a:r>
              <a:rPr lang="zh-CN" altLang="en-US" dirty="0">
                <a:solidFill>
                  <a:srgbClr val="FF0000"/>
                </a:solidFill>
              </a:rPr>
              <a:t>器</a:t>
            </a:r>
            <a:r>
              <a:rPr lang="en-US" altLang="zh-CN" dirty="0"/>
              <a:t>,</a:t>
            </a:r>
            <a:r>
              <a:rPr lang="zh-CN" altLang="en-US" dirty="0"/>
              <a:t>例如简单的二元分类器</a:t>
            </a:r>
            <a:r>
              <a:rPr lang="en-US" altLang="zh-CN" dirty="0"/>
              <a:t>,</a:t>
            </a:r>
            <a:r>
              <a:rPr lang="zh-CN" altLang="en-US" dirty="0"/>
              <a:t>无法与其他备选答案进行联合建模。在这篇论文之前也有尝试通过列表方法联合建模所有备选答案来改进这个模型。但是诸如使用</a:t>
            </a:r>
            <a:r>
              <a:rPr lang="en-US" altLang="zh-CN" dirty="0"/>
              <a:t>CNN</a:t>
            </a:r>
            <a:r>
              <a:rPr lang="zh-CN" altLang="en-US" dirty="0"/>
              <a:t>和</a:t>
            </a:r>
            <a:r>
              <a:rPr lang="en-US" altLang="zh-CN" dirty="0"/>
              <a:t>LSTM</a:t>
            </a:r>
            <a:r>
              <a:rPr lang="zh-CN" altLang="en-US" dirty="0"/>
              <a:t>等方法合并所有候选答案</a:t>
            </a:r>
            <a:r>
              <a:rPr lang="en-US" altLang="zh-CN" dirty="0"/>
              <a:t>embedding</a:t>
            </a:r>
            <a:r>
              <a:rPr lang="zh-CN" altLang="en-US" dirty="0"/>
              <a:t>的方法并没有在</a:t>
            </a:r>
            <a:r>
              <a:rPr lang="en-US" altLang="zh-CN" dirty="0"/>
              <a:t>TANDA</a:t>
            </a:r>
            <a:r>
              <a:rPr lang="zh-CN" altLang="en-US" dirty="0"/>
              <a:t>方法上取得进步</a:t>
            </a:r>
          </a:p>
        </p:txBody>
      </p:sp>
      <p:sp>
        <p:nvSpPr>
          <p:cNvPr id="4" name="标题 1">
            <a:extLst>
              <a:ext uri="{FF2B5EF4-FFF2-40B4-BE49-F238E27FC236}">
                <a16:creationId xmlns:a16="http://schemas.microsoft.com/office/drawing/2014/main" id="{D1EC1A6C-C1F9-4085-9B81-E9703334DED2}"/>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研究背景和相关工作</a:t>
            </a:r>
          </a:p>
        </p:txBody>
      </p:sp>
      <p:pic>
        <p:nvPicPr>
          <p:cNvPr id="8" name="图片 7">
            <a:extLst>
              <a:ext uri="{FF2B5EF4-FFF2-40B4-BE49-F238E27FC236}">
                <a16:creationId xmlns:a16="http://schemas.microsoft.com/office/drawing/2014/main" id="{4D9EF26D-433D-4C80-A0A3-4AF588B461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spTree>
    <p:extLst>
      <p:ext uri="{BB962C8B-B14F-4D97-AF65-F5344CB8AC3E}">
        <p14:creationId xmlns:p14="http://schemas.microsoft.com/office/powerpoint/2010/main" val="329317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29FAD93-ABB9-4BC9-8EAC-276BA9685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6" name="图片 5">
            <a:extLst>
              <a:ext uri="{FF2B5EF4-FFF2-40B4-BE49-F238E27FC236}">
                <a16:creationId xmlns:a16="http://schemas.microsoft.com/office/drawing/2014/main" id="{1ED285EB-8C8D-498B-BCFB-911F2897DF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sp>
        <p:nvSpPr>
          <p:cNvPr id="2" name="标题 1">
            <a:extLst>
              <a:ext uri="{FF2B5EF4-FFF2-40B4-BE49-F238E27FC236}">
                <a16:creationId xmlns:a16="http://schemas.microsoft.com/office/drawing/2014/main" id="{546DF6A2-B6C2-4659-8614-2DEF8A8868A0}"/>
              </a:ext>
            </a:extLst>
          </p:cNvPr>
          <p:cNvSpPr>
            <a:spLocks noGrp="1"/>
          </p:cNvSpPr>
          <p:nvPr>
            <p:ph type="title"/>
          </p:nvPr>
        </p:nvSpPr>
        <p:spPr>
          <a:xfrm>
            <a:off x="415120" y="500062"/>
            <a:ext cx="10515600" cy="1325563"/>
          </a:xfrm>
        </p:spPr>
        <p:txBody>
          <a:bodyPr>
            <a:normAutofit/>
          </a:bodyPr>
          <a:lstStyle/>
          <a:p>
            <a:r>
              <a:rPr lang="zh-CN" altLang="en-US" sz="2800" b="1" dirty="0"/>
              <a:t>事实验证系统</a:t>
            </a:r>
            <a:r>
              <a:rPr lang="en-US" altLang="zh-CN" sz="2800" b="1" dirty="0"/>
              <a:t>FEVER</a:t>
            </a:r>
            <a:r>
              <a:rPr lang="zh-CN" altLang="en-US" sz="2800" b="1" dirty="0"/>
              <a:t>：</a:t>
            </a:r>
          </a:p>
        </p:txBody>
      </p:sp>
      <p:sp>
        <p:nvSpPr>
          <p:cNvPr id="3" name="内容占位符 2">
            <a:extLst>
              <a:ext uri="{FF2B5EF4-FFF2-40B4-BE49-F238E27FC236}">
                <a16:creationId xmlns:a16="http://schemas.microsoft.com/office/drawing/2014/main" id="{F0473906-084F-42E1-8A58-3F8DADB0F623}"/>
              </a:ext>
            </a:extLst>
          </p:cNvPr>
          <p:cNvSpPr>
            <a:spLocks noGrp="1"/>
          </p:cNvSpPr>
          <p:nvPr>
            <p:ph idx="1"/>
          </p:nvPr>
        </p:nvSpPr>
        <p:spPr/>
        <p:txBody>
          <a:bodyPr/>
          <a:lstStyle/>
          <a:p>
            <a:r>
              <a:rPr lang="zh-CN" altLang="en-US" dirty="0"/>
              <a:t>这个系统首先提出一个事实</a:t>
            </a:r>
            <a:r>
              <a:rPr lang="en-US" altLang="zh-CN" dirty="0"/>
              <a:t>f</a:t>
            </a:r>
            <a:r>
              <a:rPr lang="zh-CN" altLang="en-US" dirty="0"/>
              <a:t>，然后使用相关语句</a:t>
            </a:r>
            <a:r>
              <a:rPr lang="en-US" altLang="zh-CN" dirty="0"/>
              <a:t>(</a:t>
            </a:r>
            <a:r>
              <a:rPr lang="zh-CN" altLang="en-US" dirty="0"/>
              <a:t>证据集</a:t>
            </a:r>
            <a:r>
              <a:rPr lang="en-US" altLang="zh-CN" dirty="0"/>
              <a:t>)</a:t>
            </a:r>
            <a:r>
              <a:rPr lang="zh-CN" altLang="en-US" dirty="0"/>
              <a:t>验证这个事实</a:t>
            </a:r>
            <a:r>
              <a:rPr lang="en-US" altLang="zh-CN" dirty="0"/>
              <a:t>f</a:t>
            </a:r>
            <a:r>
              <a:rPr lang="zh-CN" altLang="en-US" dirty="0"/>
              <a:t>是否可靠，这些证据通常是由检索器检索到的。</a:t>
            </a:r>
            <a:endParaRPr lang="en-US" altLang="zh-CN" dirty="0"/>
          </a:p>
          <a:p>
            <a:r>
              <a:rPr lang="zh-CN" altLang="en-US" dirty="0"/>
              <a:t>受到</a:t>
            </a:r>
            <a:r>
              <a:rPr lang="en-US" altLang="zh-CN" dirty="0"/>
              <a:t>FEVER</a:t>
            </a:r>
            <a:r>
              <a:rPr lang="zh-CN" altLang="en-US" dirty="0"/>
              <a:t>系统的启发，作者推测答案重排序也可以用类似的原理进行建模。也就是说，作者联想到可以使用这种</a:t>
            </a:r>
            <a:r>
              <a:rPr lang="zh-CN" altLang="en-US" dirty="0">
                <a:solidFill>
                  <a:srgbClr val="FF0000"/>
                </a:solidFill>
              </a:rPr>
              <a:t>证据支持的形式</a:t>
            </a:r>
            <a:r>
              <a:rPr lang="zh-CN" altLang="en-US" dirty="0"/>
              <a:t>把所有备选答案的信息联合起来加以利用。</a:t>
            </a:r>
            <a:endParaRPr lang="en-US" altLang="zh-CN" dirty="0"/>
          </a:p>
          <a:p>
            <a:r>
              <a:rPr lang="zh-CN" altLang="en-US" dirty="0"/>
              <a:t>在事实验证上取得最好效果的</a:t>
            </a:r>
            <a:r>
              <a:rPr lang="en-US" altLang="zh-CN" dirty="0">
                <a:solidFill>
                  <a:srgbClr val="FF0000"/>
                </a:solidFill>
              </a:rPr>
              <a:t>KGAT(Kernel Graph Attention Network)</a:t>
            </a:r>
            <a:r>
              <a:rPr lang="zh-CN" altLang="en-US" dirty="0"/>
              <a:t>模型，被作者做了一些调整之后应用在了重排序任务上，以验证这个想法是否可以带来结果上的提升</a:t>
            </a:r>
            <a:endParaRPr lang="en-US" altLang="zh-CN" dirty="0"/>
          </a:p>
        </p:txBody>
      </p:sp>
      <p:sp>
        <p:nvSpPr>
          <p:cNvPr id="4" name="标题 1">
            <a:extLst>
              <a:ext uri="{FF2B5EF4-FFF2-40B4-BE49-F238E27FC236}">
                <a16:creationId xmlns:a16="http://schemas.microsoft.com/office/drawing/2014/main" id="{CBC03705-27E9-4806-BCC5-9B221C4A48AC}"/>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研究背景和相关工作</a:t>
            </a:r>
          </a:p>
        </p:txBody>
      </p:sp>
      <p:pic>
        <p:nvPicPr>
          <p:cNvPr id="8" name="图片 7">
            <a:extLst>
              <a:ext uri="{FF2B5EF4-FFF2-40B4-BE49-F238E27FC236}">
                <a16:creationId xmlns:a16="http://schemas.microsoft.com/office/drawing/2014/main" id="{099520F7-2083-46C0-87B6-CB52FB57E67F}"/>
              </a:ext>
            </a:extLst>
          </p:cNvPr>
          <p:cNvPicPr>
            <a:picLocks noChangeAspect="1"/>
          </p:cNvPicPr>
          <p:nvPr/>
        </p:nvPicPr>
        <p:blipFill>
          <a:blip r:embed="rId5"/>
          <a:stretch>
            <a:fillRect/>
          </a:stretch>
        </p:blipFill>
        <p:spPr>
          <a:xfrm>
            <a:off x="3198765" y="1524968"/>
            <a:ext cx="5928293" cy="5048929"/>
          </a:xfrm>
          <a:prstGeom prst="rect">
            <a:avLst/>
          </a:prstGeom>
        </p:spPr>
      </p:pic>
    </p:spTree>
    <p:extLst>
      <p:ext uri="{BB962C8B-B14F-4D97-AF65-F5344CB8AC3E}">
        <p14:creationId xmlns:p14="http://schemas.microsoft.com/office/powerpoint/2010/main" val="382955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12CFE90-2B17-4DE2-99AB-16913D14E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7" name="图片 6">
            <a:extLst>
              <a:ext uri="{FF2B5EF4-FFF2-40B4-BE49-F238E27FC236}">
                <a16:creationId xmlns:a16="http://schemas.microsoft.com/office/drawing/2014/main" id="{44CCC089-F64B-4F0B-9AE0-D67E069EA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sp>
        <p:nvSpPr>
          <p:cNvPr id="2" name="标题 1">
            <a:extLst>
              <a:ext uri="{FF2B5EF4-FFF2-40B4-BE49-F238E27FC236}">
                <a16:creationId xmlns:a16="http://schemas.microsoft.com/office/drawing/2014/main" id="{ECD69BC4-FFFD-4792-9B48-A6F9F6AAEB95}"/>
              </a:ext>
            </a:extLst>
          </p:cNvPr>
          <p:cNvSpPr>
            <a:spLocks noGrp="1"/>
          </p:cNvSpPr>
          <p:nvPr>
            <p:ph type="title"/>
          </p:nvPr>
        </p:nvSpPr>
        <p:spPr>
          <a:xfrm>
            <a:off x="305937" y="968992"/>
            <a:ext cx="10823811" cy="1325563"/>
          </a:xfrm>
        </p:spPr>
        <p:txBody>
          <a:bodyPr>
            <a:normAutofit fontScale="90000"/>
          </a:bodyPr>
          <a:lstStyle/>
          <a:p>
            <a:r>
              <a:rPr lang="zh-CN" altLang="en-US" sz="3100" b="1" dirty="0"/>
              <a:t>重排序方法</a:t>
            </a:r>
            <a:r>
              <a:rPr lang="en-US" altLang="zh-CN" sz="3100" b="1" dirty="0"/>
              <a:t>:</a:t>
            </a:r>
            <a:r>
              <a:rPr lang="zh-CN" altLang="en-US" sz="3100" b="1" dirty="0"/>
              <a:t>先前致力于解决重排序排序问题的方法可以分为三类</a:t>
            </a:r>
            <a:r>
              <a:rPr lang="en-US" altLang="zh-CN" sz="3100" b="1" dirty="0"/>
              <a:t>:</a:t>
            </a:r>
            <a:r>
              <a:rPr lang="zh-CN" altLang="en-US" sz="3100" b="1" dirty="0"/>
              <a:t>逐点排序</a:t>
            </a:r>
            <a:r>
              <a:rPr lang="en-US" altLang="zh-CN" sz="3100" b="1" dirty="0"/>
              <a:t>(Pointwise)</a:t>
            </a:r>
            <a:r>
              <a:rPr lang="zh-CN" altLang="en-US" sz="3100" b="1" dirty="0"/>
              <a:t>、逐对排序</a:t>
            </a:r>
            <a:r>
              <a:rPr lang="en-US" altLang="zh-CN" sz="3100" b="1" dirty="0"/>
              <a:t>(Pairwise)</a:t>
            </a:r>
            <a:r>
              <a:rPr lang="zh-CN" altLang="en-US" sz="3100" b="1" dirty="0"/>
              <a:t>和逐列排序</a:t>
            </a:r>
            <a:r>
              <a:rPr lang="en-US" altLang="zh-CN" sz="3100" b="1" dirty="0"/>
              <a:t>(Listwise)</a:t>
            </a:r>
            <a:br>
              <a:rPr lang="en-US" altLang="zh-CN" sz="2400" dirty="0"/>
            </a:br>
            <a:br>
              <a:rPr lang="en-US" altLang="zh-CN" sz="2400" b="1" dirty="0"/>
            </a:br>
            <a:endParaRPr lang="zh-CN" altLang="en-US" sz="2800"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40C96AA-0827-4EBD-A975-676FE23F4DA5}"/>
                  </a:ext>
                </a:extLst>
              </p:cNvPr>
              <p:cNvSpPr>
                <a:spLocks noGrp="1"/>
              </p:cNvSpPr>
              <p:nvPr>
                <p:ph idx="1"/>
              </p:nvPr>
            </p:nvSpPr>
            <p:spPr>
              <a:xfrm>
                <a:off x="798393" y="1926631"/>
                <a:ext cx="10515600" cy="4351338"/>
              </a:xfrm>
            </p:spPr>
            <p:txBody>
              <a:bodyPr/>
              <a:lstStyle/>
              <a:p>
                <a:pPr marL="0" indent="0">
                  <a:buNone/>
                </a:pPr>
                <a:r>
                  <a:rPr lang="en-US" altLang="zh-CN" b="1" dirty="0"/>
                  <a:t>1</a:t>
                </a:r>
                <a:r>
                  <a:rPr lang="zh-CN" altLang="en-US" sz="2400" b="1" dirty="0"/>
                  <a:t>、逐点重排序</a:t>
                </a:r>
                <a:r>
                  <a:rPr lang="en-US" altLang="zh-CN" sz="2400" b="1" dirty="0"/>
                  <a:t>:</a:t>
                </a:r>
                <a:r>
                  <a:rPr lang="zh-CN" altLang="en-US" sz="2400" dirty="0"/>
                  <a:t>使用一个标准的二元分类器计算候选答案</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𝑖</m:t>
                        </m:r>
                      </m:sub>
                    </m:sSub>
                    <m:r>
                      <a:rPr lang="zh-CN" altLang="en-US" sz="2400" i="1">
                        <a:latin typeface="Cambria Math" panose="02040503050406030204" pitchFamily="18" charset="0"/>
                      </a:rPr>
                      <m:t>是</m:t>
                    </m:r>
                  </m:oMath>
                </a14:m>
                <a:r>
                  <a:rPr lang="en-US" altLang="zh-CN" sz="2400" dirty="0"/>
                  <a:t>q</a:t>
                </a:r>
                <a:r>
                  <a:rPr lang="zh-CN" altLang="en-US" sz="2400" dirty="0"/>
                  <a:t>的一个正确回答的概率</a:t>
                </a:r>
                <a14:m>
                  <m:oMath xmlns:m="http://schemas.openxmlformats.org/officeDocument/2006/math">
                    <m:r>
                      <m:rPr>
                        <m:sty m:val="p"/>
                      </m:rPr>
                      <a:rPr lang="en-US" altLang="zh-CN" sz="2400" b="0" i="0" smtClean="0">
                        <a:latin typeface="Cambria Math" panose="02040503050406030204" pitchFamily="18" charset="0"/>
                      </a:rPr>
                      <m:t>p</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r>
                  <a:rPr lang="zh-CN" altLang="en-US" sz="2400" dirty="0"/>
                  <a:t>最后只要根据概率</a:t>
                </a:r>
                <a:r>
                  <a:rPr lang="en-US" altLang="zh-CN" sz="2400" dirty="0"/>
                  <a:t>p</a:t>
                </a:r>
                <a:r>
                  <a:rPr lang="zh-CN" altLang="en-US" sz="2400" dirty="0"/>
                  <a:t>对所有答案进行重排序即可。目前正确率最高的逐点重排序方法就是</a:t>
                </a:r>
                <a:r>
                  <a:rPr lang="en-US" altLang="zh-CN" sz="2400" dirty="0"/>
                  <a:t>TANDA</a:t>
                </a:r>
              </a:p>
              <a:p>
                <a:pPr marL="0" indent="0">
                  <a:buNone/>
                </a:pPr>
                <a:r>
                  <a:rPr lang="en-US" altLang="zh-CN" sz="2400" b="1" dirty="0"/>
                  <a:t>2</a:t>
                </a:r>
                <a:r>
                  <a:rPr lang="zh-CN" altLang="en-US" sz="2400" b="1" dirty="0"/>
                  <a:t>、逐对重排序</a:t>
                </a:r>
                <a:r>
                  <a:rPr lang="en-US" altLang="zh-CN" sz="2400" b="1" dirty="0"/>
                  <a:t>:</a:t>
                </a:r>
                <a:r>
                  <a:rPr lang="zh-CN" altLang="en-US" sz="2400" dirty="0"/>
                  <a:t>同样使用二元分类器</a:t>
                </a:r>
                <a:r>
                  <a:rPr lang="en-US" altLang="zh-CN" sz="2400" dirty="0"/>
                  <a:t>,</a:t>
                </a:r>
                <a:r>
                  <a:rPr lang="zh-CN" altLang="en-US" sz="2400" dirty="0"/>
                  <a:t>备选答案</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oMath>
                </a14:m>
                <a:r>
                  <a:rPr lang="zh-CN" altLang="en-US" sz="2400" dirty="0"/>
                  <a:t>是问题</a:t>
                </a:r>
                <a:r>
                  <a:rPr lang="en-US" altLang="zh-CN" sz="2400" dirty="0"/>
                  <a:t>q</a:t>
                </a:r>
                <a:r>
                  <a:rPr lang="zh-CN" altLang="en-US" sz="2400" dirty="0"/>
                  <a:t>的正确回答的概率</a:t>
                </a:r>
                <a14:m>
                  <m:oMath xmlns:m="http://schemas.openxmlformats.org/officeDocument/2006/math">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oMath>
                </a14:m>
                <a:r>
                  <a:rPr lang="zh-CN" altLang="en-US" sz="2400" dirty="0"/>
                  <a:t>是综合了其他所有备选答案的贡献得出的，即</a:t>
                </a:r>
                <a14:m>
                  <m:oMath xmlns:m="http://schemas.openxmlformats.org/officeDocument/2006/math">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m:t>
                    </m:r>
                    <m:nary>
                      <m:naryPr>
                        <m:chr m:val="∑"/>
                        <m:limLoc m:val="subSup"/>
                        <m:supHide m:val="on"/>
                        <m:ctrlPr>
                          <a:rPr lang="en-US" altLang="zh-CN" sz="2400" i="1" smtClean="0">
                            <a:latin typeface="Cambria Math" panose="02040503050406030204" pitchFamily="18" charset="0"/>
                          </a:rPr>
                        </m:ctrlPr>
                      </m:naryPr>
                      <m:sub>
                        <m:r>
                          <m:rPr>
                            <m:sty m:val="p"/>
                            <m:brk m:alnAt="9"/>
                          </m:rPr>
                          <a:rPr lang="en-US" altLang="zh-CN" sz="2400" i="1">
                            <a:latin typeface="Cambria Math" panose="02040503050406030204" pitchFamily="18" charset="0"/>
                          </a:rPr>
                          <m:t>j</m:t>
                        </m:r>
                      </m:sub>
                      <m:sup/>
                      <m:e>
                        <m:r>
                          <a:rPr lang="zh-CN" altLang="en-US" sz="2400" i="1">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𝑗</m:t>
                            </m:r>
                          </m:sub>
                        </m:sSub>
                        <m:r>
                          <a:rPr lang="zh-CN" altLang="en-US" sz="2400" i="1">
                            <a:latin typeface="Cambria Math" panose="02040503050406030204" pitchFamily="18" charset="0"/>
                          </a:rPr>
                          <m:t>）</m:t>
                        </m:r>
                      </m:e>
                    </m:nary>
                  </m:oMath>
                </a14:m>
                <a:endParaRPr lang="en-US" altLang="zh-CN" sz="2400" dirty="0"/>
              </a:p>
              <a:p>
                <a:pPr marL="0" indent="0">
                  <a:buNone/>
                </a:pPr>
                <a:r>
                  <a:rPr lang="en-US" altLang="zh-CN" sz="2400" b="1" dirty="0"/>
                  <a:t>3</a:t>
                </a:r>
                <a:r>
                  <a:rPr lang="zh-CN" altLang="en-US" sz="2400" b="1" dirty="0"/>
                  <a:t>、逐列重排序</a:t>
                </a:r>
                <a:r>
                  <a:rPr lang="en-US" altLang="zh-CN" sz="2400" b="1" dirty="0"/>
                  <a:t>:</a:t>
                </a:r>
                <a:r>
                  <a:rPr lang="zh-CN" altLang="en-US" sz="2400" dirty="0"/>
                  <a:t>计算</a:t>
                </a:r>
                <a14:m>
                  <m:oMath xmlns:m="http://schemas.openxmlformats.org/officeDocument/2006/math">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𝜋</m:t>
                        </m:r>
                      </m:e>
                    </m:d>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𝜋</m:t>
                    </m:r>
                    <m:r>
                      <a:rPr lang="zh-CN" altLang="en-US" sz="2400" b="0" i="1" smtClean="0">
                        <a:latin typeface="Cambria Math" panose="02040503050406030204" pitchFamily="18" charset="0"/>
                      </a:rPr>
                      <m:t>∈</m:t>
                    </m:r>
                    <m:nary>
                      <m:naryPr>
                        <m:chr m:val="∏"/>
                        <m:subHide m:val="on"/>
                        <m:supHide m:val="on"/>
                        <m:ctrlPr>
                          <a:rPr lang="zh-CN" altLang="en-US" sz="2400" b="0" i="1" smtClean="0">
                            <a:latin typeface="Cambria Math" panose="02040503050406030204" pitchFamily="18" charset="0"/>
                          </a:rPr>
                        </m:ctrlPr>
                      </m:naryPr>
                      <m:sub/>
                      <m:sup/>
                      <m:e>
                        <m:r>
                          <a:rPr lang="en-US" altLang="zh-CN" sz="2400" b="0" i="1" smtClean="0">
                            <a:latin typeface="Cambria Math" panose="02040503050406030204" pitchFamily="18" charset="0"/>
                          </a:rPr>
                          <m:t>𝐴</m:t>
                        </m:r>
                      </m:e>
                    </m:nary>
                    <m:r>
                      <a:rPr lang="zh-CN" altLang="en-US" sz="2400" i="1">
                        <a:latin typeface="Cambria Math" panose="02040503050406030204" pitchFamily="18" charset="0"/>
                      </a:rPr>
                      <m:t>，</m:t>
                    </m:r>
                  </m:oMath>
                </a14:m>
                <a:r>
                  <a:rPr lang="zh-CN" altLang="en-US" sz="2400" dirty="0"/>
                  <a:t>这里</a:t>
                </a:r>
                <a14:m>
                  <m:oMath xmlns:m="http://schemas.openxmlformats.org/officeDocument/2006/math">
                    <m:nary>
                      <m:naryPr>
                        <m:chr m:val="∏"/>
                        <m:subHide m:val="on"/>
                        <m:supHide m:val="on"/>
                        <m:ctrlPr>
                          <a:rPr lang="zh-CN" altLang="en-US" sz="2400" i="1" dirty="0" smtClean="0">
                            <a:latin typeface="Cambria Math" panose="02040503050406030204" pitchFamily="18" charset="0"/>
                          </a:rPr>
                        </m:ctrlPr>
                      </m:naryPr>
                      <m:sub/>
                      <m:sup/>
                      <m:e>
                        <m:r>
                          <a:rPr lang="en-US" altLang="zh-CN" sz="2400" b="0" i="1" dirty="0" smtClean="0">
                            <a:latin typeface="Cambria Math" panose="02040503050406030204" pitchFamily="18" charset="0"/>
                          </a:rPr>
                          <m:t> </m:t>
                        </m:r>
                      </m:e>
                    </m:nary>
                    <m:r>
                      <a:rPr lang="zh-CN" altLang="en-US" sz="2400" i="1" dirty="0">
                        <a:latin typeface="Cambria Math" panose="02040503050406030204" pitchFamily="18" charset="0"/>
                      </a:rPr>
                      <m:t>符号</m:t>
                    </m:r>
                  </m:oMath>
                </a14:m>
                <a:r>
                  <a:rPr lang="zh-CN" altLang="en-US" sz="2400" dirty="0"/>
                  <a:t>代表所有备选答案的全排列。也就是说，同时计算出所有备选答案联合起来后的重排序分数，使用的是整个备选答案集的信息。</a:t>
                </a:r>
              </a:p>
              <a:p>
                <a:pPr marL="0" indent="0">
                  <a:buNone/>
                </a:pPr>
                <a:endParaRPr lang="en-US" altLang="zh-CN" sz="2400" dirty="0"/>
              </a:p>
              <a:p>
                <a:pPr marL="0" indent="0">
                  <a:buNone/>
                </a:pPr>
                <a:endParaRPr lang="zh-CN" altLang="en-US" sz="2400" dirty="0"/>
              </a:p>
            </p:txBody>
          </p:sp>
        </mc:Choice>
        <mc:Fallback xmlns="">
          <p:sp>
            <p:nvSpPr>
              <p:cNvPr id="3" name="内容占位符 2">
                <a:extLst>
                  <a:ext uri="{FF2B5EF4-FFF2-40B4-BE49-F238E27FC236}">
                    <a16:creationId xmlns:a16="http://schemas.microsoft.com/office/drawing/2014/main" id="{C40C96AA-0827-4EBD-A975-676FE23F4DA5}"/>
                  </a:ext>
                </a:extLst>
              </p:cNvPr>
              <p:cNvSpPr>
                <a:spLocks noGrp="1" noRot="1" noChangeAspect="1" noMove="1" noResize="1" noEditPoints="1" noAdjustHandles="1" noChangeArrowheads="1" noChangeShapeType="1" noTextEdit="1"/>
              </p:cNvSpPr>
              <p:nvPr>
                <p:ph idx="1"/>
              </p:nvPr>
            </p:nvSpPr>
            <p:spPr>
              <a:xfrm>
                <a:off x="798393" y="1926631"/>
                <a:ext cx="10515600" cy="4351338"/>
              </a:xfrm>
              <a:blipFill>
                <a:blip r:embed="rId5"/>
                <a:stretch>
                  <a:fillRect l="-1217" t="-2521" r="-174"/>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EDD70789-5AD0-4DAE-A368-F1B9530E5A47}"/>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研究背景和相关工作</a:t>
            </a:r>
            <a:r>
              <a:rPr lang="en-US" altLang="zh-CN" b="1" dirty="0"/>
              <a:t>:</a:t>
            </a:r>
            <a:endParaRPr lang="zh-CN" altLang="en-US" b="1" dirty="0"/>
          </a:p>
        </p:txBody>
      </p:sp>
      <p:pic>
        <p:nvPicPr>
          <p:cNvPr id="5" name="图片 4">
            <a:extLst>
              <a:ext uri="{FF2B5EF4-FFF2-40B4-BE49-F238E27FC236}">
                <a16:creationId xmlns:a16="http://schemas.microsoft.com/office/drawing/2014/main" id="{EA84C549-E711-4AB3-BCE0-6AAF106187A8}"/>
              </a:ext>
            </a:extLst>
          </p:cNvPr>
          <p:cNvPicPr>
            <a:picLocks noChangeAspect="1"/>
          </p:cNvPicPr>
          <p:nvPr/>
        </p:nvPicPr>
        <p:blipFill>
          <a:blip r:embed="rId6"/>
          <a:stretch>
            <a:fillRect/>
          </a:stretch>
        </p:blipFill>
        <p:spPr>
          <a:xfrm>
            <a:off x="9585334" y="3448427"/>
            <a:ext cx="200053" cy="352474"/>
          </a:xfrm>
          <a:prstGeom prst="rect">
            <a:avLst/>
          </a:prstGeom>
        </p:spPr>
      </p:pic>
    </p:spTree>
    <p:extLst>
      <p:ext uri="{BB962C8B-B14F-4D97-AF65-F5344CB8AC3E}">
        <p14:creationId xmlns:p14="http://schemas.microsoft.com/office/powerpoint/2010/main" val="15240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1C7D0C3-024D-4AF6-8EAA-68A510B2F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11" name="图片 10">
            <a:extLst>
              <a:ext uri="{FF2B5EF4-FFF2-40B4-BE49-F238E27FC236}">
                <a16:creationId xmlns:a16="http://schemas.microsoft.com/office/drawing/2014/main" id="{85463792-E7AB-4D3E-A758-9255BA94E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65B182-DD36-4C59-AB61-96D2F3738928}"/>
                  </a:ext>
                </a:extLst>
              </p:cNvPr>
              <p:cNvSpPr>
                <a:spLocks noGrp="1"/>
              </p:cNvSpPr>
              <p:nvPr>
                <p:ph idx="1"/>
              </p:nvPr>
            </p:nvSpPr>
            <p:spPr>
              <a:xfrm>
                <a:off x="838200" y="1717355"/>
                <a:ext cx="10515600" cy="4351338"/>
              </a:xfrm>
            </p:spPr>
            <p:txBody>
              <a:bodyPr>
                <a:normAutofit/>
              </a:bodyPr>
              <a:lstStyle/>
              <a:p>
                <a:r>
                  <a:rPr lang="en-US" altLang="zh-CN" dirty="0"/>
                  <a:t>1</a:t>
                </a:r>
                <a:r>
                  <a:rPr lang="zh-CN" altLang="en-US" dirty="0"/>
                  <a:t>、调整后的</a:t>
                </a:r>
                <a:r>
                  <a:rPr lang="en-US" altLang="zh-CN" dirty="0"/>
                  <a:t>KGAT</a:t>
                </a:r>
                <a:r>
                  <a:rPr lang="zh-CN" altLang="en-US" dirty="0"/>
                  <a:t>网络应用于</a:t>
                </a:r>
                <a:r>
                  <a:rPr lang="en-US" altLang="zh-CN" dirty="0"/>
                  <a:t>AS2</a:t>
                </a:r>
                <a:r>
                  <a:rPr lang="zh-CN" altLang="en-US" dirty="0"/>
                  <a:t>作为基线模型</a:t>
                </a:r>
                <a:endParaRPr lang="en-US" altLang="zh-CN" dirty="0"/>
              </a:p>
              <a:p>
                <a:pPr marL="0" indent="0">
                  <a:buNone/>
                </a:pPr>
                <a:r>
                  <a:rPr lang="zh-CN" altLang="en-US" dirty="0"/>
                  <a:t>首先是对</a:t>
                </a:r>
                <a:r>
                  <a:rPr lang="en-US" altLang="zh-CN" dirty="0"/>
                  <a:t>KGAT</a:t>
                </a:r>
                <a:r>
                  <a:rPr lang="zh-CN" altLang="en-US" dirty="0"/>
                  <a:t>模型做出了一些调整，给出一个问题</a:t>
                </a:r>
                <a:r>
                  <a:rPr lang="en-US" altLang="zh-CN" dirty="0"/>
                  <a:t>q</a:t>
                </a:r>
                <a:r>
                  <a:rPr lang="zh-CN" altLang="en-US" dirty="0"/>
                  <a:t>和一个目标候选答案</a:t>
                </a:r>
                <a:r>
                  <a:rPr lang="en-US" altLang="zh-CN" dirty="0"/>
                  <a:t>t</a:t>
                </a:r>
                <a:r>
                  <a:rPr lang="zh-CN" altLang="en-US" dirty="0"/>
                  <a:t>，其余的候选答案</a:t>
                </a:r>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𝑘</m:t>
                        </m:r>
                      </m:sub>
                    </m:sSub>
                  </m:oMath>
                </a14:m>
                <a:r>
                  <a:rPr lang="en-US" altLang="zh-CN" dirty="0"/>
                  <a:t>)</a:t>
                </a:r>
                <a:r>
                  <a:rPr lang="zh-CN" altLang="en-US" dirty="0"/>
                  <a:t>能够为这个候选答案提供支持、反对或中立的证据。也就是说，定义一个问题</a:t>
                </a:r>
                <a:r>
                  <a:rPr lang="en-US" altLang="zh-CN" dirty="0"/>
                  <a:t>-</a:t>
                </a:r>
                <a:r>
                  <a:rPr lang="zh-CN" altLang="en-US" dirty="0"/>
                  <a:t>目标答案对</a:t>
                </a:r>
                <a:r>
                  <a:rPr lang="en-US" altLang="zh-CN" dirty="0"/>
                  <a:t>(</a:t>
                </a:r>
                <a:r>
                  <a:rPr lang="en-US" altLang="zh-CN" dirty="0" err="1"/>
                  <a:t>q,t</a:t>
                </a:r>
                <a:r>
                  <a:rPr lang="en-US" altLang="zh-CN" dirty="0"/>
                  <a:t>)</a:t>
                </a:r>
                <a:r>
                  <a:rPr lang="zh-CN" altLang="en-US" dirty="0"/>
                  <a:t>，将其余所有备选答案看做证据。</a:t>
                </a:r>
                <a:endParaRPr lang="en-US" altLang="zh-CN" dirty="0"/>
              </a:p>
              <a:p>
                <a:pPr marL="0" indent="0">
                  <a:buNone/>
                </a:pPr>
                <a:r>
                  <a:rPr lang="zh-CN" altLang="en-US" dirty="0"/>
                  <a:t>作者为</a:t>
                </a:r>
                <a:r>
                  <a:rPr lang="en-US" altLang="zh-CN" dirty="0"/>
                  <a:t>AS2</a:t>
                </a:r>
                <a:r>
                  <a:rPr lang="zh-CN" altLang="en-US" dirty="0"/>
                  <a:t>任务重建了</a:t>
                </a:r>
                <a:r>
                  <a:rPr lang="en-US" altLang="zh-CN" dirty="0"/>
                  <a:t>KGAT</a:t>
                </a:r>
                <a:r>
                  <a:rPr lang="zh-CN" altLang="en-US" dirty="0"/>
                  <a:t>图结点上所有问题和答案的嵌入。</a:t>
                </a:r>
              </a:p>
              <a:p>
                <a:endParaRPr lang="zh-CN" altLang="en-US" dirty="0"/>
              </a:p>
            </p:txBody>
          </p:sp>
        </mc:Choice>
        <mc:Fallback xmlns="">
          <p:sp>
            <p:nvSpPr>
              <p:cNvPr id="3" name="内容占位符 2">
                <a:extLst>
                  <a:ext uri="{FF2B5EF4-FFF2-40B4-BE49-F238E27FC236}">
                    <a16:creationId xmlns:a16="http://schemas.microsoft.com/office/drawing/2014/main" id="{9B65B182-DD36-4C59-AB61-96D2F3738928}"/>
                  </a:ext>
                </a:extLst>
              </p:cNvPr>
              <p:cNvSpPr>
                <a:spLocks noGrp="1" noRot="1" noChangeAspect="1" noMove="1" noResize="1" noEditPoints="1" noAdjustHandles="1" noChangeArrowheads="1" noChangeShapeType="1" noTextEdit="1"/>
              </p:cNvSpPr>
              <p:nvPr>
                <p:ph idx="1"/>
              </p:nvPr>
            </p:nvSpPr>
            <p:spPr>
              <a:xfrm>
                <a:off x="838200" y="1717355"/>
                <a:ext cx="10515600" cy="4351338"/>
              </a:xfrm>
              <a:blipFill>
                <a:blip r:embed="rId4"/>
                <a:stretch>
                  <a:fillRect l="-1217" t="-2661" r="-696"/>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2E662664-9D6F-409F-A4CB-56F55DD3478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主要工作和创新点</a:t>
            </a:r>
          </a:p>
        </p:txBody>
      </p:sp>
      <p:sp>
        <p:nvSpPr>
          <p:cNvPr id="9" name="标题 1">
            <a:extLst>
              <a:ext uri="{FF2B5EF4-FFF2-40B4-BE49-F238E27FC236}">
                <a16:creationId xmlns:a16="http://schemas.microsoft.com/office/drawing/2014/main" id="{FA4E1108-8A0D-4835-81A1-E009B9584357}"/>
              </a:ext>
            </a:extLst>
          </p:cNvPr>
          <p:cNvSpPr>
            <a:spLocks noGrp="1"/>
          </p:cNvSpPr>
          <p:nvPr>
            <p:ph type="title"/>
          </p:nvPr>
        </p:nvSpPr>
        <p:spPr>
          <a:xfrm>
            <a:off x="578893" y="590549"/>
            <a:ext cx="10515600" cy="1325563"/>
          </a:xfrm>
        </p:spPr>
        <p:txBody>
          <a:bodyPr>
            <a:normAutofit/>
          </a:bodyPr>
          <a:lstStyle/>
          <a:p>
            <a:r>
              <a:rPr lang="zh-CN" altLang="en-US" sz="2800" b="1" dirty="0"/>
              <a:t>一、提出三种重排序网络结构</a:t>
            </a:r>
          </a:p>
        </p:txBody>
      </p:sp>
    </p:spTree>
    <p:extLst>
      <p:ext uri="{BB962C8B-B14F-4D97-AF65-F5344CB8AC3E}">
        <p14:creationId xmlns:p14="http://schemas.microsoft.com/office/powerpoint/2010/main" val="353456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5E89375-B1F5-4372-9191-08FCB022B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6" name="图片 5">
            <a:extLst>
              <a:ext uri="{FF2B5EF4-FFF2-40B4-BE49-F238E27FC236}">
                <a16:creationId xmlns:a16="http://schemas.microsoft.com/office/drawing/2014/main" id="{1C43BB81-64F8-4E14-A290-D8356A6F3D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65B182-DD36-4C59-AB61-96D2F3738928}"/>
                  </a:ext>
                </a:extLst>
              </p:cNvPr>
              <p:cNvSpPr>
                <a:spLocks noGrp="1"/>
              </p:cNvSpPr>
              <p:nvPr>
                <p:ph idx="1"/>
              </p:nvPr>
            </p:nvSpPr>
            <p:spPr>
              <a:xfrm>
                <a:off x="838200" y="1253331"/>
                <a:ext cx="10515600" cy="4351338"/>
              </a:xfrm>
            </p:spPr>
            <p:txBody>
              <a:bodyPr>
                <a:normAutofit/>
              </a:bodyPr>
              <a:lstStyle/>
              <a:p>
                <a:r>
                  <a:rPr lang="en-US" altLang="zh-CN" dirty="0"/>
                  <a:t>2</a:t>
                </a:r>
                <a:r>
                  <a:rPr lang="zh-CN" altLang="en-US" dirty="0"/>
                  <a:t>、</a:t>
                </a:r>
                <a:r>
                  <a:rPr lang="en-US" altLang="zh-CN" dirty="0"/>
                  <a:t>ASR(Answer Support </a:t>
                </a:r>
                <a:r>
                  <a:rPr lang="en-US" altLang="zh-CN" dirty="0" err="1"/>
                  <a:t>Reranker</a:t>
                </a:r>
                <a:r>
                  <a:rPr lang="en-US" altLang="zh-CN" dirty="0"/>
                  <a:t>)(</a:t>
                </a:r>
                <a:r>
                  <a:rPr lang="zh-CN" altLang="en-US" dirty="0"/>
                  <a:t>创新点</a:t>
                </a:r>
                <a:r>
                  <a:rPr lang="en-US" altLang="zh-CN" dirty="0"/>
                  <a:t>)</a:t>
                </a:r>
              </a:p>
              <a:p>
                <a:r>
                  <a:rPr lang="zh-CN" altLang="en-US" dirty="0"/>
                  <a:t>接着作者提出了一个创新模型</a:t>
                </a:r>
                <a:r>
                  <a:rPr lang="en-US" altLang="zh-CN" dirty="0"/>
                  <a:t>ASR</a:t>
                </a:r>
                <a:r>
                  <a:rPr lang="zh-CN" altLang="en-US" dirty="0"/>
                  <a:t>，将</a:t>
                </a:r>
                <a:r>
                  <a:rPr lang="en-US" altLang="zh-CN" dirty="0"/>
                  <a:t>AS2</a:t>
                </a:r>
                <a:r>
                  <a:rPr lang="zh-CN" altLang="en-US" dirty="0"/>
                  <a:t>产生的问题</a:t>
                </a:r>
                <a:r>
                  <a:rPr lang="en-US" altLang="zh-CN" dirty="0"/>
                  <a:t>-</a:t>
                </a:r>
                <a:r>
                  <a:rPr lang="zh-CN" altLang="en-US" dirty="0"/>
                  <a:t>答案对   </a:t>
                </a:r>
                <a:r>
                  <a:rPr lang="en-US" altLang="zh-CN" dirty="0"/>
                  <a:t>(q, t)</a:t>
                </a:r>
                <a:r>
                  <a:rPr lang="zh-CN" altLang="en-US" dirty="0"/>
                  <a:t>的向量表达和其他所有答案</a:t>
                </a:r>
                <a:r>
                  <a:rPr lang="en-US" altLang="zh-CN" dirty="0"/>
                  <a:t>-</a:t>
                </a:r>
                <a:r>
                  <a:rPr lang="zh-CN" altLang="en-US" dirty="0"/>
                  <a:t>证据对</a:t>
                </a:r>
                <a:r>
                  <a:rPr lang="en-US" altLang="zh-CN" dirty="0"/>
                  <a:t>(t,</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en-US" altLang="zh-CN" dirty="0"/>
                  <a:t>)</a:t>
                </a:r>
                <a:r>
                  <a:rPr lang="zh-CN" altLang="en-US" dirty="0"/>
                  <a:t>的向量表达连接在一起，对连接后的矩阵使用</a:t>
                </a:r>
                <a:r>
                  <a:rPr lang="zh-CN" altLang="en-US" dirty="0">
                    <a:solidFill>
                      <a:srgbClr val="FF0000"/>
                    </a:solidFill>
                  </a:rPr>
                  <a:t>最大池化</a:t>
                </a:r>
                <a:r>
                  <a:rPr lang="zh-CN" altLang="en-US" dirty="0"/>
                  <a:t>计算备选答案对答案的支持程度。同时，作者提出</a:t>
                </a:r>
                <a:r>
                  <a:rPr lang="en-US" altLang="zh-CN" dirty="0">
                    <a:solidFill>
                      <a:srgbClr val="FF0000"/>
                    </a:solidFill>
                  </a:rPr>
                  <a:t>Answer Support Classifier(ASC)</a:t>
                </a:r>
                <a:r>
                  <a:rPr lang="zh-CN" altLang="en-US" dirty="0"/>
                  <a:t>模块计算目标答案和备选答案间的关系</a:t>
                </a:r>
                <a:r>
                  <a:rPr lang="en-US" altLang="zh-CN" dirty="0"/>
                  <a:t>(</a:t>
                </a:r>
                <a:r>
                  <a:rPr lang="zh-CN" altLang="en-US" dirty="0"/>
                  <a:t>支持、反对、中立</a:t>
                </a:r>
                <a:r>
                  <a:rPr lang="en-US" altLang="zh-CN" dirty="0"/>
                  <a:t>)</a:t>
                </a:r>
              </a:p>
              <a:p>
                <a:r>
                  <a:rPr lang="en-US" altLang="zh-CN" dirty="0"/>
                  <a:t>ASR</a:t>
                </a:r>
                <a:r>
                  <a:rPr lang="zh-CN" altLang="en-US" dirty="0"/>
                  <a:t>显著提升了现有</a:t>
                </a:r>
                <a:r>
                  <a:rPr lang="en-US" altLang="zh-CN" dirty="0"/>
                  <a:t>AS2</a:t>
                </a:r>
                <a:r>
                  <a:rPr lang="zh-CN" altLang="en-US" dirty="0"/>
                  <a:t>方法的准确性，并且比基于</a:t>
                </a:r>
                <a:r>
                  <a:rPr lang="en-US" altLang="zh-CN" dirty="0"/>
                  <a:t>KGAT</a:t>
                </a:r>
                <a:r>
                  <a:rPr lang="zh-CN" altLang="en-US" dirty="0"/>
                  <a:t>的模型更加简单</a:t>
                </a:r>
              </a:p>
              <a:p>
                <a:endParaRPr lang="zh-CN" altLang="en-US" dirty="0"/>
              </a:p>
            </p:txBody>
          </p:sp>
        </mc:Choice>
        <mc:Fallback xmlns="">
          <p:sp>
            <p:nvSpPr>
              <p:cNvPr id="3" name="内容占位符 2">
                <a:extLst>
                  <a:ext uri="{FF2B5EF4-FFF2-40B4-BE49-F238E27FC236}">
                    <a16:creationId xmlns:a16="http://schemas.microsoft.com/office/drawing/2014/main" id="{9B65B182-DD36-4C59-AB61-96D2F3738928}"/>
                  </a:ext>
                </a:extLst>
              </p:cNvPr>
              <p:cNvSpPr>
                <a:spLocks noGrp="1" noRot="1" noChangeAspect="1" noMove="1" noResize="1" noEditPoints="1" noAdjustHandles="1" noChangeArrowheads="1" noChangeShapeType="1" noTextEdit="1"/>
              </p:cNvSpPr>
              <p:nvPr>
                <p:ph idx="1"/>
              </p:nvPr>
            </p:nvSpPr>
            <p:spPr>
              <a:xfrm>
                <a:off x="838200" y="1253331"/>
                <a:ext cx="10515600" cy="4351338"/>
              </a:xfrm>
              <a:blipFill>
                <a:blip r:embed="rId5"/>
                <a:stretch>
                  <a:fillRect l="-1043" t="-2665" r="-464"/>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2E662664-9D6F-409F-A4CB-56F55DD3478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主要工作和创新点</a:t>
            </a:r>
          </a:p>
        </p:txBody>
      </p:sp>
    </p:spTree>
    <p:extLst>
      <p:ext uri="{BB962C8B-B14F-4D97-AF65-F5344CB8AC3E}">
        <p14:creationId xmlns:p14="http://schemas.microsoft.com/office/powerpoint/2010/main" val="244768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CAD81C2-9028-4FAF-B279-951B151E9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810" cy="6857999"/>
          </a:xfrm>
          <a:prstGeom prst="rect">
            <a:avLst/>
          </a:prstGeom>
        </p:spPr>
      </p:pic>
      <p:pic>
        <p:nvPicPr>
          <p:cNvPr id="6" name="图片 5">
            <a:extLst>
              <a:ext uri="{FF2B5EF4-FFF2-40B4-BE49-F238E27FC236}">
                <a16:creationId xmlns:a16="http://schemas.microsoft.com/office/drawing/2014/main" id="{8AD3FC5C-2C42-4294-83E5-AA91A8B6A7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490" y="0"/>
            <a:ext cx="2114024" cy="682442"/>
          </a:xfrm>
          <a:prstGeom prst="rect">
            <a:avLst/>
          </a:prstGeom>
        </p:spPr>
      </p:pic>
      <p:sp>
        <p:nvSpPr>
          <p:cNvPr id="3" name="内容占位符 2">
            <a:extLst>
              <a:ext uri="{FF2B5EF4-FFF2-40B4-BE49-F238E27FC236}">
                <a16:creationId xmlns:a16="http://schemas.microsoft.com/office/drawing/2014/main" id="{9B65B182-DD36-4C59-AB61-96D2F3738928}"/>
              </a:ext>
            </a:extLst>
          </p:cNvPr>
          <p:cNvSpPr>
            <a:spLocks noGrp="1"/>
          </p:cNvSpPr>
          <p:nvPr>
            <p:ph idx="1"/>
          </p:nvPr>
        </p:nvSpPr>
        <p:spPr>
          <a:xfrm>
            <a:off x="838200" y="1253331"/>
            <a:ext cx="10515600" cy="4351338"/>
          </a:xfrm>
        </p:spPr>
        <p:txBody>
          <a:bodyPr>
            <a:normAutofit/>
          </a:bodyPr>
          <a:lstStyle/>
          <a:p>
            <a:r>
              <a:rPr lang="en-US" altLang="zh-CN" dirty="0"/>
              <a:t>3</a:t>
            </a:r>
            <a:r>
              <a:rPr lang="zh-CN" altLang="en-US" dirty="0"/>
              <a:t>、</a:t>
            </a:r>
            <a:r>
              <a:rPr lang="en-US" altLang="zh-CN" dirty="0"/>
              <a:t>Multi-ASR(MASR)</a:t>
            </a:r>
          </a:p>
          <a:p>
            <a:r>
              <a:rPr lang="zh-CN" altLang="en-US" dirty="0"/>
              <a:t>尽管</a:t>
            </a:r>
            <a:r>
              <a:rPr lang="en-US" altLang="zh-CN" dirty="0"/>
              <a:t>ASR</a:t>
            </a:r>
            <a:r>
              <a:rPr lang="zh-CN" altLang="en-US" dirty="0"/>
              <a:t>利用了其他</a:t>
            </a:r>
            <a:r>
              <a:rPr lang="en-US" altLang="zh-CN" dirty="0"/>
              <a:t>K</a:t>
            </a:r>
            <a:r>
              <a:rPr lang="zh-CN" altLang="en-US" dirty="0"/>
              <a:t>个候选答案的信息，这个方法只是知道当前目标答案</a:t>
            </a:r>
            <a:r>
              <a:rPr lang="en-US" altLang="zh-CN" dirty="0"/>
              <a:t>t</a:t>
            </a:r>
            <a:r>
              <a:rPr lang="zh-CN" altLang="en-US" dirty="0"/>
              <a:t>的分数，而不知道为其他目标答案生成的分数。</a:t>
            </a:r>
            <a:endParaRPr lang="en-US" altLang="zh-CN" dirty="0"/>
          </a:p>
          <a:p>
            <a:r>
              <a:rPr lang="zh-CN" altLang="en-US" dirty="0"/>
              <a:t>在</a:t>
            </a:r>
            <a:r>
              <a:rPr lang="en-US" altLang="zh-CN" dirty="0"/>
              <a:t>MASR</a:t>
            </a:r>
            <a:r>
              <a:rPr lang="zh-CN" altLang="en-US" dirty="0"/>
              <a:t>中，其实就是将多个</a:t>
            </a:r>
            <a:r>
              <a:rPr lang="en-US" altLang="zh-CN" dirty="0"/>
              <a:t>ASR</a:t>
            </a:r>
            <a:r>
              <a:rPr lang="zh-CN" altLang="en-US" dirty="0"/>
              <a:t>网络连接起来，然后可以对所有目标答案进行完整的全局推理</a:t>
            </a:r>
          </a:p>
          <a:p>
            <a:endParaRPr lang="zh-CN" altLang="en-US" dirty="0"/>
          </a:p>
        </p:txBody>
      </p:sp>
      <p:sp>
        <p:nvSpPr>
          <p:cNvPr id="4" name="标题 1">
            <a:extLst>
              <a:ext uri="{FF2B5EF4-FFF2-40B4-BE49-F238E27FC236}">
                <a16:creationId xmlns:a16="http://schemas.microsoft.com/office/drawing/2014/main" id="{2E662664-9D6F-409F-A4CB-56F55DD3478B}"/>
              </a:ext>
            </a:extLst>
          </p:cNvPr>
          <p:cNvSpPr txBox="1">
            <a:spLocks/>
          </p:cNvSpPr>
          <p:nvPr/>
        </p:nvSpPr>
        <p:spPr>
          <a:xfrm>
            <a:off x="108044" y="146762"/>
            <a:ext cx="10175543" cy="5970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主要工作和创新点</a:t>
            </a:r>
          </a:p>
        </p:txBody>
      </p:sp>
    </p:spTree>
    <p:extLst>
      <p:ext uri="{BB962C8B-B14F-4D97-AF65-F5344CB8AC3E}">
        <p14:creationId xmlns:p14="http://schemas.microsoft.com/office/powerpoint/2010/main" val="28155558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3576</Words>
  <Application>Microsoft Office PowerPoint</Application>
  <PresentationFormat>宽屏</PresentationFormat>
  <Paragraphs>185</Paragraphs>
  <Slides>30</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pingfang SC</vt:lpstr>
      <vt:lpstr>等线</vt:lpstr>
      <vt:lpstr>等线 Light</vt:lpstr>
      <vt:lpstr>Arial</vt:lpstr>
      <vt:lpstr>Cambria Math</vt:lpstr>
      <vt:lpstr>Times New Roman</vt:lpstr>
      <vt:lpstr>Office 主题​​</vt:lpstr>
      <vt:lpstr>Joint Models for Answer Verification in Question Answering Systems</vt:lpstr>
      <vt:lpstr>研究背景和相关工作</vt:lpstr>
      <vt:lpstr>研究背景和相关工作</vt:lpstr>
      <vt:lpstr>AS2及相关方法:</vt:lpstr>
      <vt:lpstr>事实验证系统FEVER：</vt:lpstr>
      <vt:lpstr>重排序方法:先前致力于解决重排序排序问题的方法可以分为三类:逐点排序(Pointwise)、逐对排序(Pairwise)和逐列排序(Listwise)  </vt:lpstr>
      <vt:lpstr>一、提出三种重排序网络结构</vt:lpstr>
      <vt:lpstr>PowerPoint 演示文稿</vt:lpstr>
      <vt:lpstr>PowerPoint 演示文稿</vt:lpstr>
      <vt:lpstr>二、AS2任务上基线模型的构建</vt:lpstr>
      <vt:lpstr>二、AS2任务上基线模型的构建</vt:lpstr>
      <vt:lpstr>二、AS2任务上基线模型的构建</vt:lpstr>
      <vt:lpstr>二、AS2任务上基线模型的构建</vt:lpstr>
      <vt:lpstr>二、AS2任务上基线模型的构建</vt:lpstr>
      <vt:lpstr>二、AS2任务上基线模型的构建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Models for Answer Verification in Question Answering Systems</dc:title>
  <dc:creator>李 博智</dc:creator>
  <cp:lastModifiedBy>李 博智</cp:lastModifiedBy>
  <cp:revision>27</cp:revision>
  <dcterms:created xsi:type="dcterms:W3CDTF">2021-11-29T13:28:57Z</dcterms:created>
  <dcterms:modified xsi:type="dcterms:W3CDTF">2021-12-09T01:48:27Z</dcterms:modified>
</cp:coreProperties>
</file>