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3" r:id="rId4"/>
    <p:sldId id="259" r:id="rId5"/>
    <p:sldId id="270" r:id="rId7"/>
    <p:sldId id="289" r:id="rId8"/>
    <p:sldId id="260" r:id="rId9"/>
    <p:sldId id="262" r:id="rId10"/>
    <p:sldId id="263" r:id="rId11"/>
    <p:sldId id="291" r:id="rId12"/>
    <p:sldId id="264" r:id="rId13"/>
    <p:sldId id="265" r:id="rId14"/>
    <p:sldId id="304" r:id="rId15"/>
    <p:sldId id="305" r:id="rId16"/>
    <p:sldId id="306" r:id="rId17"/>
    <p:sldId id="307" r:id="rId18"/>
    <p:sldId id="276" r:id="rId19"/>
    <p:sldId id="308" r:id="rId20"/>
    <p:sldId id="266" r:id="rId21"/>
    <p:sldId id="309" r:id="rId22"/>
    <p:sldId id="310" r:id="rId23"/>
    <p:sldId id="27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en-US" altLang="zh-CN"/>
              <a:t>DPR</a:t>
            </a:r>
            <a:r>
              <a:rPr lang="zh-CN" altLang="en-US"/>
              <a:t>训练不足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en-US" altLang="zh-CN"/>
              <a:t>DPR</a:t>
            </a:r>
            <a:r>
              <a:rPr lang="zh-CN" altLang="en-US"/>
              <a:t>训练不足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en-US" altLang="zh-CN"/>
              <a:t>DPR</a:t>
            </a:r>
            <a:r>
              <a:rPr lang="zh-CN" altLang="en-US"/>
              <a:t>训练不足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检索到的文档越多，EMS分数越高（和单个top-k相反），同时端到端的作用越小。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检索到的文档越多，EMS分数越高（和单个top-k相反），同时端到端的作用越小。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\tau </a:t>
            </a:r>
            <a:r>
              <a:rPr lang="zh-CN" altLang="en-US"/>
              <a:t>是 一个比例因子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\tau </a:t>
            </a:r>
            <a:r>
              <a:rPr lang="zh-CN" altLang="en-US"/>
              <a:t>是 一个比例因子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en-US" altLang="zh-CN"/>
              <a:t>DPR</a:t>
            </a:r>
            <a:r>
              <a:rPr lang="zh-CN" altLang="en-US"/>
              <a:t>训练不足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en-US" altLang="zh-CN"/>
              <a:t>DPR</a:t>
            </a:r>
            <a:r>
              <a:rPr lang="zh-CN" altLang="en-US"/>
              <a:t>训练不足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file:///C:\Users\MMW\AppData\Local\Temp\wps\INetCache\8dfbd597e8332291399351a0e3626c82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file:///C:\Users\MMW\AppData\Local\Temp\wps\INetCache\8dfbd597e8332291399351a0e3626c82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98395" y="0"/>
            <a:ext cx="7394575" cy="551561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4915" y="3136900"/>
            <a:ext cx="9476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OpenQA</a:t>
            </a:r>
            <a:r>
              <a:rPr lang="zh-CN" altLang="en-US" sz="3200"/>
              <a:t>端到端的神经检索器训练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497330" y="839470"/>
            <a:ext cx="8657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3600"/>
              <a:t>End-to-End Training of Neural Retrievers for</a:t>
            </a:r>
            <a:endParaRPr sz="3600"/>
          </a:p>
          <a:p>
            <a:pPr algn="ctr"/>
            <a:r>
              <a:rPr sz="3600"/>
              <a:t>Open-Domain Question Answering</a:t>
            </a:r>
            <a:endParaRPr sz="3600"/>
          </a:p>
        </p:txBody>
      </p:sp>
      <p:pic>
        <p:nvPicPr>
          <p:cNvPr id="100" name="图片 99"/>
          <p:cNvPicPr/>
          <p:nvPr/>
        </p:nvPicPr>
        <p:blipFill>
          <a:blip r:embed="rId2" r:link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4941570"/>
            <a:ext cx="1282065" cy="1282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695690" y="434594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汇报人：施明华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实验设置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45845" y="1027430"/>
            <a:ext cx="6640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数据集：Natural Questions，TriviaQA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680" y="1976120"/>
            <a:ext cx="7915275" cy="1868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5845" y="4511040"/>
            <a:ext cx="10753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Evidence</a:t>
            </a:r>
            <a:r>
              <a:rPr lang="zh-CN" altLang="en-US" sz="2000"/>
              <a:t>：</a:t>
            </a:r>
            <a:r>
              <a:rPr lang="en-US" altLang="zh-CN" sz="2000"/>
              <a:t>DPR</a:t>
            </a:r>
            <a:r>
              <a:rPr lang="zh-CN" altLang="en-US" sz="2000"/>
              <a:t>论文中预处理的维基百科文件（总共有21015324份文件，每份100</a:t>
            </a:r>
            <a:r>
              <a:rPr lang="en-US" altLang="zh-CN" sz="2000"/>
              <a:t>words</a:t>
            </a:r>
            <a:r>
              <a:rPr lang="zh-CN" altLang="en-US" sz="2000"/>
              <a:t>）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实验结果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1130300" y="915670"/>
            <a:ext cx="83978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从使用</a:t>
            </a:r>
            <a:r>
              <a:rPr lang="en-US" altLang="zh-CN">
                <a:solidFill>
                  <a:schemeClr val="tx1"/>
                </a:solidFill>
              </a:rPr>
              <a:t>DPR</a:t>
            </a:r>
            <a:r>
              <a:rPr lang="zh-CN" altLang="en-US">
                <a:solidFill>
                  <a:schemeClr val="tx1"/>
                </a:solidFill>
              </a:rPr>
              <a:t>模型的训练设置开始：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用BERT初始化，训练40epochs，比例因子为1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785" y="1843405"/>
            <a:ext cx="7057390" cy="3786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5950585"/>
            <a:ext cx="848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选择不包含答案的其他排名靠前的文档作为hard </a:t>
            </a:r>
            <a:r>
              <a:rPr lang="en-US" altLang="zh-CN"/>
              <a:t>negative </a:t>
            </a:r>
            <a:r>
              <a:rPr lang="zh-CN" altLang="en-US"/>
              <a:t>样本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02495" y="3014345"/>
            <a:ext cx="1584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以此作为</a:t>
            </a:r>
            <a:r>
              <a:rPr lang="en-US" altLang="zh-CN" sz="2400"/>
              <a:t>baseline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实验结果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1130300" y="915670"/>
            <a:ext cx="839787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>
                <a:solidFill>
                  <a:schemeClr val="tx1"/>
                </a:solidFill>
              </a:rPr>
              <a:t>使用bert或ICT或masked salient spans 预训练初始化</a:t>
            </a:r>
            <a:r>
              <a:rPr lang="zh-CN" altLang="en-US">
                <a:solidFill>
                  <a:schemeClr val="tx1"/>
                </a:solidFill>
              </a:rPr>
              <a:t>用BERT初始化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426845"/>
            <a:ext cx="10153015" cy="4179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实验结果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1180465" y="743585"/>
            <a:ext cx="83978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>
                <a:solidFill>
                  <a:schemeClr val="tx1"/>
                </a:solidFill>
              </a:rPr>
              <a:t>研究了当使用BERT、ICT或masked salient spans对检索器进行预训练，并且监督训练数据量不同时，对准确度的影响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0465" y="6189980"/>
            <a:ext cx="8489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在数据量小的</a:t>
            </a:r>
            <a:r>
              <a:rPr lang="zh-CN"/>
              <a:t>时候</a:t>
            </a:r>
            <a:r>
              <a:t>，masked salient span效果很好</a:t>
            </a:r>
          </a:p>
          <a:p>
            <a:r>
              <a:rPr lang="zh-CN"/>
              <a:t>在</a:t>
            </a:r>
            <a:r>
              <a:t>数据量大的时候，ICT和masked salient span 一样好！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1275" y="1390015"/>
            <a:ext cx="7029450" cy="4799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实验结果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1180465" y="743585"/>
            <a:ext cx="83978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>
                <a:solidFill>
                  <a:schemeClr val="tx1"/>
                </a:solidFill>
              </a:rPr>
              <a:t>端到端的训练：</a:t>
            </a:r>
            <a:endParaRPr lang="zh-CN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endParaRPr 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0465" y="5415280"/>
            <a:ext cx="8489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对于单个top-k，只更新</a:t>
            </a:r>
            <a:r>
              <a:rPr lang="en-US"/>
              <a:t>query encoder</a:t>
            </a:r>
            <a:r>
              <a:t>时，可以提高检索的精度。</a:t>
            </a:r>
          </a:p>
          <a:p>
            <a:r>
              <a:t>除此以外，当</a:t>
            </a:r>
            <a:r>
              <a:rPr lang="en-US"/>
              <a:t>context</a:t>
            </a:r>
            <a:r>
              <a:t> </a:t>
            </a:r>
            <a:r>
              <a:rPr lang="en-US"/>
              <a:t>encodre</a:t>
            </a:r>
            <a:r>
              <a:t>也被更新时，top-5的准确率提高到75%</a:t>
            </a:r>
          </a:p>
          <a:p/>
          <a:p>
            <a:r>
              <a:t>但是在joint top-k中，更新</a:t>
            </a:r>
            <a:r>
              <a:rPr lang="en-US">
                <a:sym typeface="+mn-ea"/>
              </a:rPr>
              <a:t>query encoder</a:t>
            </a:r>
            <a:r>
              <a:t>和</a:t>
            </a:r>
            <a:r>
              <a:rPr lang="en-US"/>
              <a:t>context encoder</a:t>
            </a:r>
            <a:r>
              <a:t>都没有更好的效果</a:t>
            </a:r>
            <a:r>
              <a:rPr lang="en-US"/>
              <a:t>.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1202690"/>
            <a:ext cx="10081895" cy="4065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实验结果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1180465" y="743585"/>
            <a:ext cx="83978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>
                <a:solidFill>
                  <a:schemeClr val="tx1"/>
                </a:solidFill>
              </a:rPr>
              <a:t>端到端的训练：</a:t>
            </a:r>
            <a:endParaRPr lang="zh-CN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endParaRPr 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31702"/>
          <a:stretch>
            <a:fillRect/>
          </a:stretch>
        </p:blipFill>
        <p:spPr>
          <a:xfrm>
            <a:off x="2734945" y="1379220"/>
            <a:ext cx="672211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4641215"/>
            <a:ext cx="9855200" cy="1856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3891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答案验证    </a:t>
            </a:r>
            <a:r>
              <a:rPr lang="en-US" altLang="zh-CN" sz="2400"/>
              <a:t>Individual Top-k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0630" y="915670"/>
            <a:ext cx="7190105" cy="5364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3891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答案验证    </a:t>
            </a:r>
            <a:r>
              <a:rPr lang="en-US" altLang="zh-CN" sz="2400">
                <a:sym typeface="+mn-ea"/>
              </a:rPr>
              <a:t>Individual Top-k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690" y="743585"/>
            <a:ext cx="7500620" cy="5661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7820" y="283210"/>
            <a:ext cx="3247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答案验证    </a:t>
            </a:r>
            <a:r>
              <a:rPr lang="en-US" altLang="zh-CN" sz="2400"/>
              <a:t>Joint Top-k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80" y="1186815"/>
            <a:ext cx="8041640" cy="4678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7820" y="283210"/>
            <a:ext cx="3247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答案验证    </a:t>
            </a:r>
            <a:r>
              <a:rPr lang="en-US" altLang="zh-CN" sz="2400"/>
              <a:t>Joint Top-k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8510" y="978535"/>
            <a:ext cx="8095615" cy="5287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575" y="363855"/>
            <a:ext cx="3194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介绍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66420" y="987425"/>
            <a:ext cx="176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ctr">
              <a:buFont typeface="Wingdings" panose="05000000000000000000" charset="0"/>
              <a:buChar char="l"/>
            </a:pPr>
            <a:r>
              <a:rPr lang="en-US" altLang="zh-CN" sz="2400" b="1">
                <a:solidFill>
                  <a:schemeClr val="tx1"/>
                </a:solidFill>
                <a:sym typeface="+mn-ea"/>
              </a:rPr>
              <a:t>OpenQA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420" y="1874520"/>
            <a:ext cx="91592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/>
              <a:t>Retriever</a:t>
            </a:r>
            <a:endParaRPr lang="zh-CN" altLang="en-US" sz="20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/>
              <a:t>Reader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824230"/>
            <a:ext cx="8109585" cy="5038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7820" y="28321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总结：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530350" y="1221105"/>
            <a:ext cx="867092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互补 </a:t>
            </a:r>
            <a:endParaRPr lang="zh-CN" altLang="en-US" sz="4000"/>
          </a:p>
          <a:p>
            <a:endParaRPr lang="en-US" altLang="zh-CN" sz="4000"/>
          </a:p>
          <a:p>
            <a:r>
              <a:rPr lang="en-US" altLang="zh-CN" sz="4000"/>
              <a:t>Individual </a:t>
            </a:r>
            <a:r>
              <a:rPr lang="zh-CN" altLang="en-US" sz="4000"/>
              <a:t>Top-k方法有助于显著提高检索性能。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Joint </a:t>
            </a:r>
            <a:r>
              <a:rPr lang="zh-CN" altLang="en-US" sz="4000"/>
              <a:t>Top-k方法对于答案提取更为有用。</a:t>
            </a:r>
            <a:endParaRPr lang="zh-CN" altLang="en-US" sz="4000"/>
          </a:p>
          <a:p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71441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28570" y="2313940"/>
            <a:ext cx="65893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/>
              <a:t>Thanks For Listening</a:t>
            </a:r>
            <a:endParaRPr lang="en-US" altLang="zh-CN" sz="5400"/>
          </a:p>
        </p:txBody>
      </p:sp>
      <p:pic>
        <p:nvPicPr>
          <p:cNvPr id="100" name="图片 99"/>
          <p:cNvPicPr/>
          <p:nvPr/>
        </p:nvPicPr>
        <p:blipFill>
          <a:blip r:embed="rId2" r:link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4941570"/>
            <a:ext cx="1282065" cy="12820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575" y="363855"/>
            <a:ext cx="3194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相关工作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81965" y="1084580"/>
            <a:ext cx="48342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/>
              <a:t>BM25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1012190" y="1609090"/>
            <a:ext cx="901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计算</a:t>
            </a:r>
            <a:r>
              <a:t>query与文档相似度得分的经典算法</a:t>
            </a:r>
          </a:p>
          <a:p>
            <a:r>
              <a:rPr lang="zh-CN"/>
              <a:t>不可训练，不能用于开放检索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1012190" y="4257675"/>
            <a:ext cx="6555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Dense Passage Retriev</a:t>
            </a:r>
            <a:r>
              <a:rPr lang="en-US" altLang="zh-CN" sz="2000"/>
              <a:t>er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1503680" y="4652645"/>
            <a:ext cx="104857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使用预训练的</a:t>
            </a:r>
            <a:r>
              <a:rPr lang="en-US" altLang="zh-CN"/>
              <a:t>bert</a:t>
            </a:r>
            <a:r>
              <a:rPr lang="zh-CN" altLang="en-US"/>
              <a:t>权重，使用人工标注的</a:t>
            </a:r>
            <a:r>
              <a:rPr lang="en-US" altLang="zh-CN"/>
              <a:t>question-context pairs</a:t>
            </a:r>
            <a:r>
              <a:rPr lang="zh-CN" altLang="en-US"/>
              <a:t>，训练检索器（</a:t>
            </a:r>
            <a:r>
              <a:rPr lang="en-US" altLang="zh-CN"/>
              <a:t>dual-encoder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1965" y="2254250"/>
            <a:ext cx="48342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无监督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012190" y="2671445"/>
            <a:ext cx="6555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使用</a:t>
            </a:r>
            <a:r>
              <a:rPr lang="en-US" altLang="zh-CN" sz="2000"/>
              <a:t>ICT</a:t>
            </a:r>
            <a:r>
              <a:rPr lang="zh-CN" altLang="en-US" sz="2000"/>
              <a:t>训练检索器</a:t>
            </a:r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1012190" y="3229610"/>
            <a:ext cx="71196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通过预测</a:t>
            </a:r>
            <a:r>
              <a:rPr lang="en-US" altLang="zh-CN" sz="2000"/>
              <a:t>masked salient spans </a:t>
            </a:r>
            <a:r>
              <a:rPr lang="zh-CN" altLang="en-US" sz="2000"/>
              <a:t>来联合训练检索器和阅读器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481965" y="3858895"/>
            <a:ext cx="48342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有监督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481965" y="5374640"/>
            <a:ext cx="8920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没有关于这两种方法在面对大数据集时性能优劣的研究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不清楚无监督方法能否提高有监督的性能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1840" y="509270"/>
            <a:ext cx="824928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本文：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提出了</a:t>
            </a:r>
            <a:r>
              <a:rPr lang="zh-CN" altLang="en-US" sz="2800"/>
              <a:t>一种统一的训练方法：先进行无监督的预训练，再进行有监督的微调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研究针对检索器的无监督方法能否提高有监督方法的性能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探讨了对检索器和阅读器端到端训练的</a:t>
            </a:r>
            <a:r>
              <a:rPr lang="zh-CN" altLang="en-US" sz="2800">
                <a:sym typeface="+mn-ea"/>
              </a:rPr>
              <a:t>两种</a:t>
            </a:r>
            <a:r>
              <a:rPr lang="zh-CN" altLang="en-US" sz="2800"/>
              <a:t>方法 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575" y="521970"/>
            <a:ext cx="66897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将相关性分数定义为</a:t>
            </a:r>
            <a:r>
              <a:rPr lang="en-US" altLang="zh-CN" sz="2400"/>
              <a:t>question </a:t>
            </a:r>
            <a:r>
              <a:rPr lang="zh-CN" altLang="en-US" sz="2400"/>
              <a:t>和 </a:t>
            </a:r>
            <a:r>
              <a:rPr lang="en-US" altLang="zh-CN" sz="2400"/>
              <a:t>context</a:t>
            </a:r>
            <a:r>
              <a:rPr lang="zh-CN" altLang="en-US" sz="2400"/>
              <a:t>的点积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两个编码器为</a:t>
            </a:r>
            <a:r>
              <a:rPr lang="en-US" altLang="zh-CN" sz="2400"/>
              <a:t>BERT-style transformer networks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2459990"/>
            <a:ext cx="9347200" cy="1335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575" y="3957320"/>
            <a:ext cx="6689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因此一个</a:t>
            </a:r>
            <a:r>
              <a:rPr lang="en-US" altLang="zh-CN" sz="2400"/>
              <a:t>context</a:t>
            </a:r>
            <a:r>
              <a:rPr lang="zh-CN" altLang="en-US" sz="2400"/>
              <a:t>文档</a:t>
            </a:r>
            <a:r>
              <a:rPr lang="en-US" altLang="zh-CN" sz="2400"/>
              <a:t>z_i</a:t>
            </a:r>
            <a:r>
              <a:rPr lang="zh-CN" altLang="en-US" sz="2400"/>
              <a:t>和问题</a:t>
            </a:r>
            <a:r>
              <a:rPr lang="en-US" altLang="zh-CN" sz="2400"/>
              <a:t>q</a:t>
            </a:r>
            <a:r>
              <a:rPr lang="zh-CN" altLang="en-US" sz="2400"/>
              <a:t>相关的概率为：</a:t>
            </a:r>
            <a:endParaRPr lang="zh-CN" altLang="en-US" sz="2400"/>
          </a:p>
          <a:p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4630420"/>
            <a:ext cx="9431020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7665" y="434340"/>
            <a:ext cx="72440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计算</a:t>
            </a:r>
            <a:r>
              <a:rPr lang="en-US" altLang="zh-CN" sz="3200">
                <a:sym typeface="+mn-ea"/>
              </a:rPr>
              <a:t>question</a:t>
            </a:r>
            <a:r>
              <a:rPr lang="zh-CN" altLang="en-US" sz="3200">
                <a:sym typeface="+mn-ea"/>
              </a:rPr>
              <a:t>和</a:t>
            </a:r>
            <a:r>
              <a:rPr lang="en-US" altLang="zh-CN" sz="3200">
                <a:sym typeface="+mn-ea"/>
              </a:rPr>
              <a:t>context</a:t>
            </a:r>
            <a:r>
              <a:rPr lang="zh-CN" altLang="en-US" sz="3200">
                <a:sym typeface="+mn-ea"/>
              </a:rPr>
              <a:t>的相关性</a:t>
            </a:r>
            <a:endParaRPr lang="zh-CN" altLang="en-US" sz="32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575" y="521970"/>
            <a:ext cx="6689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endParaRPr lang="zh-CN" altLang="en-US" sz="2400"/>
          </a:p>
          <a:p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409575" y="410210"/>
            <a:ext cx="72440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检索器去获取</a:t>
            </a:r>
            <a:r>
              <a:rPr lang="en-US" altLang="zh-CN" sz="3200">
                <a:sym typeface="+mn-ea"/>
              </a:rPr>
              <a:t>k</a:t>
            </a:r>
            <a:r>
              <a:rPr lang="zh-CN" altLang="en-US" sz="3200">
                <a:sym typeface="+mn-ea"/>
              </a:rPr>
              <a:t>个相关文档</a:t>
            </a:r>
            <a:endParaRPr lang="zh-CN" altLang="en-US" sz="32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229360"/>
            <a:ext cx="11296015" cy="17532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9575" y="3435350"/>
            <a:ext cx="72440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阅读器使用问题和文档去预测答案</a:t>
            </a:r>
            <a:endParaRPr lang="zh-CN" altLang="en-US" sz="320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326890"/>
            <a:ext cx="11296650" cy="1782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1062"/>
          <a:stretch>
            <a:fillRect/>
          </a:stretch>
        </p:blipFill>
        <p:spPr>
          <a:xfrm>
            <a:off x="604520" y="431165"/>
            <a:ext cx="10982960" cy="48145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4520" y="5514975"/>
            <a:ext cx="9821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r>
              <a:rPr lang="en-US" altLang="zh-CN"/>
              <a:t>Reader</a:t>
            </a:r>
            <a:r>
              <a:rPr lang="zh-CN" altLang="en-US"/>
              <a:t>的两种方法：</a:t>
            </a:r>
            <a:endParaRPr lang="zh-CN" altLang="en-US"/>
          </a:p>
          <a:p>
            <a:r>
              <a:rPr lang="en-US" altLang="zh-CN"/>
              <a:t>  1.</a:t>
            </a:r>
            <a:r>
              <a:rPr lang="zh-CN" altLang="en-US"/>
              <a:t>分别输入每个检索到的文档</a:t>
            </a:r>
            <a:endParaRPr lang="zh-CN" altLang="en-US"/>
          </a:p>
          <a:p>
            <a:r>
              <a:rPr lang="en-US" altLang="zh-CN"/>
              <a:t>  2.</a:t>
            </a:r>
            <a:r>
              <a:rPr lang="zh-CN" altLang="en-US"/>
              <a:t>直接输入所有检索到的文档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7473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 Approach 1:Individual Top-k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670560" y="1378585"/>
            <a:ext cx="933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根据问题和每个检索到的文档计算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2029460"/>
            <a:ext cx="10332085" cy="1980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0560" y="4293235"/>
            <a:ext cx="933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</a:t>
            </a:r>
            <a:r>
              <a:rPr lang="zh-CN" altLang="en-US"/>
              <a:t>定义为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945380"/>
            <a:ext cx="10341610" cy="13252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7473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 Approach 2:Joint Top-k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670560" y="1378585"/>
            <a:ext cx="933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根据问题和所有检索到的文档计算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0560" y="4293235"/>
            <a:ext cx="933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</a:t>
            </a:r>
            <a:r>
              <a:rPr lang="zh-CN" altLang="en-US"/>
              <a:t>定义为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4945380"/>
            <a:ext cx="10341610" cy="1325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2063115"/>
            <a:ext cx="10356850" cy="1685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WPS 演示</Application>
  <PresentationFormat>宽屏</PresentationFormat>
  <Paragraphs>139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方正书宋_GBK</vt:lpstr>
      <vt:lpstr>Wingdings</vt:lpstr>
      <vt:lpstr>微软雅黑</vt:lpstr>
      <vt:lpstr>汉仪旗黑</vt:lpstr>
      <vt:lpstr>Wingdings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spade</cp:lastModifiedBy>
  <cp:revision>162</cp:revision>
  <dcterms:created xsi:type="dcterms:W3CDTF">2021-12-02T02:20:31Z</dcterms:created>
  <dcterms:modified xsi:type="dcterms:W3CDTF">2021-12-02T02:20:31Z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EFAB53CF701B443C858E0631D3288269</vt:lpwstr>
  </property>
</Properties>
</file>