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4" r:id="rId3"/>
    <p:sldId id="296" r:id="rId4"/>
    <p:sldId id="295" r:id="rId5"/>
    <p:sldId id="297" r:id="rId6"/>
    <p:sldId id="298" r:id="rId7"/>
    <p:sldId id="300" r:id="rId8"/>
    <p:sldId id="301" r:id="rId9"/>
    <p:sldId id="302" r:id="rId10"/>
    <p:sldId id="299" r:id="rId11"/>
    <p:sldId id="303"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5" d="100"/>
          <a:sy n="65" d="100"/>
        </p:scale>
        <p:origin x="6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手工很慢，并且可能有疏忽。自动化生成倾向于生成预测结果不同的反事实</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21013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原句后面加特殊</a:t>
            </a:r>
            <a:r>
              <a:rPr lang="en-US" altLang="zh-CN" dirty="0"/>
              <a:t>token</a:t>
            </a:r>
            <a:r>
              <a:rPr lang="zh-CN" altLang="en-US" dirty="0"/>
              <a:t>；</a:t>
            </a:r>
            <a:r>
              <a:rPr lang="en-US" altLang="zh-CN" dirty="0"/>
              <a:t>code</a:t>
            </a:r>
            <a:r>
              <a:rPr lang="zh-CN" altLang="en-US" dirty="0"/>
              <a:t>使用词性标注和语法树计算，选择最显著的一个类型；一个训练数据生成</a:t>
            </a:r>
            <a:r>
              <a:rPr lang="en-US" altLang="zh-CN" dirty="0"/>
              <a:t>mask</a:t>
            </a:r>
            <a:r>
              <a:rPr lang="zh-CN" altLang="en-US" dirty="0"/>
              <a:t>程度不同的</a:t>
            </a:r>
            <a:r>
              <a:rPr lang="en-US" altLang="zh-CN" dirty="0"/>
              <a:t>prompt</a:t>
            </a:r>
            <a:r>
              <a:rPr lang="zh-CN" altLang="en-US" dirty="0"/>
              <a:t>；生成结果用</a:t>
            </a:r>
            <a:r>
              <a:rPr lang="en-US" altLang="zh-CN" dirty="0"/>
              <a:t>GPT-2</a:t>
            </a:r>
            <a:r>
              <a:rPr lang="zh-CN" altLang="en-US" dirty="0"/>
              <a:t>打分吗，去掉分数过低的。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90881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未微调的</a:t>
            </a:r>
            <a:r>
              <a:rPr lang="en-US" altLang="zh-CN" dirty="0"/>
              <a:t>GPT-2</a:t>
            </a:r>
            <a:r>
              <a:rPr lang="zh-CN" altLang="en-US" dirty="0"/>
              <a:t>，短语级别遮蔽的</a:t>
            </a:r>
            <a:r>
              <a:rPr lang="en-US" altLang="zh-CN" dirty="0"/>
              <a:t>T5</a:t>
            </a:r>
            <a:r>
              <a:rPr lang="zh-CN" altLang="en-US" dirty="0"/>
              <a:t>，词级别遮蔽的</a:t>
            </a:r>
            <a:r>
              <a:rPr lang="en-US" altLang="zh-CN" dirty="0" err="1"/>
              <a:t>RoBERTa</a:t>
            </a:r>
            <a:r>
              <a:rPr lang="zh-CN" altLang="en-US" dirty="0"/>
              <a:t>。可控性上优于</a:t>
            </a:r>
            <a:r>
              <a:rPr lang="en-US" altLang="zh-CN" dirty="0"/>
              <a:t>T5</a:t>
            </a:r>
            <a:r>
              <a:rPr lang="zh-CN" altLang="en-US" dirty="0"/>
              <a:t>，例如</a:t>
            </a:r>
            <a:r>
              <a:rPr lang="en-US" altLang="zh-CN" dirty="0"/>
              <a:t>It is[BLANK]great for kids,</a:t>
            </a:r>
            <a:r>
              <a:rPr lang="zh-CN" altLang="en-US" dirty="0"/>
              <a:t>这个例子，</a:t>
            </a:r>
            <a:r>
              <a:rPr lang="en-US" altLang="zh-CN" dirty="0"/>
              <a:t>T5</a:t>
            </a:r>
            <a:r>
              <a:rPr lang="zh-CN" altLang="en-US" dirty="0"/>
              <a:t>生成</a:t>
            </a:r>
            <a:r>
              <a:rPr lang="en-US" altLang="zh-CN" dirty="0"/>
              <a:t>also</a:t>
            </a:r>
            <a:r>
              <a:rPr lang="zh-CN" altLang="en-US" dirty="0"/>
              <a:t>，</a:t>
            </a:r>
            <a:r>
              <a:rPr lang="en-US" altLang="zh-CN" dirty="0"/>
              <a:t>Polyjuice</a:t>
            </a:r>
            <a:r>
              <a:rPr lang="zh-CN" altLang="en-US" dirty="0"/>
              <a:t>生成</a:t>
            </a:r>
            <a:r>
              <a:rPr lang="en-US" altLang="zh-CN" dirty="0"/>
              <a:t>not</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19430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生成的扰动，语法树距离</a:t>
            </a:r>
            <a:r>
              <a:rPr lang="en-US" altLang="zh-CN" dirty="0"/>
              <a:t>0.2</a:t>
            </a:r>
            <a:r>
              <a:rPr lang="zh-CN" altLang="en-US" dirty="0"/>
              <a:t>，</a:t>
            </a:r>
            <a:r>
              <a:rPr lang="en-US" altLang="zh-CN" sz="1200" kern="1200" dirty="0" err="1">
                <a:solidFill>
                  <a:schemeClr val="tx1"/>
                </a:solidFill>
                <a:effectLst/>
                <a:latin typeface="+mn-lt"/>
                <a:ea typeface="+mn-ea"/>
                <a:cs typeface="+mn-cs"/>
              </a:rPr>
              <a:t>Levenshtein</a:t>
            </a:r>
            <a:r>
              <a:rPr lang="zh-CN" altLang="en-US" sz="1200" kern="1200" dirty="0">
                <a:solidFill>
                  <a:schemeClr val="tx1"/>
                </a:solidFill>
                <a:effectLst/>
                <a:latin typeface="+mn-lt"/>
                <a:ea typeface="+mn-ea"/>
                <a:cs typeface="+mn-cs"/>
              </a:rPr>
              <a:t>编辑距离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，语法错误比专家编写的还少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51096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Polyjuice: Generating Counterfactuals</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for Explaining, Evaluating, and Improving Models</a:t>
            </a:r>
          </a:p>
        </p:txBody>
      </p:sp>
      <p:sp>
        <p:nvSpPr>
          <p:cNvPr id="3" name="副标题 2"/>
          <p:cNvSpPr>
            <a:spLocks noGrp="1"/>
          </p:cNvSpPr>
          <p:nvPr>
            <p:ph type="subTitle" idx="1"/>
          </p:nvPr>
        </p:nvSpPr>
        <p:spPr>
          <a:xfrm>
            <a:off x="1310640" y="4221017"/>
            <a:ext cx="9144000" cy="1131397"/>
          </a:xfrm>
        </p:spPr>
        <p:txBody>
          <a:bodyPr/>
          <a:lstStyle/>
          <a:p>
            <a:pPr algn="r">
              <a:lnSpc>
                <a:spcPct val="130000"/>
              </a:lnSpc>
            </a:pPr>
            <a:r>
              <a:rPr lang="en-US" altLang="zh-CN" dirty="0"/>
              <a:t>By 51215901069-</a:t>
            </a:r>
            <a:r>
              <a:rPr lang="zh-CN" altLang="en-US" dirty="0"/>
              <a:t>黄正结</a:t>
            </a:r>
            <a:br>
              <a:rPr lang="zh-CN" altLang="en-US" dirty="0"/>
            </a:br>
            <a:endParaRPr lang="en-US" altLang="zh-CN" dirty="0"/>
          </a:p>
        </p:txBody>
      </p:sp>
      <p:pic>
        <p:nvPicPr>
          <p:cNvPr id="4" name="图片 3"/>
          <p:cNvPicPr>
            <a:picLocks noChangeAspect="1"/>
          </p:cNvPicPr>
          <p:nvPr/>
        </p:nvPicPr>
        <p:blipFill>
          <a:blip r:embed="rId2"/>
          <a:stretch>
            <a:fillRect/>
          </a:stretch>
        </p:blipFill>
        <p:spPr>
          <a:xfrm>
            <a:off x="10668000" y="0"/>
            <a:ext cx="1524635" cy="1534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sp>
        <p:nvSpPr>
          <p:cNvPr id="5" name="文本框 4">
            <a:extLst>
              <a:ext uri="{FF2B5EF4-FFF2-40B4-BE49-F238E27FC236}">
                <a16:creationId xmlns:a16="http://schemas.microsoft.com/office/drawing/2014/main" id="{ECC14A05-5995-4C4E-803E-57C4ABB3DA38}"/>
              </a:ext>
            </a:extLst>
          </p:cNvPr>
          <p:cNvSpPr txBox="1"/>
          <p:nvPr/>
        </p:nvSpPr>
        <p:spPr>
          <a:xfrm>
            <a:off x="727587" y="865239"/>
            <a:ext cx="5260258" cy="461665"/>
          </a:xfrm>
          <a:prstGeom prst="rect">
            <a:avLst/>
          </a:prstGeom>
          <a:noFill/>
        </p:spPr>
        <p:txBody>
          <a:bodyPr wrap="square" rtlCol="0">
            <a:spAutoFit/>
          </a:bodyPr>
          <a:lstStyle/>
          <a:p>
            <a:r>
              <a:rPr lang="zh-CN" altLang="en-US" sz="2400" dirty="0"/>
              <a:t>未来工作</a:t>
            </a:r>
          </a:p>
        </p:txBody>
      </p:sp>
      <p:sp>
        <p:nvSpPr>
          <p:cNvPr id="2" name="文本框 1">
            <a:extLst>
              <a:ext uri="{FF2B5EF4-FFF2-40B4-BE49-F238E27FC236}">
                <a16:creationId xmlns:a16="http://schemas.microsoft.com/office/drawing/2014/main" id="{2559ADDA-BBB9-4FCF-88F3-E93B8672EB68}"/>
              </a:ext>
            </a:extLst>
          </p:cNvPr>
          <p:cNvSpPr txBox="1"/>
          <p:nvPr/>
        </p:nvSpPr>
        <p:spPr>
          <a:xfrm>
            <a:off x="983226" y="2369574"/>
            <a:ext cx="8327922" cy="2585323"/>
          </a:xfrm>
          <a:prstGeom prst="rect">
            <a:avLst/>
          </a:prstGeom>
          <a:noFill/>
        </p:spPr>
        <p:txBody>
          <a:bodyPr wrap="square" rtlCol="0">
            <a:spAutoFit/>
          </a:bodyPr>
          <a:lstStyle/>
          <a:p>
            <a:r>
              <a:rPr lang="en-US" altLang="zh-CN" dirty="0"/>
              <a:t>1</a:t>
            </a:r>
            <a:r>
              <a:rPr lang="zh-CN" altLang="en-US" dirty="0"/>
              <a:t>）收集更多自然产生的反事实数据</a:t>
            </a:r>
            <a:endParaRPr lang="en-US" altLang="zh-CN" dirty="0"/>
          </a:p>
          <a:p>
            <a:endParaRPr lang="en-US" altLang="zh-CN" dirty="0"/>
          </a:p>
          <a:p>
            <a:endParaRPr lang="en-US" altLang="zh-CN" dirty="0"/>
          </a:p>
          <a:p>
            <a:r>
              <a:rPr lang="en-US" altLang="zh-CN" dirty="0"/>
              <a:t>2</a:t>
            </a:r>
            <a:r>
              <a:rPr lang="zh-CN" altLang="en-US" dirty="0"/>
              <a:t>）改进生成模型，使得可以脱离控制用的</a:t>
            </a:r>
            <a:r>
              <a:rPr lang="en-US" altLang="zh-CN" dirty="0"/>
              <a:t>code</a:t>
            </a:r>
          </a:p>
          <a:p>
            <a:endParaRPr lang="en-US" altLang="zh-CN" dirty="0"/>
          </a:p>
          <a:p>
            <a:endParaRPr lang="en-US" altLang="zh-CN" dirty="0"/>
          </a:p>
          <a:p>
            <a:r>
              <a:rPr lang="en-US" altLang="zh-CN" dirty="0"/>
              <a:t>3</a:t>
            </a:r>
            <a:r>
              <a:rPr lang="zh-CN" altLang="en-US" dirty="0"/>
              <a:t>）在实验中发现生成的反事实对有些数据集的增益不明显，这可能是原先的数据集已经足够多样化或者生成的扰动很微妙地影响了模型地结果，希望进行更加全面地实验从而优化扰动生成地数量和分布</a:t>
            </a:r>
          </a:p>
        </p:txBody>
      </p:sp>
    </p:spTree>
    <p:extLst>
      <p:ext uri="{BB962C8B-B14F-4D97-AF65-F5344CB8AC3E}">
        <p14:creationId xmlns:p14="http://schemas.microsoft.com/office/powerpoint/2010/main" val="179056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sp>
        <p:nvSpPr>
          <p:cNvPr id="3" name="标题 1">
            <a:extLst>
              <a:ext uri="{FF2B5EF4-FFF2-40B4-BE49-F238E27FC236}">
                <a16:creationId xmlns:a16="http://schemas.microsoft.com/office/drawing/2014/main" id="{E8F63165-F888-4AFE-8BB8-D1DF5BC2D10E}"/>
              </a:ext>
            </a:extLst>
          </p:cNvPr>
          <p:cNvSpPr txBox="1">
            <a:spLocks/>
          </p:cNvSpPr>
          <p:nvPr/>
        </p:nvSpPr>
        <p:spPr>
          <a:xfrm>
            <a:off x="4136410" y="2766060"/>
            <a:ext cx="3203575" cy="132588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t>Thank you</a:t>
            </a:r>
            <a:endParaRPr lang="en-US" altLang="zh-CN" dirty="0"/>
          </a:p>
        </p:txBody>
      </p:sp>
    </p:spTree>
    <p:extLst>
      <p:ext uri="{BB962C8B-B14F-4D97-AF65-F5344CB8AC3E}">
        <p14:creationId xmlns:p14="http://schemas.microsoft.com/office/powerpoint/2010/main" val="139094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668000" y="0"/>
            <a:ext cx="1524635" cy="1534160"/>
          </a:xfrm>
          <a:prstGeom prst="rect">
            <a:avLst/>
          </a:prstGeom>
        </p:spPr>
      </p:pic>
      <p:sp>
        <p:nvSpPr>
          <p:cNvPr id="9" name="文本框 8">
            <a:extLst>
              <a:ext uri="{FF2B5EF4-FFF2-40B4-BE49-F238E27FC236}">
                <a16:creationId xmlns:a16="http://schemas.microsoft.com/office/drawing/2014/main" id="{6F8D4347-AFA1-46F0-AD34-2DA2AE5850DA}"/>
              </a:ext>
            </a:extLst>
          </p:cNvPr>
          <p:cNvSpPr txBox="1"/>
          <p:nvPr/>
        </p:nvSpPr>
        <p:spPr>
          <a:xfrm>
            <a:off x="729672" y="1911928"/>
            <a:ext cx="9264073" cy="369332"/>
          </a:xfrm>
          <a:prstGeom prst="rect">
            <a:avLst/>
          </a:prstGeom>
          <a:noFill/>
        </p:spPr>
        <p:txBody>
          <a:bodyPr wrap="square" rtlCol="0">
            <a:spAutoFit/>
          </a:bodyPr>
          <a:lstStyle/>
          <a:p>
            <a:r>
              <a:rPr lang="zh-CN" altLang="en-US" dirty="0"/>
              <a:t>反事实：心理模拟在不同条件下会发生什么</a:t>
            </a:r>
          </a:p>
        </p:txBody>
      </p:sp>
      <p:sp>
        <p:nvSpPr>
          <p:cNvPr id="10" name="文本框 9">
            <a:extLst>
              <a:ext uri="{FF2B5EF4-FFF2-40B4-BE49-F238E27FC236}">
                <a16:creationId xmlns:a16="http://schemas.microsoft.com/office/drawing/2014/main" id="{712CD62D-BED9-4A86-9EB1-AF4990CDDA2B}"/>
              </a:ext>
            </a:extLst>
          </p:cNvPr>
          <p:cNvSpPr txBox="1"/>
          <p:nvPr/>
        </p:nvSpPr>
        <p:spPr>
          <a:xfrm>
            <a:off x="729671" y="2886365"/>
            <a:ext cx="9264073" cy="369332"/>
          </a:xfrm>
          <a:prstGeom prst="rect">
            <a:avLst/>
          </a:prstGeom>
          <a:noFill/>
        </p:spPr>
        <p:txBody>
          <a:bodyPr wrap="square" rtlCol="0">
            <a:spAutoFit/>
          </a:bodyPr>
          <a:lstStyle/>
          <a:p>
            <a:r>
              <a:rPr lang="zh-CN" altLang="en-US" dirty="0"/>
              <a:t>应用场景：增强模型训练，作为模型对比集，进行解释模型</a:t>
            </a:r>
          </a:p>
        </p:txBody>
      </p:sp>
      <p:sp>
        <p:nvSpPr>
          <p:cNvPr id="11" name="文本框 10">
            <a:extLst>
              <a:ext uri="{FF2B5EF4-FFF2-40B4-BE49-F238E27FC236}">
                <a16:creationId xmlns:a16="http://schemas.microsoft.com/office/drawing/2014/main" id="{EB8C5BB0-72E9-4E78-9061-10D46310868D}"/>
              </a:ext>
            </a:extLst>
          </p:cNvPr>
          <p:cNvSpPr txBox="1"/>
          <p:nvPr/>
        </p:nvSpPr>
        <p:spPr>
          <a:xfrm>
            <a:off x="729671" y="3860802"/>
            <a:ext cx="9264073" cy="369332"/>
          </a:xfrm>
          <a:prstGeom prst="rect">
            <a:avLst/>
          </a:prstGeom>
          <a:noFill/>
        </p:spPr>
        <p:txBody>
          <a:bodyPr wrap="square" rtlCol="0">
            <a:spAutoFit/>
          </a:bodyPr>
          <a:lstStyle/>
          <a:p>
            <a:r>
              <a:rPr lang="zh-CN" altLang="en-US" dirty="0"/>
              <a:t>以往工作：手工构建、受限于有限模式的自动化生成</a:t>
            </a:r>
          </a:p>
        </p:txBody>
      </p:sp>
      <p:sp>
        <p:nvSpPr>
          <p:cNvPr id="12" name="文本框 11">
            <a:extLst>
              <a:ext uri="{FF2B5EF4-FFF2-40B4-BE49-F238E27FC236}">
                <a16:creationId xmlns:a16="http://schemas.microsoft.com/office/drawing/2014/main" id="{6890D304-623C-4051-AB1F-5018DB28613E}"/>
              </a:ext>
            </a:extLst>
          </p:cNvPr>
          <p:cNvSpPr txBox="1"/>
          <p:nvPr/>
        </p:nvSpPr>
        <p:spPr>
          <a:xfrm>
            <a:off x="729671" y="4835239"/>
            <a:ext cx="92640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Polyjuice </a:t>
            </a:r>
            <a:r>
              <a:rPr lang="zh-CN" altLang="en-US" dirty="0"/>
              <a:t>：通用的反事实生成器，并且允许控制扰动类型和位置</a:t>
            </a:r>
          </a:p>
        </p:txBody>
      </p:sp>
      <p:pic>
        <p:nvPicPr>
          <p:cNvPr id="14" name="图片 13">
            <a:extLst>
              <a:ext uri="{FF2B5EF4-FFF2-40B4-BE49-F238E27FC236}">
                <a16:creationId xmlns:a16="http://schemas.microsoft.com/office/drawing/2014/main" id="{A1627510-A9D4-4726-8DEA-5D14E5D0B321}"/>
              </a:ext>
            </a:extLst>
          </p:cNvPr>
          <p:cNvPicPr>
            <a:picLocks noChangeAspect="1"/>
          </p:cNvPicPr>
          <p:nvPr/>
        </p:nvPicPr>
        <p:blipFill>
          <a:blip r:embed="rId4"/>
          <a:stretch>
            <a:fillRect/>
          </a:stretch>
        </p:blipFill>
        <p:spPr>
          <a:xfrm>
            <a:off x="7176654" y="2281260"/>
            <a:ext cx="4562764" cy="2493528"/>
          </a:xfrm>
          <a:prstGeom prst="rect">
            <a:avLst/>
          </a:prstGeom>
        </p:spPr>
      </p:pic>
    </p:spTree>
    <p:extLst>
      <p:ext uri="{BB962C8B-B14F-4D97-AF65-F5344CB8AC3E}">
        <p14:creationId xmlns:p14="http://schemas.microsoft.com/office/powerpoint/2010/main" val="238522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pic>
        <p:nvPicPr>
          <p:cNvPr id="9" name="图片 8">
            <a:extLst>
              <a:ext uri="{FF2B5EF4-FFF2-40B4-BE49-F238E27FC236}">
                <a16:creationId xmlns:a16="http://schemas.microsoft.com/office/drawing/2014/main" id="{89D54806-3DF8-4C74-9D49-665DF26710FF}"/>
              </a:ext>
            </a:extLst>
          </p:cNvPr>
          <p:cNvPicPr>
            <a:picLocks noChangeAspect="1"/>
          </p:cNvPicPr>
          <p:nvPr/>
        </p:nvPicPr>
        <p:blipFill>
          <a:blip r:embed="rId3"/>
          <a:stretch>
            <a:fillRect/>
          </a:stretch>
        </p:blipFill>
        <p:spPr>
          <a:xfrm>
            <a:off x="1155290" y="1698107"/>
            <a:ext cx="9881419" cy="4492640"/>
          </a:xfrm>
          <a:prstGeom prst="rect">
            <a:avLst/>
          </a:prstGeom>
        </p:spPr>
      </p:pic>
    </p:spTree>
    <p:extLst>
      <p:ext uri="{BB962C8B-B14F-4D97-AF65-F5344CB8AC3E}">
        <p14:creationId xmlns:p14="http://schemas.microsoft.com/office/powerpoint/2010/main" val="148627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668000" y="0"/>
            <a:ext cx="1524635" cy="1534160"/>
          </a:xfrm>
          <a:prstGeom prst="rect">
            <a:avLst/>
          </a:prstGeom>
        </p:spPr>
      </p:pic>
      <p:sp>
        <p:nvSpPr>
          <p:cNvPr id="9" name="文本框 8">
            <a:extLst>
              <a:ext uri="{FF2B5EF4-FFF2-40B4-BE49-F238E27FC236}">
                <a16:creationId xmlns:a16="http://schemas.microsoft.com/office/drawing/2014/main" id="{EBE5224A-0E62-4B6E-8A63-E1A297EB7FEA}"/>
              </a:ext>
            </a:extLst>
          </p:cNvPr>
          <p:cNvSpPr txBox="1"/>
          <p:nvPr/>
        </p:nvSpPr>
        <p:spPr>
          <a:xfrm>
            <a:off x="875072" y="1534160"/>
            <a:ext cx="1524635" cy="461665"/>
          </a:xfrm>
          <a:prstGeom prst="rect">
            <a:avLst/>
          </a:prstGeom>
          <a:noFill/>
        </p:spPr>
        <p:txBody>
          <a:bodyPr wrap="square" rtlCol="0">
            <a:spAutoFit/>
          </a:bodyPr>
          <a:lstStyle/>
          <a:p>
            <a:r>
              <a:rPr lang="zh-CN" altLang="en-US" sz="2400" dirty="0"/>
              <a:t>生成方法</a:t>
            </a:r>
          </a:p>
        </p:txBody>
      </p:sp>
      <p:sp>
        <p:nvSpPr>
          <p:cNvPr id="10" name="文本框 9">
            <a:extLst>
              <a:ext uri="{FF2B5EF4-FFF2-40B4-BE49-F238E27FC236}">
                <a16:creationId xmlns:a16="http://schemas.microsoft.com/office/drawing/2014/main" id="{A9C50D7F-5E8B-4D5B-942E-72EFAFB8729E}"/>
              </a:ext>
            </a:extLst>
          </p:cNvPr>
          <p:cNvSpPr txBox="1"/>
          <p:nvPr/>
        </p:nvSpPr>
        <p:spPr>
          <a:xfrm>
            <a:off x="875072" y="2222418"/>
            <a:ext cx="3283974" cy="369332"/>
          </a:xfrm>
          <a:prstGeom prst="rect">
            <a:avLst/>
          </a:prstGeom>
          <a:noFill/>
        </p:spPr>
        <p:txBody>
          <a:bodyPr wrap="square" rtlCol="0">
            <a:spAutoFit/>
          </a:bodyPr>
          <a:lstStyle/>
          <a:p>
            <a:r>
              <a:rPr lang="zh-CN" altLang="en-US" dirty="0"/>
              <a:t>用</a:t>
            </a:r>
            <a:r>
              <a:rPr lang="en-US" altLang="zh-CN" dirty="0"/>
              <a:t>prompt</a:t>
            </a:r>
            <a:r>
              <a:rPr lang="zh-CN" altLang="en-US" dirty="0"/>
              <a:t>微调</a:t>
            </a:r>
            <a:r>
              <a:rPr lang="en-US" altLang="zh-CN" dirty="0"/>
              <a:t>GPT-2</a:t>
            </a:r>
            <a:r>
              <a:rPr lang="zh-CN" altLang="en-US" dirty="0"/>
              <a:t>模型</a:t>
            </a:r>
          </a:p>
        </p:txBody>
      </p:sp>
      <p:sp>
        <p:nvSpPr>
          <p:cNvPr id="11" name="文本框 10">
            <a:extLst>
              <a:ext uri="{FF2B5EF4-FFF2-40B4-BE49-F238E27FC236}">
                <a16:creationId xmlns:a16="http://schemas.microsoft.com/office/drawing/2014/main" id="{DD56E310-645C-40C2-8F91-F1D31BCF415C}"/>
              </a:ext>
            </a:extLst>
          </p:cNvPr>
          <p:cNvSpPr txBox="1"/>
          <p:nvPr/>
        </p:nvSpPr>
        <p:spPr>
          <a:xfrm>
            <a:off x="875070" y="3198167"/>
            <a:ext cx="1524635" cy="461665"/>
          </a:xfrm>
          <a:prstGeom prst="rect">
            <a:avLst/>
          </a:prstGeom>
          <a:noFill/>
        </p:spPr>
        <p:txBody>
          <a:bodyPr wrap="square" rtlCol="0">
            <a:spAutoFit/>
          </a:bodyPr>
          <a:lstStyle/>
          <a:p>
            <a:r>
              <a:rPr lang="zh-CN" altLang="en-US" sz="2400" dirty="0"/>
              <a:t>生成目标</a:t>
            </a:r>
          </a:p>
        </p:txBody>
      </p:sp>
      <p:sp>
        <p:nvSpPr>
          <p:cNvPr id="12" name="文本框 11">
            <a:extLst>
              <a:ext uri="{FF2B5EF4-FFF2-40B4-BE49-F238E27FC236}">
                <a16:creationId xmlns:a16="http://schemas.microsoft.com/office/drawing/2014/main" id="{EFEC4FAF-9283-4D39-87AB-B6BC8AECDAD0}"/>
              </a:ext>
            </a:extLst>
          </p:cNvPr>
          <p:cNvSpPr txBox="1"/>
          <p:nvPr/>
        </p:nvSpPr>
        <p:spPr>
          <a:xfrm>
            <a:off x="875072" y="3922830"/>
            <a:ext cx="3283974" cy="1200329"/>
          </a:xfrm>
          <a:prstGeom prst="rect">
            <a:avLst/>
          </a:prstGeom>
          <a:noFill/>
        </p:spPr>
        <p:txBody>
          <a:bodyPr wrap="square" rtlCol="0">
            <a:spAutoFit/>
          </a:bodyPr>
          <a:lstStyle/>
          <a:p>
            <a:r>
              <a:rPr lang="en-US" altLang="zh-CN" dirty="0"/>
              <a:t>1</a:t>
            </a:r>
            <a:r>
              <a:rPr lang="zh-CN" altLang="en-US" dirty="0"/>
              <a:t>） 改变较小</a:t>
            </a:r>
            <a:endParaRPr lang="en-US" altLang="zh-CN" dirty="0"/>
          </a:p>
          <a:p>
            <a:r>
              <a:rPr lang="en-US" altLang="zh-CN" dirty="0"/>
              <a:t>2</a:t>
            </a:r>
            <a:r>
              <a:rPr lang="zh-CN" altLang="en-US" dirty="0"/>
              <a:t>） 语法正确</a:t>
            </a:r>
            <a:endParaRPr lang="en-US" altLang="zh-CN" dirty="0"/>
          </a:p>
          <a:p>
            <a:r>
              <a:rPr lang="en-US" altLang="zh-CN" dirty="0"/>
              <a:t>3</a:t>
            </a:r>
            <a:r>
              <a:rPr lang="zh-CN" altLang="en-US" dirty="0"/>
              <a:t>） 可以控制反事实的类型</a:t>
            </a:r>
            <a:endParaRPr lang="en-US" altLang="zh-CN" dirty="0"/>
          </a:p>
          <a:p>
            <a:r>
              <a:rPr lang="en-US" altLang="zh-CN" dirty="0"/>
              <a:t>4</a:t>
            </a:r>
            <a:r>
              <a:rPr lang="zh-CN" altLang="en-US" dirty="0"/>
              <a:t>） 多样性</a:t>
            </a:r>
          </a:p>
        </p:txBody>
      </p:sp>
      <p:pic>
        <p:nvPicPr>
          <p:cNvPr id="13" name="图片 12">
            <a:extLst>
              <a:ext uri="{FF2B5EF4-FFF2-40B4-BE49-F238E27FC236}">
                <a16:creationId xmlns:a16="http://schemas.microsoft.com/office/drawing/2014/main" id="{9A752007-59F3-4F3C-8EFF-7BB2F10B129D}"/>
              </a:ext>
            </a:extLst>
          </p:cNvPr>
          <p:cNvPicPr>
            <a:picLocks noChangeAspect="1"/>
          </p:cNvPicPr>
          <p:nvPr/>
        </p:nvPicPr>
        <p:blipFill>
          <a:blip r:embed="rId4"/>
          <a:stretch>
            <a:fillRect/>
          </a:stretch>
        </p:blipFill>
        <p:spPr>
          <a:xfrm>
            <a:off x="4558130" y="1534160"/>
            <a:ext cx="6758799" cy="3868830"/>
          </a:xfrm>
          <a:prstGeom prst="rect">
            <a:avLst/>
          </a:prstGeom>
        </p:spPr>
      </p:pic>
    </p:spTree>
    <p:extLst>
      <p:ext uri="{BB962C8B-B14F-4D97-AF65-F5344CB8AC3E}">
        <p14:creationId xmlns:p14="http://schemas.microsoft.com/office/powerpoint/2010/main" val="36899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668000" y="0"/>
            <a:ext cx="1524635" cy="1534160"/>
          </a:xfrm>
          <a:prstGeom prst="rect">
            <a:avLst/>
          </a:prstGeom>
        </p:spPr>
      </p:pic>
      <p:sp>
        <p:nvSpPr>
          <p:cNvPr id="2" name="文本框 1">
            <a:extLst>
              <a:ext uri="{FF2B5EF4-FFF2-40B4-BE49-F238E27FC236}">
                <a16:creationId xmlns:a16="http://schemas.microsoft.com/office/drawing/2014/main" id="{4B778AF8-F001-4A0C-8C19-9750AF9B9B4B}"/>
              </a:ext>
            </a:extLst>
          </p:cNvPr>
          <p:cNvSpPr txBox="1"/>
          <p:nvPr/>
        </p:nvSpPr>
        <p:spPr>
          <a:xfrm>
            <a:off x="727587" y="865239"/>
            <a:ext cx="3293807" cy="461665"/>
          </a:xfrm>
          <a:prstGeom prst="rect">
            <a:avLst/>
          </a:prstGeom>
          <a:noFill/>
        </p:spPr>
        <p:txBody>
          <a:bodyPr wrap="square" rtlCol="0">
            <a:spAutoFit/>
          </a:bodyPr>
          <a:lstStyle/>
          <a:p>
            <a:r>
              <a:rPr lang="zh-CN" altLang="en-US" sz="2400" dirty="0"/>
              <a:t>生成结果的自我评价</a:t>
            </a:r>
          </a:p>
        </p:txBody>
      </p:sp>
      <p:pic>
        <p:nvPicPr>
          <p:cNvPr id="3" name="图片 2">
            <a:extLst>
              <a:ext uri="{FF2B5EF4-FFF2-40B4-BE49-F238E27FC236}">
                <a16:creationId xmlns:a16="http://schemas.microsoft.com/office/drawing/2014/main" id="{C5E6A2D6-7F15-49FC-BF01-2C4D9FFAC804}"/>
              </a:ext>
            </a:extLst>
          </p:cNvPr>
          <p:cNvPicPr>
            <a:picLocks noChangeAspect="1"/>
          </p:cNvPicPr>
          <p:nvPr/>
        </p:nvPicPr>
        <p:blipFill>
          <a:blip r:embed="rId4"/>
          <a:stretch>
            <a:fillRect/>
          </a:stretch>
        </p:blipFill>
        <p:spPr>
          <a:xfrm>
            <a:off x="2534725" y="2275049"/>
            <a:ext cx="6481456" cy="2532627"/>
          </a:xfrm>
          <a:prstGeom prst="rect">
            <a:avLst/>
          </a:prstGeom>
        </p:spPr>
      </p:pic>
      <p:sp>
        <p:nvSpPr>
          <p:cNvPr id="5" name="文本框 4">
            <a:extLst>
              <a:ext uri="{FF2B5EF4-FFF2-40B4-BE49-F238E27FC236}">
                <a16:creationId xmlns:a16="http://schemas.microsoft.com/office/drawing/2014/main" id="{B96A907E-AC06-4E00-A240-F4C2D75C526E}"/>
              </a:ext>
            </a:extLst>
          </p:cNvPr>
          <p:cNvSpPr txBox="1"/>
          <p:nvPr/>
        </p:nvSpPr>
        <p:spPr>
          <a:xfrm>
            <a:off x="2978176" y="1817227"/>
            <a:ext cx="5594555" cy="369332"/>
          </a:xfrm>
          <a:prstGeom prst="rect">
            <a:avLst/>
          </a:prstGeom>
          <a:noFill/>
        </p:spPr>
        <p:txBody>
          <a:bodyPr wrap="square" rtlCol="0">
            <a:spAutoFit/>
          </a:bodyPr>
          <a:lstStyle/>
          <a:p>
            <a:r>
              <a:rPr lang="zh-CN" altLang="en-US" dirty="0"/>
              <a:t>对随机</a:t>
            </a:r>
            <a:r>
              <a:rPr lang="en-US" altLang="zh-CN" dirty="0"/>
              <a:t>300</a:t>
            </a:r>
            <a:r>
              <a:rPr lang="zh-CN" altLang="en-US" dirty="0"/>
              <a:t>条数据进行扰动结果的紧密性和多样性比较</a:t>
            </a:r>
          </a:p>
        </p:txBody>
      </p:sp>
      <p:sp>
        <p:nvSpPr>
          <p:cNvPr id="6" name="文本框 5">
            <a:extLst>
              <a:ext uri="{FF2B5EF4-FFF2-40B4-BE49-F238E27FC236}">
                <a16:creationId xmlns:a16="http://schemas.microsoft.com/office/drawing/2014/main" id="{7D999890-3CE3-45A1-AB86-6585EBD0AA56}"/>
              </a:ext>
            </a:extLst>
          </p:cNvPr>
          <p:cNvSpPr txBox="1"/>
          <p:nvPr/>
        </p:nvSpPr>
        <p:spPr>
          <a:xfrm>
            <a:off x="1317522" y="5368413"/>
            <a:ext cx="7600335" cy="369332"/>
          </a:xfrm>
          <a:prstGeom prst="rect">
            <a:avLst/>
          </a:prstGeom>
          <a:noFill/>
        </p:spPr>
        <p:txBody>
          <a:bodyPr wrap="square" rtlCol="0">
            <a:spAutoFit/>
          </a:bodyPr>
          <a:lstStyle/>
          <a:p>
            <a:r>
              <a:rPr lang="zh-CN" altLang="en-US" dirty="0"/>
              <a:t>人工评判流畅性结果：</a:t>
            </a:r>
            <a:r>
              <a:rPr lang="en-US" altLang="zh-CN" dirty="0">
                <a:latin typeface="Times New Roman" panose="02020603050405020304" pitchFamily="18" charset="0"/>
                <a:cs typeface="Times New Roman" panose="02020603050405020304" pitchFamily="18" charset="0"/>
              </a:rPr>
              <a:t>78% in SST-2, 76%in QQP, and 86% in SNLI.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56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sp>
        <p:nvSpPr>
          <p:cNvPr id="3" name="文本框 2">
            <a:extLst>
              <a:ext uri="{FF2B5EF4-FFF2-40B4-BE49-F238E27FC236}">
                <a16:creationId xmlns:a16="http://schemas.microsoft.com/office/drawing/2014/main" id="{09DEA2D9-8E9C-40FC-AC63-A74B9766A230}"/>
              </a:ext>
            </a:extLst>
          </p:cNvPr>
          <p:cNvSpPr txBox="1"/>
          <p:nvPr/>
        </p:nvSpPr>
        <p:spPr>
          <a:xfrm>
            <a:off x="727587" y="865239"/>
            <a:ext cx="3293807" cy="461665"/>
          </a:xfrm>
          <a:prstGeom prst="rect">
            <a:avLst/>
          </a:prstGeom>
          <a:noFill/>
        </p:spPr>
        <p:txBody>
          <a:bodyPr wrap="square" rtlCol="0">
            <a:spAutoFit/>
          </a:bodyPr>
          <a:lstStyle/>
          <a:p>
            <a:r>
              <a:rPr lang="zh-CN" altLang="en-US" sz="2400" dirty="0"/>
              <a:t>作为模型对比集效果</a:t>
            </a:r>
          </a:p>
        </p:txBody>
      </p:sp>
      <p:sp>
        <p:nvSpPr>
          <p:cNvPr id="2" name="文本框 1">
            <a:extLst>
              <a:ext uri="{FF2B5EF4-FFF2-40B4-BE49-F238E27FC236}">
                <a16:creationId xmlns:a16="http://schemas.microsoft.com/office/drawing/2014/main" id="{FB4EAE58-ADE4-40A0-84D7-D23770DCA57D}"/>
              </a:ext>
            </a:extLst>
          </p:cNvPr>
          <p:cNvSpPr txBox="1"/>
          <p:nvPr/>
        </p:nvSpPr>
        <p:spPr>
          <a:xfrm>
            <a:off x="727587" y="1759974"/>
            <a:ext cx="7541342" cy="369332"/>
          </a:xfrm>
          <a:prstGeom prst="rect">
            <a:avLst/>
          </a:prstGeom>
          <a:noFill/>
        </p:spPr>
        <p:txBody>
          <a:bodyPr wrap="square" rtlCol="0">
            <a:spAutoFit/>
          </a:bodyPr>
          <a:lstStyle/>
          <a:p>
            <a:r>
              <a:rPr lang="zh-CN" altLang="en-US" dirty="0"/>
              <a:t>首先用人工对生成的反事实进行标注</a:t>
            </a:r>
            <a:r>
              <a:rPr lang="en-US" altLang="zh-CN" dirty="0"/>
              <a:t>label</a:t>
            </a:r>
            <a:r>
              <a:rPr lang="zh-CN" altLang="en-US" dirty="0"/>
              <a:t>并进一步筛选掉不流畅的数据</a:t>
            </a:r>
          </a:p>
        </p:txBody>
      </p:sp>
      <p:pic>
        <p:nvPicPr>
          <p:cNvPr id="5" name="图片 4">
            <a:extLst>
              <a:ext uri="{FF2B5EF4-FFF2-40B4-BE49-F238E27FC236}">
                <a16:creationId xmlns:a16="http://schemas.microsoft.com/office/drawing/2014/main" id="{D235EBE9-75E0-442E-B8B8-984C3F642E12}"/>
              </a:ext>
            </a:extLst>
          </p:cNvPr>
          <p:cNvPicPr>
            <a:picLocks noChangeAspect="1"/>
          </p:cNvPicPr>
          <p:nvPr/>
        </p:nvPicPr>
        <p:blipFill>
          <a:blip r:embed="rId3"/>
          <a:stretch>
            <a:fillRect/>
          </a:stretch>
        </p:blipFill>
        <p:spPr>
          <a:xfrm>
            <a:off x="1553497" y="2562376"/>
            <a:ext cx="8504903" cy="2329092"/>
          </a:xfrm>
          <a:prstGeom prst="rect">
            <a:avLst/>
          </a:prstGeom>
        </p:spPr>
      </p:pic>
      <p:sp>
        <p:nvSpPr>
          <p:cNvPr id="6" name="文本框 5">
            <a:extLst>
              <a:ext uri="{FF2B5EF4-FFF2-40B4-BE49-F238E27FC236}">
                <a16:creationId xmlns:a16="http://schemas.microsoft.com/office/drawing/2014/main" id="{AA397F14-C941-4415-BA73-4DB5653FF01F}"/>
              </a:ext>
            </a:extLst>
          </p:cNvPr>
          <p:cNvSpPr txBox="1"/>
          <p:nvPr/>
        </p:nvSpPr>
        <p:spPr>
          <a:xfrm>
            <a:off x="1356852" y="5142271"/>
            <a:ext cx="8583561" cy="646331"/>
          </a:xfrm>
          <a:prstGeom prst="rect">
            <a:avLst/>
          </a:prstGeom>
          <a:noFill/>
        </p:spPr>
        <p:txBody>
          <a:bodyPr wrap="square" rtlCol="0">
            <a:spAutoFit/>
          </a:bodyPr>
          <a:lstStyle/>
          <a:p>
            <a:r>
              <a:rPr lang="zh-CN" altLang="en-US" dirty="0"/>
              <a:t>在</a:t>
            </a:r>
            <a:r>
              <a:rPr lang="en-US" altLang="zh-CN" dirty="0"/>
              <a:t>QQP</a:t>
            </a:r>
            <a:r>
              <a:rPr lang="zh-CN" altLang="en-US" dirty="0"/>
              <a:t>数据集上专家创建的对比集效果为模型结果减低</a:t>
            </a:r>
            <a:r>
              <a:rPr lang="en-US" altLang="zh-CN" dirty="0"/>
              <a:t>9.8</a:t>
            </a:r>
            <a:r>
              <a:rPr lang="zh-CN" altLang="en-US" dirty="0"/>
              <a:t>，结果一致度</a:t>
            </a:r>
            <a:r>
              <a:rPr lang="en-US" altLang="zh-CN" dirty="0"/>
              <a:t>64.1</a:t>
            </a:r>
            <a:r>
              <a:rPr lang="zh-CN" altLang="en-US" dirty="0"/>
              <a:t>，与</a:t>
            </a:r>
            <a:r>
              <a:rPr lang="en-US" altLang="zh-CN" dirty="0"/>
              <a:t>Polyjuice</a:t>
            </a:r>
            <a:r>
              <a:rPr lang="zh-CN" altLang="en-US" dirty="0"/>
              <a:t>自动生成的对比集效果相近</a:t>
            </a:r>
          </a:p>
        </p:txBody>
      </p:sp>
    </p:spTree>
    <p:extLst>
      <p:ext uri="{BB962C8B-B14F-4D97-AF65-F5344CB8AC3E}">
        <p14:creationId xmlns:p14="http://schemas.microsoft.com/office/powerpoint/2010/main" val="405582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sp>
        <p:nvSpPr>
          <p:cNvPr id="3" name="文本框 2">
            <a:extLst>
              <a:ext uri="{FF2B5EF4-FFF2-40B4-BE49-F238E27FC236}">
                <a16:creationId xmlns:a16="http://schemas.microsoft.com/office/drawing/2014/main" id="{3910CAC1-69D4-4717-A115-9EE3D9C7A7AC}"/>
              </a:ext>
            </a:extLst>
          </p:cNvPr>
          <p:cNvSpPr txBox="1"/>
          <p:nvPr/>
        </p:nvSpPr>
        <p:spPr>
          <a:xfrm>
            <a:off x="727587" y="865239"/>
            <a:ext cx="3293807" cy="461665"/>
          </a:xfrm>
          <a:prstGeom prst="rect">
            <a:avLst/>
          </a:prstGeom>
          <a:noFill/>
        </p:spPr>
        <p:txBody>
          <a:bodyPr wrap="square" rtlCol="0">
            <a:spAutoFit/>
          </a:bodyPr>
          <a:lstStyle/>
          <a:p>
            <a:r>
              <a:rPr lang="zh-CN" altLang="en-US" sz="2400" dirty="0"/>
              <a:t>增强训练集效果</a:t>
            </a:r>
          </a:p>
        </p:txBody>
      </p:sp>
      <p:sp>
        <p:nvSpPr>
          <p:cNvPr id="2" name="文本框 1">
            <a:extLst>
              <a:ext uri="{FF2B5EF4-FFF2-40B4-BE49-F238E27FC236}">
                <a16:creationId xmlns:a16="http://schemas.microsoft.com/office/drawing/2014/main" id="{8C83FF13-000D-4690-877D-DB968075F626}"/>
              </a:ext>
            </a:extLst>
          </p:cNvPr>
          <p:cNvSpPr txBox="1"/>
          <p:nvPr/>
        </p:nvSpPr>
        <p:spPr>
          <a:xfrm>
            <a:off x="727587" y="1434495"/>
            <a:ext cx="8672052" cy="369332"/>
          </a:xfrm>
          <a:prstGeom prst="rect">
            <a:avLst/>
          </a:prstGeom>
          <a:noFill/>
        </p:spPr>
        <p:txBody>
          <a:bodyPr wrap="square" rtlCol="0">
            <a:spAutoFit/>
          </a:bodyPr>
          <a:lstStyle/>
          <a:p>
            <a:r>
              <a:rPr lang="zh-CN" altLang="en-US" dirty="0"/>
              <a:t>为消除数据集增加的影响，在</a:t>
            </a:r>
            <a:r>
              <a:rPr lang="en-US" altLang="zh-CN" dirty="0"/>
              <a:t>baseline</a:t>
            </a:r>
            <a:r>
              <a:rPr lang="zh-CN" altLang="en-US" dirty="0"/>
              <a:t>中同样增加了相同条数的原始数据</a:t>
            </a:r>
          </a:p>
        </p:txBody>
      </p:sp>
      <p:sp>
        <p:nvSpPr>
          <p:cNvPr id="5" name="文本框 4">
            <a:extLst>
              <a:ext uri="{FF2B5EF4-FFF2-40B4-BE49-F238E27FC236}">
                <a16:creationId xmlns:a16="http://schemas.microsoft.com/office/drawing/2014/main" id="{DADCD77F-3C63-433F-B256-FD5AE927BC38}"/>
              </a:ext>
            </a:extLst>
          </p:cNvPr>
          <p:cNvSpPr txBox="1"/>
          <p:nvPr/>
        </p:nvSpPr>
        <p:spPr>
          <a:xfrm>
            <a:off x="727587" y="1848346"/>
            <a:ext cx="10500852" cy="646331"/>
          </a:xfrm>
          <a:prstGeom prst="rect">
            <a:avLst/>
          </a:prstGeom>
          <a:noFill/>
        </p:spPr>
        <p:txBody>
          <a:bodyPr wrap="square" rtlCol="0">
            <a:spAutoFit/>
          </a:bodyPr>
          <a:lstStyle/>
          <a:p>
            <a:r>
              <a:rPr lang="zh-CN" altLang="en-US" dirty="0"/>
              <a:t>对</a:t>
            </a:r>
            <a:r>
              <a:rPr lang="en-US" altLang="zh-CN" dirty="0"/>
              <a:t>Sentiment Analysis</a:t>
            </a:r>
            <a:r>
              <a:rPr lang="zh-CN" altLang="en-US" dirty="0"/>
              <a:t>任务要求生成的反事实中含有不同标签</a:t>
            </a:r>
            <a:endParaRPr lang="en-US" altLang="zh-CN" dirty="0"/>
          </a:p>
          <a:p>
            <a:r>
              <a:rPr lang="zh-CN" altLang="en-US" dirty="0"/>
              <a:t>对</a:t>
            </a:r>
            <a:r>
              <a:rPr lang="en-US" altLang="zh-CN" dirty="0"/>
              <a:t>NLI</a:t>
            </a:r>
            <a:r>
              <a:rPr lang="zh-CN" altLang="en-US" dirty="0"/>
              <a:t>和</a:t>
            </a:r>
            <a:r>
              <a:rPr lang="en-US" altLang="zh-CN" dirty="0"/>
              <a:t>QQP</a:t>
            </a:r>
            <a:r>
              <a:rPr lang="zh-CN" altLang="en-US" dirty="0"/>
              <a:t>任务，使用切片函数去找到模型最关注的部分，有针对性的去进行扰动（比如</a:t>
            </a:r>
            <a:r>
              <a:rPr lang="en-US" altLang="zh-CN" dirty="0"/>
              <a:t>NLI</a:t>
            </a:r>
            <a:r>
              <a:rPr lang="zh-CN" altLang="en-US" dirty="0"/>
              <a:t>中的介词）</a:t>
            </a:r>
            <a:endParaRPr lang="en-US" altLang="zh-CN" dirty="0"/>
          </a:p>
        </p:txBody>
      </p:sp>
      <p:pic>
        <p:nvPicPr>
          <p:cNvPr id="6" name="图片 5">
            <a:extLst>
              <a:ext uri="{FF2B5EF4-FFF2-40B4-BE49-F238E27FC236}">
                <a16:creationId xmlns:a16="http://schemas.microsoft.com/office/drawing/2014/main" id="{CCD1D5C0-22B2-4794-878B-5CE8FA46693C}"/>
              </a:ext>
            </a:extLst>
          </p:cNvPr>
          <p:cNvPicPr>
            <a:picLocks noChangeAspect="1"/>
          </p:cNvPicPr>
          <p:nvPr/>
        </p:nvPicPr>
        <p:blipFill>
          <a:blip r:embed="rId3"/>
          <a:stretch>
            <a:fillRect/>
          </a:stretch>
        </p:blipFill>
        <p:spPr>
          <a:xfrm>
            <a:off x="865239" y="2530257"/>
            <a:ext cx="10225548" cy="1159967"/>
          </a:xfrm>
          <a:prstGeom prst="rect">
            <a:avLst/>
          </a:prstGeom>
        </p:spPr>
      </p:pic>
      <p:pic>
        <p:nvPicPr>
          <p:cNvPr id="7" name="图片 6">
            <a:extLst>
              <a:ext uri="{FF2B5EF4-FFF2-40B4-BE49-F238E27FC236}">
                <a16:creationId xmlns:a16="http://schemas.microsoft.com/office/drawing/2014/main" id="{359099DD-18B2-46C4-9CD7-39981C5634B1}"/>
              </a:ext>
            </a:extLst>
          </p:cNvPr>
          <p:cNvPicPr>
            <a:picLocks noChangeAspect="1"/>
          </p:cNvPicPr>
          <p:nvPr/>
        </p:nvPicPr>
        <p:blipFill>
          <a:blip r:embed="rId4"/>
          <a:stretch>
            <a:fillRect/>
          </a:stretch>
        </p:blipFill>
        <p:spPr>
          <a:xfrm>
            <a:off x="983227" y="3849720"/>
            <a:ext cx="10012662" cy="1349431"/>
          </a:xfrm>
          <a:prstGeom prst="rect">
            <a:avLst/>
          </a:prstGeom>
        </p:spPr>
      </p:pic>
      <p:pic>
        <p:nvPicPr>
          <p:cNvPr id="8" name="图片 7">
            <a:extLst>
              <a:ext uri="{FF2B5EF4-FFF2-40B4-BE49-F238E27FC236}">
                <a16:creationId xmlns:a16="http://schemas.microsoft.com/office/drawing/2014/main" id="{D7F8AD41-8B4C-42BE-942F-B27D5B34B993}"/>
              </a:ext>
            </a:extLst>
          </p:cNvPr>
          <p:cNvPicPr>
            <a:picLocks noChangeAspect="1"/>
          </p:cNvPicPr>
          <p:nvPr/>
        </p:nvPicPr>
        <p:blipFill>
          <a:blip r:embed="rId5"/>
          <a:stretch>
            <a:fillRect/>
          </a:stretch>
        </p:blipFill>
        <p:spPr>
          <a:xfrm>
            <a:off x="3726733" y="5337727"/>
            <a:ext cx="4502560" cy="1310067"/>
          </a:xfrm>
          <a:prstGeom prst="rect">
            <a:avLst/>
          </a:prstGeom>
        </p:spPr>
      </p:pic>
    </p:spTree>
    <p:extLst>
      <p:ext uri="{BB962C8B-B14F-4D97-AF65-F5344CB8AC3E}">
        <p14:creationId xmlns:p14="http://schemas.microsoft.com/office/powerpoint/2010/main" val="180548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668000" y="0"/>
            <a:ext cx="1524635" cy="1534160"/>
          </a:xfrm>
          <a:prstGeom prst="rect">
            <a:avLst/>
          </a:prstGeom>
        </p:spPr>
      </p:pic>
      <p:sp>
        <p:nvSpPr>
          <p:cNvPr id="3" name="文本框 2">
            <a:extLst>
              <a:ext uri="{FF2B5EF4-FFF2-40B4-BE49-F238E27FC236}">
                <a16:creationId xmlns:a16="http://schemas.microsoft.com/office/drawing/2014/main" id="{3858BBF1-4563-41B7-825E-8D035B5E29C5}"/>
              </a:ext>
            </a:extLst>
          </p:cNvPr>
          <p:cNvSpPr txBox="1"/>
          <p:nvPr/>
        </p:nvSpPr>
        <p:spPr>
          <a:xfrm>
            <a:off x="727587" y="865239"/>
            <a:ext cx="3293807" cy="461665"/>
          </a:xfrm>
          <a:prstGeom prst="rect">
            <a:avLst/>
          </a:prstGeom>
          <a:noFill/>
        </p:spPr>
        <p:txBody>
          <a:bodyPr wrap="square" rtlCol="0">
            <a:spAutoFit/>
          </a:bodyPr>
          <a:lstStyle/>
          <a:p>
            <a:r>
              <a:rPr lang="zh-CN" altLang="en-US" sz="2400" dirty="0"/>
              <a:t>在解释模型上的效果</a:t>
            </a:r>
          </a:p>
        </p:txBody>
      </p:sp>
      <p:sp>
        <p:nvSpPr>
          <p:cNvPr id="2" name="文本框 1">
            <a:extLst>
              <a:ext uri="{FF2B5EF4-FFF2-40B4-BE49-F238E27FC236}">
                <a16:creationId xmlns:a16="http://schemas.microsoft.com/office/drawing/2014/main" id="{77B64240-6825-42EF-9441-4315E447277A}"/>
              </a:ext>
            </a:extLst>
          </p:cNvPr>
          <p:cNvSpPr txBox="1"/>
          <p:nvPr/>
        </p:nvSpPr>
        <p:spPr>
          <a:xfrm>
            <a:off x="983226" y="1671484"/>
            <a:ext cx="8888361" cy="923330"/>
          </a:xfrm>
          <a:prstGeom prst="rect">
            <a:avLst/>
          </a:prstGeom>
          <a:noFill/>
        </p:spPr>
        <p:txBody>
          <a:bodyPr wrap="square" rtlCol="0">
            <a:spAutoFit/>
          </a:bodyPr>
          <a:lstStyle/>
          <a:p>
            <a:r>
              <a:rPr lang="zh-CN" altLang="en-US" dirty="0"/>
              <a:t>在以往的工作中往往使用计算注意分数或者分析扰动下的结果来对模型进行解释</a:t>
            </a:r>
            <a:endParaRPr lang="en-US" altLang="zh-CN" dirty="0"/>
          </a:p>
          <a:p>
            <a:r>
              <a:rPr lang="zh-CN" altLang="en-US" dirty="0"/>
              <a:t>本文结合了两种方法，先计算注意分数，然后针对性地去生成违背分数预测的令人惊讶的反事实数据，比如大幅修改得分低的部分或者仅是轻微修改得分高的部分</a:t>
            </a:r>
          </a:p>
        </p:txBody>
      </p:sp>
      <p:pic>
        <p:nvPicPr>
          <p:cNvPr id="5" name="图片 4">
            <a:extLst>
              <a:ext uri="{FF2B5EF4-FFF2-40B4-BE49-F238E27FC236}">
                <a16:creationId xmlns:a16="http://schemas.microsoft.com/office/drawing/2014/main" id="{1E989915-5309-48AD-B5DF-01CF8631AD48}"/>
              </a:ext>
            </a:extLst>
          </p:cNvPr>
          <p:cNvPicPr>
            <a:picLocks noChangeAspect="1"/>
          </p:cNvPicPr>
          <p:nvPr/>
        </p:nvPicPr>
        <p:blipFill>
          <a:blip r:embed="rId4"/>
          <a:stretch>
            <a:fillRect/>
          </a:stretch>
        </p:blipFill>
        <p:spPr>
          <a:xfrm>
            <a:off x="727587" y="2861188"/>
            <a:ext cx="5888346" cy="2925096"/>
          </a:xfrm>
          <a:prstGeom prst="rect">
            <a:avLst/>
          </a:prstGeom>
        </p:spPr>
      </p:pic>
      <p:pic>
        <p:nvPicPr>
          <p:cNvPr id="6" name="图片 5">
            <a:extLst>
              <a:ext uri="{FF2B5EF4-FFF2-40B4-BE49-F238E27FC236}">
                <a16:creationId xmlns:a16="http://schemas.microsoft.com/office/drawing/2014/main" id="{8EC6E270-B136-43E5-9CE8-9CCBCFFDEC7A}"/>
              </a:ext>
            </a:extLst>
          </p:cNvPr>
          <p:cNvPicPr>
            <a:picLocks noChangeAspect="1"/>
          </p:cNvPicPr>
          <p:nvPr/>
        </p:nvPicPr>
        <p:blipFill>
          <a:blip r:embed="rId5"/>
          <a:stretch>
            <a:fillRect/>
          </a:stretch>
        </p:blipFill>
        <p:spPr>
          <a:xfrm>
            <a:off x="7020232" y="3585760"/>
            <a:ext cx="4601496" cy="1475952"/>
          </a:xfrm>
          <a:prstGeom prst="rect">
            <a:avLst/>
          </a:prstGeom>
        </p:spPr>
      </p:pic>
    </p:spTree>
    <p:extLst>
      <p:ext uri="{BB962C8B-B14F-4D97-AF65-F5344CB8AC3E}">
        <p14:creationId xmlns:p14="http://schemas.microsoft.com/office/powerpoint/2010/main" val="263445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68000" y="0"/>
            <a:ext cx="1524635" cy="1534160"/>
          </a:xfrm>
          <a:prstGeom prst="rect">
            <a:avLst/>
          </a:prstGeom>
        </p:spPr>
      </p:pic>
      <p:sp>
        <p:nvSpPr>
          <p:cNvPr id="3" name="文本框 2">
            <a:extLst>
              <a:ext uri="{FF2B5EF4-FFF2-40B4-BE49-F238E27FC236}">
                <a16:creationId xmlns:a16="http://schemas.microsoft.com/office/drawing/2014/main" id="{A94E4FA7-D064-4F4D-AC44-CCEC8D816A25}"/>
              </a:ext>
            </a:extLst>
          </p:cNvPr>
          <p:cNvSpPr txBox="1"/>
          <p:nvPr/>
        </p:nvSpPr>
        <p:spPr>
          <a:xfrm>
            <a:off x="727587" y="865239"/>
            <a:ext cx="5260258" cy="461665"/>
          </a:xfrm>
          <a:prstGeom prst="rect">
            <a:avLst/>
          </a:prstGeom>
          <a:noFill/>
        </p:spPr>
        <p:txBody>
          <a:bodyPr wrap="square" rtlCol="0">
            <a:spAutoFit/>
          </a:bodyPr>
          <a:lstStyle/>
          <a:p>
            <a:r>
              <a:rPr lang="zh-CN" altLang="en-US" sz="2400" dirty="0"/>
              <a:t>一个</a:t>
            </a:r>
            <a:r>
              <a:rPr lang="en-US" altLang="zh-CN" sz="2400" dirty="0"/>
              <a:t>Polyjuice</a:t>
            </a:r>
            <a:r>
              <a:rPr lang="zh-CN" altLang="en-US" sz="2400" dirty="0"/>
              <a:t>辅助模型分析的例子</a:t>
            </a:r>
          </a:p>
        </p:txBody>
      </p:sp>
      <p:pic>
        <p:nvPicPr>
          <p:cNvPr id="2" name="图片 1">
            <a:extLst>
              <a:ext uri="{FF2B5EF4-FFF2-40B4-BE49-F238E27FC236}">
                <a16:creationId xmlns:a16="http://schemas.microsoft.com/office/drawing/2014/main" id="{5D673450-3028-4A8A-94DD-09D3A366A388}"/>
              </a:ext>
            </a:extLst>
          </p:cNvPr>
          <p:cNvPicPr>
            <a:picLocks noChangeAspect="1"/>
          </p:cNvPicPr>
          <p:nvPr/>
        </p:nvPicPr>
        <p:blipFill>
          <a:blip r:embed="rId3"/>
          <a:stretch>
            <a:fillRect/>
          </a:stretch>
        </p:blipFill>
        <p:spPr>
          <a:xfrm>
            <a:off x="727587" y="2162081"/>
            <a:ext cx="4646394" cy="3405667"/>
          </a:xfrm>
          <a:prstGeom prst="rect">
            <a:avLst/>
          </a:prstGeom>
        </p:spPr>
      </p:pic>
      <p:pic>
        <p:nvPicPr>
          <p:cNvPr id="5" name="图片 4">
            <a:extLst>
              <a:ext uri="{FF2B5EF4-FFF2-40B4-BE49-F238E27FC236}">
                <a16:creationId xmlns:a16="http://schemas.microsoft.com/office/drawing/2014/main" id="{27F3F215-1633-4AEB-B4FB-EE959FAD1ABF}"/>
              </a:ext>
            </a:extLst>
          </p:cNvPr>
          <p:cNvPicPr>
            <a:picLocks noChangeAspect="1"/>
          </p:cNvPicPr>
          <p:nvPr/>
        </p:nvPicPr>
        <p:blipFill>
          <a:blip r:embed="rId4"/>
          <a:stretch>
            <a:fillRect/>
          </a:stretch>
        </p:blipFill>
        <p:spPr>
          <a:xfrm>
            <a:off x="5653865" y="2910768"/>
            <a:ext cx="5776452" cy="1908292"/>
          </a:xfrm>
          <a:prstGeom prst="rect">
            <a:avLst/>
          </a:prstGeom>
        </p:spPr>
      </p:pic>
    </p:spTree>
    <p:extLst>
      <p:ext uri="{BB962C8B-B14F-4D97-AF65-F5344CB8AC3E}">
        <p14:creationId xmlns:p14="http://schemas.microsoft.com/office/powerpoint/2010/main" val="20896578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559</Words>
  <Application>Microsoft Office PowerPoint</Application>
  <PresentationFormat>宽屏</PresentationFormat>
  <Paragraphs>44</Paragraphs>
  <Slides>11</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Calibri Light</vt:lpstr>
      <vt:lpstr>Times New Roman</vt:lpstr>
      <vt:lpstr>Office 主题</vt:lpstr>
      <vt:lpstr>Polyjuice: Generating Counterfactuals for Explaining, Evaluating, and Improving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wuhongyi</dc:creator>
  <cp:lastModifiedBy>ecnu</cp:lastModifiedBy>
  <cp:revision>24</cp:revision>
  <dcterms:created xsi:type="dcterms:W3CDTF">2021-09-29T13:27:07Z</dcterms:created>
  <dcterms:modified xsi:type="dcterms:W3CDTF">2021-12-15T17:04:16Z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