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sldIdLst>
    <p:sldId id="431" r:id="rId3"/>
    <p:sldId id="530" r:id="rId5"/>
    <p:sldId id="642" r:id="rId6"/>
    <p:sldId id="645" r:id="rId7"/>
    <p:sldId id="638" r:id="rId8"/>
    <p:sldId id="644" r:id="rId9"/>
    <p:sldId id="643" r:id="rId10"/>
    <p:sldId id="646" r:id="rId11"/>
    <p:sldId id="647" r:id="rId12"/>
    <p:sldId id="648" r:id="rId13"/>
    <p:sldId id="657" r:id="rId14"/>
    <p:sldId id="649" r:id="rId15"/>
    <p:sldId id="650" r:id="rId16"/>
    <p:sldId id="641" r:id="rId17"/>
    <p:sldId id="527" r:id="rId18"/>
    <p:sldId id="441" r:id="rId19"/>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99" autoAdjust="0"/>
    <p:restoredTop sz="65530" autoAdjust="0"/>
  </p:normalViewPr>
  <p:slideViewPr>
    <p:cSldViewPr snapToGrid="0" snapToObjects="1">
      <p:cViewPr varScale="1">
        <p:scale>
          <a:sx n="75" d="100"/>
          <a:sy n="75" d="100"/>
        </p:scale>
        <p:origin x="2556" y="66"/>
      </p:cViewPr>
      <p:guideLst>
        <p:guide orient="horz" pos="2028"/>
        <p:guide pos="3840"/>
      </p:guideLst>
    </p:cSldViewPr>
  </p:slideViewPr>
  <p:outlineViewPr>
    <p:cViewPr>
      <p:scale>
        <a:sx n="33" d="100"/>
        <a:sy n="33" d="100"/>
      </p:scale>
      <p:origin x="0" y="-696"/>
    </p:cViewPr>
  </p:outlineViewPr>
  <p:notesTextViewPr>
    <p:cViewPr>
      <p:scale>
        <a:sx n="125" d="100"/>
        <a:sy n="125" d="100"/>
      </p:scale>
      <p:origin x="0" y="0"/>
    </p:cViewPr>
  </p:notesTextViewPr>
  <p:notesViewPr>
    <p:cSldViewPr snapToGrid="0" snapToObjects="1">
      <p:cViewPr varScale="1">
        <p:scale>
          <a:sx n="79" d="100"/>
          <a:sy n="79" d="100"/>
        </p:scale>
        <p:origin x="3092"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EC2F7-E260-4D59-A481-35BCBD2D73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D3C13-DEEA-44D3-8961-A5FDDD8D4E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相应的属性句子的语义相似性来分配一个分数。</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例如</a:t>
            </a:r>
            <a:r>
              <a:rPr lang="en-US" altLang="zh-CN" dirty="0"/>
              <a:t>transformer</a:t>
            </a:r>
            <a:r>
              <a:rPr lang="zh-CN" altLang="en-US" dirty="0"/>
              <a:t>、</a:t>
            </a:r>
            <a:r>
              <a:rPr lang="en-US" altLang="zh-CN" dirty="0"/>
              <a:t>bert</a:t>
            </a:r>
            <a:r>
              <a:rPr lang="zh-CN" altLang="en-US" dirty="0"/>
              <a:t>、</a:t>
            </a:r>
            <a:r>
              <a:rPr lang="en-US" altLang="zh-CN" dirty="0"/>
              <a:t>GPT</a:t>
            </a:r>
            <a:endParaRPr lang="en-US" altLang="zh-CN"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KBQA</a:t>
            </a:r>
            <a:r>
              <a:rPr lang="zh-CN" altLang="en-US" dirty="0"/>
              <a:t>要求</a:t>
            </a:r>
            <a:r>
              <a:rPr lang="en-US" altLang="zh-CN" dirty="0"/>
              <a:t>QA</a:t>
            </a:r>
            <a:r>
              <a:rPr lang="zh-CN" altLang="en-US" dirty="0"/>
              <a:t>模型输出一个逻辑查询（</a:t>
            </a:r>
            <a:r>
              <a:rPr lang="en-US" altLang="zh-CN" dirty="0"/>
              <a:t>SQL</a:t>
            </a:r>
            <a:r>
              <a:rPr lang="zh-CN" altLang="en-US" dirty="0"/>
              <a:t>），在基础</a:t>
            </a:r>
            <a:r>
              <a:rPr lang="en-US" altLang="zh-CN" dirty="0"/>
              <a:t>KB</a:t>
            </a:r>
            <a:r>
              <a:rPr lang="zh-CN" altLang="en-US" dirty="0"/>
              <a:t>上执行以获得答案</a:t>
            </a:r>
            <a:r>
              <a:rPr lang="en-US" altLang="zh-CN" dirty="0"/>
              <a:t> </a:t>
            </a:r>
            <a:r>
              <a:rPr lang="zh-CN" altLang="en-US" dirty="0"/>
              <a:t>这个逻辑查询本身就是一种</a:t>
            </a:r>
            <a:r>
              <a:rPr lang="zh-CN" altLang="en-US" dirty="0"/>
              <a:t>解释。</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MathQA</a:t>
            </a:r>
            <a:r>
              <a:rPr lang="zh-CN" altLang="en-US" dirty="0"/>
              <a:t>要求模型输出一个类似定理的证明、程序或代数构造，并执行这些构造获得答案，理论可以是</a:t>
            </a:r>
            <a:r>
              <a:rPr lang="zh-CN" altLang="en-US" dirty="0"/>
              <a:t>解释。</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RCQA和VQA上也缺乏标记的数据。克拉克等人研究了基于</a:t>
            </a:r>
            <a:r>
              <a:rPr lang="en-US" altLang="zh-CN" dirty="0"/>
              <a:t>transformer</a:t>
            </a:r>
            <a:r>
              <a:rPr lang="zh-CN" altLang="en-US" dirty="0"/>
              <a:t>的语言模型对各种RCQA任务的逻辑推理能力。提出了一个用于外展推理的NLI数据集。王等人引入了感觉感知的任务，其中给定一对自然语言的陈述，目标是在两者中选择更明智的陈述。Kotonya和Toni提出了一个公共卫生领域的可解释事实核查数据集，并定义了一致性属性来评估解释质量。</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QA Encoder</a:t>
            </a:r>
            <a:r>
              <a:rPr lang="zh-CN" altLang="en-US" dirty="0"/>
              <a:t>输入</a:t>
            </a:r>
            <a:r>
              <a:rPr lang="en-US" altLang="zh-CN" dirty="0"/>
              <a:t>(q,a,c)</a:t>
            </a:r>
            <a:r>
              <a:rPr lang="zh-CN" altLang="en-US" dirty="0"/>
              <a:t>元组，</a:t>
            </a:r>
            <a:r>
              <a:rPr lang="en-US" altLang="zh-CN" dirty="0"/>
              <a:t>q</a:t>
            </a:r>
            <a:r>
              <a:rPr lang="zh-CN" altLang="en-US" dirty="0"/>
              <a:t>是问题，</a:t>
            </a:r>
            <a:r>
              <a:rPr lang="en-US" altLang="zh-CN" dirty="0"/>
              <a:t>a</a:t>
            </a:r>
            <a:r>
              <a:rPr lang="zh-CN" altLang="en-US" dirty="0"/>
              <a:t>是</a:t>
            </a:r>
            <a:r>
              <a:rPr lang="en-US" altLang="zh-CN" dirty="0"/>
              <a:t>q</a:t>
            </a:r>
            <a:r>
              <a:rPr lang="zh-CN" altLang="en-US" dirty="0"/>
              <a:t>的答案选择之一，</a:t>
            </a:r>
            <a:r>
              <a:rPr lang="en-US" altLang="zh-CN" dirty="0"/>
              <a:t>c</a:t>
            </a:r>
            <a:r>
              <a:rPr lang="zh-CN" altLang="en-US" dirty="0"/>
              <a:t>是是否为</a:t>
            </a:r>
            <a:r>
              <a:rPr lang="zh-CN" altLang="en-US" dirty="0"/>
              <a:t>正确答案，输出是</a:t>
            </a:r>
            <a:r>
              <a:rPr lang="en-US" altLang="zh-CN" dirty="0"/>
              <a:t>512</a:t>
            </a:r>
            <a:r>
              <a:rPr lang="zh-CN" altLang="en-US" dirty="0"/>
              <a:t>维潜在空间</a:t>
            </a:r>
            <a:r>
              <a:rPr lang="en-US" altLang="zh-CN" dirty="0"/>
              <a:t>Z</a:t>
            </a:r>
            <a:r>
              <a:rPr lang="zh-CN" altLang="en-US" dirty="0"/>
              <a:t>中的</a:t>
            </a:r>
            <a:r>
              <a:rPr lang="zh-CN" altLang="en-US" dirty="0"/>
              <a:t>向量</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属性</a:t>
            </a:r>
            <a:r>
              <a:rPr lang="en-US" altLang="zh-CN" dirty="0"/>
              <a:t>Encoder</a:t>
            </a:r>
            <a:r>
              <a:rPr lang="zh-CN" altLang="en-US" dirty="0"/>
              <a:t>输入属性语句（</a:t>
            </a:r>
            <a:r>
              <a:rPr lang="en-US" altLang="zh-CN" dirty="0"/>
              <a:t>p*</a:t>
            </a:r>
            <a:r>
              <a:rPr lang="zh-CN" altLang="en-US" dirty="0"/>
              <a:t>）</a:t>
            </a:r>
            <a:r>
              <a:rPr lang="en-US" altLang="zh-CN" dirty="0"/>
              <a:t>,</a:t>
            </a:r>
            <a:r>
              <a:rPr lang="zh-CN" altLang="en-US" dirty="0"/>
              <a:t>返回同样</a:t>
            </a:r>
            <a:r>
              <a:rPr lang="en-US" altLang="zh-CN" dirty="0"/>
              <a:t>Z</a:t>
            </a:r>
            <a:r>
              <a:rPr lang="zh-CN" altLang="en-US" dirty="0"/>
              <a:t>空间的向量</a:t>
            </a:r>
            <a:r>
              <a:rPr lang="en-US" altLang="zh-CN" dirty="0"/>
              <a:t>z</a:t>
            </a:r>
            <a:r>
              <a:rPr lang="en-US" altLang="zh-CN" dirty="0"/>
              <a:t>p*</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在ECQA数据集中，来自相应集合S+或S−的多个属性可以形成一个给定的(qac)的相关属性(每个属性称为p∗)。</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该模型使用</a:t>
            </a:r>
            <a:r>
              <a:rPr lang="en-US" altLang="zh-CN" dirty="0">
                <a:sym typeface="+mn-ea"/>
              </a:rPr>
              <a:t>MNR</a:t>
            </a:r>
            <a:r>
              <a:rPr lang="zh-CN" altLang="en-US" dirty="0">
                <a:sym typeface="+mn-ea"/>
              </a:rPr>
              <a:t>损失函数进行训练，迫使zqac和zp∗在潜在空间Z中更接近</a:t>
            </a:r>
            <a:endParaRPr lang="zh-CN" altLang="en-US"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一个给定的属性语料库S开始，并使用属性编码器将它们全部编码在潜在空间中。将任何给定的元组(q，a，c)传递给E1，得到它的潜在向量表示zqac。输出集合Sw.r.t中的属性与向量zqac的余弦相似性的排序列表。</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微调GPT-2，以确保它能够生成类似于常识属性的句子。为此，我们使用一个常识属性的语料库：ECQA训练集加上OMCS语料库对GPT-2进行了微调。</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给定一个查询元组(q、a、c)和一个</a:t>
            </a:r>
            <a:r>
              <a:rPr lang="zh-CN" altLang="en-US" dirty="0"/>
              <a:t>正确属性序列，例如(p∗1，...，p∗k)，我们创建到GPT-2的输入为：</a:t>
            </a:r>
            <a:endParaRPr lang="zh-CN" altLang="en-US" dirty="0"/>
          </a:p>
        </p:txBody>
      </p:sp>
      <p:sp>
        <p:nvSpPr>
          <p:cNvPr id="4" name="灯片编号占位符 3"/>
          <p:cNvSpPr>
            <a:spLocks noGrp="1"/>
          </p:cNvSpPr>
          <p:nvPr>
            <p:ph type="sldNum" sz="quarter" idx="5"/>
          </p:nvPr>
        </p:nvSpPr>
        <p:spPr/>
        <p:txBody>
          <a:bodyPr/>
          <a:lstStyle/>
          <a:p>
            <a:fld id="{4B7D3C13-DEEA-44D3-8961-A5FDDD8D4E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10464800" cy="1927225"/>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cxnSp>
        <p:nvCxnSpPr>
          <p:cNvPr id="8" name="Straight Connector 7"/>
          <p:cNvCxnSpPr/>
          <p:nvPr userDrawn="1"/>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9025" y="345440"/>
            <a:ext cx="11193947" cy="609600"/>
          </a:xfrm>
          <a:prstGeom prst="rect">
            <a:avLst/>
          </a:prstGeom>
        </p:spPr>
        <p:txBody>
          <a:bodyPr wrap="square" lIns="0" tIns="0" rIns="0" bIns="0">
            <a:spAutoFit/>
          </a:bodyPr>
          <a:lstStyle>
            <a:lvl1pPr>
              <a:defRPr sz="4000" b="0" i="0">
                <a:solidFill>
                  <a:srgbClr val="00B0F0"/>
                </a:solidFill>
                <a:latin typeface="Calibri Light" panose="020F0302020204030204"/>
                <a:cs typeface="Calibri Light" panose="020F03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r>
              <a:rPr spc="-5" dirty="0">
                <a:latin typeface="Arial" panose="020B0604020202020204"/>
                <a:cs typeface="Arial" panose="020B0604020202020204"/>
              </a:rPr>
              <a:t>RecSys 2018 </a:t>
            </a:r>
            <a:r>
              <a:rPr dirty="0">
                <a:latin typeface="Arial" panose="020B0604020202020204"/>
                <a:cs typeface="Arial" panose="020B0604020202020204"/>
              </a:rPr>
              <a:t>-</a:t>
            </a:r>
            <a:r>
              <a:rPr spc="-55" dirty="0">
                <a:latin typeface="Arial" panose="020B0604020202020204"/>
                <a:cs typeface="Arial" panose="020B0604020202020204"/>
              </a:rPr>
              <a:t> </a:t>
            </a:r>
            <a:r>
              <a:rPr spc="-15" dirty="0">
                <a:latin typeface="Arial" panose="020B0604020202020204"/>
                <a:cs typeface="Arial" panose="020B0604020202020204"/>
              </a:rPr>
              <a:t>Vancouver</a:t>
            </a:r>
            <a:endParaRPr spc="-15" dirty="0">
              <a:latin typeface="Arial" panose="020B0604020202020204"/>
              <a:cs typeface="Arial" panose="020B0604020202020204"/>
            </a:endParaRPr>
          </a:p>
        </p:txBody>
      </p:sp>
      <p:sp>
        <p:nvSpPr>
          <p:cNvPr id="5" name="Holder 5"/>
          <p:cNvSpPr>
            <a:spLocks noGrp="1"/>
          </p:cNvSpPr>
          <p:nvPr>
            <p:ph type="dt" sz="half" idx="6"/>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fld id="{BB962C8B-B14F-4D97-AF65-F5344CB8AC3E}" type="datetime1">
              <a:rPr lang="zh-CN" altLang="en-US" spc="-5" dirty="0">
                <a:latin typeface="Arial" panose="020B0604020202020204"/>
                <a:cs typeface="Arial" panose="020B0604020202020204"/>
              </a:rPr>
            </a:fld>
            <a:endParaRPr spc="-5" dirty="0">
              <a:latin typeface="Arial" panose="020B0604020202020204"/>
              <a:cs typeface="Arial" panose="020B0604020202020204"/>
            </a:endParaRPr>
          </a:p>
        </p:txBody>
      </p:sp>
      <p:sp>
        <p:nvSpPr>
          <p:cNvPr id="6" name="Holder 6"/>
          <p:cNvSpPr>
            <a:spLocks noGrp="1"/>
          </p:cNvSpPr>
          <p:nvPr>
            <p:ph type="sldNum" sz="quarter" idx="7"/>
          </p:nvPr>
        </p:nvSpPr>
        <p:spPr/>
        <p:txBody>
          <a:bodyPr lIns="0" tIns="0" rIns="0" bIns="0"/>
          <a:lstStyle>
            <a:lvl1pPr>
              <a:defRPr sz="1200" b="0" i="0">
                <a:solidFill>
                  <a:srgbClr val="00B0F0"/>
                </a:solidFill>
                <a:latin typeface="Arial" panose="020B0604020202020204"/>
                <a:cs typeface="Arial" panose="020B0604020202020204"/>
              </a:defRPr>
            </a:lvl1pPr>
          </a:lstStyle>
          <a:p>
            <a:pPr marL="109220">
              <a:lnSpc>
                <a:spcPts val="1310"/>
              </a:lnSpc>
            </a:pPr>
            <a:fld id="{81D60167-4931-47E6-BA6A-407CBD079E47}" type="slidenum">
              <a:rPr dirty="0">
                <a:latin typeface="Arial" panose="020B0604020202020204"/>
                <a:cs typeface="Arial" panose="020B0604020202020204"/>
              </a:rPr>
            </a:fld>
            <a:endParaRPr dirty="0">
              <a:latin typeface="Arial" panose="020B0604020202020204"/>
              <a:cs typeface="Arial" panose="020B0604020202020204"/>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B0F0"/>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r>
              <a:rPr spc="-5" dirty="0">
                <a:latin typeface="Arial" panose="020B0604020202020204"/>
                <a:cs typeface="Arial" panose="020B0604020202020204"/>
              </a:rPr>
              <a:t>RecSys 2018 </a:t>
            </a:r>
            <a:r>
              <a:rPr dirty="0">
                <a:latin typeface="Arial" panose="020B0604020202020204"/>
                <a:cs typeface="Arial" panose="020B0604020202020204"/>
              </a:rPr>
              <a:t>-</a:t>
            </a:r>
            <a:r>
              <a:rPr spc="-55" dirty="0">
                <a:latin typeface="Arial" panose="020B0604020202020204"/>
                <a:cs typeface="Arial" panose="020B0604020202020204"/>
              </a:rPr>
              <a:t> </a:t>
            </a:r>
            <a:r>
              <a:rPr spc="-15" dirty="0">
                <a:latin typeface="Arial" panose="020B0604020202020204"/>
                <a:cs typeface="Arial" panose="020B0604020202020204"/>
              </a:rPr>
              <a:t>Vancouver</a:t>
            </a:r>
            <a:endParaRPr spc="-15" dirty="0">
              <a:latin typeface="Arial" panose="020B0604020202020204"/>
              <a:cs typeface="Arial" panose="020B0604020202020204"/>
            </a:endParaRPr>
          </a:p>
        </p:txBody>
      </p:sp>
      <p:sp>
        <p:nvSpPr>
          <p:cNvPr id="6" name="Holder 6"/>
          <p:cNvSpPr>
            <a:spLocks noGrp="1"/>
          </p:cNvSpPr>
          <p:nvPr>
            <p:ph type="dt" sz="half" idx="6"/>
          </p:nvPr>
        </p:nvSpPr>
        <p:spPr/>
        <p:txBody>
          <a:bodyPr lIns="0" tIns="0" rIns="0" bIns="0"/>
          <a:lstStyle>
            <a:lvl1pPr>
              <a:defRPr sz="1200" b="0" i="0">
                <a:solidFill>
                  <a:srgbClr val="00B0F0"/>
                </a:solidFill>
                <a:latin typeface="Arial" panose="020B0604020202020204"/>
                <a:cs typeface="Arial" panose="020B0604020202020204"/>
              </a:defRPr>
            </a:lvl1pPr>
          </a:lstStyle>
          <a:p>
            <a:pPr marL="12700">
              <a:lnSpc>
                <a:spcPts val="1310"/>
              </a:lnSpc>
            </a:pPr>
            <a:fld id="{BB962C8B-B14F-4D97-AF65-F5344CB8AC3E}" type="datetime1">
              <a:rPr lang="zh-CN" altLang="en-US" spc="-5" dirty="0">
                <a:latin typeface="Arial" panose="020B0604020202020204"/>
                <a:cs typeface="Arial" panose="020B0604020202020204"/>
              </a:rPr>
            </a:fld>
            <a:endParaRPr spc="-5" dirty="0">
              <a:latin typeface="Arial" panose="020B0604020202020204"/>
              <a:cs typeface="Arial" panose="020B0604020202020204"/>
            </a:endParaRPr>
          </a:p>
        </p:txBody>
      </p:sp>
      <p:sp>
        <p:nvSpPr>
          <p:cNvPr id="7" name="Holder 7"/>
          <p:cNvSpPr>
            <a:spLocks noGrp="1"/>
          </p:cNvSpPr>
          <p:nvPr>
            <p:ph type="sldNum" sz="quarter" idx="7"/>
          </p:nvPr>
        </p:nvSpPr>
        <p:spPr/>
        <p:txBody>
          <a:bodyPr lIns="0" tIns="0" rIns="0" bIns="0"/>
          <a:lstStyle>
            <a:lvl1pPr>
              <a:defRPr sz="1200" b="0" i="0">
                <a:solidFill>
                  <a:srgbClr val="00B0F0"/>
                </a:solidFill>
                <a:latin typeface="Arial" panose="020B0604020202020204"/>
                <a:cs typeface="Arial" panose="020B0604020202020204"/>
              </a:defRPr>
            </a:lvl1pPr>
          </a:lstStyle>
          <a:p>
            <a:pPr marL="109220">
              <a:lnSpc>
                <a:spcPts val="1310"/>
              </a:lnSpc>
            </a:pPr>
            <a:fld id="{81D60167-4931-47E6-BA6A-407CBD079E47}" type="slidenum">
              <a:rPr dirty="0">
                <a:latin typeface="Arial" panose="020B0604020202020204"/>
                <a:cs typeface="Arial" panose="020B0604020202020204"/>
              </a:rPr>
            </a:fld>
            <a:endParaRPr dirty="0">
              <a:latin typeface="Arial" panose="020B0604020202020204"/>
              <a:cs typeface="Arial" panose="020B0604020202020204"/>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0"/>
            <a:ext cx="10363200" cy="2200275"/>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4" y="4626864"/>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cxnSp>
        <p:nvCxnSpPr>
          <p:cNvPr id="11" name="Straight Connector 10"/>
          <p:cNvCxnSpPr/>
          <p:nvPr/>
        </p:nvCxnSpPr>
        <p:spPr>
          <a:xfrm rot="5400000">
            <a:off x="2957089" y="4045823"/>
            <a:ext cx="627888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09601" y="2130552"/>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cxnSp>
        <p:nvCxnSpPr>
          <p:cNvPr id="9" name="Straight Connector 8"/>
          <p:cNvCxnSpPr/>
          <p:nvPr/>
        </p:nvCxnSpPr>
        <p:spPr>
          <a:xfrm rot="5400000">
            <a:off x="-17488" y="3580206"/>
            <a:ext cx="743712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hasCustomPrompt="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Rectangle 6"/>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92EAE6E-7591-D242-A7E2-BD1385528C06}" type="datetime1">
              <a:rPr kumimoji="1" lang="zh-CN" altLang="en-US" smtClean="0"/>
            </a:fld>
            <a:endParaRPr kumimoji="1" lang="zh-CN" alt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4301C97-D473-674F-96A2-946ECAA438A3}" type="slidenum">
              <a:rPr kumimoji="1" lang="zh-CN" altLang="en-US" smtClean="0"/>
            </a:fld>
            <a:endParaRPr kumimoji="1" lang="zh-CN" altLang="en-US"/>
          </a:p>
        </p:txBody>
      </p:sp>
      <p:sp>
        <p:nvSpPr>
          <p:cNvPr id="8" name="文本框 7"/>
          <p:cNvSpPr txBox="1"/>
          <p:nvPr userDrawn="1"/>
        </p:nvSpPr>
        <p:spPr>
          <a:xfrm>
            <a:off x="590550" y="6451600"/>
            <a:ext cx="11375390" cy="275590"/>
          </a:xfrm>
          <a:prstGeom prst="rect">
            <a:avLst/>
          </a:prstGeom>
          <a:noFill/>
        </p:spPr>
        <p:txBody>
          <a:bodyPr wrap="square" rtlCol="0" anchor="t">
            <a:spAutoFit/>
          </a:bodyPr>
          <a:p>
            <a:r>
              <a:rPr lang="zh-CN" altLang="en-US" sz="1200">
                <a:latin typeface="Times New Roman" panose="02020603050405020304" charset="0"/>
                <a:cs typeface="Times New Roman" panose="02020603050405020304" charset="0"/>
              </a:rPr>
              <a:t> Aggarwal S, Mandowara D, Agrawal V, et al. Explanations for CommonsenseQA: New Dataset and Models[C]//Workshop on Commonsense Reasoning and Knowledge Bases. 2021.</a:t>
            </a:r>
            <a:endParaRPr lang="zh-CN" altLang="en-US" sz="1200">
              <a:latin typeface="Times New Roman" panose="02020603050405020304" charset="0"/>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417612" y="4502545"/>
            <a:ext cx="7726680" cy="646331"/>
          </a:xfrm>
        </p:spPr>
        <p:txBody>
          <a:bodyPr>
            <a:normAutofit/>
          </a:bodyPr>
          <a:lstStyle/>
          <a:p>
            <a:pPr algn="r"/>
            <a:r>
              <a:rPr lang="zh-CN" altLang="en-US" spc="-100" dirty="0">
                <a:solidFill>
                  <a:schemeClr val="tx2"/>
                </a:solidFill>
                <a:latin typeface="+mj-lt"/>
                <a:ea typeface="+mj-ea"/>
                <a:cs typeface="+mj-cs"/>
              </a:rPr>
              <a:t>汇报人：</a:t>
            </a:r>
            <a:r>
              <a:rPr lang="zh-CN" altLang="en-US" spc="-100" dirty="0">
                <a:solidFill>
                  <a:schemeClr val="tx2"/>
                </a:solidFill>
                <a:latin typeface="+mj-lt"/>
                <a:ea typeface="+mj-ea"/>
                <a:cs typeface="+mj-cs"/>
              </a:rPr>
              <a:t>江宇辉</a:t>
            </a:r>
            <a:endParaRPr lang="zh-CN" altLang="en-US" spc="-100" dirty="0">
              <a:solidFill>
                <a:schemeClr val="tx2"/>
              </a:solidFill>
              <a:latin typeface="+mj-lt"/>
              <a:ea typeface="+mj-ea"/>
              <a:cs typeface="+mj-cs"/>
            </a:endParaRPr>
          </a:p>
        </p:txBody>
      </p:sp>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2" name="文本框 1"/>
          <p:cNvSpPr txBox="1"/>
          <p:nvPr/>
        </p:nvSpPr>
        <p:spPr>
          <a:xfrm>
            <a:off x="229870" y="2118995"/>
            <a:ext cx="11157585" cy="2430145"/>
          </a:xfrm>
          <a:prstGeom prst="rect">
            <a:avLst/>
          </a:prstGeom>
          <a:noFill/>
        </p:spPr>
        <p:txBody>
          <a:bodyPr wrap="square" rtlCol="0">
            <a:spAutoFit/>
          </a:bodyPr>
          <a:lstStyle/>
          <a:p>
            <a:r>
              <a:rPr lang="en-US" altLang="zh-CN" sz="4000" spc="-100" dirty="0">
                <a:solidFill>
                  <a:schemeClr val="tx2"/>
                </a:solidFill>
                <a:latin typeface="+mj-lt"/>
                <a:ea typeface="+mj-ea"/>
                <a:cs typeface="+mj-cs"/>
                <a:sym typeface="+mn-ea"/>
              </a:rPr>
              <a:t>           Explanations for CommonsenseQA: New Dataset  </a:t>
            </a:r>
            <a:endParaRPr lang="en-US" altLang="zh-CN" sz="4000" spc="-100" dirty="0">
              <a:solidFill>
                <a:schemeClr val="tx2"/>
              </a:solidFill>
              <a:latin typeface="+mj-lt"/>
              <a:ea typeface="+mj-ea"/>
              <a:cs typeface="+mj-cs"/>
              <a:sym typeface="+mn-ea"/>
            </a:endParaRPr>
          </a:p>
          <a:p>
            <a:r>
              <a:rPr lang="en-US" altLang="zh-CN" sz="4000" spc="-100" dirty="0">
                <a:solidFill>
                  <a:schemeClr val="tx2"/>
                </a:solidFill>
                <a:latin typeface="+mj-lt"/>
                <a:ea typeface="+mj-ea"/>
                <a:cs typeface="+mj-cs"/>
                <a:sym typeface="+mn-ea"/>
              </a:rPr>
              <a:t>      </a:t>
            </a:r>
            <a:r>
              <a:rPr lang="en-US" altLang="zh-CN" sz="4000" spc="-100" dirty="0">
                <a:solidFill>
                  <a:schemeClr val="tx2"/>
                </a:solidFill>
                <a:latin typeface="+mj-lt"/>
                <a:ea typeface="+mj-ea"/>
                <a:cs typeface="+mj-cs"/>
                <a:sym typeface="+mn-ea"/>
              </a:rPr>
              <a:t>and Model (</a:t>
            </a:r>
            <a:r>
              <a:rPr lang="en-US" altLang="zh-CN" sz="4000" spc="-100" dirty="0">
                <a:solidFill>
                  <a:schemeClr val="tx2"/>
                </a:solidFill>
                <a:latin typeface="+mj-lt"/>
                <a:ea typeface="+mj-ea"/>
                <a:cs typeface="+mj-cs"/>
                <a:sym typeface="+mn-ea"/>
              </a:rPr>
              <a:t>ACL 2021)  </a:t>
            </a:r>
            <a:r>
              <a:rPr lang="en-US" altLang="zh-CN" sz="4000" spc="-100" dirty="0">
                <a:solidFill>
                  <a:schemeClr val="tx2"/>
                </a:solidFill>
                <a:latin typeface="+mj-lt"/>
                <a:ea typeface="+mj-ea"/>
                <a:cs typeface="+mj-cs"/>
                <a:sym typeface="+mn-ea"/>
              </a:rPr>
              <a:t>         </a:t>
            </a:r>
            <a:endParaRPr lang="en-US" altLang="zh-CN" sz="4000" spc="-100" dirty="0">
              <a:solidFill>
                <a:schemeClr val="tx2"/>
              </a:solidFill>
              <a:latin typeface="+mj-lt"/>
              <a:ea typeface="+mj-ea"/>
              <a:cs typeface="+mj-cs"/>
              <a:sym typeface="+mn-ea"/>
            </a:endParaRPr>
          </a:p>
          <a:p>
            <a:r>
              <a:rPr lang="en-US" altLang="zh-CN" sz="4000" spc="-100" dirty="0">
                <a:solidFill>
                  <a:schemeClr val="tx2"/>
                </a:solidFill>
                <a:latin typeface="+mj-lt"/>
                <a:ea typeface="+mj-ea"/>
                <a:cs typeface="+mj-cs"/>
                <a:sym typeface="+mn-ea"/>
              </a:rPr>
              <a:t>        </a:t>
            </a:r>
            <a:r>
              <a:rPr lang="en-US" altLang="zh-CN" sz="3200" spc="-100" dirty="0">
                <a:solidFill>
                  <a:schemeClr val="tx2"/>
                </a:solidFill>
                <a:latin typeface="+mj-lt"/>
                <a:ea typeface="+mj-ea"/>
                <a:cs typeface="+mj-cs"/>
                <a:sym typeface="+mn-ea"/>
              </a:rPr>
              <a:t>    </a:t>
            </a:r>
            <a:r>
              <a:rPr lang="en-US" altLang="zh-CN" sz="3600" spc="-100" dirty="0">
                <a:solidFill>
                  <a:schemeClr val="tx2"/>
                </a:solidFill>
                <a:latin typeface="+mj-lt"/>
                <a:ea typeface="+mj-ea"/>
                <a:cs typeface="+mj-cs"/>
                <a:sym typeface="+mn-ea"/>
              </a:rPr>
              <a:t>常识</a:t>
            </a:r>
            <a:r>
              <a:rPr lang="zh-CN" altLang="en-US" sz="3600" spc="-100" dirty="0">
                <a:solidFill>
                  <a:schemeClr val="tx2"/>
                </a:solidFill>
                <a:latin typeface="+mj-lt"/>
                <a:ea typeface="+mj-ea"/>
                <a:cs typeface="+mj-cs"/>
                <a:sym typeface="+mn-ea"/>
              </a:rPr>
              <a:t>性</a:t>
            </a:r>
            <a:r>
              <a:rPr lang="en-US" altLang="zh-CN" sz="3600" spc="-100" dirty="0">
                <a:solidFill>
                  <a:schemeClr val="tx2"/>
                </a:solidFill>
                <a:latin typeface="+mj-lt"/>
                <a:ea typeface="+mj-ea"/>
                <a:cs typeface="+mj-cs"/>
                <a:sym typeface="+mn-ea"/>
              </a:rPr>
              <a:t>QA</a:t>
            </a:r>
            <a:r>
              <a:rPr lang="zh-CN" altLang="en-US" sz="3600" spc="-100" dirty="0">
                <a:solidFill>
                  <a:schemeClr val="tx2"/>
                </a:solidFill>
                <a:latin typeface="+mj-lt"/>
                <a:ea typeface="+mj-ea"/>
                <a:cs typeface="+mj-cs"/>
                <a:sym typeface="+mn-ea"/>
              </a:rPr>
              <a:t>数据集</a:t>
            </a:r>
            <a:r>
              <a:rPr lang="en-US" altLang="zh-CN" sz="3600" spc="-100" dirty="0">
                <a:solidFill>
                  <a:schemeClr val="tx2"/>
                </a:solidFill>
                <a:latin typeface="+mj-lt"/>
                <a:ea typeface="+mj-ea"/>
                <a:cs typeface="+mj-cs"/>
                <a:sym typeface="+mn-ea"/>
              </a:rPr>
              <a:t>解释：新的数据集和模型</a:t>
            </a:r>
            <a:endParaRPr lang="en-US" altLang="zh-CN" sz="3600" spc="-100" dirty="0">
              <a:solidFill>
                <a:schemeClr val="tx2"/>
              </a:solidFill>
              <a:latin typeface="+mj-lt"/>
              <a:ea typeface="+mj-ea"/>
              <a:cs typeface="+mj-cs"/>
              <a:sym typeface="+mn-ea"/>
            </a:endParaRPr>
          </a:p>
          <a:p>
            <a:endParaRPr lang="zh-CN" altLang="en-US" sz="3200" spc="-100" dirty="0">
              <a:solidFill>
                <a:schemeClr val="tx2"/>
              </a:solidFill>
              <a:latin typeface="+mj-lt"/>
              <a:ea typeface="+mj-ea"/>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sz="3200" dirty="0">
                <a:sym typeface="+mn-ea"/>
              </a:rPr>
              <a:t>生成系统</a:t>
            </a:r>
            <a:r>
              <a:rPr lang="zh-CN" sz="3200" dirty="0">
                <a:sym typeface="+mn-ea"/>
              </a:rPr>
              <a:t>（</a:t>
            </a:r>
            <a:r>
              <a:rPr lang="en-US" altLang="zh-CN" sz="3200" dirty="0">
                <a:sym typeface="+mn-ea"/>
              </a:rPr>
              <a:t>XG</a:t>
            </a:r>
            <a:r>
              <a:rPr lang="zh-CN" sz="3200" dirty="0">
                <a:sym typeface="+mn-ea"/>
              </a:rPr>
              <a:t>）</a:t>
            </a:r>
            <a:endParaRPr lang="zh-CN" sz="3200" dirty="0">
              <a:sym typeface="+mn-ea"/>
            </a:endParaRPr>
          </a:p>
        </p:txBody>
      </p:sp>
      <p:sp>
        <p:nvSpPr>
          <p:cNvPr id="8" name="文本框 7"/>
          <p:cNvSpPr txBox="1"/>
          <p:nvPr/>
        </p:nvSpPr>
        <p:spPr>
          <a:xfrm>
            <a:off x="970915" y="1455420"/>
            <a:ext cx="10796270" cy="1014730"/>
          </a:xfrm>
          <a:prstGeom prst="rect">
            <a:avLst/>
          </a:prstGeom>
          <a:noFill/>
        </p:spPr>
        <p:txBody>
          <a:bodyPr wrap="square" rtlCol="0">
            <a:spAutoFit/>
          </a:bodyPr>
          <a:p>
            <a:r>
              <a:rPr lang="en-US" sz="2000" dirty="0"/>
              <a:t>1.XGP</a:t>
            </a:r>
            <a:r>
              <a:rPr sz="2000" dirty="0"/>
              <a:t>可以为给定的问题、答案选择和答案选择的（不）正确性标志生成常识属性。</a:t>
            </a:r>
            <a:endParaRPr sz="2000" dirty="0"/>
          </a:p>
          <a:p>
            <a:r>
              <a:rPr lang="zh-CN" altLang="en-US" sz="2000" dirty="0">
                <a:sym typeface="+mn-ea"/>
              </a:rPr>
              <a:t>微调GPT-2，以确保它能够生成类似于常识属性的句子。使用一个常识属性OMCS语料库微调。</a:t>
            </a:r>
            <a:endParaRPr lang="zh-CN" sz="2000" dirty="0"/>
          </a:p>
          <a:p>
            <a:r>
              <a:rPr lang="en-US" altLang="zh-CN" sz="2000" dirty="0"/>
              <a:t>2.</a:t>
            </a:r>
            <a:r>
              <a:rPr sz="2000" dirty="0"/>
              <a:t>XG</a:t>
            </a:r>
            <a:r>
              <a:rPr lang="en-US" sz="2000" dirty="0"/>
              <a:t>F</a:t>
            </a:r>
            <a:r>
              <a:rPr sz="2000" dirty="0"/>
              <a:t> 生成自然语言的解释。</a:t>
            </a:r>
            <a:r>
              <a:rPr lang="zh-CN" sz="2000" dirty="0"/>
              <a:t>两种不同训练策略和推理</a:t>
            </a:r>
            <a:r>
              <a:rPr lang="zh-CN" sz="2000" dirty="0"/>
              <a:t>策略。</a:t>
            </a:r>
            <a:endParaRPr lang="zh-CN" sz="2000" dirty="0"/>
          </a:p>
        </p:txBody>
      </p:sp>
      <p:pic>
        <p:nvPicPr>
          <p:cNvPr id="3" name="图片 2"/>
          <p:cNvPicPr>
            <a:picLocks noChangeAspect="1"/>
          </p:cNvPicPr>
          <p:nvPr/>
        </p:nvPicPr>
        <p:blipFill>
          <a:blip r:embed="rId1"/>
          <a:stretch>
            <a:fillRect/>
          </a:stretch>
        </p:blipFill>
        <p:spPr>
          <a:xfrm>
            <a:off x="970915" y="2470150"/>
            <a:ext cx="8625840" cy="3901440"/>
          </a:xfrm>
          <a:prstGeom prst="rect">
            <a:avLst/>
          </a:prstGeom>
        </p:spPr>
      </p:pic>
      <p:pic>
        <p:nvPicPr>
          <p:cNvPr id="9" name="图片 8"/>
          <p:cNvPicPr>
            <a:picLocks noChangeAspect="1"/>
          </p:cNvPicPr>
          <p:nvPr/>
        </p:nvPicPr>
        <p:blipFill>
          <a:blip r:embed="rId2"/>
          <a:stretch>
            <a:fillRect/>
          </a:stretch>
        </p:blipFill>
        <p:spPr>
          <a:xfrm>
            <a:off x="1888490" y="2470150"/>
            <a:ext cx="3444240" cy="640080"/>
          </a:xfrm>
          <a:prstGeom prst="rect">
            <a:avLst/>
          </a:prstGeom>
        </p:spPr>
      </p:pic>
      <p:cxnSp>
        <p:nvCxnSpPr>
          <p:cNvPr id="10" name="直接箭头连接符 9"/>
          <p:cNvCxnSpPr/>
          <p:nvPr/>
        </p:nvCxnSpPr>
        <p:spPr>
          <a:xfrm>
            <a:off x="3757295" y="3110230"/>
            <a:ext cx="0" cy="318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1" name="图片 10"/>
          <p:cNvPicPr>
            <a:picLocks noChangeAspect="1"/>
          </p:cNvPicPr>
          <p:nvPr/>
        </p:nvPicPr>
        <p:blipFill>
          <a:blip r:embed="rId3"/>
          <a:stretch>
            <a:fillRect/>
          </a:stretch>
        </p:blipFill>
        <p:spPr>
          <a:xfrm>
            <a:off x="2073275" y="4252595"/>
            <a:ext cx="3368040" cy="807720"/>
          </a:xfrm>
          <a:prstGeom prst="rect">
            <a:avLst/>
          </a:prstGeom>
        </p:spPr>
      </p:pic>
      <p:cxnSp>
        <p:nvCxnSpPr>
          <p:cNvPr id="12" name="直接箭头连接符 11"/>
          <p:cNvCxnSpPr>
            <a:stCxn id="11" idx="2"/>
          </p:cNvCxnSpPr>
          <p:nvPr/>
        </p:nvCxnSpPr>
        <p:spPr>
          <a:xfrm>
            <a:off x="3757295" y="5060315"/>
            <a:ext cx="0" cy="349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sz="3200" dirty="0">
                <a:sym typeface="+mn-ea"/>
              </a:rPr>
              <a:t>例子</a:t>
            </a:r>
            <a:endParaRPr lang="zh-CN" sz="3200" dirty="0">
              <a:sym typeface="+mn-ea"/>
            </a:endParaRPr>
          </a:p>
        </p:txBody>
      </p:sp>
      <p:pic>
        <p:nvPicPr>
          <p:cNvPr id="2" name="图片 1"/>
          <p:cNvPicPr>
            <a:picLocks noChangeAspect="1"/>
          </p:cNvPicPr>
          <p:nvPr/>
        </p:nvPicPr>
        <p:blipFill>
          <a:blip r:embed="rId1"/>
          <a:stretch>
            <a:fillRect/>
          </a:stretch>
        </p:blipFill>
        <p:spPr>
          <a:xfrm>
            <a:off x="1675130" y="380365"/>
            <a:ext cx="3296920" cy="6075045"/>
          </a:xfrm>
          <a:prstGeom prst="rect">
            <a:avLst/>
          </a:prstGeom>
        </p:spPr>
      </p:pic>
      <p:pic>
        <p:nvPicPr>
          <p:cNvPr id="13" name="图片 12"/>
          <p:cNvPicPr>
            <a:picLocks noChangeAspect="1"/>
          </p:cNvPicPr>
          <p:nvPr/>
        </p:nvPicPr>
        <p:blipFill>
          <a:blip r:embed="rId2"/>
          <a:stretch>
            <a:fillRect/>
          </a:stretch>
        </p:blipFill>
        <p:spPr>
          <a:xfrm>
            <a:off x="4972050" y="347345"/>
            <a:ext cx="3368040" cy="6118860"/>
          </a:xfrm>
          <a:prstGeom prst="rect">
            <a:avLst/>
          </a:prstGeom>
        </p:spPr>
      </p:pic>
      <p:pic>
        <p:nvPicPr>
          <p:cNvPr id="14" name="图片 13"/>
          <p:cNvPicPr>
            <a:picLocks noChangeAspect="1"/>
          </p:cNvPicPr>
          <p:nvPr/>
        </p:nvPicPr>
        <p:blipFill>
          <a:blip r:embed="rId3"/>
          <a:stretch>
            <a:fillRect/>
          </a:stretch>
        </p:blipFill>
        <p:spPr>
          <a:xfrm>
            <a:off x="8340090" y="370840"/>
            <a:ext cx="3604895" cy="60940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实验分析</a:t>
            </a:r>
            <a:endParaRPr lang="zh-CN" altLang="en-US" sz="3200" dirty="0"/>
          </a:p>
        </p:txBody>
      </p:sp>
      <p:sp>
        <p:nvSpPr>
          <p:cNvPr id="3" name="文本框 2"/>
          <p:cNvSpPr txBox="1"/>
          <p:nvPr/>
        </p:nvSpPr>
        <p:spPr>
          <a:xfrm>
            <a:off x="820420" y="4678045"/>
            <a:ext cx="4806315" cy="1014730"/>
          </a:xfrm>
          <a:prstGeom prst="rect">
            <a:avLst/>
          </a:prstGeom>
          <a:noFill/>
        </p:spPr>
        <p:txBody>
          <a:bodyPr wrap="square" rtlCol="0">
            <a:spAutoFit/>
          </a:bodyPr>
          <a:p>
            <a:r>
              <a:rPr sz="2000" dirty="0"/>
              <a:t>在 ECQA 注释属性语料库中检索正确答案的解释时，XR 以 100% 的相对增益优于一种流行的信息检索方法（称为 BM25）。</a:t>
            </a:r>
            <a:endParaRPr sz="2000" dirty="0"/>
          </a:p>
        </p:txBody>
      </p:sp>
      <p:pic>
        <p:nvPicPr>
          <p:cNvPr id="2" name="图片 1"/>
          <p:cNvPicPr>
            <a:picLocks noChangeAspect="1"/>
          </p:cNvPicPr>
          <p:nvPr/>
        </p:nvPicPr>
        <p:blipFill>
          <a:blip r:embed="rId1"/>
          <a:stretch>
            <a:fillRect/>
          </a:stretch>
        </p:blipFill>
        <p:spPr>
          <a:xfrm>
            <a:off x="1330960" y="1588770"/>
            <a:ext cx="3566160" cy="2118360"/>
          </a:xfrm>
          <a:prstGeom prst="rect">
            <a:avLst/>
          </a:prstGeom>
        </p:spPr>
      </p:pic>
      <p:pic>
        <p:nvPicPr>
          <p:cNvPr id="9" name="图片 8"/>
          <p:cNvPicPr>
            <a:picLocks noChangeAspect="1"/>
          </p:cNvPicPr>
          <p:nvPr/>
        </p:nvPicPr>
        <p:blipFill>
          <a:blip r:embed="rId2"/>
          <a:stretch>
            <a:fillRect/>
          </a:stretch>
        </p:blipFill>
        <p:spPr>
          <a:xfrm>
            <a:off x="7237095" y="1588770"/>
            <a:ext cx="3429000" cy="2811780"/>
          </a:xfrm>
          <a:prstGeom prst="rect">
            <a:avLst/>
          </a:prstGeom>
        </p:spPr>
      </p:pic>
      <p:pic>
        <p:nvPicPr>
          <p:cNvPr id="10" name="图片 9"/>
          <p:cNvPicPr>
            <a:picLocks noChangeAspect="1"/>
          </p:cNvPicPr>
          <p:nvPr/>
        </p:nvPicPr>
        <p:blipFill>
          <a:blip r:embed="rId3"/>
          <a:stretch>
            <a:fillRect/>
          </a:stretch>
        </p:blipFill>
        <p:spPr>
          <a:xfrm>
            <a:off x="1384300" y="3612515"/>
            <a:ext cx="3459480" cy="754380"/>
          </a:xfrm>
          <a:prstGeom prst="rect">
            <a:avLst/>
          </a:prstGeom>
        </p:spPr>
      </p:pic>
      <p:sp>
        <p:nvSpPr>
          <p:cNvPr id="11" name="文本框 10"/>
          <p:cNvSpPr txBox="1"/>
          <p:nvPr/>
        </p:nvSpPr>
        <p:spPr>
          <a:xfrm>
            <a:off x="6913245" y="4678045"/>
            <a:ext cx="3993515" cy="1014730"/>
          </a:xfrm>
          <a:prstGeom prst="rect">
            <a:avLst/>
          </a:prstGeom>
          <a:noFill/>
        </p:spPr>
        <p:txBody>
          <a:bodyPr wrap="square" rtlCol="0" anchor="t">
            <a:spAutoFit/>
          </a:bodyPr>
          <a:p>
            <a:pPr algn="l">
              <a:buClrTx/>
              <a:buSzTx/>
              <a:buFontTx/>
            </a:pPr>
            <a:r>
              <a:rPr sz="2000" dirty="0"/>
              <a:t>不同XR系统的银语料库的解释检索结果以及XGP模型对所有5个指标的属性生成结果。</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实验分析</a:t>
            </a:r>
            <a:endParaRPr lang="zh-CN" altLang="en-US" sz="3200" dirty="0"/>
          </a:p>
        </p:txBody>
      </p:sp>
      <p:pic>
        <p:nvPicPr>
          <p:cNvPr id="8" name="图片 7"/>
          <p:cNvPicPr>
            <a:picLocks noChangeAspect="1"/>
          </p:cNvPicPr>
          <p:nvPr/>
        </p:nvPicPr>
        <p:blipFill>
          <a:blip r:embed="rId1"/>
          <a:stretch>
            <a:fillRect/>
          </a:stretch>
        </p:blipFill>
        <p:spPr>
          <a:xfrm>
            <a:off x="842010" y="1452880"/>
            <a:ext cx="7111365" cy="4769485"/>
          </a:xfrm>
          <a:prstGeom prst="rect">
            <a:avLst/>
          </a:prstGeom>
        </p:spPr>
      </p:pic>
      <p:sp>
        <p:nvSpPr>
          <p:cNvPr id="11" name="文本框 10"/>
          <p:cNvSpPr txBox="1"/>
          <p:nvPr/>
        </p:nvSpPr>
        <p:spPr>
          <a:xfrm>
            <a:off x="8055610" y="1588770"/>
            <a:ext cx="2540000" cy="1014730"/>
          </a:xfrm>
          <a:prstGeom prst="rect">
            <a:avLst/>
          </a:prstGeom>
          <a:noFill/>
        </p:spPr>
        <p:txBody>
          <a:bodyPr wrap="square" rtlCol="0" anchor="t">
            <a:spAutoFit/>
          </a:bodyPr>
          <a:p>
            <a:pPr algn="l">
              <a:buClrTx/>
              <a:buSzTx/>
              <a:buFontTx/>
            </a:pPr>
            <a:r>
              <a:rPr lang="en-US" sz="2000" dirty="0"/>
              <a:t>ECQA</a:t>
            </a:r>
            <a:endParaRPr sz="2000" dirty="0"/>
          </a:p>
          <a:p>
            <a:pPr algn="l">
              <a:buClrTx/>
              <a:buSzTx/>
              <a:buFontTx/>
            </a:pPr>
            <a:r>
              <a:rPr sz="2000" dirty="0"/>
              <a:t>属性数量的分布</a:t>
            </a:r>
            <a:endParaRPr sz="2000" dirty="0"/>
          </a:p>
          <a:p>
            <a:pPr algn="l">
              <a:buClrTx/>
              <a:buSzTx/>
              <a:buFontTx/>
            </a:pPr>
            <a:r>
              <a:rPr sz="2000" dirty="0"/>
              <a:t>属性</a:t>
            </a:r>
            <a:r>
              <a:rPr sz="2000" dirty="0"/>
              <a:t>的长度</a:t>
            </a:r>
            <a:endParaRPr sz="2000" dirty="0"/>
          </a:p>
        </p:txBody>
      </p:sp>
      <p:sp>
        <p:nvSpPr>
          <p:cNvPr id="12" name="文本框 11"/>
          <p:cNvSpPr txBox="1"/>
          <p:nvPr/>
        </p:nvSpPr>
        <p:spPr>
          <a:xfrm>
            <a:off x="7953375" y="4277995"/>
            <a:ext cx="3336290" cy="706755"/>
          </a:xfrm>
          <a:prstGeom prst="rect">
            <a:avLst/>
          </a:prstGeom>
          <a:noFill/>
        </p:spPr>
        <p:txBody>
          <a:bodyPr wrap="square" rtlCol="0" anchor="t">
            <a:spAutoFit/>
          </a:bodyPr>
          <a:p>
            <a:r>
              <a:rPr sz="2000" dirty="0"/>
              <a:t>CQAvsECQA中不同名词(a)和动词(b)数量的分布。</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总结</a:t>
            </a:r>
            <a:endParaRPr lang="zh-CN" altLang="en-US" sz="3200" dirty="0"/>
          </a:p>
        </p:txBody>
      </p:sp>
      <p:sp>
        <p:nvSpPr>
          <p:cNvPr id="3" name="文本框 2"/>
          <p:cNvSpPr txBox="1"/>
          <p:nvPr/>
        </p:nvSpPr>
        <p:spPr>
          <a:xfrm>
            <a:off x="992505" y="1767205"/>
            <a:ext cx="10919460" cy="3784600"/>
          </a:xfrm>
          <a:prstGeom prst="rect">
            <a:avLst/>
          </a:prstGeom>
          <a:noFill/>
        </p:spPr>
        <p:txBody>
          <a:bodyPr wrap="square" rtlCol="0">
            <a:spAutoFit/>
          </a:bodyPr>
          <a:p>
            <a:r>
              <a:rPr sz="2000" dirty="0"/>
              <a:t>生成了一个人工注释解释数据集ECQA。我们还提出了模型来检索和生成常识性事实，以证明答案的选择。</a:t>
            </a:r>
            <a:endParaRPr sz="2000" dirty="0"/>
          </a:p>
          <a:p>
            <a:endParaRPr sz="2000" dirty="0"/>
          </a:p>
          <a:p>
            <a:r>
              <a:rPr sz="2000" dirty="0"/>
              <a:t>研究为研究人员以及该领域的从业者进一步使用开辟了多种途径。</a:t>
            </a:r>
            <a:endParaRPr sz="2000" dirty="0"/>
          </a:p>
          <a:p>
            <a:endParaRPr sz="2000" dirty="0"/>
          </a:p>
          <a:p>
            <a:r>
              <a:rPr lang="zh-CN" sz="2000" dirty="0"/>
              <a:t>实际应用举例：</a:t>
            </a:r>
            <a:r>
              <a:rPr sz="2000" dirty="0"/>
              <a:t>一个突出的现实世界应用是在小学教育领域，在这项工作中开发的技术可用于构建新颖的人工智能应用程序，这些应用程序可以与儿童交谈，使用常识提高他们对周围世界的总体理解解释。这可能包括帮助他们更好地理解为什么他们生活中的一些常规现象会表现得像他们一样</a:t>
            </a:r>
            <a:r>
              <a:rPr lang="zh-CN" sz="2000" dirty="0"/>
              <a:t>。</a:t>
            </a:r>
            <a:endParaRPr sz="2000" dirty="0"/>
          </a:p>
          <a:p>
            <a:endParaRPr sz="2000" dirty="0"/>
          </a:p>
          <a:p>
            <a:r>
              <a:rPr sz="2000" dirty="0"/>
              <a:t>将可解释性引入 AI 的基本概念同样可以应用于常识问题之外。通过将正确的领域专业知识添加到 ECQA 数据集中，人工智能可以解释任何领域的正确和错误答案，包括科学、医学或金融。</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9344" y="2989644"/>
            <a:ext cx="2380938" cy="878712"/>
          </a:xfrm>
        </p:spPr>
        <p:txBody>
          <a:bodyPr>
            <a:noAutofit/>
          </a:bodyPr>
          <a:lstStyle/>
          <a:p>
            <a:r>
              <a:rPr lang="en-US" altLang="zh-CN" sz="8800" dirty="0"/>
              <a:t>Q&amp;A</a:t>
            </a:r>
            <a:endParaRPr lang="zh-CN" altLang="en-US" sz="8800" dirty="0"/>
          </a:p>
        </p:txBody>
      </p:sp>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矩形 5"/>
          <p:cNvSpPr/>
          <p:nvPr/>
        </p:nvSpPr>
        <p:spPr>
          <a:xfrm>
            <a:off x="4998720" y="2967335"/>
            <a:ext cx="2194560" cy="92202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研究背景</a:t>
            </a:r>
            <a:endParaRPr lang="zh-CN" altLang="en-US" sz="3200" dirty="0"/>
          </a:p>
        </p:txBody>
      </p:sp>
      <p:sp>
        <p:nvSpPr>
          <p:cNvPr id="3" name="文本框 2"/>
          <p:cNvSpPr txBox="1"/>
          <p:nvPr/>
        </p:nvSpPr>
        <p:spPr>
          <a:xfrm>
            <a:off x="1052830" y="1647190"/>
            <a:ext cx="4023995" cy="398780"/>
          </a:xfrm>
          <a:prstGeom prst="rect">
            <a:avLst/>
          </a:prstGeom>
          <a:noFill/>
        </p:spPr>
        <p:txBody>
          <a:bodyPr wrap="square" rtlCol="0">
            <a:spAutoFit/>
          </a:bodyPr>
          <a:p>
            <a:r>
              <a:rPr lang="en-US" altLang="zh-CN" sz="2000" dirty="0"/>
              <a:t>QA</a:t>
            </a:r>
            <a:r>
              <a:rPr lang="zh-CN" altLang="en-US" sz="2000" dirty="0"/>
              <a:t>领域近几年取得飞速发展</a:t>
            </a:r>
            <a:endParaRPr lang="zh-CN" altLang="en-US" sz="2000" dirty="0"/>
          </a:p>
        </p:txBody>
      </p:sp>
      <p:sp>
        <p:nvSpPr>
          <p:cNvPr id="8" name="左大括号 7"/>
          <p:cNvSpPr/>
          <p:nvPr/>
        </p:nvSpPr>
        <p:spPr>
          <a:xfrm>
            <a:off x="5077460" y="1392555"/>
            <a:ext cx="145415" cy="993140"/>
          </a:xfrm>
          <a:prstGeom prst="leftBrace">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sz="2000">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5352415" y="1186815"/>
            <a:ext cx="3952240" cy="398780"/>
          </a:xfrm>
          <a:prstGeom prst="rect">
            <a:avLst/>
          </a:prstGeom>
          <a:noFill/>
        </p:spPr>
        <p:txBody>
          <a:bodyPr wrap="square" rtlCol="0">
            <a:spAutoFit/>
          </a:bodyPr>
          <a:p>
            <a:r>
              <a:rPr lang="zh-CN" altLang="en-US" sz="2000" dirty="0"/>
              <a:t>大型</a:t>
            </a:r>
            <a:r>
              <a:rPr lang="en-US" altLang="zh-CN" sz="2000" dirty="0"/>
              <a:t>QA</a:t>
            </a:r>
            <a:r>
              <a:rPr lang="zh-CN" altLang="en-US" sz="2000" dirty="0"/>
              <a:t>数据集的出现</a:t>
            </a:r>
            <a:endParaRPr lang="zh-CN" altLang="en-US" sz="2000" dirty="0"/>
          </a:p>
        </p:txBody>
      </p:sp>
      <p:sp>
        <p:nvSpPr>
          <p:cNvPr id="16" name="文本框 15"/>
          <p:cNvSpPr txBox="1"/>
          <p:nvPr/>
        </p:nvSpPr>
        <p:spPr>
          <a:xfrm>
            <a:off x="5352415" y="2179320"/>
            <a:ext cx="5168265" cy="398780"/>
          </a:xfrm>
          <a:prstGeom prst="rect">
            <a:avLst/>
          </a:prstGeom>
          <a:noFill/>
        </p:spPr>
        <p:txBody>
          <a:bodyPr wrap="square" rtlCol="0">
            <a:spAutoFit/>
          </a:bodyPr>
          <a:p>
            <a:r>
              <a:rPr lang="zh-CN" altLang="en-US" sz="2000" dirty="0"/>
              <a:t>强大、大规模预训练神经网络模型</a:t>
            </a:r>
            <a:endParaRPr lang="zh-CN" altLang="en-US" sz="2000" dirty="0"/>
          </a:p>
        </p:txBody>
      </p:sp>
      <p:sp>
        <p:nvSpPr>
          <p:cNvPr id="17" name="文本框 16"/>
          <p:cNvSpPr txBox="1"/>
          <p:nvPr/>
        </p:nvSpPr>
        <p:spPr>
          <a:xfrm>
            <a:off x="1053465" y="2679065"/>
            <a:ext cx="9106535" cy="398780"/>
          </a:xfrm>
          <a:prstGeom prst="rect">
            <a:avLst/>
          </a:prstGeom>
          <a:noFill/>
        </p:spPr>
        <p:txBody>
          <a:bodyPr wrap="square" rtlCol="0">
            <a:spAutoFit/>
          </a:bodyPr>
          <a:p>
            <a:r>
              <a:rPr lang="en-US" altLang="zh-CN" sz="2000" dirty="0"/>
              <a:t>QA</a:t>
            </a:r>
            <a:r>
              <a:rPr lang="zh-CN" altLang="en-US" sz="2000" dirty="0"/>
              <a:t>之前大部分工作集中在建立只预测正确答案的模型上。</a:t>
            </a:r>
            <a:endParaRPr lang="zh-CN" altLang="en-US" sz="2000" dirty="0"/>
          </a:p>
        </p:txBody>
      </p:sp>
      <p:sp>
        <p:nvSpPr>
          <p:cNvPr id="18" name="下箭头 17"/>
          <p:cNvSpPr/>
          <p:nvPr/>
        </p:nvSpPr>
        <p:spPr>
          <a:xfrm>
            <a:off x="4890770" y="3139440"/>
            <a:ext cx="186690" cy="34417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20" name="文本框 19"/>
          <p:cNvSpPr txBox="1"/>
          <p:nvPr/>
        </p:nvSpPr>
        <p:spPr>
          <a:xfrm>
            <a:off x="1053465" y="3439795"/>
            <a:ext cx="9106535" cy="398780"/>
          </a:xfrm>
          <a:prstGeom prst="rect">
            <a:avLst/>
          </a:prstGeom>
          <a:noFill/>
        </p:spPr>
        <p:txBody>
          <a:bodyPr wrap="square" rtlCol="0">
            <a:spAutoFit/>
          </a:bodyPr>
          <a:p>
            <a:r>
              <a:rPr lang="zh-CN" altLang="en-US" sz="2000" dirty="0"/>
              <a:t>解释常识性</a:t>
            </a:r>
            <a:r>
              <a:rPr lang="en-US" altLang="zh-CN" sz="2000" dirty="0"/>
              <a:t>QA</a:t>
            </a:r>
            <a:r>
              <a:rPr lang="zh-CN" altLang="en-US" sz="2000" dirty="0"/>
              <a:t>的已知最佳回答是重要的研究问题，但远未得到解决。</a:t>
            </a:r>
            <a:endParaRPr lang="zh-CN" altLang="en-US" sz="2000" dirty="0"/>
          </a:p>
        </p:txBody>
      </p:sp>
      <p:sp>
        <p:nvSpPr>
          <p:cNvPr id="21" name="文本框 20"/>
          <p:cNvSpPr txBox="1"/>
          <p:nvPr/>
        </p:nvSpPr>
        <p:spPr>
          <a:xfrm>
            <a:off x="1022350" y="5485765"/>
            <a:ext cx="4023995" cy="398780"/>
          </a:xfrm>
          <a:prstGeom prst="rect">
            <a:avLst/>
          </a:prstGeom>
          <a:noFill/>
        </p:spPr>
        <p:txBody>
          <a:bodyPr wrap="square" rtlCol="0">
            <a:spAutoFit/>
          </a:bodyPr>
          <a:p>
            <a:r>
              <a:rPr lang="zh-CN" altLang="en-US" sz="2000" dirty="0"/>
              <a:t>两个主要的障碍</a:t>
            </a:r>
            <a:endParaRPr lang="zh-CN" altLang="en-US" sz="2000" dirty="0"/>
          </a:p>
        </p:txBody>
      </p:sp>
      <p:sp>
        <p:nvSpPr>
          <p:cNvPr id="22" name="左大括号 21"/>
          <p:cNvSpPr/>
          <p:nvPr/>
        </p:nvSpPr>
        <p:spPr>
          <a:xfrm>
            <a:off x="3536315" y="5191760"/>
            <a:ext cx="145415" cy="993140"/>
          </a:xfrm>
          <a:prstGeom prst="leftBrace">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sz="2000">
              <a:solidFill>
                <a:schemeClr val="tx1"/>
              </a:solidFill>
              <a:effectLst>
                <a:outerShdw blurRad="38100" dist="19050" dir="2700000" algn="tl" rotWithShape="0">
                  <a:schemeClr val="dk1">
                    <a:alpha val="40000"/>
                  </a:schemeClr>
                </a:outerShdw>
              </a:effectLst>
            </a:endParaRPr>
          </a:p>
        </p:txBody>
      </p:sp>
      <p:sp>
        <p:nvSpPr>
          <p:cNvPr id="23" name="文本框 22"/>
          <p:cNvSpPr txBox="1"/>
          <p:nvPr/>
        </p:nvSpPr>
        <p:spPr>
          <a:xfrm>
            <a:off x="3832860" y="5914390"/>
            <a:ext cx="6716395" cy="398780"/>
          </a:xfrm>
          <a:prstGeom prst="rect">
            <a:avLst/>
          </a:prstGeom>
          <a:noFill/>
        </p:spPr>
        <p:txBody>
          <a:bodyPr wrap="square" rtlCol="0">
            <a:spAutoFit/>
          </a:bodyPr>
          <a:p>
            <a:r>
              <a:rPr lang="zh-CN" altLang="en-US" sz="2000" dirty="0"/>
              <a:t>无法获得高质量的人工注释解释的</a:t>
            </a:r>
            <a:r>
              <a:rPr lang="en-US" altLang="zh-CN" sz="2000" dirty="0"/>
              <a:t>QA</a:t>
            </a:r>
            <a:r>
              <a:rPr lang="zh-CN" altLang="en-US" sz="2000" dirty="0"/>
              <a:t>数据集</a:t>
            </a:r>
            <a:endParaRPr lang="zh-CN" altLang="en-US" sz="2000" dirty="0"/>
          </a:p>
        </p:txBody>
      </p:sp>
      <p:sp>
        <p:nvSpPr>
          <p:cNvPr id="24" name="文本框 23"/>
          <p:cNvSpPr txBox="1"/>
          <p:nvPr/>
        </p:nvSpPr>
        <p:spPr>
          <a:xfrm>
            <a:off x="3832860" y="4897755"/>
            <a:ext cx="5734685" cy="398780"/>
          </a:xfrm>
          <a:prstGeom prst="rect">
            <a:avLst/>
          </a:prstGeom>
          <a:noFill/>
        </p:spPr>
        <p:txBody>
          <a:bodyPr wrap="square" rtlCol="0">
            <a:spAutoFit/>
          </a:bodyPr>
          <a:p>
            <a:r>
              <a:rPr lang="zh-CN" altLang="en-US" sz="2000" dirty="0"/>
              <a:t>缺乏任何对什么构成了一种解释的需求</a:t>
            </a:r>
            <a:endParaRPr lang="zh-CN" altLang="en-US" sz="2000" dirty="0"/>
          </a:p>
        </p:txBody>
      </p:sp>
      <p:sp>
        <p:nvSpPr>
          <p:cNvPr id="25" name="文本框 24"/>
          <p:cNvSpPr txBox="1"/>
          <p:nvPr/>
        </p:nvSpPr>
        <p:spPr>
          <a:xfrm>
            <a:off x="1063625" y="3983990"/>
            <a:ext cx="9096375" cy="706755"/>
          </a:xfrm>
          <a:prstGeom prst="rect">
            <a:avLst/>
          </a:prstGeom>
          <a:noFill/>
        </p:spPr>
        <p:txBody>
          <a:bodyPr wrap="square" rtlCol="0" anchor="t">
            <a:spAutoFit/>
          </a:bodyPr>
          <a:p>
            <a:pPr algn="l">
              <a:buClrTx/>
              <a:buSzTx/>
              <a:buFontTx/>
            </a:pPr>
            <a:r>
              <a:rPr lang="zh-CN" altLang="en-US" sz="2000" dirty="0"/>
              <a:t>具备常识问答等能力的机器必须能够做的不仅仅是选择正确的答案</a:t>
            </a:r>
            <a:r>
              <a:rPr lang="en-US" altLang="zh-CN" sz="2000" dirty="0"/>
              <a:t> </a:t>
            </a:r>
            <a:r>
              <a:rPr lang="zh-CN" altLang="en-US" sz="2000" dirty="0"/>
              <a:t>。</a:t>
            </a:r>
            <a:endParaRPr lang="zh-CN" altLang="en-US" sz="2000" dirty="0"/>
          </a:p>
          <a:p>
            <a:pPr algn="l">
              <a:buClrTx/>
              <a:buSzTx/>
              <a:buFontTx/>
            </a:pPr>
            <a:r>
              <a:rPr lang="zh-CN" altLang="en-US" sz="2000" dirty="0"/>
              <a:t> </a:t>
            </a:r>
            <a:r>
              <a:rPr lang="en-US" altLang="zh-CN" sz="2000" dirty="0"/>
              <a:t>       </a:t>
            </a:r>
            <a:r>
              <a:rPr lang="zh-CN" altLang="en-US" sz="2000" dirty="0">
                <a:sym typeface="+mn-ea"/>
              </a:rPr>
              <a:t>必须能够证明自己的决定是正确的。</a:t>
            </a:r>
            <a:r>
              <a:rPr lang="en-US" altLang="zh-CN" sz="2000" dirty="0"/>
              <a:t>             </a:t>
            </a:r>
            <a:endParaRPr lang="zh-CN" altLang="en-US" sz="2000" dirty="0"/>
          </a:p>
        </p:txBody>
      </p:sp>
      <p:sp>
        <p:nvSpPr>
          <p:cNvPr id="26" name="右箭头 25"/>
          <p:cNvSpPr/>
          <p:nvPr/>
        </p:nvSpPr>
        <p:spPr>
          <a:xfrm>
            <a:off x="1235710" y="4413885"/>
            <a:ext cx="356870" cy="17081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相关</a:t>
            </a:r>
            <a:r>
              <a:rPr lang="zh-CN" altLang="en-US" sz="3200" dirty="0"/>
              <a:t>工作</a:t>
            </a:r>
            <a:endParaRPr lang="zh-CN" altLang="en-US" sz="3200" dirty="0"/>
          </a:p>
        </p:txBody>
      </p:sp>
      <p:sp>
        <p:nvSpPr>
          <p:cNvPr id="3" name="文本框 2"/>
          <p:cNvSpPr txBox="1"/>
          <p:nvPr/>
        </p:nvSpPr>
        <p:spPr>
          <a:xfrm>
            <a:off x="1052830" y="1647190"/>
            <a:ext cx="4023995" cy="398780"/>
          </a:xfrm>
          <a:prstGeom prst="rect">
            <a:avLst/>
          </a:prstGeom>
          <a:noFill/>
        </p:spPr>
        <p:txBody>
          <a:bodyPr wrap="square" rtlCol="0">
            <a:spAutoFit/>
          </a:bodyPr>
          <a:p>
            <a:r>
              <a:rPr lang="en-US" altLang="zh-CN" sz="2000" dirty="0"/>
              <a:t>QA</a:t>
            </a:r>
            <a:r>
              <a:rPr lang="zh-CN" altLang="en-US" sz="2000" dirty="0"/>
              <a:t>中的解释</a:t>
            </a:r>
            <a:endParaRPr lang="zh-CN" altLang="en-US" sz="2000" dirty="0"/>
          </a:p>
        </p:txBody>
      </p:sp>
      <p:sp>
        <p:nvSpPr>
          <p:cNvPr id="8" name="左大括号 7"/>
          <p:cNvSpPr/>
          <p:nvPr/>
        </p:nvSpPr>
        <p:spPr>
          <a:xfrm>
            <a:off x="2812415" y="1397000"/>
            <a:ext cx="145415" cy="993140"/>
          </a:xfrm>
          <a:prstGeom prst="leftBrace">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sz="2000">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3139440" y="1127760"/>
            <a:ext cx="6751955" cy="398780"/>
          </a:xfrm>
          <a:prstGeom prst="rect">
            <a:avLst/>
          </a:prstGeom>
          <a:noFill/>
        </p:spPr>
        <p:txBody>
          <a:bodyPr wrap="square" rtlCol="0">
            <a:spAutoFit/>
          </a:bodyPr>
          <a:p>
            <a:r>
              <a:rPr lang="zh-CN" altLang="en-US" sz="2000" dirty="0"/>
              <a:t>解释模型预测的答案（</a:t>
            </a:r>
            <a:r>
              <a:rPr lang="en-US" altLang="zh-CN" sz="2000" dirty="0"/>
              <a:t>KBQA</a:t>
            </a:r>
            <a:r>
              <a:rPr lang="zh-CN" altLang="en-US" sz="2000" dirty="0"/>
              <a:t>、</a:t>
            </a:r>
            <a:r>
              <a:rPr lang="en-US" altLang="zh-CN" sz="2000" dirty="0"/>
              <a:t>MathQA</a:t>
            </a:r>
            <a:r>
              <a:rPr lang="zh-CN" altLang="en-US" sz="2000" dirty="0"/>
              <a:t>、</a:t>
            </a:r>
            <a:r>
              <a:rPr lang="en-US" altLang="zh-CN" sz="2000" dirty="0"/>
              <a:t>VQA</a:t>
            </a:r>
            <a:r>
              <a:rPr lang="zh-CN" altLang="en-US" sz="2000" dirty="0"/>
              <a:t>）</a:t>
            </a:r>
            <a:endParaRPr lang="zh-CN" altLang="en-US" sz="2000" dirty="0"/>
          </a:p>
        </p:txBody>
      </p:sp>
      <p:sp>
        <p:nvSpPr>
          <p:cNvPr id="16" name="文本框 15"/>
          <p:cNvSpPr txBox="1"/>
          <p:nvPr/>
        </p:nvSpPr>
        <p:spPr>
          <a:xfrm>
            <a:off x="3140075" y="1948815"/>
            <a:ext cx="8442325" cy="706755"/>
          </a:xfrm>
          <a:prstGeom prst="rect">
            <a:avLst/>
          </a:prstGeom>
          <a:noFill/>
        </p:spPr>
        <p:txBody>
          <a:bodyPr wrap="square" rtlCol="0">
            <a:spAutoFit/>
          </a:bodyPr>
          <a:p>
            <a:r>
              <a:rPr lang="zh-CN" altLang="en-US" sz="2000" dirty="0"/>
              <a:t>解释给定的最佳答案而无需关心模型</a:t>
            </a:r>
            <a:endParaRPr lang="zh-CN" altLang="en-US" sz="2000" dirty="0"/>
          </a:p>
          <a:p>
            <a:r>
              <a:rPr lang="zh-CN" altLang="en-US" sz="2000" dirty="0"/>
              <a:t>（</a:t>
            </a:r>
            <a:r>
              <a:rPr lang="en-US" altLang="zh-CN" sz="2000" dirty="0"/>
              <a:t>Common-sense QA,   Science QA</a:t>
            </a:r>
            <a:r>
              <a:rPr lang="zh-CN" altLang="en-US" sz="2000" dirty="0"/>
              <a:t>）</a:t>
            </a:r>
            <a:endParaRPr lang="zh-CN" altLang="en-US" sz="2000" dirty="0"/>
          </a:p>
        </p:txBody>
      </p:sp>
      <p:sp>
        <p:nvSpPr>
          <p:cNvPr id="20" name="文本框 19"/>
          <p:cNvSpPr txBox="1"/>
          <p:nvPr/>
        </p:nvSpPr>
        <p:spPr>
          <a:xfrm>
            <a:off x="1063625" y="2873375"/>
            <a:ext cx="9106535" cy="706755"/>
          </a:xfrm>
          <a:prstGeom prst="rect">
            <a:avLst/>
          </a:prstGeom>
          <a:noFill/>
        </p:spPr>
        <p:txBody>
          <a:bodyPr wrap="square" rtlCol="0">
            <a:spAutoFit/>
          </a:bodyPr>
          <a:p>
            <a:r>
              <a:rPr lang="zh-CN" altLang="en-US" sz="2000" dirty="0"/>
              <a:t>对于</a:t>
            </a:r>
            <a:r>
              <a:rPr lang="en-US" altLang="zh-CN" sz="2000" dirty="0"/>
              <a:t>common-sense QA </a:t>
            </a:r>
            <a:r>
              <a:rPr lang="zh-CN" altLang="en-US" sz="2000" dirty="0"/>
              <a:t>之前没有为预测的答案或者最佳答案生成人类可理解的自然语言解释。</a:t>
            </a:r>
            <a:endParaRPr lang="zh-CN" altLang="en-US" sz="2000" dirty="0"/>
          </a:p>
        </p:txBody>
      </p:sp>
      <p:sp>
        <p:nvSpPr>
          <p:cNvPr id="24" name="文本框 23"/>
          <p:cNvSpPr txBox="1"/>
          <p:nvPr/>
        </p:nvSpPr>
        <p:spPr>
          <a:xfrm>
            <a:off x="1063625" y="3754755"/>
            <a:ext cx="8828405" cy="706755"/>
          </a:xfrm>
          <a:prstGeom prst="rect">
            <a:avLst/>
          </a:prstGeom>
          <a:noFill/>
        </p:spPr>
        <p:txBody>
          <a:bodyPr wrap="square" rtlCol="0">
            <a:spAutoFit/>
          </a:bodyPr>
          <a:p>
            <a:r>
              <a:rPr lang="en-US" altLang="zh-CN" sz="2000" dirty="0"/>
              <a:t>CQA</a:t>
            </a:r>
            <a:r>
              <a:rPr lang="zh-CN" altLang="en-US" sz="2000" dirty="0"/>
              <a:t>是一个多选择的常识性</a:t>
            </a:r>
            <a:r>
              <a:rPr lang="en-US" altLang="zh-CN" sz="2000" dirty="0"/>
              <a:t>QA</a:t>
            </a:r>
            <a:r>
              <a:rPr lang="zh-CN" altLang="en-US" sz="2000" dirty="0"/>
              <a:t>数据集。该任务原本目标仅限回答问题，导致工作几乎专注于回答问题，而不是产生解释。</a:t>
            </a:r>
            <a:endParaRPr lang="zh-CN" altLang="en-US" sz="2000" dirty="0"/>
          </a:p>
        </p:txBody>
      </p:sp>
      <p:pic>
        <p:nvPicPr>
          <p:cNvPr id="2" name="图片 1" descr="333438303937343b333633323939373bb9b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076825" y="2267585"/>
            <a:ext cx="605790" cy="605790"/>
          </a:xfrm>
          <a:prstGeom prst="rect">
            <a:avLst/>
          </a:prstGeom>
        </p:spPr>
      </p:pic>
      <p:sp>
        <p:nvSpPr>
          <p:cNvPr id="9" name="文本框 8"/>
          <p:cNvSpPr txBox="1"/>
          <p:nvPr/>
        </p:nvSpPr>
        <p:spPr>
          <a:xfrm>
            <a:off x="1052830" y="4653280"/>
            <a:ext cx="8828405" cy="398780"/>
          </a:xfrm>
          <a:prstGeom prst="rect">
            <a:avLst/>
          </a:prstGeom>
          <a:noFill/>
        </p:spPr>
        <p:txBody>
          <a:bodyPr wrap="square" rtlCol="0">
            <a:spAutoFit/>
          </a:bodyPr>
          <a:p>
            <a:r>
              <a:rPr lang="en-US" altLang="zh-CN" sz="2000" dirty="0"/>
              <a:t>Rajani</a:t>
            </a:r>
            <a:r>
              <a:rPr lang="zh-CN" altLang="en-US" sz="2000" dirty="0"/>
              <a:t>对</a:t>
            </a:r>
            <a:r>
              <a:rPr lang="en-US" altLang="zh-CN" sz="2000" dirty="0"/>
              <a:t>CQA</a:t>
            </a:r>
            <a:r>
              <a:rPr lang="zh-CN" altLang="en-US" sz="2000" dirty="0"/>
              <a:t>数据集进行了标记解释，称为</a:t>
            </a:r>
            <a:r>
              <a:rPr lang="en-US" altLang="zh-CN" sz="2000" dirty="0"/>
              <a:t>Cos-E</a:t>
            </a:r>
            <a:r>
              <a:rPr lang="zh-CN" altLang="en-US" sz="2000" dirty="0"/>
              <a:t>。</a:t>
            </a:r>
            <a:endParaRPr lang="zh-CN" altLang="en-US" sz="2000" dirty="0"/>
          </a:p>
        </p:txBody>
      </p:sp>
      <p:sp>
        <p:nvSpPr>
          <p:cNvPr id="10" name="文本框 9"/>
          <p:cNvSpPr txBox="1"/>
          <p:nvPr/>
        </p:nvSpPr>
        <p:spPr>
          <a:xfrm>
            <a:off x="1592580" y="5716270"/>
            <a:ext cx="8828405" cy="706755"/>
          </a:xfrm>
          <a:prstGeom prst="rect">
            <a:avLst/>
          </a:prstGeom>
          <a:noFill/>
        </p:spPr>
        <p:txBody>
          <a:bodyPr wrap="square" rtlCol="0">
            <a:spAutoFit/>
          </a:bodyPr>
          <a:p>
            <a:r>
              <a:rPr lang="zh-CN" altLang="en-US" sz="2000" dirty="0"/>
              <a:t>缺点：解释比</a:t>
            </a:r>
            <a:r>
              <a:rPr lang="en-US" altLang="zh-CN" sz="2000" dirty="0"/>
              <a:t>ECQA</a:t>
            </a:r>
            <a:r>
              <a:rPr lang="zh-CN" altLang="en-US" sz="2000" dirty="0"/>
              <a:t>短。</a:t>
            </a:r>
            <a:endParaRPr lang="zh-CN" altLang="en-US" sz="2000" dirty="0"/>
          </a:p>
          <a:p>
            <a:r>
              <a:rPr lang="zh-CN" altLang="en-US" sz="2000" dirty="0"/>
              <a:t> </a:t>
            </a:r>
            <a:r>
              <a:rPr lang="en-US" altLang="zh-CN" sz="2000" dirty="0"/>
              <a:t>            </a:t>
            </a:r>
            <a:r>
              <a:rPr lang="zh-CN" altLang="en-US" sz="2000" dirty="0"/>
              <a:t>单跳解释（只解释正确答案，不反驳错误的答案选择）。</a:t>
            </a:r>
            <a:endParaRPr lang="zh-CN" altLang="en-US" sz="2000" dirty="0"/>
          </a:p>
        </p:txBody>
      </p:sp>
      <p:sp>
        <p:nvSpPr>
          <p:cNvPr id="11" name="文本框 10"/>
          <p:cNvSpPr txBox="1"/>
          <p:nvPr/>
        </p:nvSpPr>
        <p:spPr>
          <a:xfrm>
            <a:off x="1592580" y="5182870"/>
            <a:ext cx="5834380" cy="398780"/>
          </a:xfrm>
          <a:prstGeom prst="rect">
            <a:avLst/>
          </a:prstGeom>
          <a:noFill/>
        </p:spPr>
        <p:txBody>
          <a:bodyPr wrap="none" rtlCol="0">
            <a:spAutoFit/>
          </a:bodyPr>
          <a:p>
            <a:pPr algn="l"/>
            <a:r>
              <a:rPr lang="zh-CN" altLang="en-US" sz="2000" dirty="0">
                <a:sym typeface="+mn-ea"/>
              </a:rPr>
              <a:t>目的：利用它们训练</a:t>
            </a:r>
            <a:r>
              <a:rPr lang="en-US" altLang="zh-CN" sz="2000" dirty="0">
                <a:sym typeface="+mn-ea"/>
              </a:rPr>
              <a:t>QA</a:t>
            </a:r>
            <a:r>
              <a:rPr lang="zh-CN" altLang="en-US" sz="2000" dirty="0">
                <a:sym typeface="+mn-ea"/>
              </a:rPr>
              <a:t>模型，提高回答的准确性。</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p>
            <a:fld id="{94301C97-D473-674F-96A2-946ECAA438A3}" type="slidenum">
              <a:rPr kumimoji="1" lang="zh-CN" altLang="en-US" smtClean="0"/>
            </a:fld>
            <a:endParaRPr kumimoji="1" lang="zh-CN" altLang="en-US"/>
          </a:p>
        </p:txBody>
      </p:sp>
      <p:sp>
        <p:nvSpPr>
          <p:cNvPr id="7" name="标题 1"/>
          <p:cNvSpPr>
            <a:spLocks noGrp="1"/>
          </p:cNvSpPr>
          <p:nvPr/>
        </p:nvSpPr>
        <p:spPr>
          <a:xfrm>
            <a:off x="508858" y="445999"/>
            <a:ext cx="6728235" cy="140848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zh-CN" altLang="en-US" sz="3200" dirty="0"/>
              <a:t>相关</a:t>
            </a:r>
            <a:r>
              <a:rPr lang="zh-CN" altLang="en-US" sz="3200" dirty="0"/>
              <a:t>工作</a:t>
            </a:r>
            <a:endParaRPr lang="zh-CN" altLang="en-US" sz="3200" dirty="0"/>
          </a:p>
        </p:txBody>
      </p:sp>
      <p:pic>
        <p:nvPicPr>
          <p:cNvPr id="6" name="图片 5"/>
          <p:cNvPicPr>
            <a:picLocks noChangeAspect="1"/>
          </p:cNvPicPr>
          <p:nvPr/>
        </p:nvPicPr>
        <p:blipFill>
          <a:blip r:embed="rId1"/>
          <a:stretch>
            <a:fillRect/>
          </a:stretch>
        </p:blipFill>
        <p:spPr>
          <a:xfrm>
            <a:off x="1134110" y="2094865"/>
            <a:ext cx="10335895" cy="2668270"/>
          </a:xfrm>
          <a:prstGeom prst="rect">
            <a:avLst/>
          </a:prstGeom>
        </p:spPr>
      </p:pic>
      <p:sp>
        <p:nvSpPr>
          <p:cNvPr id="8" name="文本框 7"/>
          <p:cNvSpPr txBox="1"/>
          <p:nvPr/>
        </p:nvSpPr>
        <p:spPr>
          <a:xfrm>
            <a:off x="1134110" y="1534795"/>
            <a:ext cx="9114790" cy="398780"/>
          </a:xfrm>
          <a:prstGeom prst="rect">
            <a:avLst/>
          </a:prstGeom>
          <a:noFill/>
        </p:spPr>
        <p:txBody>
          <a:bodyPr wrap="square" rtlCol="0" anchor="t">
            <a:spAutoFit/>
          </a:bodyPr>
          <a:p>
            <a:pPr algn="l">
              <a:buClrTx/>
              <a:buSzTx/>
              <a:buFontTx/>
            </a:pPr>
            <a:r>
              <a:rPr lang="zh-CN" altLang="en-US" sz="2000" dirty="0"/>
              <a:t>该表比较了ECQA数据集与其他相关的解释数据集。</a:t>
            </a:r>
            <a:endParaRPr lang="zh-CN" altLang="en-US" sz="2000" dirty="0"/>
          </a:p>
        </p:txBody>
      </p:sp>
      <p:sp>
        <p:nvSpPr>
          <p:cNvPr id="9" name="文本框 8"/>
          <p:cNvSpPr txBox="1"/>
          <p:nvPr/>
        </p:nvSpPr>
        <p:spPr>
          <a:xfrm>
            <a:off x="1564005" y="5003800"/>
            <a:ext cx="8255000" cy="1198880"/>
          </a:xfrm>
          <a:prstGeom prst="rect">
            <a:avLst/>
          </a:prstGeom>
          <a:noFill/>
        </p:spPr>
        <p:txBody>
          <a:bodyPr wrap="square" rtlCol="0" anchor="t">
            <a:spAutoFit/>
          </a:bodyPr>
          <a:p>
            <a:pPr marL="0" marR="0" lvl="0" algn="l" defTabSz="457200" rtl="0" eaLnBrk="1" fontAlgn="auto" latinLnBrk="0" hangingPunct="1">
              <a:lnSpc>
                <a:spcPct val="100000"/>
              </a:lnSpc>
              <a:spcBef>
                <a:spcPts val="0"/>
              </a:spcBef>
              <a:buClrTx/>
              <a:buSzTx/>
              <a:buFontTx/>
              <a:buNone/>
            </a:pPr>
            <a:r>
              <a:rPr lang="zh-CN" altLang="en-US" dirty="0">
                <a:sym typeface="+mn-ea"/>
              </a:rPr>
              <a:t>ScienceQA包含了一个给定语料库的相关科学事实。</a:t>
            </a:r>
            <a:endParaRPr lang="zh-CN" altLang="en-US" dirty="0">
              <a:sym typeface="+mn-ea"/>
            </a:endParaRPr>
          </a:p>
          <a:p>
            <a:pPr marL="0" marR="0" lvl="0" algn="l" defTabSz="457200" rtl="0" eaLnBrk="1" fontAlgn="auto" latinLnBrk="0" hangingPunct="1">
              <a:lnSpc>
                <a:spcPct val="100000"/>
              </a:lnSpc>
              <a:spcBef>
                <a:spcPts val="0"/>
              </a:spcBef>
              <a:buClrTx/>
              <a:buSzTx/>
              <a:buFontTx/>
              <a:buNone/>
            </a:pPr>
            <a:r>
              <a:rPr lang="zh-CN" altLang="en-US" dirty="0">
                <a:sym typeface="+mn-ea"/>
              </a:rPr>
              <a:t>WorldTreeV2</a:t>
            </a:r>
            <a:r>
              <a:rPr lang="zh-CN" altLang="en-US" dirty="0"/>
              <a:t>是基本多项选择科学问题的语料库，具有正确答案选择的正确解释。</a:t>
            </a:r>
            <a:endParaRPr lang="zh-CN" altLang="en-US" dirty="0"/>
          </a:p>
          <a:p>
            <a:pPr marL="0" marR="0" lvl="0" algn="l" defTabSz="457200" rtl="0" eaLnBrk="1" fontAlgn="auto" latinLnBrk="0" hangingPunct="1">
              <a:lnSpc>
                <a:spcPct val="100000"/>
              </a:lnSpc>
              <a:spcBef>
                <a:spcPts val="0"/>
              </a:spcBef>
              <a:buClrTx/>
              <a:buSzTx/>
              <a:buFontTx/>
              <a:buNone/>
            </a:pPr>
            <a:r>
              <a:rPr lang="zh-CN" altLang="en-US" dirty="0">
                <a:sym typeface="+mn-ea"/>
              </a:rPr>
              <a:t>OpenBookQA基于WorldTree语料库的数据集。</a:t>
            </a:r>
            <a:endParaRPr lang="zh-CN" altLang="en-US" dirty="0"/>
          </a:p>
          <a:p>
            <a:pPr marL="0" marR="0" lvl="0" algn="l" defTabSz="457200" rtl="0" eaLnBrk="1" fontAlgn="auto" latinLnBrk="0" hangingPunct="1">
              <a:lnSpc>
                <a:spcPct val="100000"/>
              </a:lnSpc>
              <a:spcBef>
                <a:spcPts val="0"/>
              </a:spcBef>
              <a:buClrTx/>
              <a:buSzTx/>
              <a:buFontTx/>
              <a:buNone/>
            </a:pPr>
            <a:r>
              <a:rPr lang="zh-CN" altLang="en-US" dirty="0">
                <a:sym typeface="+mn-ea"/>
              </a:rPr>
              <a:t>QASC中学水平的多项选择科学QA数据集。</a:t>
            </a:r>
            <a:endParaRPr lang="zh-CN" altLang="en-US" dirty="0"/>
          </a:p>
        </p:txBody>
      </p:sp>
      <p:sp>
        <p:nvSpPr>
          <p:cNvPr id="10" name="文本框 9"/>
          <p:cNvSpPr txBox="1"/>
          <p:nvPr/>
        </p:nvSpPr>
        <p:spPr>
          <a:xfrm>
            <a:off x="1134110" y="4924425"/>
            <a:ext cx="1638935" cy="398780"/>
          </a:xfrm>
          <a:prstGeom prst="rect">
            <a:avLst/>
          </a:prstGeom>
          <a:noFill/>
        </p:spPr>
        <p:txBody>
          <a:bodyPr wrap="square" rtlCol="0" anchor="t">
            <a:spAutoFit/>
          </a:bodyPr>
          <a:p>
            <a:pPr algn="l">
              <a:buClrTx/>
              <a:buSzTx/>
              <a:buFontTx/>
            </a:pPr>
            <a:r>
              <a:rPr lang="zh-CN" altLang="en-US" dirty="0"/>
              <a:t>附</a:t>
            </a:r>
            <a:r>
              <a:rPr lang="zh-CN" altLang="en-US" sz="2000" dirty="0"/>
              <a:t>：</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zh-CN" altLang="en-US" sz="3200" dirty="0"/>
              <a:t>工作</a:t>
            </a:r>
            <a:r>
              <a:rPr lang="zh-CN" altLang="en-US" sz="3200" dirty="0"/>
              <a:t>创新</a:t>
            </a:r>
            <a:endParaRPr lang="zh-CN" altLang="en-US" sz="3200" dirty="0"/>
          </a:p>
        </p:txBody>
      </p:sp>
      <p:sp>
        <p:nvSpPr>
          <p:cNvPr id="3" name="文本框 2"/>
          <p:cNvSpPr txBox="1"/>
          <p:nvPr/>
        </p:nvSpPr>
        <p:spPr>
          <a:xfrm>
            <a:off x="970915" y="1556385"/>
            <a:ext cx="10919460" cy="398780"/>
          </a:xfrm>
          <a:prstGeom prst="rect">
            <a:avLst/>
          </a:prstGeom>
          <a:noFill/>
        </p:spPr>
        <p:txBody>
          <a:bodyPr wrap="square" rtlCol="0">
            <a:spAutoFit/>
          </a:bodyPr>
          <a:p>
            <a:r>
              <a:rPr lang="en-US" sz="2000" dirty="0"/>
              <a:t>       </a:t>
            </a:r>
            <a:r>
              <a:rPr lang="zh-CN" altLang="en-US" sz="2000" dirty="0"/>
              <a:t>整体框架：为</a:t>
            </a:r>
            <a:r>
              <a:rPr lang="en-US" altLang="zh-CN" sz="2000" dirty="0"/>
              <a:t>Common-sense QA</a:t>
            </a:r>
            <a:r>
              <a:rPr lang="zh-CN" altLang="en-US" sz="2000" dirty="0"/>
              <a:t>自动生成解释的整个堆栈。</a:t>
            </a:r>
            <a:endParaRPr lang="en-US" altLang="zh-CN" sz="2000" dirty="0"/>
          </a:p>
        </p:txBody>
      </p:sp>
      <p:sp>
        <p:nvSpPr>
          <p:cNvPr id="2" name="文本框 1"/>
          <p:cNvSpPr txBox="1"/>
          <p:nvPr/>
        </p:nvSpPr>
        <p:spPr>
          <a:xfrm>
            <a:off x="1470660" y="2797810"/>
            <a:ext cx="9704070" cy="706755"/>
          </a:xfrm>
          <a:prstGeom prst="rect">
            <a:avLst/>
          </a:prstGeom>
          <a:noFill/>
        </p:spPr>
        <p:txBody>
          <a:bodyPr wrap="square" rtlCol="0">
            <a:spAutoFit/>
          </a:bodyPr>
          <a:p>
            <a:pPr marL="457200" indent="-457200">
              <a:buFont typeface="Arial" panose="020B0604020202020204" pitchFamily="34" charset="0"/>
              <a:buChar char="•"/>
            </a:pPr>
            <a:r>
              <a:rPr lang="zh-CN" altLang="en-US" sz="2000" dirty="0"/>
              <a:t>提出一组特征来构成一个解释。对于给定的任何元组，解释由一组正属性证明正确答案、一组负属性来反驳错误答案。</a:t>
            </a:r>
            <a:endParaRPr lang="zh-CN" altLang="en-US" sz="2000" dirty="0"/>
          </a:p>
        </p:txBody>
      </p:sp>
      <p:sp>
        <p:nvSpPr>
          <p:cNvPr id="8" name="文本框 7"/>
          <p:cNvSpPr txBox="1"/>
          <p:nvPr/>
        </p:nvSpPr>
        <p:spPr>
          <a:xfrm>
            <a:off x="1470660" y="3572510"/>
            <a:ext cx="9704070" cy="706755"/>
          </a:xfrm>
          <a:prstGeom prst="rect">
            <a:avLst/>
          </a:prstGeom>
          <a:noFill/>
        </p:spPr>
        <p:txBody>
          <a:bodyPr wrap="square" rtlCol="0">
            <a:spAutoFit/>
          </a:bodyPr>
          <a:p>
            <a:pPr marL="457200" indent="-457200">
              <a:buFont typeface="Arial" panose="020B0604020202020204" pitchFamily="34" charset="0"/>
              <a:buChar char="•"/>
            </a:pPr>
            <a:r>
              <a:rPr lang="zh-CN" altLang="en-US" sz="2000" dirty="0"/>
              <a:t>从</a:t>
            </a:r>
            <a:r>
              <a:rPr lang="en-US" altLang="zh-CN" sz="2000" dirty="0"/>
              <a:t>CQA</a:t>
            </a:r>
            <a:r>
              <a:rPr lang="zh-CN" altLang="en-US" sz="2000" dirty="0"/>
              <a:t>中，注释了</a:t>
            </a:r>
            <a:r>
              <a:rPr lang="en-US" altLang="zh-CN" sz="2000" dirty="0"/>
              <a:t>11K QA</a:t>
            </a:r>
            <a:r>
              <a:rPr lang="zh-CN" altLang="en-US" sz="2000" dirty="0"/>
              <a:t>对的正属性和负属性。为每个</a:t>
            </a:r>
            <a:r>
              <a:rPr lang="en-US" altLang="zh-CN" sz="2000" dirty="0"/>
              <a:t>QA</a:t>
            </a:r>
            <a:r>
              <a:rPr lang="zh-CN" altLang="en-US" sz="2000" dirty="0"/>
              <a:t>进行</a:t>
            </a:r>
            <a:r>
              <a:rPr lang="en-US" altLang="zh-CN" sz="2000" dirty="0"/>
              <a:t>free-flow</a:t>
            </a:r>
            <a:r>
              <a:rPr lang="zh-CN" altLang="en-US" sz="2000" dirty="0"/>
              <a:t>的解释。创建了</a:t>
            </a:r>
            <a:r>
              <a:rPr lang="en-US" altLang="zh-CN" sz="2000" dirty="0"/>
              <a:t>ECQA</a:t>
            </a:r>
            <a:r>
              <a:rPr lang="zh-CN" altLang="en-US" sz="2000" dirty="0"/>
              <a:t>数据集。</a:t>
            </a:r>
            <a:endParaRPr lang="zh-CN" altLang="en-US" sz="2000" dirty="0"/>
          </a:p>
        </p:txBody>
      </p:sp>
      <p:sp>
        <p:nvSpPr>
          <p:cNvPr id="9" name="文本框 8"/>
          <p:cNvSpPr txBox="1"/>
          <p:nvPr/>
        </p:nvSpPr>
        <p:spPr>
          <a:xfrm>
            <a:off x="1397635" y="2023110"/>
            <a:ext cx="9850120" cy="706755"/>
          </a:xfrm>
          <a:prstGeom prst="rect">
            <a:avLst/>
          </a:prstGeom>
          <a:noFill/>
        </p:spPr>
        <p:txBody>
          <a:bodyPr wrap="square" rtlCol="0" anchor="t">
            <a:spAutoFit/>
          </a:bodyPr>
          <a:p>
            <a:pPr algn="l">
              <a:buClrTx/>
              <a:buSzTx/>
              <a:buFontTx/>
            </a:pPr>
            <a:r>
              <a:rPr lang="en-US" altLang="zh-CN" sz="2000" dirty="0"/>
              <a:t>目标</a:t>
            </a:r>
            <a:r>
              <a:rPr lang="zh-CN" altLang="en-US" sz="2000" dirty="0"/>
              <a:t>：</a:t>
            </a:r>
            <a:r>
              <a:rPr lang="en-US" altLang="zh-CN" sz="2000" dirty="0"/>
              <a:t>为一组给定的三元组检索并生成解释，每个三元组包括一个问题、正确答案选择和错误答案选择。</a:t>
            </a:r>
            <a:endParaRPr lang="en-US" altLang="zh-CN" sz="2000" dirty="0"/>
          </a:p>
        </p:txBody>
      </p:sp>
      <p:sp>
        <p:nvSpPr>
          <p:cNvPr id="11" name="文本框 10"/>
          <p:cNvSpPr txBox="1"/>
          <p:nvPr/>
        </p:nvSpPr>
        <p:spPr>
          <a:xfrm>
            <a:off x="1470660" y="4448175"/>
            <a:ext cx="9704070" cy="1630045"/>
          </a:xfrm>
          <a:prstGeom prst="rect">
            <a:avLst/>
          </a:prstGeom>
          <a:noFill/>
        </p:spPr>
        <p:txBody>
          <a:bodyPr wrap="square" rtlCol="0">
            <a:spAutoFit/>
          </a:bodyPr>
          <a:p>
            <a:pPr marL="457200" indent="-457200">
              <a:buFont typeface="Arial" panose="020B0604020202020204" pitchFamily="34" charset="0"/>
              <a:buChar char="•"/>
            </a:pPr>
            <a:r>
              <a:rPr lang="zh-CN" altLang="en-US" sz="2000" dirty="0"/>
              <a:t>提出一套执行检索任务和解释生成任务的模型。</a:t>
            </a:r>
            <a:endParaRPr lang="zh-CN" altLang="en-US" sz="2000" dirty="0"/>
          </a:p>
          <a:p>
            <a:pPr indent="0">
              <a:buFont typeface="Arial" panose="020B0604020202020204" pitchFamily="34" charset="0"/>
              <a:buNone/>
            </a:pPr>
            <a:r>
              <a:rPr lang="en-US" altLang="zh-CN" sz="2000" dirty="0"/>
              <a:t>	</a:t>
            </a:r>
            <a:r>
              <a:rPr lang="zh-CN" altLang="en-US" sz="2000" dirty="0"/>
              <a:t>检索系统为</a:t>
            </a:r>
            <a:r>
              <a:rPr lang="en-US" altLang="zh-CN" sz="2000" dirty="0"/>
              <a:t>XR</a:t>
            </a:r>
            <a:r>
              <a:rPr lang="zh-CN" altLang="en-US" sz="2000" dirty="0"/>
              <a:t>，表示潜在空间的属性，并从给定的常识知识语料库里根据</a:t>
            </a:r>
            <a:r>
              <a:rPr lang="en-US" altLang="zh-CN" sz="2000" dirty="0"/>
              <a:t>CQA</a:t>
            </a:r>
            <a:r>
              <a:rPr lang="zh-CN" altLang="en-US" sz="2000" dirty="0"/>
              <a:t>示</a:t>
            </a:r>
            <a:r>
              <a:rPr lang="en-US" altLang="zh-CN" sz="2000" dirty="0"/>
              <a:t>	</a:t>
            </a:r>
            <a:r>
              <a:rPr lang="zh-CN" altLang="en-US" sz="2000" dirty="0"/>
              <a:t>例检索事实。</a:t>
            </a:r>
            <a:endParaRPr lang="zh-CN" altLang="en-US" sz="2000" dirty="0"/>
          </a:p>
          <a:p>
            <a:pPr indent="0">
              <a:buFont typeface="Arial" panose="020B0604020202020204" pitchFamily="34" charset="0"/>
              <a:buNone/>
            </a:pPr>
            <a:r>
              <a:rPr lang="en-US" altLang="zh-CN" sz="2000" dirty="0"/>
              <a:t>	</a:t>
            </a:r>
            <a:r>
              <a:rPr lang="zh-CN" altLang="en-US" sz="2000" dirty="0"/>
              <a:t>生成系统为</a:t>
            </a:r>
            <a:r>
              <a:rPr lang="en-US" altLang="zh-CN" sz="2000" dirty="0"/>
              <a:t>XG</a:t>
            </a:r>
            <a:r>
              <a:rPr lang="zh-CN" altLang="en-US" sz="2000" dirty="0"/>
              <a:t>，包括一个新的两步微调属性生成模型（</a:t>
            </a:r>
            <a:r>
              <a:rPr lang="en-US" altLang="zh-CN" sz="2000" dirty="0"/>
              <a:t>XGP</a:t>
            </a:r>
            <a:r>
              <a:rPr lang="zh-CN" altLang="en-US" sz="2000" dirty="0"/>
              <a:t>）生成常识属性和一</a:t>
            </a:r>
            <a:r>
              <a:rPr lang="en-US" altLang="zh-CN" sz="2000" dirty="0"/>
              <a:t>	</a:t>
            </a:r>
            <a:r>
              <a:rPr lang="zh-CN" altLang="en-US" sz="2000" dirty="0"/>
              <a:t>个</a:t>
            </a:r>
            <a:r>
              <a:rPr lang="en-US" altLang="zh-CN" sz="2000" dirty="0">
                <a:sym typeface="+mn-ea"/>
              </a:rPr>
              <a:t>free-flow</a:t>
            </a:r>
            <a:r>
              <a:rPr lang="zh-CN" altLang="en-US" sz="2000" dirty="0">
                <a:sym typeface="+mn-ea"/>
              </a:rPr>
              <a:t>解释生成模型（</a:t>
            </a:r>
            <a:r>
              <a:rPr lang="en-US" altLang="zh-CN" sz="2000" dirty="0">
                <a:sym typeface="+mn-ea"/>
              </a:rPr>
              <a:t>XGF</a:t>
            </a:r>
            <a:r>
              <a:rPr lang="zh-CN" altLang="en-US" sz="2000" dirty="0">
                <a:sym typeface="+mn-ea"/>
              </a:rPr>
              <a:t>）。</a:t>
            </a:r>
            <a:endParaRPr lang="en-US" altLang="zh-CN" sz="2000"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en-US" sz="3200" dirty="0">
                <a:sym typeface="+mn-ea"/>
              </a:rPr>
              <a:t>CQA</a:t>
            </a:r>
            <a:r>
              <a:rPr lang="zh-CN" altLang="en-US" sz="3200" dirty="0">
                <a:sym typeface="+mn-ea"/>
              </a:rPr>
              <a:t>的解释</a:t>
            </a:r>
            <a:endParaRPr lang="zh-CN" altLang="en-US" sz="3200" dirty="0"/>
          </a:p>
        </p:txBody>
      </p:sp>
      <p:sp>
        <p:nvSpPr>
          <p:cNvPr id="3" name="文本框 2"/>
          <p:cNvSpPr txBox="1"/>
          <p:nvPr/>
        </p:nvSpPr>
        <p:spPr>
          <a:xfrm>
            <a:off x="970915" y="1588770"/>
            <a:ext cx="10919460" cy="706755"/>
          </a:xfrm>
          <a:prstGeom prst="rect">
            <a:avLst/>
          </a:prstGeom>
          <a:noFill/>
        </p:spPr>
        <p:txBody>
          <a:bodyPr wrap="square" rtlCol="0">
            <a:spAutoFit/>
          </a:bodyPr>
          <a:p>
            <a:r>
              <a:rPr lang="zh-CN" altLang="en-US" sz="2000" dirty="0"/>
              <a:t>问题</a:t>
            </a:r>
            <a:r>
              <a:rPr lang="en-US" altLang="zh-CN" sz="2000" dirty="0"/>
              <a:t>1</a:t>
            </a:r>
            <a:r>
              <a:rPr lang="zh-CN" altLang="en-US" sz="2000" dirty="0"/>
              <a:t>：很难</a:t>
            </a:r>
            <a:r>
              <a:rPr lang="zh-CN" altLang="en-US" sz="2000" dirty="0">
                <a:sym typeface="+mn-ea"/>
              </a:rPr>
              <a:t>对来自CQA数据集</a:t>
            </a:r>
            <a:r>
              <a:rPr lang="zh-CN" altLang="en-US" sz="2000" dirty="0"/>
              <a:t>给出一个单一的定义的解释，</a:t>
            </a:r>
            <a:r>
              <a:rPr lang="zh-CN" altLang="en-US" sz="2000" dirty="0"/>
              <a:t>但可以接近这个方法提出需求或理想的特征的解释。</a:t>
            </a:r>
            <a:endParaRPr lang="zh-CN" altLang="en-US" sz="2000" dirty="0"/>
          </a:p>
        </p:txBody>
      </p:sp>
      <p:sp>
        <p:nvSpPr>
          <p:cNvPr id="2" name="文本框 1"/>
          <p:cNvSpPr txBox="1"/>
          <p:nvPr/>
        </p:nvSpPr>
        <p:spPr>
          <a:xfrm>
            <a:off x="970915" y="2645410"/>
            <a:ext cx="10919460" cy="3169285"/>
          </a:xfrm>
          <a:prstGeom prst="rect">
            <a:avLst/>
          </a:prstGeom>
          <a:noFill/>
        </p:spPr>
        <p:txBody>
          <a:bodyPr wrap="square" rtlCol="0">
            <a:spAutoFit/>
          </a:bodyPr>
          <a:p>
            <a:pPr marL="457200" indent="-457200">
              <a:buFont typeface="Wingdings" panose="05000000000000000000" charset="0"/>
              <a:buChar char="Ø"/>
            </a:pPr>
            <a:r>
              <a:rPr lang="zh-CN" altLang="en-US" sz="2000" dirty="0"/>
              <a:t>全面：任何解释答案必需的信息和原因都要出现。需要写入常识性、不存在</a:t>
            </a:r>
            <a:r>
              <a:rPr lang="zh-CN" altLang="en-US" sz="2000" dirty="0"/>
              <a:t>于问题中但需要解释的</a:t>
            </a:r>
            <a:r>
              <a:rPr lang="zh-CN" altLang="en-US" sz="2000" dirty="0"/>
              <a:t>事实。</a:t>
            </a: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r>
              <a:rPr lang="zh-CN" altLang="en-US" sz="2000" dirty="0"/>
              <a:t>完整回答：解释为什么一个答案选项是正确的，也要解释为什么其他答案选项不正确或者不</a:t>
            </a:r>
            <a:r>
              <a:rPr lang="zh-CN" altLang="en-US" sz="2000" dirty="0"/>
              <a:t>适用。</a:t>
            </a: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r>
              <a:rPr lang="zh-CN" altLang="en-US" sz="2000" dirty="0"/>
              <a:t>最小化：不包含任何无关的冗余</a:t>
            </a:r>
            <a:r>
              <a:rPr lang="zh-CN" altLang="en-US" sz="2000" dirty="0"/>
              <a:t>信息。</a:t>
            </a: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r>
              <a:rPr lang="zh-CN" altLang="en-US" sz="2000" dirty="0"/>
              <a:t>连贯性：事实和说明都要连贯的形式写，得到有意义和自然的</a:t>
            </a:r>
            <a:r>
              <a:rPr lang="en-US" altLang="zh-CN" sz="2000" dirty="0"/>
              <a:t>free-flow</a:t>
            </a:r>
            <a:r>
              <a:rPr lang="zh-CN" altLang="en-US" sz="2000" dirty="0"/>
              <a:t>解释。</a:t>
            </a:r>
            <a:endParaRPr lang="zh-CN" altLang="en-US" sz="2000" dirty="0"/>
          </a:p>
          <a:p>
            <a:pPr marL="457200" indent="-457200">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en-US" sz="3200" dirty="0">
                <a:sym typeface="+mn-ea"/>
              </a:rPr>
              <a:t>CQA</a:t>
            </a:r>
            <a:r>
              <a:rPr lang="zh-CN" altLang="en-US" sz="3200" dirty="0">
                <a:sym typeface="+mn-ea"/>
              </a:rPr>
              <a:t>的解释</a:t>
            </a:r>
            <a:endParaRPr lang="zh-CN" altLang="en-US" sz="3200" dirty="0"/>
          </a:p>
        </p:txBody>
      </p:sp>
      <p:sp>
        <p:nvSpPr>
          <p:cNvPr id="8" name="文本框 7"/>
          <p:cNvSpPr txBox="1"/>
          <p:nvPr/>
        </p:nvSpPr>
        <p:spPr>
          <a:xfrm>
            <a:off x="970915" y="1455420"/>
            <a:ext cx="5622925" cy="706755"/>
          </a:xfrm>
          <a:prstGeom prst="rect">
            <a:avLst/>
          </a:prstGeom>
          <a:noFill/>
        </p:spPr>
        <p:txBody>
          <a:bodyPr wrap="square" rtlCol="0">
            <a:spAutoFit/>
          </a:bodyPr>
          <a:p>
            <a:r>
              <a:rPr lang="zh-CN" altLang="en-US" sz="2000" dirty="0"/>
              <a:t>问题</a:t>
            </a:r>
            <a:r>
              <a:rPr lang="en-US" altLang="zh-CN" sz="2000" dirty="0"/>
              <a:t>2</a:t>
            </a:r>
            <a:r>
              <a:rPr lang="zh-CN" altLang="en-US" sz="2000" dirty="0"/>
              <a:t>：如何将上述需求转换为正确的解释格式。创建了两种不同的解释</a:t>
            </a:r>
            <a:r>
              <a:rPr lang="zh-CN" altLang="en-US" sz="2000" dirty="0"/>
              <a:t>格式。</a:t>
            </a:r>
            <a:endParaRPr lang="zh-CN" altLang="en-US" sz="2000" dirty="0"/>
          </a:p>
        </p:txBody>
      </p:sp>
      <p:sp>
        <p:nvSpPr>
          <p:cNvPr id="9" name="文本框 8"/>
          <p:cNvSpPr txBox="1"/>
          <p:nvPr/>
        </p:nvSpPr>
        <p:spPr>
          <a:xfrm>
            <a:off x="970915" y="2155190"/>
            <a:ext cx="5990590" cy="3169285"/>
          </a:xfrm>
          <a:prstGeom prst="rect">
            <a:avLst/>
          </a:prstGeom>
          <a:noFill/>
        </p:spPr>
        <p:txBody>
          <a:bodyPr wrap="square" rtlCol="0">
            <a:spAutoFit/>
          </a:bodyPr>
          <a:p>
            <a:pPr marL="457200" indent="-457200">
              <a:buFont typeface="Wingdings" panose="05000000000000000000" charset="0"/>
              <a:buChar char="Ø"/>
            </a:pPr>
            <a:r>
              <a:rPr lang="zh-CN" altLang="en-US" sz="2000" dirty="0"/>
              <a:t>属性集格式：S包含了解释所需的所有原子属性，集合S划分为S+和S−，并分别将各自的属性命名为正属性和负属性。正属性证明正确的答案选项，否定属性否定不正确的答案</a:t>
            </a:r>
            <a:r>
              <a:rPr lang="zh-CN" altLang="en-US" sz="2000" dirty="0"/>
              <a:t>选项。</a:t>
            </a: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endParaRPr lang="zh-CN" altLang="en-US" sz="2000" dirty="0"/>
          </a:p>
          <a:p>
            <a:pPr marL="457200" indent="-457200">
              <a:buFont typeface="Wingdings" panose="05000000000000000000" charset="0"/>
              <a:buChar char="Ø"/>
            </a:pPr>
            <a:r>
              <a:rPr lang="en-US" altLang="zh-CN" sz="2000" dirty="0"/>
              <a:t>Free-Flow</a:t>
            </a:r>
            <a:r>
              <a:rPr lang="zh-CN" altLang="en-US" sz="2000" dirty="0"/>
              <a:t>(FF)格式：这种格式将问题、答案选择和集合S+和S−中的知识事实陈述转换为一个形式良好、连贯风格的段落。</a:t>
            </a:r>
            <a:endParaRPr lang="zh-CN" altLang="en-US" sz="2000" dirty="0"/>
          </a:p>
        </p:txBody>
      </p:sp>
      <p:pic>
        <p:nvPicPr>
          <p:cNvPr id="10" name="图片 9"/>
          <p:cNvPicPr>
            <a:picLocks noChangeAspect="1"/>
          </p:cNvPicPr>
          <p:nvPr>
            <p:custDataLst>
              <p:tags r:id="rId1"/>
            </p:custDataLst>
          </p:nvPr>
        </p:nvPicPr>
        <p:blipFill>
          <a:blip r:embed="rId2"/>
          <a:stretch>
            <a:fillRect/>
          </a:stretch>
        </p:blipFill>
        <p:spPr>
          <a:xfrm>
            <a:off x="7416800" y="347345"/>
            <a:ext cx="3855720" cy="6088380"/>
          </a:xfrm>
          <a:prstGeom prst="rect">
            <a:avLst/>
          </a:prstGeom>
        </p:spPr>
      </p:pic>
      <p:cxnSp>
        <p:nvCxnSpPr>
          <p:cNvPr id="11" name="直接箭头连接符 10"/>
          <p:cNvCxnSpPr/>
          <p:nvPr/>
        </p:nvCxnSpPr>
        <p:spPr>
          <a:xfrm flipV="1">
            <a:off x="6778625" y="2155190"/>
            <a:ext cx="638175" cy="71755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5268595" y="2872740"/>
            <a:ext cx="2148205" cy="42989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lang="en-US" sz="3200" dirty="0">
                <a:sym typeface="+mn-ea"/>
              </a:rPr>
              <a:t>ECQA</a:t>
            </a:r>
            <a:r>
              <a:rPr lang="zh-CN" altLang="en-US" sz="3200" dirty="0">
                <a:sym typeface="+mn-ea"/>
              </a:rPr>
              <a:t>数据集</a:t>
            </a:r>
            <a:endParaRPr lang="zh-CN" altLang="en-US" sz="3200" dirty="0">
              <a:sym typeface="+mn-ea"/>
            </a:endParaRPr>
          </a:p>
        </p:txBody>
      </p:sp>
      <p:pic>
        <p:nvPicPr>
          <p:cNvPr id="2" name="图片 1"/>
          <p:cNvPicPr>
            <a:picLocks noChangeAspect="1"/>
          </p:cNvPicPr>
          <p:nvPr/>
        </p:nvPicPr>
        <p:blipFill>
          <a:blip r:embed="rId1"/>
          <a:stretch>
            <a:fillRect/>
          </a:stretch>
        </p:blipFill>
        <p:spPr>
          <a:xfrm>
            <a:off x="1338580" y="1353185"/>
            <a:ext cx="3604260" cy="1981200"/>
          </a:xfrm>
          <a:prstGeom prst="rect">
            <a:avLst/>
          </a:prstGeom>
        </p:spPr>
      </p:pic>
      <p:pic>
        <p:nvPicPr>
          <p:cNvPr id="3" name="图片 2"/>
          <p:cNvPicPr>
            <a:picLocks noChangeAspect="1"/>
          </p:cNvPicPr>
          <p:nvPr/>
        </p:nvPicPr>
        <p:blipFill>
          <a:blip r:embed="rId2"/>
          <a:stretch>
            <a:fillRect/>
          </a:stretch>
        </p:blipFill>
        <p:spPr>
          <a:xfrm>
            <a:off x="1338580" y="3931285"/>
            <a:ext cx="3627120" cy="1722120"/>
          </a:xfrm>
          <a:prstGeom prst="rect">
            <a:avLst/>
          </a:prstGeom>
        </p:spPr>
      </p:pic>
      <p:pic>
        <p:nvPicPr>
          <p:cNvPr id="13" name="图片 12"/>
          <p:cNvPicPr>
            <a:picLocks noChangeAspect="1"/>
          </p:cNvPicPr>
          <p:nvPr/>
        </p:nvPicPr>
        <p:blipFill>
          <a:blip r:embed="rId3"/>
          <a:stretch>
            <a:fillRect/>
          </a:stretch>
        </p:blipFill>
        <p:spPr>
          <a:xfrm>
            <a:off x="6852920" y="1588770"/>
            <a:ext cx="3307080" cy="1165860"/>
          </a:xfrm>
          <a:prstGeom prst="rect">
            <a:avLst/>
          </a:prstGeom>
        </p:spPr>
      </p:pic>
      <p:pic>
        <p:nvPicPr>
          <p:cNvPr id="14" name="图片 13"/>
          <p:cNvPicPr>
            <a:picLocks noChangeAspect="1"/>
          </p:cNvPicPr>
          <p:nvPr/>
        </p:nvPicPr>
        <p:blipFill>
          <a:blip r:embed="rId4"/>
          <a:stretch>
            <a:fillRect/>
          </a:stretch>
        </p:blipFill>
        <p:spPr>
          <a:xfrm>
            <a:off x="6635750" y="3839845"/>
            <a:ext cx="3741420" cy="1813560"/>
          </a:xfrm>
          <a:prstGeom prst="rect">
            <a:avLst/>
          </a:prstGeom>
        </p:spPr>
      </p:pic>
      <p:sp>
        <p:nvSpPr>
          <p:cNvPr id="15" name="文本框 14"/>
          <p:cNvSpPr txBox="1"/>
          <p:nvPr/>
        </p:nvSpPr>
        <p:spPr>
          <a:xfrm>
            <a:off x="814070" y="3334385"/>
            <a:ext cx="4867275" cy="706755"/>
          </a:xfrm>
          <a:prstGeom prst="rect">
            <a:avLst/>
          </a:prstGeom>
          <a:noFill/>
        </p:spPr>
        <p:txBody>
          <a:bodyPr wrap="square" rtlCol="0">
            <a:spAutoFit/>
          </a:bodyPr>
          <a:p>
            <a:r>
              <a:rPr lang="en-US" altLang="zh-CN" sz="2000" dirty="0"/>
              <a:t>ECQA</a:t>
            </a:r>
            <a:r>
              <a:rPr lang="zh-CN" altLang="en-US" sz="2000" dirty="0"/>
              <a:t>的每个问题属性集合的平均计数和单词</a:t>
            </a:r>
            <a:r>
              <a:rPr lang="zh-CN" altLang="en-US" sz="2000" dirty="0"/>
              <a:t>长度。</a:t>
            </a:r>
            <a:endParaRPr lang="zh-CN" altLang="en-US" sz="2000" dirty="0"/>
          </a:p>
        </p:txBody>
      </p:sp>
      <p:sp>
        <p:nvSpPr>
          <p:cNvPr id="16" name="文本框 15"/>
          <p:cNvSpPr txBox="1"/>
          <p:nvPr/>
        </p:nvSpPr>
        <p:spPr>
          <a:xfrm>
            <a:off x="803910" y="5653405"/>
            <a:ext cx="4877435" cy="706755"/>
          </a:xfrm>
          <a:prstGeom prst="rect">
            <a:avLst/>
          </a:prstGeom>
          <a:noFill/>
        </p:spPr>
        <p:txBody>
          <a:bodyPr wrap="square" rtlCol="0">
            <a:spAutoFit/>
          </a:bodyPr>
          <a:p>
            <a:r>
              <a:rPr lang="zh-CN" altLang="en-US" sz="2000" dirty="0"/>
              <a:t>比较</a:t>
            </a:r>
            <a:r>
              <a:rPr lang="en-US" altLang="zh-CN" sz="2000" dirty="0"/>
              <a:t>CQA</a:t>
            </a:r>
            <a:r>
              <a:rPr lang="zh-CN" altLang="en-US" sz="2000" dirty="0"/>
              <a:t>、</a:t>
            </a:r>
            <a:r>
              <a:rPr lang="en-US" altLang="zh-CN" sz="2000" dirty="0"/>
              <a:t>Cos-E</a:t>
            </a:r>
            <a:r>
              <a:rPr lang="zh-CN" altLang="en-US" sz="2000" dirty="0"/>
              <a:t>和</a:t>
            </a:r>
            <a:r>
              <a:rPr lang="en-US" altLang="zh-CN" sz="2000" dirty="0"/>
              <a:t>ECQA</a:t>
            </a:r>
            <a:r>
              <a:rPr lang="zh-CN" altLang="en-US" sz="2000" dirty="0"/>
              <a:t>重要词的信息</a:t>
            </a:r>
            <a:r>
              <a:rPr lang="zh-CN" altLang="en-US" sz="2000" dirty="0"/>
              <a:t>内容</a:t>
            </a:r>
            <a:endParaRPr lang="zh-CN" altLang="en-US" sz="2000" dirty="0"/>
          </a:p>
          <a:p>
            <a:r>
              <a:rPr lang="zh-CN" altLang="en-US" sz="2000" dirty="0"/>
              <a:t>名词、动词、形容词、副词的平均</a:t>
            </a:r>
            <a:r>
              <a:rPr lang="zh-CN" altLang="en-US" sz="2000" dirty="0"/>
              <a:t>计数</a:t>
            </a:r>
            <a:endParaRPr lang="zh-CN" altLang="en-US" sz="2000" dirty="0"/>
          </a:p>
        </p:txBody>
      </p:sp>
      <p:sp>
        <p:nvSpPr>
          <p:cNvPr id="17" name="文本框 16"/>
          <p:cNvSpPr txBox="1"/>
          <p:nvPr/>
        </p:nvSpPr>
        <p:spPr>
          <a:xfrm>
            <a:off x="6435725" y="2835275"/>
            <a:ext cx="4867275" cy="1014730"/>
          </a:xfrm>
          <a:prstGeom prst="rect">
            <a:avLst/>
          </a:prstGeom>
          <a:noFill/>
        </p:spPr>
        <p:txBody>
          <a:bodyPr wrap="square" rtlCol="0">
            <a:spAutoFit/>
          </a:bodyPr>
          <a:p>
            <a:r>
              <a:rPr lang="en-US" altLang="zh-CN" sz="2000" dirty="0"/>
              <a:t>3</a:t>
            </a:r>
            <a:r>
              <a:rPr lang="zh-CN" altLang="en-US" sz="2000" dirty="0"/>
              <a:t>个真人验证：</a:t>
            </a:r>
            <a:endParaRPr lang="zh-CN" altLang="en-US" sz="2000" dirty="0"/>
          </a:p>
          <a:p>
            <a:r>
              <a:rPr lang="en-US" altLang="zh-CN" sz="2000" dirty="0"/>
              <a:t>3-points</a:t>
            </a:r>
            <a:r>
              <a:rPr lang="zh-CN" altLang="en-US" sz="2000" dirty="0"/>
              <a:t>判断：</a:t>
            </a:r>
            <a:r>
              <a:rPr lang="en-US" altLang="zh-CN" sz="2000" dirty="0"/>
              <a:t>0</a:t>
            </a:r>
            <a:r>
              <a:rPr lang="zh-CN" altLang="en-US" sz="2000" dirty="0"/>
              <a:t>垃圾</a:t>
            </a:r>
            <a:r>
              <a:rPr lang="en-US" altLang="zh-CN" sz="2000" dirty="0"/>
              <a:t> 1</a:t>
            </a:r>
            <a:r>
              <a:rPr lang="zh-CN" altLang="en-US" sz="2000" dirty="0"/>
              <a:t>部分不完整</a:t>
            </a:r>
            <a:r>
              <a:rPr lang="en-US" altLang="zh-CN" sz="2000" dirty="0"/>
              <a:t> 2</a:t>
            </a:r>
            <a:r>
              <a:rPr lang="zh-CN" altLang="en-US" sz="2000" dirty="0"/>
              <a:t>满意</a:t>
            </a:r>
            <a:r>
              <a:rPr lang="en-US" altLang="zh-CN" sz="2000" dirty="0"/>
              <a:t> </a:t>
            </a:r>
            <a:endParaRPr lang="en-US" altLang="zh-CN" sz="2000" dirty="0"/>
          </a:p>
          <a:p>
            <a:r>
              <a:rPr lang="zh-CN" altLang="en-US" sz="2000" dirty="0"/>
              <a:t>均值</a:t>
            </a:r>
            <a:r>
              <a:rPr lang="en-US" altLang="zh-CN" sz="2000" dirty="0"/>
              <a:t> </a:t>
            </a:r>
            <a:r>
              <a:rPr lang="zh-CN" altLang="en-US" sz="2000" dirty="0"/>
              <a:t>标准差</a:t>
            </a:r>
            <a:r>
              <a:rPr lang="en-US" altLang="zh-CN" sz="2000" dirty="0"/>
              <a:t> </a:t>
            </a:r>
            <a:r>
              <a:rPr lang="zh-CN" altLang="en-US" sz="2000" dirty="0"/>
              <a:t>标准误差</a:t>
            </a:r>
            <a:r>
              <a:rPr lang="en-US" altLang="zh-CN" sz="2000" dirty="0"/>
              <a:t> </a:t>
            </a:r>
            <a:r>
              <a:rPr lang="zh-CN" altLang="en-US" sz="2000" dirty="0"/>
              <a:t>皮尔逊</a:t>
            </a:r>
            <a:r>
              <a:rPr lang="zh-CN" altLang="en-US" sz="2000" dirty="0"/>
              <a:t>系数</a:t>
            </a:r>
            <a:endParaRPr lang="zh-CN" altLang="en-US" sz="2000" dirty="0"/>
          </a:p>
        </p:txBody>
      </p:sp>
      <p:sp>
        <p:nvSpPr>
          <p:cNvPr id="18" name="文本框 17"/>
          <p:cNvSpPr txBox="1"/>
          <p:nvPr/>
        </p:nvSpPr>
        <p:spPr>
          <a:xfrm>
            <a:off x="6435725" y="5653405"/>
            <a:ext cx="4867275" cy="706755"/>
          </a:xfrm>
          <a:prstGeom prst="rect">
            <a:avLst/>
          </a:prstGeom>
          <a:noFill/>
        </p:spPr>
        <p:txBody>
          <a:bodyPr wrap="square" rtlCol="0">
            <a:spAutoFit/>
          </a:bodyPr>
          <a:p>
            <a:r>
              <a:rPr lang="en-US" altLang="zh-CN" sz="2000" dirty="0"/>
              <a:t>4-points</a:t>
            </a:r>
            <a:r>
              <a:rPr lang="zh-CN" altLang="en-US" sz="2000" dirty="0"/>
              <a:t>判断得出</a:t>
            </a:r>
            <a:r>
              <a:rPr lang="en-US" altLang="zh-CN" sz="2000" dirty="0"/>
              <a:t>ECQA</a:t>
            </a:r>
            <a:r>
              <a:rPr lang="zh-CN" altLang="en-US" sz="2000" dirty="0"/>
              <a:t>解释好于</a:t>
            </a:r>
            <a:r>
              <a:rPr lang="en-US" altLang="zh-CN" sz="2000" dirty="0"/>
              <a:t>Cos-E</a:t>
            </a:r>
            <a:endParaRPr lang="zh-CN" altLang="en-US" sz="2000" dirty="0"/>
          </a:p>
          <a:p>
            <a:r>
              <a:rPr lang="en-US" altLang="zh-CN" sz="2000" dirty="0"/>
              <a:t>1.E1</a:t>
            </a:r>
            <a:r>
              <a:rPr lang="zh-CN" altLang="en-US" sz="2000" dirty="0"/>
              <a:t>好于</a:t>
            </a:r>
            <a:r>
              <a:rPr lang="en-US" altLang="zh-CN" sz="2000" dirty="0"/>
              <a:t>E2 2.E2</a:t>
            </a:r>
            <a:r>
              <a:rPr lang="zh-CN" altLang="en-US" sz="2000" dirty="0"/>
              <a:t>好于</a:t>
            </a:r>
            <a:r>
              <a:rPr lang="en-US" altLang="zh-CN" sz="2000" dirty="0"/>
              <a:t>E1 3.</a:t>
            </a:r>
            <a:r>
              <a:rPr lang="zh-CN" altLang="en-US" sz="2000" dirty="0"/>
              <a:t>都好</a:t>
            </a:r>
            <a:r>
              <a:rPr lang="en-US" altLang="zh-CN" sz="2000" dirty="0"/>
              <a:t> 4.</a:t>
            </a:r>
            <a:r>
              <a:rPr lang="zh-CN" altLang="en-US" sz="2000" dirty="0"/>
              <a:t>都不</a:t>
            </a:r>
            <a:r>
              <a:rPr lang="zh-CN" altLang="en-US" sz="2000" dirty="0"/>
              <a:t>好</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EAE6E-7591-D242-A7E2-BD1385528C06}" type="datetime1">
              <a:rPr kumimoji="1" lang="zh-CN" altLang="en-US" smtClean="0"/>
            </a:fld>
            <a:endParaRPr kumimoji="1" lang="zh-CN" altLang="en-US"/>
          </a:p>
        </p:txBody>
      </p:sp>
      <p:sp>
        <p:nvSpPr>
          <p:cNvPr id="5" name="灯片编号占位符 4"/>
          <p:cNvSpPr>
            <a:spLocks noGrp="1"/>
          </p:cNvSpPr>
          <p:nvPr>
            <p:ph type="sldNum" sz="quarter" idx="12"/>
          </p:nvPr>
        </p:nvSpPr>
        <p:spPr/>
        <p:txBody>
          <a:bodyPr/>
          <a:lstStyle/>
          <a:p>
            <a:fld id="{94301C97-D473-674F-96A2-946ECAA438A3}" type="slidenum">
              <a:rPr kumimoji="1" lang="zh-CN" altLang="en-US" smtClean="0"/>
            </a:fld>
            <a:endParaRPr kumimoji="1" lang="zh-CN" altLang="en-US"/>
          </a:p>
        </p:txBody>
      </p:sp>
      <p:sp>
        <p:nvSpPr>
          <p:cNvPr id="6" name="标题 1"/>
          <p:cNvSpPr txBox="1"/>
          <p:nvPr/>
        </p:nvSpPr>
        <p:spPr>
          <a:xfrm>
            <a:off x="1592804" y="710315"/>
            <a:ext cx="5823995" cy="878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zh-CN" altLang="en-US" dirty="0"/>
          </a:p>
        </p:txBody>
      </p:sp>
      <p:sp>
        <p:nvSpPr>
          <p:cNvPr id="7" name="标题 1"/>
          <p:cNvSpPr>
            <a:spLocks noGrp="1"/>
          </p:cNvSpPr>
          <p:nvPr>
            <p:ph type="title"/>
          </p:nvPr>
        </p:nvSpPr>
        <p:spPr>
          <a:xfrm>
            <a:off x="508858" y="445999"/>
            <a:ext cx="6728235" cy="1408486"/>
          </a:xfrm>
        </p:spPr>
        <p:txBody>
          <a:bodyPr>
            <a:normAutofit/>
          </a:bodyPr>
          <a:lstStyle/>
          <a:p>
            <a:r>
              <a:rPr sz="3200" dirty="0">
                <a:sym typeface="+mn-ea"/>
              </a:rPr>
              <a:t>检索系统</a:t>
            </a:r>
            <a:r>
              <a:rPr lang="zh-CN" sz="3200" dirty="0">
                <a:sym typeface="+mn-ea"/>
              </a:rPr>
              <a:t>（</a:t>
            </a:r>
            <a:r>
              <a:rPr lang="en-US" altLang="zh-CN" sz="3200" dirty="0">
                <a:sym typeface="+mn-ea"/>
              </a:rPr>
              <a:t>XR</a:t>
            </a:r>
            <a:r>
              <a:rPr lang="zh-CN" sz="3200" dirty="0">
                <a:sym typeface="+mn-ea"/>
              </a:rPr>
              <a:t>）</a:t>
            </a:r>
            <a:endParaRPr lang="zh-CN" sz="3200" dirty="0">
              <a:sym typeface="+mn-ea"/>
            </a:endParaRPr>
          </a:p>
        </p:txBody>
      </p:sp>
      <p:sp>
        <p:nvSpPr>
          <p:cNvPr id="8" name="文本框 7"/>
          <p:cNvSpPr txBox="1"/>
          <p:nvPr/>
        </p:nvSpPr>
        <p:spPr>
          <a:xfrm>
            <a:off x="970915" y="1455420"/>
            <a:ext cx="5622925" cy="398780"/>
          </a:xfrm>
          <a:prstGeom prst="rect">
            <a:avLst/>
          </a:prstGeom>
          <a:noFill/>
        </p:spPr>
        <p:txBody>
          <a:bodyPr wrap="square" rtlCol="0">
            <a:spAutoFit/>
          </a:bodyPr>
          <a:p>
            <a:r>
              <a:rPr lang="zh-CN" altLang="en-US" sz="2000" dirty="0"/>
              <a:t>从给定问题的给定属性语料库检索</a:t>
            </a:r>
            <a:r>
              <a:rPr lang="en-US" altLang="zh-CN" sz="2000" dirty="0"/>
              <a:t>S+</a:t>
            </a:r>
            <a:r>
              <a:rPr lang="zh-CN" altLang="en-US" sz="2000" dirty="0"/>
              <a:t>和</a:t>
            </a:r>
            <a:r>
              <a:rPr lang="en-US" altLang="zh-CN" sz="2000" dirty="0"/>
              <a:t>S-</a:t>
            </a:r>
            <a:r>
              <a:rPr lang="zh-CN" altLang="en-US" sz="2000" dirty="0"/>
              <a:t>属性</a:t>
            </a:r>
            <a:r>
              <a:rPr lang="zh-CN" altLang="en-US" sz="2000" dirty="0"/>
              <a:t>集。</a:t>
            </a:r>
            <a:endParaRPr lang="zh-CN" altLang="en-US" sz="2000" dirty="0"/>
          </a:p>
        </p:txBody>
      </p:sp>
      <p:pic>
        <p:nvPicPr>
          <p:cNvPr id="2" name="图片 1"/>
          <p:cNvPicPr>
            <a:picLocks noChangeAspect="1"/>
          </p:cNvPicPr>
          <p:nvPr/>
        </p:nvPicPr>
        <p:blipFill>
          <a:blip r:embed="rId1"/>
          <a:stretch>
            <a:fillRect/>
          </a:stretch>
        </p:blipFill>
        <p:spPr>
          <a:xfrm>
            <a:off x="1406525" y="2740660"/>
            <a:ext cx="5527675" cy="3002915"/>
          </a:xfrm>
          <a:prstGeom prst="rect">
            <a:avLst/>
          </a:prstGeom>
        </p:spPr>
      </p:pic>
      <p:sp>
        <p:nvSpPr>
          <p:cNvPr id="14" name="文本框 13"/>
          <p:cNvSpPr txBox="1"/>
          <p:nvPr/>
        </p:nvSpPr>
        <p:spPr>
          <a:xfrm>
            <a:off x="7129780" y="1981200"/>
            <a:ext cx="4515485" cy="706755"/>
          </a:xfrm>
          <a:prstGeom prst="rect">
            <a:avLst/>
          </a:prstGeom>
          <a:noFill/>
        </p:spPr>
        <p:txBody>
          <a:bodyPr wrap="square" rtlCol="0">
            <a:spAutoFit/>
          </a:bodyPr>
          <a:p>
            <a:r>
              <a:rPr lang="en-US" sz="2000" dirty="0"/>
              <a:t>2.</a:t>
            </a:r>
            <a:r>
              <a:rPr lang="zh-CN" altLang="en-US" sz="2000" dirty="0"/>
              <a:t>属性</a:t>
            </a:r>
            <a:r>
              <a:rPr lang="zh-CN" altLang="en-US" sz="2000" dirty="0"/>
              <a:t>选择器</a:t>
            </a:r>
            <a:endParaRPr lang="zh-CN" altLang="en-US" sz="2000" dirty="0"/>
          </a:p>
          <a:p>
            <a:endParaRPr lang="zh-CN" altLang="en-US" sz="2000" dirty="0"/>
          </a:p>
        </p:txBody>
      </p:sp>
      <p:sp>
        <p:nvSpPr>
          <p:cNvPr id="20" name="文本框 19"/>
          <p:cNvSpPr txBox="1"/>
          <p:nvPr/>
        </p:nvSpPr>
        <p:spPr>
          <a:xfrm>
            <a:off x="1533525" y="1981200"/>
            <a:ext cx="5830570" cy="706755"/>
          </a:xfrm>
          <a:prstGeom prst="rect">
            <a:avLst/>
          </a:prstGeom>
          <a:noFill/>
        </p:spPr>
        <p:txBody>
          <a:bodyPr wrap="square" rtlCol="0">
            <a:spAutoFit/>
          </a:bodyPr>
          <a:p>
            <a:r>
              <a:rPr lang="en-US" altLang="zh-CN" sz="2000" dirty="0"/>
              <a:t>1.</a:t>
            </a:r>
            <a:r>
              <a:rPr lang="zh-CN" altLang="en-US" sz="2000" dirty="0"/>
              <a:t>属性排序器</a:t>
            </a:r>
            <a:endParaRPr lang="zh-CN" altLang="en-US" sz="2000" dirty="0"/>
          </a:p>
          <a:p>
            <a:r>
              <a:rPr lang="zh-CN" altLang="en-US" sz="2000" dirty="0"/>
              <a:t>架构：</a:t>
            </a:r>
            <a:r>
              <a:rPr lang="zh-CN" altLang="en-US" sz="2000" dirty="0">
                <a:sym typeface="+mn-ea"/>
              </a:rPr>
              <a:t>分两个参数共享子模块</a:t>
            </a:r>
            <a:r>
              <a:rPr lang="en-US" altLang="zh-CN" sz="2000" dirty="0">
                <a:sym typeface="+mn-ea"/>
              </a:rPr>
              <a:t> </a:t>
            </a:r>
            <a:r>
              <a:rPr lang="en-US" altLang="zh-CN" sz="2000" dirty="0">
                <a:sym typeface="+mn-ea"/>
              </a:rPr>
              <a:t>QA</a:t>
            </a:r>
            <a:r>
              <a:rPr lang="zh-CN" altLang="en-US" sz="2000" dirty="0">
                <a:sym typeface="+mn-ea"/>
              </a:rPr>
              <a:t>编码</a:t>
            </a:r>
            <a:r>
              <a:rPr lang="en-US" altLang="zh-CN" sz="2000" dirty="0">
                <a:sym typeface="+mn-ea"/>
              </a:rPr>
              <a:t> </a:t>
            </a:r>
            <a:r>
              <a:rPr lang="zh-CN" altLang="en-US" sz="2000" dirty="0">
                <a:sym typeface="+mn-ea"/>
              </a:rPr>
              <a:t>属性编码</a:t>
            </a:r>
            <a:r>
              <a:rPr lang="en-US" altLang="zh-CN" sz="2000" dirty="0">
                <a:sym typeface="+mn-ea"/>
              </a:rPr>
              <a:t> </a:t>
            </a:r>
            <a:endParaRPr lang="zh-CN" altLang="en-US" sz="2000" dirty="0">
              <a:sym typeface="+mn-ea"/>
            </a:endParaRPr>
          </a:p>
        </p:txBody>
      </p:sp>
      <p:sp>
        <p:nvSpPr>
          <p:cNvPr id="21" name="文本框 20"/>
          <p:cNvSpPr txBox="1"/>
          <p:nvPr/>
        </p:nvSpPr>
        <p:spPr>
          <a:xfrm>
            <a:off x="7129780" y="2391410"/>
            <a:ext cx="4857750" cy="1630045"/>
          </a:xfrm>
          <a:prstGeom prst="rect">
            <a:avLst/>
          </a:prstGeom>
          <a:noFill/>
        </p:spPr>
        <p:txBody>
          <a:bodyPr wrap="square" rtlCol="0">
            <a:spAutoFit/>
          </a:bodyPr>
          <a:p>
            <a:pPr algn="l"/>
            <a:r>
              <a:rPr lang="zh-CN" altLang="en-US" sz="2000" dirty="0">
                <a:sym typeface="+mn-ea"/>
              </a:rPr>
              <a:t>检索到的候选属性与查询(q、a、c)一起传递给此属性选择模块。</a:t>
            </a:r>
            <a:endParaRPr lang="zh-CN" altLang="en-US" sz="2000" dirty="0">
              <a:sym typeface="+mn-ea"/>
            </a:endParaRPr>
          </a:p>
          <a:p>
            <a:pPr algn="l"/>
            <a:r>
              <a:rPr lang="zh-CN" altLang="en-US" sz="2000" dirty="0">
                <a:sym typeface="+mn-ea"/>
              </a:rPr>
              <a:t>从给定的较大大小的检索属性集中过滤出一个较小大小的相关属性集。</a:t>
            </a:r>
            <a:endParaRPr lang="zh-CN" altLang="en-US" sz="2000" dirty="0"/>
          </a:p>
          <a:p>
            <a:pPr algn="l"/>
            <a:endParaRPr lang="zh-CN" altLang="en-US" sz="2000" dirty="0"/>
          </a:p>
        </p:txBody>
      </p:sp>
      <p:sp>
        <p:nvSpPr>
          <p:cNvPr id="22" name="文本框 21"/>
          <p:cNvSpPr txBox="1"/>
          <p:nvPr/>
        </p:nvSpPr>
        <p:spPr>
          <a:xfrm>
            <a:off x="7129780" y="3796030"/>
            <a:ext cx="2845435" cy="398780"/>
          </a:xfrm>
          <a:prstGeom prst="rect">
            <a:avLst/>
          </a:prstGeom>
          <a:noFill/>
        </p:spPr>
        <p:txBody>
          <a:bodyPr wrap="none" rtlCol="0">
            <a:spAutoFit/>
          </a:bodyPr>
          <a:p>
            <a:pPr algn="l"/>
            <a:r>
              <a:rPr lang="zh-CN" altLang="en-US" sz="2000" dirty="0">
                <a:sym typeface="+mn-ea"/>
              </a:rPr>
              <a:t>两种方法：(i)Top-k(ii)AIR</a:t>
            </a:r>
            <a:endParaRPr lang="zh-CN" altLang="en-US" sz="2000" dirty="0"/>
          </a:p>
        </p:txBody>
      </p:sp>
      <p:sp>
        <p:nvSpPr>
          <p:cNvPr id="3" name="文本框 2"/>
          <p:cNvSpPr txBox="1"/>
          <p:nvPr/>
        </p:nvSpPr>
        <p:spPr>
          <a:xfrm>
            <a:off x="1174750" y="5743575"/>
            <a:ext cx="5991225" cy="398780"/>
          </a:xfrm>
          <a:prstGeom prst="rect">
            <a:avLst/>
          </a:prstGeom>
          <a:noFill/>
        </p:spPr>
        <p:txBody>
          <a:bodyPr wrap="none" rtlCol="0">
            <a:spAutoFit/>
          </a:bodyPr>
          <a:p>
            <a:pPr algn="l"/>
            <a:r>
              <a:rPr lang="zh-CN" altLang="en-US" sz="2000" dirty="0">
                <a:sym typeface="+mn-ea"/>
              </a:rPr>
              <a:t>输出：向量</a:t>
            </a:r>
            <a:r>
              <a:rPr lang="en-US" altLang="zh-CN" sz="2000" dirty="0">
                <a:sym typeface="+mn-ea"/>
              </a:rPr>
              <a:t>Zqac</a:t>
            </a:r>
            <a:r>
              <a:rPr lang="zh-CN" altLang="en-US" sz="2000" dirty="0">
                <a:sym typeface="+mn-ea"/>
              </a:rPr>
              <a:t>和</a:t>
            </a:r>
            <a:r>
              <a:rPr lang="en-US" altLang="zh-CN" sz="2000" dirty="0">
                <a:sym typeface="+mn-ea"/>
              </a:rPr>
              <a:t>Zp* MNR</a:t>
            </a:r>
            <a:r>
              <a:rPr lang="zh-CN" altLang="en-US" sz="2000" dirty="0">
                <a:sym typeface="+mn-ea"/>
              </a:rPr>
              <a:t>损失函数</a:t>
            </a:r>
            <a:r>
              <a:rPr lang="en-US" altLang="zh-CN" sz="2000" dirty="0">
                <a:sym typeface="+mn-ea"/>
              </a:rPr>
              <a:t> </a:t>
            </a:r>
            <a:r>
              <a:rPr lang="zh-CN" altLang="en-US" sz="2000" dirty="0">
                <a:sym typeface="+mn-ea"/>
              </a:rPr>
              <a:t>使两个</a:t>
            </a:r>
            <a:r>
              <a:rPr lang="zh-CN" altLang="en-US" sz="2000" dirty="0">
                <a:sym typeface="+mn-ea"/>
              </a:rPr>
              <a:t>向量接近</a:t>
            </a:r>
            <a:endParaRPr lang="zh-CN" altLang="en-US" sz="2000" dirty="0">
              <a:sym typeface="+mn-ea"/>
            </a:endParaRPr>
          </a:p>
        </p:txBody>
      </p:sp>
      <p:sp>
        <p:nvSpPr>
          <p:cNvPr id="9" name="文本框 8"/>
          <p:cNvSpPr txBox="1"/>
          <p:nvPr/>
        </p:nvSpPr>
        <p:spPr>
          <a:xfrm>
            <a:off x="609600" y="6136640"/>
            <a:ext cx="7106920" cy="398780"/>
          </a:xfrm>
          <a:prstGeom prst="rect">
            <a:avLst/>
          </a:prstGeom>
          <a:noFill/>
        </p:spPr>
        <p:txBody>
          <a:bodyPr wrap="none" rtlCol="0">
            <a:spAutoFit/>
          </a:bodyPr>
          <a:p>
            <a:pPr algn="l"/>
            <a:r>
              <a:rPr lang="zh-CN" altLang="en-US" sz="2000" dirty="0">
                <a:sym typeface="+mn-ea"/>
              </a:rPr>
              <a:t>推理：输出与向量zqac的余弦相似性的集合S的属性排序列表。</a:t>
            </a:r>
            <a:endParaRPr lang="zh-CN" altLang="en-US" sz="2000"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9588,&quot;width&quot;:60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LP">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2495</Words>
  <Application>WPS 演示</Application>
  <PresentationFormat>全屏显示(4:3)</PresentationFormat>
  <Paragraphs>230</Paragraphs>
  <Slides>16</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Times New Roman</vt:lpstr>
      <vt:lpstr>Calibri Light</vt:lpstr>
      <vt:lpstr>Arial</vt:lpstr>
      <vt:lpstr>Wingdings</vt:lpstr>
      <vt:lpstr>Calibri</vt:lpstr>
      <vt:lpstr>微软雅黑</vt:lpstr>
      <vt:lpstr>Arial Unicode MS</vt:lpstr>
      <vt:lpstr>等线</vt:lpstr>
      <vt:lpstr>NLP</vt:lpstr>
      <vt:lpstr>PowerPoint 演示文稿</vt:lpstr>
      <vt:lpstr>研究背景</vt:lpstr>
      <vt:lpstr>相关工作</vt:lpstr>
      <vt:lpstr>PowerPoint 演示文稿</vt:lpstr>
      <vt:lpstr>工作创新</vt:lpstr>
      <vt:lpstr>CQA的解释</vt:lpstr>
      <vt:lpstr>CQA的解释</vt:lpstr>
      <vt:lpstr>ECQA数据集</vt:lpstr>
      <vt:lpstr>检索系统（XR）</vt:lpstr>
      <vt:lpstr>生成系统（XG）</vt:lpstr>
      <vt:lpstr>生成系统（XG）</vt:lpstr>
      <vt:lpstr>实验分析</vt:lpstr>
      <vt:lpstr>实验分析</vt:lpstr>
      <vt:lpstr>总结</vt:lpstr>
      <vt:lpstr>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沫忆ぅ</cp:lastModifiedBy>
  <cp:revision>302</cp:revision>
  <dcterms:created xsi:type="dcterms:W3CDTF">2021-09-21T05:30:00Z</dcterms:created>
  <dcterms:modified xsi:type="dcterms:W3CDTF">2021-12-01T02:11:52Z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B69E2144D3C446B3B428EE058CD6E55E</vt:lpwstr>
  </property>
  <property fmtid="{D5CDD505-2E9C-101B-9397-08002B2CF9AE}" pid="3" name="KSOProductBuildVer">
    <vt:lpwstr>2052-11.1.0.11115</vt:lpwstr>
  </property>
</Properties>
</file>