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5"/>
  </p:notesMasterIdLst>
  <p:sldIdLst>
    <p:sldId id="284" r:id="rId4"/>
    <p:sldId id="7465" r:id="rId6"/>
    <p:sldId id="286" r:id="rId7"/>
    <p:sldId id="504" r:id="rId8"/>
    <p:sldId id="7489" r:id="rId9"/>
    <p:sldId id="7497" r:id="rId10"/>
    <p:sldId id="7498" r:id="rId11"/>
    <p:sldId id="7490" r:id="rId12"/>
    <p:sldId id="7496" r:id="rId13"/>
    <p:sldId id="7491" r:id="rId14"/>
    <p:sldId id="7499" r:id="rId15"/>
    <p:sldId id="7500" r:id="rId16"/>
    <p:sldId id="7511" r:id="rId17"/>
    <p:sldId id="7501" r:id="rId18"/>
    <p:sldId id="7502" r:id="rId19"/>
    <p:sldId id="7492" r:id="rId20"/>
    <p:sldId id="7503" r:id="rId21"/>
    <p:sldId id="7504" r:id="rId22"/>
    <p:sldId id="7505" r:id="rId23"/>
    <p:sldId id="7507" r:id="rId24"/>
    <p:sldId id="7508" r:id="rId25"/>
    <p:sldId id="7524" r:id="rId26"/>
    <p:sldId id="7510" r:id="rId27"/>
    <p:sldId id="7493" r:id="rId28"/>
    <p:sldId id="7512" r:id="rId29"/>
    <p:sldId id="7469"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969696"/>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05" autoAdjust="0"/>
    <p:restoredTop sz="94249" autoAdjust="0"/>
  </p:normalViewPr>
  <p:slideViewPr>
    <p:cSldViewPr snapToGrid="0">
      <p:cViewPr varScale="1">
        <p:scale>
          <a:sx n="68" d="100"/>
          <a:sy n="68" d="100"/>
        </p:scale>
        <p:origin x="630" y="60"/>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06E110-E30A-4A29-A458-40849CAA4CC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7A03D4-DAA4-4A70-96B5-C96F0551EA0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使用混合语言模型生成文本的内容动态规划</a:t>
            </a:r>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结论</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本文</a:t>
            </a:r>
            <a:r>
              <a:rPr lang="zh-CN" altLang="en-US" dirty="0">
                <a:sym typeface="Wingdings" panose="05000000000000000000" pitchFamily="2" charset="2"/>
              </a:rPr>
              <a:t>提出的</a:t>
            </a:r>
            <a:r>
              <a:rPr lang="en-US" altLang="zh-CN" dirty="0">
                <a:sym typeface="Wingdings" panose="05000000000000000000" pitchFamily="2" charset="2"/>
              </a:rPr>
              <a:t>NYPLOC</a:t>
            </a:r>
            <a:r>
              <a:rPr lang="zh-CN" altLang="en-US" dirty="0">
                <a:sym typeface="Wingdings" panose="05000000000000000000" pitchFamily="2" charset="2"/>
              </a:rPr>
              <a:t>在两个数据集的所有指标上都实现了显著更高的性能。</a:t>
            </a:r>
            <a:endParaRPr lang="en-US" altLang="zh-CN" dirty="0">
              <a:sym typeface="Wingdings" panose="05000000000000000000" pitchFamily="2" charset="2"/>
            </a:endParaRPr>
          </a:p>
          <a:p>
            <a:r>
              <a:rPr lang="zh-CN" altLang="en-US" dirty="0">
                <a:sym typeface="Wingdings" panose="05000000000000000000" pitchFamily="2" charset="2"/>
              </a:rPr>
              <a:t>（</a:t>
            </a:r>
            <a:r>
              <a:rPr lang="en-US" altLang="zh-CN" dirty="0">
                <a:sym typeface="Wingdings" panose="05000000000000000000" pitchFamily="2" charset="2"/>
              </a:rPr>
              <a:t>2</a:t>
            </a:r>
            <a:r>
              <a:rPr lang="zh-CN" altLang="en-US" dirty="0">
                <a:sym typeface="Wingdings" panose="05000000000000000000" pitchFamily="2" charset="2"/>
              </a:rPr>
              <a:t>）</a:t>
            </a:r>
            <a:r>
              <a:rPr lang="en-US" altLang="zh-CN" dirty="0">
                <a:sym typeface="Wingdings" panose="05000000000000000000" pitchFamily="2" charset="2"/>
              </a:rPr>
              <a:t>Seq2SeqFull(</a:t>
            </a:r>
            <a:r>
              <a:rPr lang="zh-CN" altLang="en-US" dirty="0">
                <a:sym typeface="Wingdings" panose="05000000000000000000" pitchFamily="2" charset="2"/>
              </a:rPr>
              <a:t>可以访问与我们相同的内容项）的显著优势表明，使用混合语言模型的动态内容规划可以产生更好的生成。</a:t>
            </a:r>
            <a:endParaRPr lang="en-US" altLang="zh-CN" dirty="0">
              <a:sym typeface="Wingdings" panose="05000000000000000000" pitchFamily="2" charset="2"/>
            </a:endParaRPr>
          </a:p>
          <a:p>
            <a:r>
              <a:rPr lang="zh-CN" altLang="en-US" dirty="0">
                <a:sym typeface="Wingdings" panose="05000000000000000000" pitchFamily="2" charset="2"/>
              </a:rPr>
              <a:t>（</a:t>
            </a:r>
            <a:r>
              <a:rPr lang="en-US" altLang="zh-CN" dirty="0">
                <a:sym typeface="Wingdings" panose="05000000000000000000" pitchFamily="2" charset="2"/>
              </a:rPr>
              <a:t>3</a:t>
            </a:r>
            <a:r>
              <a:rPr lang="zh-CN" altLang="en-US" dirty="0">
                <a:sym typeface="Wingdings" panose="05000000000000000000" pitchFamily="2" charset="2"/>
              </a:rPr>
              <a:t>）</a:t>
            </a:r>
            <a:r>
              <a:rPr lang="en-US" altLang="zh-CN" dirty="0">
                <a:sym typeface="Wingdings" panose="05000000000000000000" pitchFamily="2" charset="2"/>
              </a:rPr>
              <a:t>Seq2SeqFULL</a:t>
            </a:r>
            <a:r>
              <a:rPr lang="zh-CN" altLang="en-US" dirty="0">
                <a:sym typeface="Wingdings" panose="05000000000000000000" pitchFamily="2" charset="2"/>
              </a:rPr>
              <a:t>与</a:t>
            </a:r>
            <a:r>
              <a:rPr lang="en-US" altLang="zh-CN" dirty="0">
                <a:sym typeface="Wingdings" panose="05000000000000000000" pitchFamily="2" charset="2"/>
              </a:rPr>
              <a:t>Seq2Seq</a:t>
            </a:r>
            <a:r>
              <a:rPr lang="zh-CN" altLang="en-US" dirty="0">
                <a:sym typeface="Wingdings" panose="05000000000000000000" pitchFamily="2" charset="2"/>
              </a:rPr>
              <a:t>之间的差异表明内容增强的有效性。</a:t>
            </a:r>
            <a:endParaRPr lang="zh-CN" altLang="en-US" dirty="0">
              <a:sym typeface="Wingdings" panose="05000000000000000000" pitchFamily="2" charset="2"/>
            </a:endParaRPr>
          </a:p>
          <a:p>
            <a:r>
              <a:rPr lang="zh-CN" altLang="en-US" dirty="0"/>
              <a:t>（</a:t>
            </a:r>
            <a:r>
              <a:rPr lang="en-US" altLang="zh-CN" dirty="0"/>
              <a:t>4</a:t>
            </a:r>
            <a:r>
              <a:rPr lang="zh-CN" altLang="en-US" dirty="0"/>
              <a:t>）在没有使用大型模型的情况下，基线显著下降，这强调了预训练的重要性。</a:t>
            </a:r>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screen"/>
          <a:srcRect/>
          <a:stretch>
            <a:fillRect/>
          </a:stretch>
        </p:blipFill>
        <p:spPr>
          <a:xfrm>
            <a:off x="0" y="1"/>
            <a:ext cx="12195454"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123BE47-339E-4EDF-9587-350CF134157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DD8C47-C85F-4FC2-8F70-28F8261ADAD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123BE47-339E-4EDF-9587-350CF134157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DD8C47-C85F-4FC2-8F70-28F8261ADAD8}"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仅标题">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screen"/>
          <a:srcRect/>
          <a:stretch>
            <a:fillRect/>
          </a:stretch>
        </p:blipFill>
        <p:spPr>
          <a:xfrm>
            <a:off x="0" y="1"/>
            <a:ext cx="12195454" cy="685800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123BE47-339E-4EDF-9587-350CF134157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DD8C47-C85F-4FC2-8F70-28F8261ADAD8}"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D123BE47-339E-4EDF-9587-350CF134157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DD8C47-C85F-4FC2-8F70-28F8261ADAD8}"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123BE47-339E-4EDF-9587-350CF134157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DD8C47-C85F-4FC2-8F70-28F8261ADAD8}"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123BE47-339E-4EDF-9587-350CF134157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DD8C47-C85F-4FC2-8F70-28F8261ADAD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123BE47-339E-4EDF-9587-350CF134157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DD8C47-C85F-4FC2-8F70-28F8261ADAD8}"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123BE47-339E-4EDF-9587-350CF134157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DD8C47-C85F-4FC2-8F70-28F8261ADAD8}"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123BE47-339E-4EDF-9587-350CF134157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DD8C47-C85F-4FC2-8F70-28F8261ADAD8}" type="slidenum">
              <a:rPr lang="zh-CN" altLang="en-US" smtClean="0"/>
            </a:fld>
            <a:endParaRPr lang="zh-CN" altLang="en-US"/>
          </a:p>
        </p:txBody>
      </p:sp>
      <p:pic>
        <p:nvPicPr>
          <p:cNvPr id="5" name="图片 4"/>
          <p:cNvPicPr>
            <a:picLocks noChangeAspect="1"/>
          </p:cNvPicPr>
          <p:nvPr userDrawn="1"/>
        </p:nvPicPr>
        <p:blipFill rotWithShape="1">
          <a:blip r:embed="rId2" cstate="screen"/>
          <a:srcRect/>
          <a:stretch>
            <a:fillRect/>
          </a:stretch>
        </p:blipFill>
        <p:spPr>
          <a:xfrm>
            <a:off x="0" y="1"/>
            <a:ext cx="12192000" cy="6857999"/>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123BE47-339E-4EDF-9587-350CF134157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DD8C47-C85F-4FC2-8F70-28F8261ADAD8}" type="slidenum">
              <a:rPr lang="zh-CN" altLang="en-US" smtClean="0"/>
            </a:fld>
            <a:endParaRPr lang="zh-CN" altLang="en-US"/>
          </a:p>
        </p:txBody>
      </p:sp>
      <p:sp>
        <p:nvSpPr>
          <p:cNvPr id="9" name="矩形 8"/>
          <p:cNvSpPr/>
          <p:nvPr userDrawn="1"/>
        </p:nvSpPr>
        <p:spPr>
          <a:xfrm>
            <a:off x="8756553" y="6441907"/>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123BE47-339E-4EDF-9587-350CF134157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DD8C47-C85F-4FC2-8F70-28F8261ADAD8}"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123BE47-339E-4EDF-9587-350CF134157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DD8C47-C85F-4FC2-8F70-28F8261ADAD8}"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123BE47-339E-4EDF-9587-350CF134157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DD8C47-C85F-4FC2-8F70-28F8261ADAD8}"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自定义版式">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仅标题">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D123BE47-339E-4EDF-9587-350CF134157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DD8C47-C85F-4FC2-8F70-28F8261ADAD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123BE47-339E-4EDF-9587-350CF134157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DD8C47-C85F-4FC2-8F70-28F8261ADAD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123BE47-339E-4EDF-9587-350CF134157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DD8C47-C85F-4FC2-8F70-28F8261ADAD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123BE47-339E-4EDF-9587-350CF134157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DD8C47-C85F-4FC2-8F70-28F8261ADAD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123BE47-339E-4EDF-9587-350CF134157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DD8C47-C85F-4FC2-8F70-28F8261ADAD8}" type="slidenum">
              <a:rPr lang="zh-CN" altLang="en-US" smtClean="0"/>
            </a:fld>
            <a:endParaRPr lang="zh-CN" altLang="en-US"/>
          </a:p>
        </p:txBody>
      </p:sp>
      <p:pic>
        <p:nvPicPr>
          <p:cNvPr id="5" name="图片 4"/>
          <p:cNvPicPr>
            <a:picLocks noChangeAspect="1"/>
          </p:cNvPicPr>
          <p:nvPr userDrawn="1"/>
        </p:nvPicPr>
        <p:blipFill rotWithShape="1">
          <a:blip r:embed="rId2" cstate="screen"/>
          <a:srcRect/>
          <a:stretch>
            <a:fillRect/>
          </a:stretch>
        </p:blipFill>
        <p:spPr>
          <a:xfrm>
            <a:off x="0" y="1"/>
            <a:ext cx="12192000" cy="685799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123BE47-339E-4EDF-9587-350CF134157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DD8C47-C85F-4FC2-8F70-28F8261ADAD8}" type="slidenum">
              <a:rPr lang="zh-CN" altLang="en-US" smtClean="0"/>
            </a:fld>
            <a:endParaRPr lang="zh-CN" altLang="en-US"/>
          </a:p>
        </p:txBody>
      </p:sp>
      <p:sp>
        <p:nvSpPr>
          <p:cNvPr id="9" name="矩形 8"/>
          <p:cNvSpPr/>
          <p:nvPr userDrawn="1"/>
        </p:nvSpPr>
        <p:spPr>
          <a:xfrm>
            <a:off x="8756553" y="6441907"/>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123BE47-339E-4EDF-9587-350CF134157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DD8C47-C85F-4FC2-8F70-28F8261ADAD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5" Type="http://schemas.openxmlformats.org/officeDocument/2006/relationships/theme" Target="../theme/theme2.xml"/><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23BE47-339E-4EDF-9587-350CF134157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D8C47-C85F-4FC2-8F70-28F8261ADAD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23BE47-339E-4EDF-9587-350CF134157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D8C47-C85F-4FC2-8F70-28F8261ADAD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5.xml"/><Relationship Id="rId1" Type="http://schemas.openxmlformats.org/officeDocument/2006/relationships/image" Target="../media/image3.GIF"/></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1.xml"/><Relationship Id="rId2" Type="http://schemas.openxmlformats.org/officeDocument/2006/relationships/image" Target="../media/image8.png"/><Relationship Id="rId1" Type="http://schemas.openxmlformats.org/officeDocument/2006/relationships/image" Target="../media/image3.GIF"/></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3.GIF"/></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1.xml"/><Relationship Id="rId2" Type="http://schemas.openxmlformats.org/officeDocument/2006/relationships/image" Target="../media/image12.png"/><Relationship Id="rId1" Type="http://schemas.openxmlformats.org/officeDocument/2006/relationships/image" Target="../media/image3.GIF"/></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1.xml"/><Relationship Id="rId3" Type="http://schemas.openxmlformats.org/officeDocument/2006/relationships/image" Target="../media/image13.png"/><Relationship Id="rId2" Type="http://schemas.openxmlformats.org/officeDocument/2006/relationships/image" Target="../media/image3.GIF"/><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2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3.GI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5.xml"/><Relationship Id="rId1" Type="http://schemas.openxmlformats.org/officeDocument/2006/relationships/image" Target="../media/image3.GIF"/></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1.xml"/><Relationship Id="rId2" Type="http://schemas.openxmlformats.org/officeDocument/2006/relationships/image" Target="../media/image19.png"/><Relationship Id="rId1" Type="http://schemas.openxmlformats.org/officeDocument/2006/relationships/image" Target="../media/image3.GI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1.xml"/><Relationship Id="rId1" Type="http://schemas.openxmlformats.org/officeDocument/2006/relationships/image" Target="../media/image3.GI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1.xml"/><Relationship Id="rId1" Type="http://schemas.openxmlformats.org/officeDocument/2006/relationships/image" Target="../media/image3.GI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GIF"/></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1.xml"/><Relationship Id="rId2" Type="http://schemas.openxmlformats.org/officeDocument/2006/relationships/image" Target="../media/image20.png"/><Relationship Id="rId1" Type="http://schemas.openxmlformats.org/officeDocument/2006/relationships/image" Target="../media/image3.GIF"/></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1.xml"/><Relationship Id="rId2" Type="http://schemas.openxmlformats.org/officeDocument/2006/relationships/image" Target="../media/image20.png"/><Relationship Id="rId1" Type="http://schemas.openxmlformats.org/officeDocument/2006/relationships/image" Target="../media/image3.GIF"/></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image" Target="../media/image21.png"/><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1.xml"/><Relationship Id="rId2" Type="http://schemas.openxmlformats.org/officeDocument/2006/relationships/image" Target="../media/image22.png"/><Relationship Id="rId1" Type="http://schemas.openxmlformats.org/officeDocument/2006/relationships/image" Target="../media/image3.GI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5.xml"/><Relationship Id="rId1" Type="http://schemas.openxmlformats.org/officeDocument/2006/relationships/image" Target="../media/image3.GIF"/></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21.xml"/><Relationship Id="rId4" Type="http://schemas.openxmlformats.org/officeDocument/2006/relationships/image" Target="../media/image25.emf"/><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3.GI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GI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GI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5.xml"/><Relationship Id="rId1" Type="http://schemas.openxmlformats.org/officeDocument/2006/relationships/image" Target="../media/image3.GIF"/></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GIF"/></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GI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5.xml"/><Relationship Id="rId1" Type="http://schemas.openxmlformats.org/officeDocument/2006/relationships/image" Target="../media/image3.GI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8366760" y="5225415"/>
            <a:ext cx="1930400" cy="487822"/>
            <a:chOff x="1244534" y="3522134"/>
            <a:chExt cx="1765300" cy="316802"/>
          </a:xfrm>
          <a:solidFill>
            <a:srgbClr val="595959"/>
          </a:solidFill>
        </p:grpSpPr>
        <p:sp>
          <p:nvSpPr>
            <p:cNvPr id="20" name="矩形 19"/>
            <p:cNvSpPr/>
            <p:nvPr/>
          </p:nvSpPr>
          <p:spPr>
            <a:xfrm>
              <a:off x="1244534" y="3522134"/>
              <a:ext cx="1765300" cy="316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21" name="文本框 20"/>
            <p:cNvSpPr txBox="1"/>
            <p:nvPr/>
          </p:nvSpPr>
          <p:spPr>
            <a:xfrm>
              <a:off x="1318283" y="3560875"/>
              <a:ext cx="1618194" cy="23918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accent2"/>
                  </a:solidFill>
                  <a:latin typeface="FZHei-B01S" panose="02010601030101010101" pitchFamily="2" charset="-122"/>
                  <a:ea typeface="FZHei-B01S" panose="02010601030101010101" pitchFamily="2" charset="-122"/>
                  <a:sym typeface="FZHei-B01S" panose="02010601030101010101" pitchFamily="2" charset="-122"/>
                </a:rPr>
                <a:t>汇报人：毛炜</a:t>
              </a:r>
              <a:endParaRPr lang="zh-CN" altLang="en-US" b="1" dirty="0">
                <a:solidFill>
                  <a:schemeClr val="accent2"/>
                </a:solidFill>
                <a:latin typeface="FZHei-B01S" panose="02010601030101010101" pitchFamily="2" charset="-122"/>
                <a:ea typeface="FZHei-B01S" panose="02010601030101010101" pitchFamily="2" charset="-122"/>
                <a:sym typeface="FZHei-B01S" panose="02010601030101010101" pitchFamily="2" charset="-122"/>
              </a:endParaRPr>
            </a:p>
          </p:txBody>
        </p:sp>
      </p:grpSp>
      <p:pic>
        <p:nvPicPr>
          <p:cNvPr id="100" name="图片 99"/>
          <p:cNvPicPr/>
          <p:nvPr/>
        </p:nvPicPr>
        <p:blipFill>
          <a:blip r:embed="rId1"/>
          <a:stretch>
            <a:fillRect/>
          </a:stretch>
        </p:blipFill>
        <p:spPr>
          <a:xfrm>
            <a:off x="10859770" y="144780"/>
            <a:ext cx="1005205" cy="1005205"/>
          </a:xfrm>
          <a:prstGeom prst="rect">
            <a:avLst/>
          </a:prstGeom>
          <a:noFill/>
          <a:ln w="9525">
            <a:noFill/>
          </a:ln>
        </p:spPr>
      </p:pic>
      <p:sp>
        <p:nvSpPr>
          <p:cNvPr id="2" name="文本框 1"/>
          <p:cNvSpPr txBox="1"/>
          <p:nvPr/>
        </p:nvSpPr>
        <p:spPr>
          <a:xfrm>
            <a:off x="1479550" y="1862455"/>
            <a:ext cx="9380220" cy="1938020"/>
          </a:xfrm>
          <a:prstGeom prst="rect">
            <a:avLst/>
          </a:prstGeom>
          <a:noFill/>
        </p:spPr>
        <p:txBody>
          <a:bodyPr wrap="square" rtlCol="0" anchor="t">
            <a:spAutoFit/>
          </a:bodyPr>
          <a:lstStyle/>
          <a:p>
            <a:pPr algn="ctr"/>
            <a:r>
              <a:rPr lang="zh-CN" altLang="en-US" sz="4000" b="1">
                <a:latin typeface="Times New Roman" panose="02020603050405020304" charset="0"/>
                <a:cs typeface="Times New Roman" panose="02020603050405020304" charset="0"/>
              </a:rPr>
              <a:t>DYPLOC: Dynamic Planning of Content Using Mixed Language Models</a:t>
            </a:r>
            <a:r>
              <a:rPr lang="en-US" altLang="zh-CN" sz="4000" b="1">
                <a:latin typeface="Times New Roman" panose="02020603050405020304" charset="0"/>
                <a:cs typeface="Times New Roman" panose="02020603050405020304" charset="0"/>
              </a:rPr>
              <a:t> </a:t>
            </a:r>
            <a:r>
              <a:rPr lang="zh-CN" altLang="en-US" sz="4000" b="1">
                <a:latin typeface="Times New Roman" panose="02020603050405020304" charset="0"/>
                <a:cs typeface="Times New Roman" panose="02020603050405020304" charset="0"/>
              </a:rPr>
              <a:t>for Text Generation</a:t>
            </a:r>
            <a:endParaRPr lang="zh-CN" altLang="en-US" sz="4000"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五边形 8"/>
          <p:cNvSpPr/>
          <p:nvPr/>
        </p:nvSpPr>
        <p:spPr>
          <a:xfrm>
            <a:off x="3987255" y="1484442"/>
            <a:ext cx="4298496" cy="4093806"/>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10" name="文本框 9"/>
          <p:cNvSpPr txBox="1"/>
          <p:nvPr/>
        </p:nvSpPr>
        <p:spPr>
          <a:xfrm>
            <a:off x="2780712" y="2321004"/>
            <a:ext cx="1057092" cy="2214880"/>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rgbClr val="595959"/>
                </a:solidFill>
                <a:latin typeface="FZHei-B01S" panose="02010601030101010101" pitchFamily="2" charset="-122"/>
                <a:ea typeface="FZHei-B01S" panose="02010601030101010101" pitchFamily="2" charset="-122"/>
                <a:sym typeface="FZHei-B01S" panose="02010601030101010101" pitchFamily="2" charset="-122"/>
              </a:rPr>
              <a:t>4</a:t>
            </a:r>
            <a:endParaRPr lang="zh-CN" altLang="en-US" sz="13800" dirty="0">
              <a:solidFill>
                <a:srgbClr val="595959"/>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1" name="文本框 10"/>
          <p:cNvSpPr txBox="1"/>
          <p:nvPr/>
        </p:nvSpPr>
        <p:spPr>
          <a:xfrm>
            <a:off x="5017135" y="3137230"/>
            <a:ext cx="2238375" cy="58356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dist"/>
            <a:r>
              <a:rPr lang="zh-CN" altLang="en-US" sz="3200" dirty="0">
                <a:latin typeface="微软雅黑" panose="020B0503020204020204" charset="-122"/>
                <a:ea typeface="微软雅黑" panose="020B0503020204020204" charset="-122"/>
                <a:sym typeface="FZHei-B01S" panose="02010601030101010101" pitchFamily="2" charset="-122"/>
              </a:rPr>
              <a:t>模型介绍</a:t>
            </a:r>
            <a:endParaRPr lang="zh-CN" altLang="en-US" sz="3200" dirty="0">
              <a:latin typeface="微软雅黑" panose="020B0503020204020204" charset="-122"/>
              <a:ea typeface="微软雅黑" panose="020B0503020204020204" charset="-122"/>
              <a:sym typeface="FZHei-B01S" panose="02010601030101010101" pitchFamily="2" charset="-122"/>
            </a:endParaRPr>
          </a:p>
        </p:txBody>
      </p:sp>
      <p:sp>
        <p:nvSpPr>
          <p:cNvPr id="13" name="文本框 12"/>
          <p:cNvSpPr txBox="1"/>
          <p:nvPr/>
        </p:nvSpPr>
        <p:spPr>
          <a:xfrm>
            <a:off x="2461307" y="3291487"/>
            <a:ext cx="1571759" cy="398780"/>
          </a:xfrm>
          <a:prstGeom prst="rect">
            <a:avLst/>
          </a:prstGeom>
          <a:solidFill>
            <a:srgbClr val="F9F9F9"/>
          </a:solidFill>
        </p:spPr>
        <p:txBody>
          <a:bodyPr wrap="square" rtlCol="0">
            <a:spAutoFit/>
            <a:scene3d>
              <a:camera prst="orthographicFront"/>
              <a:lightRig rig="threePt" dir="t"/>
            </a:scene3d>
            <a:sp3d contourW="12700"/>
          </a:bodyPr>
          <a:lstStyle/>
          <a:p>
            <a:pPr algn="r"/>
            <a:r>
              <a:rPr lang="en-US" altLang="zh-CN" sz="2000" b="1" dirty="0">
                <a:solidFill>
                  <a:srgbClr val="595959"/>
                </a:solidFill>
                <a:latin typeface="FZHei-B01S" panose="02010601030101010101" pitchFamily="2" charset="-122"/>
                <a:ea typeface="FZHei-B01S" panose="02010601030101010101" pitchFamily="2" charset="-122"/>
                <a:sym typeface="FZHei-B01S" panose="02010601030101010101" pitchFamily="2" charset="-122"/>
              </a:rPr>
              <a:t>PART 04</a:t>
            </a:r>
            <a:endParaRPr lang="zh-CN" altLang="en-US" sz="2000" b="1" dirty="0">
              <a:solidFill>
                <a:srgbClr val="595959"/>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 name="五边形 3"/>
          <p:cNvSpPr/>
          <p:nvPr/>
        </p:nvSpPr>
        <p:spPr>
          <a:xfrm>
            <a:off x="2131915" y="2156731"/>
            <a:ext cx="2499277" cy="2380264"/>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2" name="文本框 1"/>
          <p:cNvSpPr txBox="1"/>
          <p:nvPr/>
        </p:nvSpPr>
        <p:spPr>
          <a:xfrm>
            <a:off x="5157470" y="3721100"/>
            <a:ext cx="2832100" cy="368300"/>
          </a:xfrm>
          <a:prstGeom prst="rect">
            <a:avLst/>
          </a:prstGeom>
          <a:noFill/>
        </p:spPr>
        <p:txBody>
          <a:bodyPr wrap="square" rtlCol="0">
            <a:spAutoFit/>
          </a:bodyPr>
          <a:lstStyle/>
          <a:p>
            <a:r>
              <a:rPr lang="en-US" altLang="zh-CN">
                <a:latin typeface="Arial" panose="020B0604020202020204" pitchFamily="34" charset="0"/>
                <a:cs typeface="Arial" panose="020B0604020202020204" pitchFamily="34" charset="0"/>
              </a:rPr>
              <a:t>Model Introduction</a:t>
            </a:r>
            <a:endParaRPr lang="en-US" altLang="zh-CN">
              <a:latin typeface="Arial" panose="020B0604020202020204" pitchFamily="34" charset="0"/>
              <a:cs typeface="Arial" panose="020B0604020202020204" pitchFamily="34" charset="0"/>
            </a:endParaRPr>
          </a:p>
        </p:txBody>
      </p:sp>
      <p:pic>
        <p:nvPicPr>
          <p:cNvPr id="100" name="图片 99"/>
          <p:cNvPicPr/>
          <p:nvPr/>
        </p:nvPicPr>
        <p:blipFill>
          <a:blip r:embed="rId1"/>
          <a:stretch>
            <a:fillRect/>
          </a:stretch>
        </p:blipFill>
        <p:spPr>
          <a:xfrm>
            <a:off x="10859770" y="144780"/>
            <a:ext cx="1005205" cy="10052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bldLst>
      <p:bldP spid="10" grpId="0"/>
      <p:bldP spid="11" grpId="0"/>
      <p:bldP spid="13"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32742" y="423544"/>
            <a:ext cx="5763257" cy="584775"/>
            <a:chOff x="568442" y="238749"/>
            <a:chExt cx="5763257" cy="584776"/>
          </a:xfrm>
        </p:grpSpPr>
        <p:sp>
          <p:nvSpPr>
            <p:cNvPr id="22" name="文本框 23"/>
            <p:cNvSpPr txBox="1"/>
            <p:nvPr/>
          </p:nvSpPr>
          <p:spPr>
            <a:xfrm>
              <a:off x="847505" y="238749"/>
              <a:ext cx="5484194" cy="584776"/>
            </a:xfrm>
            <a:prstGeom prst="rect">
              <a:avLst/>
            </a:prstGeom>
            <a:noFill/>
          </p:spPr>
          <p:txBody>
            <a:bodyPr wrap="none" rtlCol="0">
              <a:spAutoFit/>
            </a:bodyPr>
            <a:lstStyle/>
            <a:p>
              <a:r>
                <a:rPr lang="zh-CN" altLang="en-US" sz="3200" dirty="0">
                  <a:latin typeface="微软雅黑" panose="020B0503020204020204" charset="-122"/>
                  <a:ea typeface="微软雅黑" panose="020B0503020204020204" charset="-122"/>
                  <a:cs typeface="+mn-ea"/>
                  <a:sym typeface="FZHei-B01S" panose="02010601030101010101" pitchFamily="2" charset="-122"/>
                </a:rPr>
                <a:t>模型介绍</a:t>
              </a:r>
              <a:r>
                <a:rPr lang="en-US" altLang="zh-CN" sz="3200" dirty="0">
                  <a:latin typeface="微软雅黑" panose="020B0503020204020204" charset="-122"/>
                  <a:ea typeface="微软雅黑" panose="020B0503020204020204" charset="-122"/>
                  <a:cs typeface="+mn-ea"/>
                  <a:sym typeface="FZHei-B01S" panose="02010601030101010101" pitchFamily="2" charset="-122"/>
                </a:rPr>
                <a:t>—</a:t>
              </a:r>
              <a:r>
                <a:rPr lang="en-US" altLang="zh-CN" sz="3200" b="1" dirty="0"/>
                <a:t>Task Formulation</a:t>
              </a:r>
              <a:endParaRPr lang="zh-CN" altLang="en-US" sz="3200" b="1" dirty="0">
                <a:latin typeface="微软雅黑" panose="020B0503020204020204" charset="-122"/>
                <a:ea typeface="微软雅黑" panose="020B0503020204020204" charset="-122"/>
                <a:cs typeface="+mn-ea"/>
                <a:sym typeface="FZHei-B01S" panose="02010601030101010101" pitchFamily="2" charset="-122"/>
              </a:endParaRPr>
            </a:p>
          </p:txBody>
        </p:sp>
        <p:sp>
          <p:nvSpPr>
            <p:cNvPr id="23" name="等腰三角形 22"/>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grpSp>
      <p:pic>
        <p:nvPicPr>
          <p:cNvPr id="8" name="图片 7"/>
          <p:cNvPicPr/>
          <p:nvPr/>
        </p:nvPicPr>
        <p:blipFill>
          <a:blip r:embed="rId1"/>
          <a:stretch>
            <a:fillRect/>
          </a:stretch>
        </p:blipFill>
        <p:spPr>
          <a:xfrm>
            <a:off x="10859770" y="144780"/>
            <a:ext cx="1005205" cy="1005205"/>
          </a:xfrm>
          <a:prstGeom prst="rect">
            <a:avLst/>
          </a:prstGeom>
          <a:noFill/>
          <a:ln w="9525">
            <a:noFill/>
          </a:ln>
        </p:spPr>
      </p:pic>
      <p:pic>
        <p:nvPicPr>
          <p:cNvPr id="2" name="图片 1"/>
          <p:cNvPicPr>
            <a:picLocks noChangeAspect="1"/>
          </p:cNvPicPr>
          <p:nvPr/>
        </p:nvPicPr>
        <p:blipFill>
          <a:blip r:embed="rId2"/>
          <a:stretch>
            <a:fillRect/>
          </a:stretch>
        </p:blipFill>
        <p:spPr>
          <a:xfrm>
            <a:off x="408969" y="1315305"/>
            <a:ext cx="11017939" cy="4227390"/>
          </a:xfrm>
          <a:prstGeom prst="rect">
            <a:avLst/>
          </a:prstGeom>
        </p:spPr>
      </p:pic>
      <p:sp>
        <p:nvSpPr>
          <p:cNvPr id="3" name="文本框 2"/>
          <p:cNvSpPr txBox="1"/>
          <p:nvPr/>
        </p:nvSpPr>
        <p:spPr>
          <a:xfrm>
            <a:off x="611505" y="5849620"/>
            <a:ext cx="10495280" cy="645160"/>
          </a:xfrm>
          <a:prstGeom prst="rect">
            <a:avLst/>
          </a:prstGeom>
          <a:noFill/>
        </p:spPr>
        <p:txBody>
          <a:bodyPr wrap="square" rtlCol="0">
            <a:spAutoFit/>
          </a:bodyPr>
          <a:p>
            <a:r>
              <a:rPr lang="zh-CN" altLang="en-US" dirty="0">
                <a:effectLst/>
                <a:sym typeface="+mn-ea"/>
              </a:rPr>
              <a:t>一个单词是基于所有内容项目条件语言模型中的边缘化概率来预测的。</a:t>
            </a:r>
            <a:endParaRPr lang="zh-CN" altLang="en-US" dirty="0"/>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07722" y="251450"/>
            <a:ext cx="7389215" cy="584775"/>
            <a:chOff x="568442" y="238749"/>
            <a:chExt cx="7389215" cy="584776"/>
          </a:xfrm>
        </p:grpSpPr>
        <p:sp>
          <p:nvSpPr>
            <p:cNvPr id="22" name="文本框 23"/>
            <p:cNvSpPr txBox="1"/>
            <p:nvPr/>
          </p:nvSpPr>
          <p:spPr>
            <a:xfrm>
              <a:off x="847505" y="238749"/>
              <a:ext cx="7110152" cy="584776"/>
            </a:xfrm>
            <a:prstGeom prst="rect">
              <a:avLst/>
            </a:prstGeom>
            <a:noFill/>
          </p:spPr>
          <p:txBody>
            <a:bodyPr wrap="none" rtlCol="0">
              <a:spAutoFit/>
            </a:bodyPr>
            <a:lstStyle/>
            <a:p>
              <a:r>
                <a:rPr lang="zh-CN" altLang="en-US" sz="3200" dirty="0">
                  <a:latin typeface="微软雅黑" panose="020B0503020204020204" charset="-122"/>
                  <a:ea typeface="微软雅黑" panose="020B0503020204020204" charset="-122"/>
                  <a:cs typeface="+mn-ea"/>
                  <a:sym typeface="FZHei-B01S" panose="02010601030101010101" pitchFamily="2" charset="-122"/>
                </a:rPr>
                <a:t>模型介绍</a:t>
              </a:r>
              <a:r>
                <a:rPr lang="en-US" altLang="zh-CN" sz="3200" dirty="0">
                  <a:latin typeface="微软雅黑" panose="020B0503020204020204" charset="-122"/>
                  <a:ea typeface="微软雅黑" panose="020B0503020204020204" charset="-122"/>
                  <a:cs typeface="+mn-ea"/>
                  <a:sym typeface="FZHei-B01S" panose="02010601030101010101" pitchFamily="2" charset="-122"/>
                </a:rPr>
                <a:t>—</a:t>
              </a:r>
              <a:r>
                <a:rPr lang="en-US" altLang="zh-CN" sz="2800" dirty="0">
                  <a:latin typeface="微软雅黑" panose="020B0503020204020204" charset="-122"/>
                  <a:ea typeface="微软雅黑" panose="020B0503020204020204" charset="-122"/>
                  <a:cs typeface="+mn-ea"/>
                  <a:sym typeface="FZHei-B01S" panose="02010601030101010101" pitchFamily="2" charset="-122"/>
                </a:rPr>
                <a:t>Content Item Augmentation</a:t>
              </a:r>
              <a:endParaRPr lang="zh-CN" altLang="en-US" sz="3200" dirty="0">
                <a:latin typeface="微软雅黑" panose="020B0503020204020204" charset="-122"/>
                <a:ea typeface="微软雅黑" panose="020B0503020204020204" charset="-122"/>
                <a:cs typeface="+mn-ea"/>
                <a:sym typeface="FZHei-B01S" panose="02010601030101010101" pitchFamily="2" charset="-122"/>
              </a:endParaRPr>
            </a:p>
          </p:txBody>
        </p:sp>
        <p:sp>
          <p:nvSpPr>
            <p:cNvPr id="23" name="等腰三角形 22"/>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grpSp>
      <p:pic>
        <p:nvPicPr>
          <p:cNvPr id="8" name="图片 7"/>
          <p:cNvPicPr/>
          <p:nvPr/>
        </p:nvPicPr>
        <p:blipFill>
          <a:blip r:embed="rId1"/>
          <a:stretch>
            <a:fillRect/>
          </a:stretch>
        </p:blipFill>
        <p:spPr>
          <a:xfrm>
            <a:off x="10859770" y="144780"/>
            <a:ext cx="1005205" cy="1005205"/>
          </a:xfrm>
          <a:prstGeom prst="rect">
            <a:avLst/>
          </a:prstGeom>
          <a:noFill/>
          <a:ln w="9525">
            <a:noFill/>
          </a:ln>
        </p:spPr>
      </p:pic>
      <p:sp>
        <p:nvSpPr>
          <p:cNvPr id="2" name="文本框 1"/>
          <p:cNvSpPr txBox="1"/>
          <p:nvPr/>
        </p:nvSpPr>
        <p:spPr>
          <a:xfrm>
            <a:off x="638367" y="893978"/>
            <a:ext cx="8482819" cy="1200329"/>
          </a:xfrm>
          <a:prstGeom prst="rect">
            <a:avLst/>
          </a:prstGeom>
          <a:noFill/>
        </p:spPr>
        <p:txBody>
          <a:bodyPr wrap="square" rtlCol="0">
            <a:spAutoFit/>
          </a:bodyPr>
          <a:lstStyle/>
          <a:p>
            <a:pPr marL="285750" indent="-285750">
              <a:buFont typeface="Wingdings" panose="05000000000000000000" pitchFamily="2" charset="2"/>
              <a:buChar char="n"/>
            </a:pPr>
            <a:r>
              <a:rPr lang="en-US" altLang="zh-CN" sz="2400" b="1" dirty="0"/>
              <a:t>Concept Expansion</a:t>
            </a:r>
            <a:endParaRPr lang="en-US" altLang="zh-CN" sz="2400" b="1" dirty="0"/>
          </a:p>
          <a:p>
            <a:pPr marL="285750" indent="-285750">
              <a:buFont typeface="Wingdings" panose="05000000000000000000" pitchFamily="2" charset="2"/>
              <a:buChar char="n"/>
            </a:pPr>
            <a:endParaRPr lang="en-US" altLang="zh-CN" sz="2400" b="1" dirty="0"/>
          </a:p>
          <a:p>
            <a:endParaRPr lang="zh-CN" altLang="en-US" sz="2400" b="1" dirty="0"/>
          </a:p>
        </p:txBody>
      </p:sp>
      <p:sp>
        <p:nvSpPr>
          <p:cNvPr id="3" name="文本框 2"/>
          <p:cNvSpPr txBox="1"/>
          <p:nvPr/>
        </p:nvSpPr>
        <p:spPr>
          <a:xfrm>
            <a:off x="5234601" y="1494142"/>
            <a:ext cx="4894137" cy="706755"/>
          </a:xfrm>
          <a:prstGeom prst="rect">
            <a:avLst/>
          </a:prstGeom>
          <a:noFill/>
        </p:spPr>
        <p:txBody>
          <a:bodyPr wrap="square" rtlCol="0">
            <a:spAutoFit/>
          </a:bodyPr>
          <a:lstStyle/>
          <a:p>
            <a:r>
              <a:rPr lang="zh-CN" altLang="en-US" sz="2000" dirty="0">
                <a:latin typeface="等线" panose="02010600030101010101" charset="-122"/>
                <a:ea typeface="等线" panose="02010600030101010101" charset="-122"/>
                <a:cs typeface="等线" panose="02010600030101010101" charset="-122"/>
              </a:rPr>
              <a:t>目标：预测与给定标题（</a:t>
            </a:r>
            <a:r>
              <a:rPr lang="en-US" altLang="zh-CN" sz="2000" dirty="0">
                <a:latin typeface="等线" panose="02010600030101010101" charset="-122"/>
                <a:ea typeface="等线" panose="02010600030101010101" charset="-122"/>
                <a:cs typeface="等线" panose="02010600030101010101" charset="-122"/>
              </a:rPr>
              <a:t>title</a:t>
            </a:r>
            <a:r>
              <a:rPr lang="zh-CN" altLang="en-US" sz="2000" dirty="0">
                <a:latin typeface="等线" panose="02010600030101010101" charset="-122"/>
                <a:ea typeface="等线" panose="02010600030101010101" charset="-122"/>
                <a:cs typeface="等线" panose="02010600030101010101" charset="-122"/>
              </a:rPr>
              <a:t>）相关的更具体的概念（</a:t>
            </a:r>
            <a:r>
              <a:rPr lang="en-US" altLang="zh-CN" sz="2000" dirty="0">
                <a:latin typeface="等线" panose="02010600030101010101" charset="-122"/>
                <a:ea typeface="等线" panose="02010600030101010101" charset="-122"/>
                <a:cs typeface="等线" panose="02010600030101010101" charset="-122"/>
              </a:rPr>
              <a:t>concept</a:t>
            </a:r>
            <a:r>
              <a:rPr lang="zh-CN" altLang="en-US" sz="2000" dirty="0">
                <a:latin typeface="等线" panose="02010600030101010101" charset="-122"/>
                <a:ea typeface="等线" panose="02010600030101010101" charset="-122"/>
                <a:cs typeface="等线" panose="02010600030101010101" charset="-122"/>
              </a:rPr>
              <a:t>）。</a:t>
            </a:r>
            <a:endParaRPr lang="zh-CN" altLang="en-US" sz="2000" dirty="0">
              <a:latin typeface="等线" panose="02010600030101010101" charset="-122"/>
              <a:ea typeface="等线" panose="02010600030101010101" charset="-122"/>
              <a:cs typeface="等线" panose="02010600030101010101" charset="-122"/>
            </a:endParaRPr>
          </a:p>
        </p:txBody>
      </p:sp>
      <p:pic>
        <p:nvPicPr>
          <p:cNvPr id="4" name="图片 3"/>
          <p:cNvPicPr>
            <a:picLocks noChangeAspect="1"/>
          </p:cNvPicPr>
          <p:nvPr/>
        </p:nvPicPr>
        <p:blipFill>
          <a:blip r:embed="rId2"/>
          <a:stretch>
            <a:fillRect/>
          </a:stretch>
        </p:blipFill>
        <p:spPr>
          <a:xfrm>
            <a:off x="988574" y="1334605"/>
            <a:ext cx="3792728" cy="5370419"/>
          </a:xfrm>
          <a:prstGeom prst="rect">
            <a:avLst/>
          </a:prstGeom>
        </p:spPr>
      </p:pic>
      <mc:AlternateContent xmlns:mc="http://schemas.openxmlformats.org/markup-compatibility/2006">
        <mc:Choice xmlns:a14="http://schemas.microsoft.com/office/drawing/2010/main" Requires="a14">
          <p:sp>
            <p:nvSpPr>
              <p:cNvPr id="6" name="文本框 5"/>
              <p:cNvSpPr txBox="1"/>
              <p:nvPr/>
            </p:nvSpPr>
            <p:spPr>
              <a:xfrm>
                <a:off x="5397977" y="4646045"/>
                <a:ext cx="5025241" cy="941070"/>
              </a:xfrm>
              <a:prstGeom prst="rect">
                <a:avLst/>
              </a:prstGeom>
              <a:noFill/>
            </p:spPr>
            <p:txBody>
              <a:bodyPr wrap="square" rtlCol="0">
                <a:spAutoFit/>
              </a:bodyPr>
              <a:lstStyle/>
              <a:p>
                <a:r>
                  <a:rPr lang="en-US" altLang="zh-CN" dirty="0"/>
                  <a:t>g(</a:t>
                </a:r>
                <a:r>
                  <a:rPr lang="en-US" altLang="zh-CN" dirty="0">
                    <a:sym typeface="Wingdings" panose="05000000000000000000" pitchFamily="2" charset="2"/>
                  </a:rPr>
                  <a:t>)</a:t>
                </a:r>
                <a:r>
                  <a:rPr lang="zh-CN" altLang="en-US" dirty="0">
                    <a:sym typeface="Wingdings" panose="05000000000000000000" pitchFamily="2" charset="2"/>
                  </a:rPr>
                  <a:t>可以是任何条件预测器，</a:t>
                </a:r>
                <a:r>
                  <a:rPr lang="zh-CN" altLang="en-US" dirty="0"/>
                  <a:t>实验表明，微调的</a:t>
                </a:r>
                <a:r>
                  <a:rPr lang="en-US" altLang="zh-CN" dirty="0"/>
                  <a:t>BART</a:t>
                </a:r>
                <a:r>
                  <a:rPr lang="zh-CN" altLang="en-US" dirty="0"/>
                  <a:t>模型在任务中表现最好，它通过逐字逐句使用</a:t>
                </a:r>
                <a:r>
                  <a:rPr lang="en-US" altLang="zh-CN" dirty="0"/>
                  <a:t>content item</a:t>
                </a:r>
                <a:r>
                  <a:rPr lang="zh-CN" altLang="en-US" dirty="0"/>
                  <a:t>来生成</a:t>
                </a:r>
                <a14:m>
                  <m:oMath xmlns:m="http://schemas.openxmlformats.org/officeDocument/2006/math">
                    <m:sSubSup>
                      <m:sSubSupPr>
                        <m:ctrlPr>
                          <a:rPr lang="en-US" altLang="zh-CN" i="1" smtClean="0">
                            <a:latin typeface="Cambria Math" panose="02040503050406030204" pitchFamily="18" charset="0"/>
                          </a:rPr>
                        </m:ctrlPr>
                      </m:sSubSupPr>
                      <m:e>
                        <m:r>
                          <m:rPr>
                            <m:sty m:val="p"/>
                          </m:rPr>
                          <a:rPr lang="en-US" altLang="zh-CN" i="1">
                            <a:latin typeface="Cambria Math" panose="02040503050406030204" pitchFamily="18" charset="0"/>
                          </a:rPr>
                          <m:t>C</m:t>
                        </m:r>
                      </m:e>
                      <m:sub>
                        <m:r>
                          <m:rPr>
                            <m:sty m:val="p"/>
                          </m:rPr>
                          <a:rPr lang="en-US" altLang="zh-CN" i="1">
                            <a:latin typeface="Cambria Math" panose="02040503050406030204" pitchFamily="18" charset="0"/>
                          </a:rPr>
                          <m:t>i</m:t>
                        </m:r>
                      </m:sub>
                      <m:sup>
                        <m:r>
                          <a:rPr lang="en-US" altLang="zh-CN" b="0" i="1" smtClean="0">
                            <a:latin typeface="Cambria Math" panose="02040503050406030204" pitchFamily="18" charset="0"/>
                          </a:rPr>
                          <m:t>+</m:t>
                        </m:r>
                      </m:sup>
                    </m:sSubSup>
                  </m:oMath>
                </a14:m>
                <a:r>
                  <a:rPr lang="zh-CN" altLang="en-US" dirty="0"/>
                  <a:t>。</a:t>
                </a:r>
                <a:endParaRPr lang="zh-CN" altLang="en-US" dirty="0"/>
              </a:p>
            </p:txBody>
          </p:sp>
        </mc:Choice>
        <mc:Fallback>
          <p:sp>
            <p:nvSpPr>
              <p:cNvPr id="6" name="文本框 5"/>
              <p:cNvSpPr txBox="1">
                <a:spLocks noRot="1" noChangeAspect="1" noMove="1" noResize="1" noEditPoints="1" noAdjustHandles="1" noChangeArrowheads="1" noChangeShapeType="1" noTextEdit="1"/>
              </p:cNvSpPr>
              <p:nvPr/>
            </p:nvSpPr>
            <p:spPr>
              <a:xfrm>
                <a:off x="5397977" y="4646045"/>
                <a:ext cx="5025241" cy="941070"/>
              </a:xfrm>
              <a:prstGeom prst="rect">
                <a:avLst/>
              </a:prstGeom>
              <a:blipFill rotWithShape="1">
                <a:blip r:embed="rId3"/>
                <a:stretch>
                  <a:fillRect l="-9" t="-41" r="7" b="41"/>
                </a:stretch>
              </a:blipFill>
            </p:spPr>
            <p:txBody>
              <a:bodyPr/>
              <a:lstStyle/>
              <a:p>
                <a:r>
                  <a:rPr lang="zh-CN" altLang="en-US">
                    <a:noFill/>
                  </a:rPr>
                  <a:t> </a:t>
                </a:r>
              </a:p>
            </p:txBody>
          </p:sp>
        </mc:Fallback>
      </mc:AlternateContent>
      <p:sp>
        <p:nvSpPr>
          <p:cNvPr id="7" name="箭头: 上 6"/>
          <p:cNvSpPr/>
          <p:nvPr/>
        </p:nvSpPr>
        <p:spPr>
          <a:xfrm>
            <a:off x="7623249" y="4145697"/>
            <a:ext cx="379119" cy="3938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4"/>
          <a:stretch>
            <a:fillRect/>
          </a:stretch>
        </p:blipFill>
        <p:spPr>
          <a:xfrm>
            <a:off x="5234305" y="2200910"/>
            <a:ext cx="5353050" cy="1838325"/>
          </a:xfrm>
          <a:prstGeom prst="rect">
            <a:avLst/>
          </a:prstGeom>
        </p:spPr>
      </p:pic>
      <p:sp>
        <p:nvSpPr>
          <p:cNvPr id="10" name="文本框 9"/>
          <p:cNvSpPr txBox="1"/>
          <p:nvPr/>
        </p:nvSpPr>
        <p:spPr>
          <a:xfrm>
            <a:off x="4961255" y="5940425"/>
            <a:ext cx="6681470" cy="645160"/>
          </a:xfrm>
          <a:prstGeom prst="rect">
            <a:avLst/>
          </a:prstGeom>
          <a:noFill/>
        </p:spPr>
        <p:txBody>
          <a:bodyPr wrap="square" rtlCol="0" anchor="t">
            <a:spAutoFit/>
          </a:bodyPr>
          <a:p>
            <a:r>
              <a:rPr lang="zh-CN" altLang="en-US" dirty="0">
                <a:solidFill>
                  <a:srgbClr val="0070C0"/>
                </a:solidFill>
                <a:effectLst/>
                <a:sym typeface="+mn-ea"/>
              </a:rPr>
              <a:t>由于输入的实体和概念数量有限，生成系统通常无法生成内容丰富的长文本，从而产生错误，因此希望给出更具体的概念。</a:t>
            </a:r>
            <a:endParaRPr lang="zh-CN" altLang="en-US" dirty="0">
              <a:solidFill>
                <a:srgbClr val="0070C0"/>
              </a:solidFill>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07722" y="251450"/>
            <a:ext cx="7389215" cy="584775"/>
            <a:chOff x="568442" y="238749"/>
            <a:chExt cx="7389215" cy="584776"/>
          </a:xfrm>
        </p:grpSpPr>
        <p:sp>
          <p:nvSpPr>
            <p:cNvPr id="22" name="文本框 23"/>
            <p:cNvSpPr txBox="1"/>
            <p:nvPr/>
          </p:nvSpPr>
          <p:spPr>
            <a:xfrm>
              <a:off x="847505" y="238749"/>
              <a:ext cx="7110152" cy="584776"/>
            </a:xfrm>
            <a:prstGeom prst="rect">
              <a:avLst/>
            </a:prstGeom>
            <a:noFill/>
          </p:spPr>
          <p:txBody>
            <a:bodyPr wrap="none" rtlCol="0">
              <a:spAutoFit/>
            </a:bodyPr>
            <a:lstStyle/>
            <a:p>
              <a:r>
                <a:rPr lang="zh-CN" altLang="en-US" sz="3200" dirty="0">
                  <a:latin typeface="微软雅黑" panose="020B0503020204020204" charset="-122"/>
                  <a:ea typeface="微软雅黑" panose="020B0503020204020204" charset="-122"/>
                  <a:cs typeface="+mn-ea"/>
                  <a:sym typeface="FZHei-B01S" panose="02010601030101010101" pitchFamily="2" charset="-122"/>
                </a:rPr>
                <a:t>模型介绍</a:t>
              </a:r>
              <a:r>
                <a:rPr lang="en-US" altLang="zh-CN" sz="3200" dirty="0">
                  <a:latin typeface="微软雅黑" panose="020B0503020204020204" charset="-122"/>
                  <a:ea typeface="微软雅黑" panose="020B0503020204020204" charset="-122"/>
                  <a:cs typeface="+mn-ea"/>
                  <a:sym typeface="FZHei-B01S" panose="02010601030101010101" pitchFamily="2" charset="-122"/>
                </a:rPr>
                <a:t>—</a:t>
              </a:r>
              <a:r>
                <a:rPr lang="en-US" altLang="zh-CN" sz="2800" dirty="0">
                  <a:latin typeface="微软雅黑" panose="020B0503020204020204" charset="-122"/>
                  <a:ea typeface="微软雅黑" panose="020B0503020204020204" charset="-122"/>
                  <a:cs typeface="+mn-ea"/>
                  <a:sym typeface="FZHei-B01S" panose="02010601030101010101" pitchFamily="2" charset="-122"/>
                </a:rPr>
                <a:t>Content Item Augmentation</a:t>
              </a:r>
              <a:endParaRPr lang="zh-CN" altLang="en-US" sz="3200" dirty="0">
                <a:latin typeface="微软雅黑" panose="020B0503020204020204" charset="-122"/>
                <a:ea typeface="微软雅黑" panose="020B0503020204020204" charset="-122"/>
                <a:cs typeface="+mn-ea"/>
                <a:sym typeface="FZHei-B01S" panose="02010601030101010101" pitchFamily="2" charset="-122"/>
              </a:endParaRPr>
            </a:p>
          </p:txBody>
        </p:sp>
        <p:sp>
          <p:nvSpPr>
            <p:cNvPr id="23" name="等腰三角形 22"/>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grpSp>
      <p:pic>
        <p:nvPicPr>
          <p:cNvPr id="8" name="图片 7"/>
          <p:cNvPicPr/>
          <p:nvPr/>
        </p:nvPicPr>
        <p:blipFill>
          <a:blip r:embed="rId1"/>
          <a:stretch>
            <a:fillRect/>
          </a:stretch>
        </p:blipFill>
        <p:spPr>
          <a:xfrm>
            <a:off x="10859770" y="144780"/>
            <a:ext cx="1005205" cy="1005205"/>
          </a:xfrm>
          <a:prstGeom prst="rect">
            <a:avLst/>
          </a:prstGeom>
          <a:noFill/>
          <a:ln w="9525">
            <a:noFill/>
          </a:ln>
        </p:spPr>
      </p:pic>
      <p:sp>
        <p:nvSpPr>
          <p:cNvPr id="2" name="文本框 1"/>
          <p:cNvSpPr txBox="1"/>
          <p:nvPr/>
        </p:nvSpPr>
        <p:spPr>
          <a:xfrm>
            <a:off x="656782" y="1076223"/>
            <a:ext cx="8482819" cy="460375"/>
          </a:xfrm>
          <a:prstGeom prst="rect">
            <a:avLst/>
          </a:prstGeom>
          <a:noFill/>
        </p:spPr>
        <p:txBody>
          <a:bodyPr wrap="square" rtlCol="0">
            <a:spAutoFit/>
          </a:bodyPr>
          <a:lstStyle/>
          <a:p>
            <a:pPr marL="285750" indent="-285750">
              <a:buFont typeface="Wingdings" panose="05000000000000000000" pitchFamily="2" charset="2"/>
              <a:buChar char="n"/>
            </a:pPr>
            <a:r>
              <a:rPr lang="en-US" altLang="zh-CN" sz="2400" b="1" dirty="0"/>
              <a:t>Claim Generation</a:t>
            </a:r>
            <a:endParaRPr lang="zh-CN" altLang="en-US" sz="2400" b="1" dirty="0"/>
          </a:p>
        </p:txBody>
      </p:sp>
      <mc:AlternateContent xmlns:mc="http://schemas.openxmlformats.org/markup-compatibility/2006">
        <mc:Choice xmlns:a14="http://schemas.microsoft.com/office/drawing/2010/main" Requires="a14">
          <p:sp>
            <p:nvSpPr>
              <p:cNvPr id="12" name="文本框 11"/>
              <p:cNvSpPr txBox="1"/>
              <p:nvPr/>
            </p:nvSpPr>
            <p:spPr>
              <a:xfrm>
                <a:off x="952479" y="1536985"/>
                <a:ext cx="9167199" cy="3322955"/>
              </a:xfrm>
              <a:prstGeom prst="rect">
                <a:avLst/>
              </a:prstGeom>
              <a:noFill/>
            </p:spPr>
            <p:txBody>
              <a:bodyPr wrap="square" rtlCol="0">
                <a:spAutoFit/>
              </a:bodyPr>
              <a:lstStyle/>
              <a:p>
                <a:pPr marL="342900" indent="-342900" algn="just" fontAlgn="auto">
                  <a:lnSpc>
                    <a:spcPct val="150000"/>
                  </a:lnSpc>
                  <a:buFont typeface="Arial" panose="020B0604020202020204" pitchFamily="34" charset="0"/>
                  <a:buChar char="•"/>
                </a:pPr>
                <a:r>
                  <a:rPr lang="en-US" sz="2000" dirty="0">
                    <a:latin typeface="微软雅黑" panose="020B0503020204020204" charset="-122"/>
                    <a:ea typeface="微软雅黑" panose="020B0503020204020204" charset="-122"/>
                  </a:rPr>
                  <a:t>N</a:t>
                </a:r>
                <a:r>
                  <a:rPr sz="2000" dirty="0">
                    <a:latin typeface="微软雅黑" panose="020B0503020204020204" charset="-122"/>
                    <a:ea typeface="微软雅黑" panose="020B0503020204020204" charset="-122"/>
                  </a:rPr>
                  <a:t>atural languages are more suitable for delivering</a:t>
                </a:r>
                <a:r>
                  <a:rPr lang="en-US" sz="2000" dirty="0">
                    <a:latin typeface="微软雅黑" panose="020B0503020204020204" charset="-122"/>
                    <a:ea typeface="微软雅黑" panose="020B0503020204020204" charset="-122"/>
                  </a:rPr>
                  <a:t> </a:t>
                </a:r>
                <a:r>
                  <a:rPr sz="2000" dirty="0">
                    <a:latin typeface="微软雅黑" panose="020B0503020204020204" charset="-122"/>
                    <a:ea typeface="微软雅黑" panose="020B0503020204020204" charset="-122"/>
                  </a:rPr>
                  <a:t>central claims, since they better encode stylistic</a:t>
                </a:r>
                <a:r>
                  <a:rPr lang="en-US" sz="2000" dirty="0">
                    <a:latin typeface="微软雅黑" panose="020B0503020204020204" charset="-122"/>
                    <a:ea typeface="微软雅黑" panose="020B0503020204020204" charset="-122"/>
                  </a:rPr>
                  <a:t> </a:t>
                </a:r>
                <a:r>
                  <a:rPr sz="2000" dirty="0">
                    <a:latin typeface="微软雅黑" panose="020B0503020204020204" charset="-122"/>
                    <a:ea typeface="微软雅黑" panose="020B0503020204020204" charset="-122"/>
                  </a:rPr>
                  <a:t>languages, e.g.</a:t>
                </a:r>
                <a:r>
                  <a:rPr lang="zh-CN" sz="2000" dirty="0">
                    <a:latin typeface="微软雅黑" panose="020B0503020204020204" charset="-122"/>
                    <a:ea typeface="微软雅黑" panose="020B0503020204020204" charset="-122"/>
                  </a:rPr>
                  <a:t>，</a:t>
                </a:r>
                <a:r>
                  <a:rPr sz="2000" dirty="0">
                    <a:latin typeface="微软雅黑" panose="020B0503020204020204" charset="-122"/>
                    <a:ea typeface="微软雅黑" panose="020B0503020204020204" charset="-122"/>
                  </a:rPr>
                  <a:t> persuasion strategies</a:t>
                </a:r>
                <a:r>
                  <a:rPr lang="zh-CN" sz="2000" dirty="0">
                    <a:latin typeface="微软雅黑" panose="020B0503020204020204" charset="-122"/>
                    <a:ea typeface="微软雅黑" panose="020B0503020204020204" charset="-122"/>
                  </a:rPr>
                  <a:t>；</a:t>
                </a:r>
                <a:endParaRPr lang="zh-CN" sz="2000" dirty="0">
                  <a:latin typeface="微软雅黑" panose="020B0503020204020204" charset="-122"/>
                  <a:ea typeface="微软雅黑" panose="020B0503020204020204" charset="-122"/>
                </a:endParaRPr>
              </a:p>
              <a:p>
                <a:pPr marL="342900" indent="-342900" algn="just" fontAlgn="auto">
                  <a:lnSpc>
                    <a:spcPct val="150000"/>
                  </a:lnSpc>
                  <a:buFont typeface="Arial" panose="020B0604020202020204" pitchFamily="34" charset="0"/>
                  <a:buChar char="•"/>
                </a:pPr>
                <a:endParaRPr sz="2000" dirty="0">
                  <a:latin typeface="微软雅黑" panose="020B0503020204020204" charset="-122"/>
                  <a:ea typeface="微软雅黑" panose="020B0503020204020204" charset="-122"/>
                </a:endParaRPr>
              </a:p>
              <a:p>
                <a:pPr marL="342900" indent="-342900" algn="just" fontAlgn="auto">
                  <a:lnSpc>
                    <a:spcPct val="150000"/>
                  </a:lnSpc>
                  <a:buFont typeface="Arial" panose="020B0604020202020204" pitchFamily="34" charset="0"/>
                  <a:buChar char="•"/>
                </a:pPr>
                <a:r>
                  <a:rPr lang="en-US" sz="2000" b="1" dirty="0">
                    <a:latin typeface="微软雅黑" panose="020B0503020204020204" charset="-122"/>
                    <a:ea typeface="微软雅黑" panose="020B0503020204020204" charset="-122"/>
                  </a:rPr>
                  <a:t>Detail</a:t>
                </a:r>
                <a:r>
                  <a:rPr lang="en-US" sz="2000" dirty="0">
                    <a:latin typeface="微软雅黑" panose="020B0503020204020204" charset="-122"/>
                    <a:ea typeface="微软雅黑" panose="020B0503020204020204" charset="-122"/>
                  </a:rPr>
                  <a:t>:F</a:t>
                </a:r>
                <a:r>
                  <a:rPr sz="2000" dirty="0">
                    <a:latin typeface="微软雅黑" panose="020B0503020204020204" charset="-122"/>
                    <a:ea typeface="微软雅黑" panose="020B0503020204020204" charset="-122"/>
                  </a:rPr>
                  <a:t>ine-tune another BART model by taking in the title </a:t>
                </a:r>
                <a14:m>
                  <m:oMath xmlns:m="http://schemas.openxmlformats.org/officeDocument/2006/math">
                    <m:r>
                      <a:rPr lang="en-US" sz="2000" i="1" dirty="0">
                        <a:latin typeface="Cambria Math" panose="02040503050406030204" pitchFamily="18" charset="0"/>
                        <a:ea typeface="微软雅黑" panose="020B0503020204020204" charset="-122"/>
                        <a:cs typeface="Cambria Math" panose="02040503050406030204" pitchFamily="18" charset="0"/>
                      </a:rPr>
                      <m:t>𝑡</m:t>
                    </m:r>
                  </m:oMath>
                </a14:m>
                <a:r>
                  <a:rPr sz="2000" dirty="0">
                    <a:latin typeface="微软雅黑" panose="020B0503020204020204" charset="-122"/>
                    <a:ea typeface="微软雅黑" panose="020B0503020204020204" charset="-122"/>
                  </a:rPr>
                  <a:t> and the entities </a:t>
                </a:r>
                <a14:m>
                  <m:oMath xmlns:m="http://schemas.openxmlformats.org/officeDocument/2006/math">
                    <m:sSub>
                      <m:sSubPr>
                        <m:ctrlPr>
                          <a:rPr lang="en-US" sz="2000" i="1" dirty="0">
                            <a:latin typeface="Cambria Math" panose="02040503050406030204" pitchFamily="18" charset="0"/>
                            <a:ea typeface="微软雅黑" panose="020B0503020204020204" charset="-122"/>
                            <a:cs typeface="Cambria Math" panose="02040503050406030204" pitchFamily="18" charset="0"/>
                          </a:rPr>
                        </m:ctrlPr>
                      </m:sSubPr>
                      <m:e>
                        <m:r>
                          <a:rPr lang="en-US" sz="2000" i="1" dirty="0">
                            <a:latin typeface="Cambria Math" panose="02040503050406030204" pitchFamily="18" charset="0"/>
                            <a:ea typeface="微软雅黑" panose="020B0503020204020204" charset="-122"/>
                            <a:cs typeface="Cambria Math" panose="02040503050406030204" pitchFamily="18" charset="0"/>
                          </a:rPr>
                          <m:t>𝐸</m:t>
                        </m:r>
                      </m:e>
                      <m:sub>
                        <m:r>
                          <a:rPr lang="en-US" sz="2000" i="1" dirty="0">
                            <a:latin typeface="Cambria Math" panose="02040503050406030204" pitchFamily="18" charset="0"/>
                            <a:ea typeface="微软雅黑" panose="020B0503020204020204" charset="-122"/>
                            <a:cs typeface="Cambria Math" panose="02040503050406030204" pitchFamily="18" charset="0"/>
                          </a:rPr>
                          <m:t>𝑖</m:t>
                        </m:r>
                      </m:sub>
                    </m:sSub>
                  </m:oMath>
                </a14:m>
                <a:r>
                  <a:rPr sz="2000" dirty="0">
                    <a:latin typeface="微软雅黑" panose="020B0503020204020204" charset="-122"/>
                    <a:ea typeface="微软雅黑" panose="020B0503020204020204" charset="-122"/>
                  </a:rPr>
                  <a:t> , which then produces a claim with nucleus sampling for decoding.</a:t>
                </a:r>
                <a:endParaRPr sz="2000" dirty="0">
                  <a:latin typeface="微软雅黑" panose="020B0503020204020204" charset="-122"/>
                  <a:ea typeface="微软雅黑" panose="020B0503020204020204" charset="-122"/>
                </a:endParaRPr>
              </a:p>
              <a:p>
                <a:pPr indent="0" algn="just" fontAlgn="auto">
                  <a:lnSpc>
                    <a:spcPct val="150000"/>
                  </a:lnSpc>
                  <a:buFont typeface="Arial" panose="020B0604020202020204" pitchFamily="34" charset="0"/>
                  <a:buNone/>
                </a:pPr>
                <a:r>
                  <a:rPr lang="en-US" sz="2000" dirty="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文中</a:t>
                </a:r>
                <a:r>
                  <a:rPr lang="en-US" sz="2000" dirty="0">
                    <a:latin typeface="微软雅黑" panose="020B0503020204020204" charset="-122"/>
                    <a:ea typeface="微软雅黑" panose="020B0503020204020204" charset="-122"/>
                  </a:rPr>
                  <a:t>假设可以用来生成claim的内容项子集是已知的。)</a:t>
                </a:r>
                <a:endParaRPr lang="en-US" sz="2000" dirty="0">
                  <a:latin typeface="微软雅黑" panose="020B0503020204020204" charset="-122"/>
                  <a:ea typeface="微软雅黑" panose="020B0503020204020204" charset="-122"/>
                </a:endParaRPr>
              </a:p>
            </p:txBody>
          </p:sp>
        </mc:Choice>
        <mc:Fallback>
          <p:sp>
            <p:nvSpPr>
              <p:cNvPr id="12" name="文本框 11"/>
              <p:cNvSpPr txBox="1">
                <a:spLocks noRot="1" noChangeAspect="1" noMove="1" noResize="1" noEditPoints="1" noAdjustHandles="1" noChangeArrowheads="1" noChangeShapeType="1" noTextEdit="1"/>
              </p:cNvSpPr>
              <p:nvPr/>
            </p:nvSpPr>
            <p:spPr>
              <a:xfrm>
                <a:off x="952479" y="1536985"/>
                <a:ext cx="9167199" cy="3322955"/>
              </a:xfrm>
              <a:prstGeom prst="rect">
                <a:avLst/>
              </a:prstGeom>
              <a:blipFill rotWithShape="1">
                <a:blip r:embed="rId2"/>
                <a:stretch>
                  <a:fillRect l="-7" t="-9" r="3" b="9"/>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srcRect r="3506"/>
          <a:stretch>
            <a:fillRect/>
          </a:stretch>
        </p:blipFill>
        <p:spPr>
          <a:xfrm>
            <a:off x="586784" y="942895"/>
            <a:ext cx="10631641" cy="4227390"/>
          </a:xfrm>
          <a:prstGeom prst="rect">
            <a:avLst/>
          </a:prstGeom>
        </p:spPr>
      </p:pic>
      <p:grpSp>
        <p:nvGrpSpPr>
          <p:cNvPr id="21" name="组合 20"/>
          <p:cNvGrpSpPr/>
          <p:nvPr/>
        </p:nvGrpSpPr>
        <p:grpSpPr>
          <a:xfrm>
            <a:off x="307722" y="251450"/>
            <a:ext cx="11115243" cy="584775"/>
            <a:chOff x="568442" y="238749"/>
            <a:chExt cx="11115243" cy="584776"/>
          </a:xfrm>
        </p:grpSpPr>
        <p:sp>
          <p:nvSpPr>
            <p:cNvPr id="22" name="文本框 23"/>
            <p:cNvSpPr txBox="1"/>
            <p:nvPr/>
          </p:nvSpPr>
          <p:spPr>
            <a:xfrm>
              <a:off x="847504" y="238749"/>
              <a:ext cx="10836181" cy="584776"/>
            </a:xfrm>
            <a:prstGeom prst="rect">
              <a:avLst/>
            </a:prstGeom>
            <a:noFill/>
          </p:spPr>
          <p:txBody>
            <a:bodyPr wrap="square" rtlCol="0">
              <a:spAutoFit/>
            </a:bodyPr>
            <a:lstStyle/>
            <a:p>
              <a:r>
                <a:rPr lang="zh-CN" altLang="en-US" sz="3200" dirty="0">
                  <a:latin typeface="微软雅黑" panose="020B0503020204020204" charset="-122"/>
                  <a:ea typeface="微软雅黑" panose="020B0503020204020204" charset="-122"/>
                  <a:cs typeface="+mn-ea"/>
                  <a:sym typeface="FZHei-B01S" panose="02010601030101010101" pitchFamily="2" charset="-122"/>
                </a:rPr>
                <a:t>模型介绍</a:t>
              </a:r>
              <a:r>
                <a:rPr lang="en-US" altLang="zh-CN" sz="3200" dirty="0">
                  <a:latin typeface="微软雅黑" panose="020B0503020204020204" charset="-122"/>
                  <a:ea typeface="微软雅黑" panose="020B0503020204020204" charset="-122"/>
                  <a:cs typeface="+mn-ea"/>
                  <a:sym typeface="FZHei-B01S" panose="02010601030101010101" pitchFamily="2" charset="-122"/>
                </a:rPr>
                <a:t>—</a:t>
              </a:r>
              <a:r>
                <a:rPr lang="en-US" altLang="zh-CN" sz="2800" dirty="0">
                  <a:latin typeface="微软雅黑" panose="020B0503020204020204" charset="-122"/>
                  <a:ea typeface="微软雅黑" panose="020B0503020204020204" charset="-122"/>
                  <a:cs typeface="+mn-ea"/>
                </a:rPr>
                <a:t>Content Realization via Mixed Conditioning</a:t>
              </a:r>
              <a:endParaRPr lang="zh-CN" altLang="en-US" sz="3200" dirty="0">
                <a:latin typeface="微软雅黑" panose="020B0503020204020204" charset="-122"/>
                <a:ea typeface="微软雅黑" panose="020B0503020204020204" charset="-122"/>
                <a:cs typeface="+mn-ea"/>
                <a:sym typeface="FZHei-B01S" panose="02010601030101010101" pitchFamily="2" charset="-122"/>
              </a:endParaRPr>
            </a:p>
          </p:txBody>
        </p:sp>
        <p:sp>
          <p:nvSpPr>
            <p:cNvPr id="23" name="等腰三角形 22"/>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grpSp>
      <p:pic>
        <p:nvPicPr>
          <p:cNvPr id="8" name="图片 7"/>
          <p:cNvPicPr/>
          <p:nvPr/>
        </p:nvPicPr>
        <p:blipFill>
          <a:blip r:embed="rId2"/>
          <a:stretch>
            <a:fillRect/>
          </a:stretch>
        </p:blipFill>
        <p:spPr>
          <a:xfrm>
            <a:off x="10859770" y="144780"/>
            <a:ext cx="1005205" cy="1005205"/>
          </a:xfrm>
          <a:prstGeom prst="rect">
            <a:avLst/>
          </a:prstGeom>
          <a:noFill/>
          <a:ln w="9525">
            <a:noFill/>
          </a:ln>
        </p:spPr>
      </p:pic>
      <p:sp>
        <p:nvSpPr>
          <p:cNvPr id="3" name="矩形 2"/>
          <p:cNvSpPr/>
          <p:nvPr/>
        </p:nvSpPr>
        <p:spPr>
          <a:xfrm>
            <a:off x="716529" y="5276955"/>
            <a:ext cx="9352280" cy="368300"/>
          </a:xfrm>
          <a:prstGeom prst="rect">
            <a:avLst/>
          </a:prstGeom>
        </p:spPr>
        <p:txBody>
          <a:bodyPr wrap="none">
            <a:spAutoFit/>
          </a:bodyPr>
          <a:lstStyle/>
          <a:p>
            <a:r>
              <a:rPr lang="en-US" altLang="zh-CN" dirty="0">
                <a:solidFill>
                  <a:srgbClr val="2E3033"/>
                </a:solidFill>
                <a:latin typeface="Arial" panose="020B0604020202020204" pitchFamily="34" charset="0"/>
              </a:rPr>
              <a:t>Seq2Seq</a:t>
            </a:r>
            <a:r>
              <a:rPr lang="zh-CN" altLang="en-US" dirty="0">
                <a:solidFill>
                  <a:srgbClr val="2E3033"/>
                </a:solidFill>
                <a:latin typeface="Arial" panose="020B0604020202020204" pitchFamily="34" charset="0"/>
              </a:rPr>
              <a:t>考虑单个序列作为输入，因此对于考虑多个序列，同时进行内容规划是一个挑战。</a:t>
            </a:r>
            <a:endParaRPr lang="zh-CN" altLang="en-US" dirty="0"/>
          </a:p>
        </p:txBody>
      </p:sp>
      <p:cxnSp>
        <p:nvCxnSpPr>
          <p:cNvPr id="5" name="连接符: 肘形 4"/>
          <p:cNvCxnSpPr/>
          <p:nvPr/>
        </p:nvCxnSpPr>
        <p:spPr>
          <a:xfrm rot="10800000" flipV="1">
            <a:off x="2644727" y="5646286"/>
            <a:ext cx="1855837" cy="487227"/>
          </a:xfrm>
          <a:prstGeom prst="bentConnector3">
            <a:avLst>
              <a:gd name="adj1" fmla="val 12313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829239" y="5948848"/>
            <a:ext cx="3573193" cy="369332"/>
          </a:xfrm>
          <a:prstGeom prst="rect">
            <a:avLst/>
          </a:prstGeom>
          <a:noFill/>
        </p:spPr>
        <p:txBody>
          <a:bodyPr wrap="square" rtlCol="0">
            <a:spAutoFit/>
          </a:bodyPr>
          <a:lstStyle/>
          <a:p>
            <a:r>
              <a:rPr lang="zh-CN" altLang="en-US" dirty="0"/>
              <a:t>引入</a:t>
            </a:r>
            <a:r>
              <a:rPr lang="en-US" altLang="zh-CN" dirty="0"/>
              <a:t>plan scoring network:</a:t>
            </a:r>
            <a:endParaRPr lang="zh-CN" altLang="en-US" dirty="0"/>
          </a:p>
        </p:txBody>
      </p:sp>
      <p:pic>
        <p:nvPicPr>
          <p:cNvPr id="10" name="图片 9"/>
          <p:cNvPicPr>
            <a:picLocks noChangeAspect="1"/>
          </p:cNvPicPr>
          <p:nvPr/>
        </p:nvPicPr>
        <p:blipFill>
          <a:blip r:embed="rId3"/>
          <a:stretch>
            <a:fillRect/>
          </a:stretch>
        </p:blipFill>
        <p:spPr>
          <a:xfrm>
            <a:off x="5600919" y="5859979"/>
            <a:ext cx="1329998" cy="487227"/>
          </a:xfrm>
          <a:prstGeom prst="rect">
            <a:avLst/>
          </a:prstGeom>
        </p:spPr>
      </p:pic>
      <p:sp>
        <p:nvSpPr>
          <p:cNvPr id="13" name="文本框 12"/>
          <p:cNvSpPr txBox="1"/>
          <p:nvPr/>
        </p:nvSpPr>
        <p:spPr>
          <a:xfrm>
            <a:off x="2829239" y="6347206"/>
            <a:ext cx="7472363" cy="368300"/>
          </a:xfrm>
          <a:prstGeom prst="rect">
            <a:avLst/>
          </a:prstGeom>
          <a:noFill/>
        </p:spPr>
        <p:txBody>
          <a:bodyPr wrap="square" rtlCol="0">
            <a:spAutoFit/>
          </a:bodyPr>
          <a:lstStyle/>
          <a:p>
            <a:r>
              <a:rPr lang="zh-CN" altLang="en-US" dirty="0"/>
              <a:t>目的：在生成输出时，学习根据前面生成的内容动态选择和排序内容。</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07722" y="251450"/>
            <a:ext cx="11115243" cy="584775"/>
            <a:chOff x="568442" y="238749"/>
            <a:chExt cx="11115243" cy="584776"/>
          </a:xfrm>
        </p:grpSpPr>
        <p:sp>
          <p:nvSpPr>
            <p:cNvPr id="22" name="文本框 23"/>
            <p:cNvSpPr txBox="1"/>
            <p:nvPr/>
          </p:nvSpPr>
          <p:spPr>
            <a:xfrm>
              <a:off x="847504" y="238749"/>
              <a:ext cx="10836181" cy="584776"/>
            </a:xfrm>
            <a:prstGeom prst="rect">
              <a:avLst/>
            </a:prstGeom>
            <a:noFill/>
          </p:spPr>
          <p:txBody>
            <a:bodyPr wrap="square" rtlCol="0">
              <a:spAutoFit/>
            </a:bodyPr>
            <a:lstStyle/>
            <a:p>
              <a:r>
                <a:rPr lang="zh-CN" altLang="en-US" sz="3200" dirty="0">
                  <a:latin typeface="微软雅黑" panose="020B0503020204020204" charset="-122"/>
                  <a:ea typeface="微软雅黑" panose="020B0503020204020204" charset="-122"/>
                  <a:cs typeface="+mn-ea"/>
                  <a:sym typeface="FZHei-B01S" panose="02010601030101010101" pitchFamily="2" charset="-122"/>
                </a:rPr>
                <a:t>模型介绍</a:t>
              </a:r>
              <a:r>
                <a:rPr lang="en-US" altLang="zh-CN" sz="3200" dirty="0">
                  <a:latin typeface="微软雅黑" panose="020B0503020204020204" charset="-122"/>
                  <a:ea typeface="微软雅黑" panose="020B0503020204020204" charset="-122"/>
                  <a:cs typeface="+mn-ea"/>
                  <a:sym typeface="FZHei-B01S" panose="02010601030101010101" pitchFamily="2" charset="-122"/>
                </a:rPr>
                <a:t>—</a:t>
              </a:r>
              <a:r>
                <a:rPr lang="en-US" altLang="zh-CN" sz="2800" dirty="0">
                  <a:latin typeface="微软雅黑" panose="020B0503020204020204" charset="-122"/>
                  <a:ea typeface="微软雅黑" panose="020B0503020204020204" charset="-122"/>
                  <a:cs typeface="+mn-ea"/>
                </a:rPr>
                <a:t>Content Realization via Mixed Conditioning</a:t>
              </a:r>
              <a:endParaRPr lang="zh-CN" altLang="en-US" sz="3200" dirty="0">
                <a:latin typeface="微软雅黑" panose="020B0503020204020204" charset="-122"/>
                <a:ea typeface="微软雅黑" panose="020B0503020204020204" charset="-122"/>
                <a:cs typeface="+mn-ea"/>
                <a:sym typeface="FZHei-B01S" panose="02010601030101010101" pitchFamily="2" charset="-122"/>
              </a:endParaRPr>
            </a:p>
          </p:txBody>
        </p:sp>
        <p:sp>
          <p:nvSpPr>
            <p:cNvPr id="23" name="等腰三角形 22"/>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grpSp>
      <p:pic>
        <p:nvPicPr>
          <p:cNvPr id="8" name="图片 7"/>
          <p:cNvPicPr/>
          <p:nvPr/>
        </p:nvPicPr>
        <p:blipFill>
          <a:blip r:embed="rId1"/>
          <a:stretch>
            <a:fillRect/>
          </a:stretch>
        </p:blipFill>
        <p:spPr>
          <a:xfrm>
            <a:off x="10859770" y="144780"/>
            <a:ext cx="1005205" cy="1005205"/>
          </a:xfrm>
          <a:prstGeom prst="rect">
            <a:avLst/>
          </a:prstGeom>
          <a:noFill/>
          <a:ln w="9525">
            <a:noFill/>
          </a:ln>
        </p:spPr>
      </p:pic>
      <p:pic>
        <p:nvPicPr>
          <p:cNvPr id="2" name="图片 1"/>
          <p:cNvPicPr>
            <a:picLocks noChangeAspect="1"/>
          </p:cNvPicPr>
          <p:nvPr/>
        </p:nvPicPr>
        <p:blipFill>
          <a:blip r:embed="rId2"/>
          <a:stretch>
            <a:fillRect/>
          </a:stretch>
        </p:blipFill>
        <p:spPr>
          <a:xfrm>
            <a:off x="862627" y="1292658"/>
            <a:ext cx="3994675" cy="2920477"/>
          </a:xfrm>
          <a:prstGeom prst="rect">
            <a:avLst/>
          </a:prstGeom>
        </p:spPr>
      </p:pic>
      <p:pic>
        <p:nvPicPr>
          <p:cNvPr id="3" name="图片 2"/>
          <p:cNvPicPr>
            <a:picLocks noChangeAspect="1"/>
          </p:cNvPicPr>
          <p:nvPr/>
        </p:nvPicPr>
        <p:blipFill>
          <a:blip r:embed="rId3"/>
          <a:stretch>
            <a:fillRect/>
          </a:stretch>
        </p:blipFill>
        <p:spPr>
          <a:xfrm>
            <a:off x="6037580" y="2141370"/>
            <a:ext cx="4639446" cy="1184843"/>
          </a:xfrm>
          <a:prstGeom prst="rect">
            <a:avLst/>
          </a:prstGeom>
        </p:spPr>
      </p:pic>
      <p:sp>
        <p:nvSpPr>
          <p:cNvPr id="4" name="箭头: 左 3"/>
          <p:cNvSpPr/>
          <p:nvPr/>
        </p:nvSpPr>
        <p:spPr>
          <a:xfrm>
            <a:off x="5231024" y="2489184"/>
            <a:ext cx="432490" cy="351693"/>
          </a:xfrm>
          <a:prstGeom prst="leftArrow">
            <a:avLst/>
          </a:prstGeom>
          <a:solidFill>
            <a:schemeClr val="tx2">
              <a:lumMod val="60000"/>
              <a:lumOff val="4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2"/>
                </a:solidFill>
              </a:ln>
              <a:solidFill>
                <a:schemeClr val="bg2">
                  <a:lumMod val="90000"/>
                </a:schemeClr>
              </a:solidFill>
            </a:endParaRPr>
          </a:p>
        </p:txBody>
      </p:sp>
      <p:sp>
        <p:nvSpPr>
          <p:cNvPr id="9" name="箭头: 左 8"/>
          <p:cNvSpPr/>
          <p:nvPr/>
        </p:nvSpPr>
        <p:spPr>
          <a:xfrm rot="5400000">
            <a:off x="8715000" y="3503016"/>
            <a:ext cx="432490" cy="351693"/>
          </a:xfrm>
          <a:prstGeom prst="leftArrow">
            <a:avLst/>
          </a:prstGeom>
          <a:solidFill>
            <a:schemeClr val="tx2">
              <a:lumMod val="60000"/>
              <a:lumOff val="4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2"/>
                </a:solidFill>
              </a:ln>
              <a:solidFill>
                <a:schemeClr val="bg2">
                  <a:lumMod val="90000"/>
                </a:schemeClr>
              </a:solidFill>
            </a:endParaRPr>
          </a:p>
        </p:txBody>
      </p:sp>
      <p:pic>
        <p:nvPicPr>
          <p:cNvPr id="5" name="图片 4"/>
          <p:cNvPicPr>
            <a:picLocks noChangeAspect="1"/>
          </p:cNvPicPr>
          <p:nvPr/>
        </p:nvPicPr>
        <p:blipFill>
          <a:blip r:embed="rId4"/>
          <a:stretch>
            <a:fillRect/>
          </a:stretch>
        </p:blipFill>
        <p:spPr>
          <a:xfrm>
            <a:off x="7806344" y="4070715"/>
            <a:ext cx="2870007" cy="609559"/>
          </a:xfrm>
          <a:prstGeom prst="rect">
            <a:avLst/>
          </a:prstGeom>
        </p:spPr>
      </p:pic>
      <p:sp>
        <p:nvSpPr>
          <p:cNvPr id="6" name="文本框 5"/>
          <p:cNvSpPr txBox="1"/>
          <p:nvPr/>
        </p:nvSpPr>
        <p:spPr>
          <a:xfrm>
            <a:off x="4798185" y="4176074"/>
            <a:ext cx="3099662" cy="400110"/>
          </a:xfrm>
          <a:prstGeom prst="rect">
            <a:avLst/>
          </a:prstGeom>
          <a:noFill/>
        </p:spPr>
        <p:txBody>
          <a:bodyPr wrap="square" rtlCol="0">
            <a:spAutoFit/>
          </a:bodyPr>
          <a:lstStyle/>
          <a:p>
            <a:r>
              <a:rPr lang="zh-CN" altLang="en-US" sz="2000" dirty="0"/>
              <a:t>用一个两层前馈网络预测：</a:t>
            </a:r>
            <a:endParaRPr lang="zh-CN" altLang="en-US" sz="2000" dirty="0"/>
          </a:p>
        </p:txBody>
      </p:sp>
      <p:sp>
        <p:nvSpPr>
          <p:cNvPr id="7" name="文本框 6"/>
          <p:cNvSpPr txBox="1"/>
          <p:nvPr/>
        </p:nvSpPr>
        <p:spPr>
          <a:xfrm>
            <a:off x="1892180" y="5431824"/>
            <a:ext cx="1467068" cy="400110"/>
          </a:xfrm>
          <a:prstGeom prst="rect">
            <a:avLst/>
          </a:prstGeom>
          <a:noFill/>
        </p:spPr>
        <p:txBody>
          <a:bodyPr wrap="none" rtlCol="0">
            <a:spAutoFit/>
          </a:bodyPr>
          <a:lstStyle/>
          <a:p>
            <a:r>
              <a:rPr lang="zh-CN" altLang="en-US" sz="2000" dirty="0"/>
              <a:t>损失函数：</a:t>
            </a:r>
            <a:endParaRPr lang="zh-CN" altLang="en-US" sz="2000" dirty="0"/>
          </a:p>
        </p:txBody>
      </p:sp>
      <p:pic>
        <p:nvPicPr>
          <p:cNvPr id="10" name="图片 9"/>
          <p:cNvPicPr>
            <a:picLocks noChangeAspect="1"/>
          </p:cNvPicPr>
          <p:nvPr/>
        </p:nvPicPr>
        <p:blipFill>
          <a:blip r:embed="rId5">
            <a:clrChange>
              <a:clrFrom>
                <a:srgbClr val="FFFFFF">
                  <a:alpha val="100000"/>
                </a:srgbClr>
              </a:clrFrom>
              <a:clrTo>
                <a:srgbClr val="FFFFFF">
                  <a:alpha val="100000"/>
                  <a:alpha val="0"/>
                </a:srgbClr>
              </a:clrTo>
            </a:clrChange>
          </a:blip>
          <a:stretch>
            <a:fillRect/>
          </a:stretch>
        </p:blipFill>
        <p:spPr>
          <a:xfrm>
            <a:off x="2848072" y="5332984"/>
            <a:ext cx="3931587" cy="821055"/>
          </a:xfrm>
          <a:prstGeom prst="rect">
            <a:avLst/>
          </a:prstGeom>
        </p:spPr>
      </p:pic>
      <p:sp>
        <p:nvSpPr>
          <p:cNvPr id="14" name="箭头: 左 13"/>
          <p:cNvSpPr/>
          <p:nvPr/>
        </p:nvSpPr>
        <p:spPr>
          <a:xfrm rot="5400000">
            <a:off x="8714771" y="4867360"/>
            <a:ext cx="432490" cy="351693"/>
          </a:xfrm>
          <a:prstGeom prst="leftArrow">
            <a:avLst/>
          </a:prstGeom>
          <a:solidFill>
            <a:schemeClr val="tx2">
              <a:lumMod val="60000"/>
              <a:lumOff val="4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2"/>
                </a:solidFill>
              </a:ln>
              <a:solidFill>
                <a:schemeClr val="bg2">
                  <a:lumMod val="90000"/>
                </a:schemeClr>
              </a:solidFill>
            </a:endParaRPr>
          </a:p>
        </p:txBody>
      </p:sp>
      <mc:AlternateContent xmlns:mc="http://schemas.openxmlformats.org/markup-compatibility/2006">
        <mc:Choice xmlns:a14="http://schemas.microsoft.com/office/drawing/2010/main" Requires="a14">
          <p:sp>
            <p:nvSpPr>
              <p:cNvPr id="11" name="文本框 10"/>
              <p:cNvSpPr txBox="1"/>
              <p:nvPr/>
            </p:nvSpPr>
            <p:spPr>
              <a:xfrm>
                <a:off x="7898130" y="5336540"/>
                <a:ext cx="3274060" cy="922020"/>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ℎ</m:t>
                        </m:r>
                      </m:e>
                      <m:sub>
                        <m:r>
                          <a:rPr lang="en-US" altLang="zh-CN" b="0" i="1" smtClean="0">
                            <a:latin typeface="Cambria Math" panose="02040503050406030204" pitchFamily="18" charset="0"/>
                          </a:rPr>
                          <m:t>𝑖</m:t>
                        </m:r>
                      </m:sub>
                    </m:sSub>
                  </m:oMath>
                </a14:m>
                <a:r>
                  <a:rPr lang="zh-CN" altLang="en-US" dirty="0"/>
                  <a:t>是内容项</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a:t>的表示；</a:t>
                </a:r>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sub>
                    </m:sSub>
                  </m:oMath>
                </a14:m>
                <a:r>
                  <a:rPr lang="zh-CN" altLang="en-US" dirty="0"/>
                  <a:t>表示解码状态；</a:t>
                </a:r>
                <a:endParaRPr lang="zh-CN" altLang="en-US" dirty="0"/>
              </a:p>
              <a:p>
                <a:r>
                  <a:rPr lang="en-US" altLang="zh-CN" dirty="0"/>
                  <a:t>W</a:t>
                </a:r>
                <a:r>
                  <a:rPr lang="en-US" altLang="zh-CN" baseline="-25000" dirty="0"/>
                  <a:t>o</a:t>
                </a:r>
                <a:r>
                  <a:rPr lang="zh-CN" altLang="en-US" dirty="0"/>
                  <a:t>和</a:t>
                </a:r>
                <a:r>
                  <a:rPr lang="en-US" altLang="zh-CN" dirty="0"/>
                  <a:t>W</a:t>
                </a:r>
                <a:r>
                  <a:rPr lang="en-US" altLang="zh-CN" baseline="-25000" dirty="0"/>
                  <a:t>d</a:t>
                </a:r>
                <a:r>
                  <a:rPr lang="zh-CN" altLang="en-US" dirty="0"/>
                  <a:t>均为可学习参数矩阵</a:t>
                </a:r>
                <a:endParaRPr lang="zh-CN" altLang="en-US" dirty="0"/>
              </a:p>
            </p:txBody>
          </p:sp>
        </mc:Choice>
        <mc:Fallback>
          <p:sp>
            <p:nvSpPr>
              <p:cNvPr id="11" name="文本框 10"/>
              <p:cNvSpPr txBox="1">
                <a:spLocks noRot="1" noChangeAspect="1" noMove="1" noResize="1" noEditPoints="1" noAdjustHandles="1" noChangeArrowheads="1" noChangeShapeType="1" noTextEdit="1"/>
              </p:cNvSpPr>
              <p:nvPr/>
            </p:nvSpPr>
            <p:spPr>
              <a:xfrm>
                <a:off x="7898130" y="5336540"/>
                <a:ext cx="3274060" cy="922020"/>
              </a:xfrm>
              <a:prstGeom prst="rect">
                <a:avLst/>
              </a:prstGeom>
              <a:blipFill rotWithShape="1">
                <a:blip r:embed="rId6"/>
                <a:stretch>
                  <a:fillRect/>
                </a:stretch>
              </a:blipFill>
            </p:spPr>
            <p:txBody>
              <a:bodyPr/>
              <a:lstStyle/>
              <a:p>
                <a:r>
                  <a:rPr lang="zh-CN" altLang="en-US">
                    <a:noFill/>
                  </a:rPr>
                  <a:t> </a:t>
                </a:r>
              </a:p>
            </p:txBody>
          </p:sp>
        </mc:Fallback>
      </mc:AlternateContent>
      <p:sp>
        <p:nvSpPr>
          <p:cNvPr id="12" name="文本框 11"/>
          <p:cNvSpPr txBox="1"/>
          <p:nvPr/>
        </p:nvSpPr>
        <p:spPr>
          <a:xfrm>
            <a:off x="5687695" y="1149985"/>
            <a:ext cx="5339080" cy="1198880"/>
          </a:xfrm>
          <a:prstGeom prst="rect">
            <a:avLst/>
          </a:prstGeom>
          <a:noFill/>
        </p:spPr>
        <p:txBody>
          <a:bodyPr wrap="square" rtlCol="0" anchor="t">
            <a:spAutoFit/>
          </a:bodyPr>
          <a:p>
            <a:pPr marL="285750" indent="-285750">
              <a:buFont typeface="Arial" panose="020B0604020202020204" pitchFamily="34" charset="0"/>
              <a:buChar char="•"/>
            </a:pPr>
            <a:r>
              <a:rPr lang="zh-CN" altLang="en-US" dirty="0">
                <a:effectLst/>
                <a:sym typeface="+mn-ea"/>
              </a:rPr>
              <a:t>在每个解码步骤</a:t>
            </a:r>
            <a:r>
              <a:rPr lang="en-US" altLang="zh-CN" dirty="0">
                <a:effectLst/>
                <a:sym typeface="+mn-ea"/>
              </a:rPr>
              <a:t>t</a:t>
            </a:r>
            <a:r>
              <a:rPr lang="zh-CN" altLang="en-US" dirty="0">
                <a:effectLst/>
                <a:sym typeface="+mn-ea"/>
              </a:rPr>
              <a:t>，输出词的概率被估计为所有内容项条件语言模型的加权和</a:t>
            </a:r>
            <a:r>
              <a:rPr lang="en-US" altLang="zh-CN" dirty="0">
                <a:effectLst/>
                <a:sym typeface="+mn-ea"/>
              </a:rPr>
              <a:t>&lt;P(</a:t>
            </a:r>
            <a:r>
              <a:rPr lang="en-US" altLang="zh-CN" dirty="0" err="1">
                <a:effectLst/>
                <a:sym typeface="+mn-ea"/>
              </a:rPr>
              <a:t>y</a:t>
            </a:r>
            <a:r>
              <a:rPr lang="en-US" altLang="zh-CN" baseline="-25000" dirty="0" err="1">
                <a:effectLst/>
                <a:sym typeface="+mn-ea"/>
              </a:rPr>
              <a:t>t</a:t>
            </a:r>
            <a:r>
              <a:rPr lang="en-US" altLang="zh-CN" dirty="0" err="1">
                <a:effectLst/>
                <a:sym typeface="+mn-ea"/>
              </a:rPr>
              <a:t>|y</a:t>
            </a:r>
            <a:r>
              <a:rPr lang="en-US" altLang="zh-CN" dirty="0">
                <a:effectLst/>
                <a:sym typeface="+mn-ea"/>
              </a:rPr>
              <a:t>&lt;</a:t>
            </a:r>
            <a:r>
              <a:rPr lang="en-US" altLang="zh-CN" dirty="0" err="1">
                <a:effectLst/>
                <a:sym typeface="+mn-ea"/>
              </a:rPr>
              <a:t>t,x</a:t>
            </a:r>
            <a:r>
              <a:rPr lang="en-US" altLang="zh-CN" baseline="-25000" dirty="0" err="1">
                <a:effectLst/>
                <a:sym typeface="+mn-ea"/>
              </a:rPr>
              <a:t>i</a:t>
            </a:r>
            <a:r>
              <a:rPr lang="en-US" altLang="zh-CN" dirty="0">
                <a:effectLst/>
                <a:sym typeface="+mn-ea"/>
              </a:rPr>
              <a:t>)</a:t>
            </a:r>
            <a:r>
              <a:rPr lang="zh-CN" altLang="en-US" dirty="0">
                <a:effectLst/>
                <a:sym typeface="+mn-ea"/>
              </a:rPr>
              <a:t>对应第</a:t>
            </a:r>
            <a:r>
              <a:rPr lang="en-US" altLang="zh-CN" dirty="0" err="1">
                <a:effectLst/>
                <a:sym typeface="+mn-ea"/>
              </a:rPr>
              <a:t>i</a:t>
            </a:r>
            <a:r>
              <a:rPr lang="zh-CN" altLang="en-US" dirty="0">
                <a:effectLst/>
                <a:sym typeface="+mn-ea"/>
              </a:rPr>
              <a:t>个语言模型用</a:t>
            </a:r>
            <a:r>
              <a:rPr lang="en-US" altLang="zh-CN" dirty="0">
                <a:effectLst/>
                <a:sym typeface="+mn-ea"/>
              </a:rPr>
              <a:t>x</a:t>
            </a:r>
            <a:r>
              <a:rPr lang="en-US" altLang="zh-CN" baseline="-25000" dirty="0">
                <a:effectLst/>
                <a:sym typeface="+mn-ea"/>
              </a:rPr>
              <a:t>i</a:t>
            </a:r>
            <a:r>
              <a:rPr lang="zh-CN" altLang="en-US" dirty="0">
                <a:effectLst/>
                <a:sym typeface="+mn-ea"/>
              </a:rPr>
              <a:t>作为输入</a:t>
            </a:r>
            <a:r>
              <a:rPr lang="en-US" altLang="zh-CN" dirty="0">
                <a:effectLst/>
                <a:sym typeface="+mn-ea"/>
              </a:rPr>
              <a:t>&gt;</a:t>
            </a:r>
            <a:r>
              <a:rPr lang="zh-CN" altLang="en-US" dirty="0">
                <a:effectLst/>
                <a:sym typeface="+mn-ea"/>
              </a:rPr>
              <a:t>。</a:t>
            </a:r>
            <a:endParaRPr lang="zh-CN" altLang="en-US" dirty="0"/>
          </a:p>
          <a:p>
            <a:pPr indent="0">
              <a:buFont typeface="Arial" panose="020B0604020202020204" pitchFamily="34" charset="0"/>
              <a:buNone/>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五边形 8"/>
          <p:cNvSpPr/>
          <p:nvPr/>
        </p:nvSpPr>
        <p:spPr>
          <a:xfrm>
            <a:off x="4352471" y="1381541"/>
            <a:ext cx="4298496" cy="4093806"/>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10" name="文本框 9"/>
          <p:cNvSpPr txBox="1"/>
          <p:nvPr/>
        </p:nvSpPr>
        <p:spPr>
          <a:xfrm>
            <a:off x="2780712" y="2321004"/>
            <a:ext cx="1057092" cy="2214880"/>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rgbClr val="595959"/>
                </a:solidFill>
                <a:latin typeface="FZHei-B01S" panose="02010601030101010101" pitchFamily="2" charset="-122"/>
                <a:ea typeface="FZHei-B01S" panose="02010601030101010101" pitchFamily="2" charset="-122"/>
                <a:sym typeface="FZHei-B01S" panose="02010601030101010101" pitchFamily="2" charset="-122"/>
              </a:rPr>
              <a:t>5</a:t>
            </a:r>
            <a:endParaRPr lang="zh-CN" altLang="en-US" sz="13800" dirty="0">
              <a:solidFill>
                <a:srgbClr val="595959"/>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1" name="文本框 10"/>
          <p:cNvSpPr txBox="1"/>
          <p:nvPr/>
        </p:nvSpPr>
        <p:spPr>
          <a:xfrm>
            <a:off x="4887595" y="3055080"/>
            <a:ext cx="3065780" cy="58356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dist"/>
            <a:r>
              <a:rPr lang="zh-CN" altLang="en-US" sz="3200" dirty="0">
                <a:latin typeface="微软雅黑" panose="020B0503020204020204" charset="-122"/>
                <a:ea typeface="微软雅黑" panose="020B0503020204020204" charset="-122"/>
                <a:sym typeface="FZHei-B01S" panose="02010601030101010101" pitchFamily="2" charset="-122"/>
              </a:rPr>
              <a:t>实验结果与分析</a:t>
            </a:r>
            <a:endParaRPr lang="zh-CN" altLang="en-US" sz="3200" dirty="0">
              <a:latin typeface="微软雅黑" panose="020B0503020204020204" charset="-122"/>
              <a:ea typeface="微软雅黑" panose="020B0503020204020204" charset="-122"/>
              <a:sym typeface="FZHei-B01S" panose="02010601030101010101" pitchFamily="2" charset="-122"/>
            </a:endParaRPr>
          </a:p>
        </p:txBody>
      </p:sp>
      <p:sp>
        <p:nvSpPr>
          <p:cNvPr id="13" name="文本框 12"/>
          <p:cNvSpPr txBox="1"/>
          <p:nvPr/>
        </p:nvSpPr>
        <p:spPr>
          <a:xfrm>
            <a:off x="2461307" y="3291487"/>
            <a:ext cx="1571759" cy="398780"/>
          </a:xfrm>
          <a:prstGeom prst="rect">
            <a:avLst/>
          </a:prstGeom>
          <a:solidFill>
            <a:srgbClr val="F9F9F9"/>
          </a:solidFill>
        </p:spPr>
        <p:txBody>
          <a:bodyPr wrap="square" rtlCol="0">
            <a:spAutoFit/>
            <a:scene3d>
              <a:camera prst="orthographicFront"/>
              <a:lightRig rig="threePt" dir="t"/>
            </a:scene3d>
            <a:sp3d contourW="12700"/>
          </a:bodyPr>
          <a:lstStyle/>
          <a:p>
            <a:pPr algn="r"/>
            <a:r>
              <a:rPr lang="en-US" altLang="zh-CN" sz="2000" b="1" dirty="0">
                <a:solidFill>
                  <a:srgbClr val="595959"/>
                </a:solidFill>
                <a:latin typeface="FZHei-B01S" panose="02010601030101010101" pitchFamily="2" charset="-122"/>
                <a:ea typeface="FZHei-B01S" panose="02010601030101010101" pitchFamily="2" charset="-122"/>
                <a:sym typeface="FZHei-B01S" panose="02010601030101010101" pitchFamily="2" charset="-122"/>
              </a:rPr>
              <a:t>PART 05</a:t>
            </a:r>
            <a:endParaRPr lang="zh-CN" altLang="en-US" sz="2000" b="1" dirty="0">
              <a:solidFill>
                <a:srgbClr val="595959"/>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 name="五边形 3"/>
          <p:cNvSpPr/>
          <p:nvPr/>
        </p:nvSpPr>
        <p:spPr>
          <a:xfrm>
            <a:off x="2131915" y="2156731"/>
            <a:ext cx="2499277" cy="2380264"/>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2" name="文本框 1"/>
          <p:cNvSpPr txBox="1"/>
          <p:nvPr/>
        </p:nvSpPr>
        <p:spPr>
          <a:xfrm>
            <a:off x="5165679" y="3690267"/>
            <a:ext cx="2672080" cy="645160"/>
          </a:xfrm>
          <a:prstGeom prst="rect">
            <a:avLst/>
          </a:prstGeom>
          <a:noFill/>
        </p:spPr>
        <p:txBody>
          <a:bodyPr wrap="square" rtlCol="0">
            <a:spAutoFit/>
          </a:bodyPr>
          <a:lstStyle/>
          <a:p>
            <a:pPr algn="ctr"/>
            <a:r>
              <a:rPr lang="en-US" altLang="zh-CN" dirty="0">
                <a:latin typeface="Arial" panose="020B0604020202020204" pitchFamily="34" charset="0"/>
                <a:cs typeface="Arial" panose="020B0604020202020204" pitchFamily="34" charset="0"/>
              </a:rPr>
              <a:t>Experimental Results and Analysis</a:t>
            </a:r>
            <a:endParaRPr lang="en-US" altLang="zh-CN" dirty="0">
              <a:latin typeface="Arial" panose="020B0604020202020204" pitchFamily="34" charset="0"/>
              <a:cs typeface="Arial" panose="020B0604020202020204" pitchFamily="34" charset="0"/>
            </a:endParaRPr>
          </a:p>
        </p:txBody>
      </p:sp>
      <p:pic>
        <p:nvPicPr>
          <p:cNvPr id="100" name="图片 99"/>
          <p:cNvPicPr/>
          <p:nvPr/>
        </p:nvPicPr>
        <p:blipFill>
          <a:blip r:embed="rId1"/>
          <a:stretch>
            <a:fillRect/>
          </a:stretch>
        </p:blipFill>
        <p:spPr>
          <a:xfrm>
            <a:off x="10859770" y="144780"/>
            <a:ext cx="1005205" cy="10052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bldLst>
      <p:bldP spid="10" grpId="0"/>
      <p:bldP spid="11" grpId="0"/>
      <p:bldP spid="13"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07722" y="251450"/>
            <a:ext cx="11115243" cy="584775"/>
            <a:chOff x="568442" y="238749"/>
            <a:chExt cx="11115243" cy="584776"/>
          </a:xfrm>
        </p:grpSpPr>
        <p:sp>
          <p:nvSpPr>
            <p:cNvPr id="22" name="文本框 23"/>
            <p:cNvSpPr txBox="1"/>
            <p:nvPr/>
          </p:nvSpPr>
          <p:spPr>
            <a:xfrm>
              <a:off x="847504" y="238749"/>
              <a:ext cx="10836181" cy="584776"/>
            </a:xfrm>
            <a:prstGeom prst="rect">
              <a:avLst/>
            </a:prstGeom>
            <a:noFill/>
          </p:spPr>
          <p:txBody>
            <a:bodyPr wrap="square" rtlCol="0">
              <a:spAutoFit/>
            </a:bodyPr>
            <a:lstStyle/>
            <a:p>
              <a:r>
                <a:rPr lang="zh-CN" altLang="en-US" sz="3200" dirty="0">
                  <a:latin typeface="微软雅黑" panose="020B0503020204020204" charset="-122"/>
                  <a:ea typeface="微软雅黑" panose="020B0503020204020204" charset="-122"/>
                  <a:cs typeface="+mn-ea"/>
                  <a:sym typeface="FZHei-B01S" panose="02010601030101010101" pitchFamily="2" charset="-122"/>
                </a:rPr>
                <a:t>实验设置</a:t>
              </a:r>
              <a:r>
                <a:rPr lang="en-US" altLang="zh-CN" sz="3200" dirty="0">
                  <a:latin typeface="微软雅黑" panose="020B0503020204020204" charset="-122"/>
                  <a:ea typeface="微软雅黑" panose="020B0503020204020204" charset="-122"/>
                  <a:cs typeface="+mn-ea"/>
                  <a:sym typeface="FZHei-B01S" panose="02010601030101010101" pitchFamily="2" charset="-122"/>
                </a:rPr>
                <a:t>——Tasks and</a:t>
              </a:r>
              <a:r>
                <a:rPr lang="zh-CN" altLang="en-US" sz="3200" dirty="0">
                  <a:latin typeface="微软雅黑" panose="020B0503020204020204" charset="-122"/>
                  <a:ea typeface="微软雅黑" panose="020B0503020204020204" charset="-122"/>
                  <a:cs typeface="+mn-ea"/>
                  <a:sym typeface="FZHei-B01S" panose="02010601030101010101" pitchFamily="2" charset="-122"/>
                </a:rPr>
                <a:t> </a:t>
              </a:r>
              <a:r>
                <a:rPr lang="en-US" altLang="zh-CN" sz="3200" dirty="0">
                  <a:latin typeface="微软雅黑" panose="020B0503020204020204" charset="-122"/>
                  <a:ea typeface="微软雅黑" panose="020B0503020204020204" charset="-122"/>
                  <a:cs typeface="+mn-ea"/>
                  <a:sym typeface="FZHei-B01S" panose="02010601030101010101" pitchFamily="2" charset="-122"/>
                </a:rPr>
                <a:t>Datasets</a:t>
              </a:r>
              <a:endParaRPr lang="zh-CN" altLang="en-US" sz="3200" dirty="0">
                <a:latin typeface="微软雅黑" panose="020B0503020204020204" charset="-122"/>
                <a:ea typeface="微软雅黑" panose="020B0503020204020204" charset="-122"/>
                <a:cs typeface="+mn-ea"/>
                <a:sym typeface="FZHei-B01S" panose="02010601030101010101" pitchFamily="2" charset="-122"/>
              </a:endParaRPr>
            </a:p>
          </p:txBody>
        </p:sp>
        <p:sp>
          <p:nvSpPr>
            <p:cNvPr id="23" name="等腰三角形 22"/>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grpSp>
      <p:pic>
        <p:nvPicPr>
          <p:cNvPr id="8" name="图片 7"/>
          <p:cNvPicPr/>
          <p:nvPr/>
        </p:nvPicPr>
        <p:blipFill>
          <a:blip r:embed="rId1"/>
          <a:stretch>
            <a:fillRect/>
          </a:stretch>
        </p:blipFill>
        <p:spPr>
          <a:xfrm>
            <a:off x="10859770" y="144780"/>
            <a:ext cx="1005205" cy="1005205"/>
          </a:xfrm>
          <a:prstGeom prst="rect">
            <a:avLst/>
          </a:prstGeom>
          <a:noFill/>
          <a:ln w="9525">
            <a:noFill/>
          </a:ln>
        </p:spPr>
      </p:pic>
      <p:sp>
        <p:nvSpPr>
          <p:cNvPr id="13" name="文本框 12"/>
          <p:cNvSpPr txBox="1"/>
          <p:nvPr/>
        </p:nvSpPr>
        <p:spPr>
          <a:xfrm>
            <a:off x="708025" y="1149985"/>
            <a:ext cx="5410835" cy="2676525"/>
          </a:xfrm>
          <a:prstGeom prst="rect">
            <a:avLst/>
          </a:prstGeom>
          <a:noFill/>
        </p:spPr>
        <p:txBody>
          <a:bodyPr wrap="square" rtlCol="0">
            <a:spAutoFit/>
          </a:bodyPr>
          <a:lstStyle/>
          <a:p>
            <a:pPr marL="285750" indent="-285750">
              <a:buFont typeface="Wingdings" panose="05000000000000000000" pitchFamily="2" charset="2"/>
              <a:buChar char="l"/>
            </a:pPr>
            <a:r>
              <a:rPr lang="en-US" altLang="zh-CN" sz="2400" b="1" dirty="0"/>
              <a:t>Argument Generation(</a:t>
            </a:r>
            <a:r>
              <a:rPr lang="zh-CN" altLang="en-US" sz="2400" b="1" dirty="0"/>
              <a:t>生成论点</a:t>
            </a:r>
            <a:r>
              <a:rPr lang="en-US" altLang="zh-CN" sz="2400" b="1" dirty="0"/>
              <a:t>):</a:t>
            </a:r>
            <a:endParaRPr lang="en-US" altLang="zh-CN" sz="2400" b="1" dirty="0"/>
          </a:p>
          <a:p>
            <a:pPr algn="just" fontAlgn="auto">
              <a:lnSpc>
                <a:spcPct val="120000"/>
              </a:lnSpc>
            </a:pPr>
            <a:r>
              <a:rPr lang="zh-CN" altLang="en-US" sz="2000" dirty="0">
                <a:latin typeface="+mn-ea"/>
              </a:rPr>
              <a:t>（</a:t>
            </a:r>
            <a:r>
              <a:rPr lang="en-US" altLang="zh-CN" sz="2000" dirty="0">
                <a:latin typeface="+mn-ea"/>
              </a:rPr>
              <a:t>1</a:t>
            </a:r>
            <a:r>
              <a:rPr lang="zh-CN" altLang="en-US" sz="2000" dirty="0">
                <a:latin typeface="+mn-ea"/>
              </a:rPr>
              <a:t>）数据集：</a:t>
            </a:r>
            <a:r>
              <a:rPr lang="en-US" altLang="zh-CN" sz="2000" dirty="0">
                <a:latin typeface="+mn-ea"/>
              </a:rPr>
              <a:t>Reddit </a:t>
            </a:r>
            <a:r>
              <a:rPr lang="en-US" altLang="zh-CN" sz="2000" dirty="0" err="1">
                <a:latin typeface="+mn-ea"/>
              </a:rPr>
              <a:t>ChangeMyView</a:t>
            </a:r>
            <a:r>
              <a:rPr lang="en-US" altLang="zh-CN" sz="2000" dirty="0">
                <a:latin typeface="+mn-ea"/>
              </a:rPr>
              <a:t> (CMV) community——</a:t>
            </a:r>
            <a:r>
              <a:rPr lang="zh-CN" altLang="en-US" sz="2000" dirty="0">
                <a:latin typeface="+mn-ea"/>
              </a:rPr>
              <a:t>高质量的回复（</a:t>
            </a:r>
            <a:r>
              <a:rPr lang="en-US" altLang="zh-CN" sz="2000" dirty="0">
                <a:latin typeface="+mn-ea"/>
              </a:rPr>
              <a:t>2013-2019</a:t>
            </a:r>
            <a:r>
              <a:rPr lang="zh-CN" altLang="en-US" sz="2000" dirty="0">
                <a:latin typeface="+mn-ea"/>
              </a:rPr>
              <a:t>年）</a:t>
            </a:r>
            <a:endParaRPr lang="en-US" altLang="zh-CN" sz="2000" dirty="0">
              <a:latin typeface="+mn-ea"/>
            </a:endParaRPr>
          </a:p>
          <a:p>
            <a:pPr algn="just" fontAlgn="auto">
              <a:lnSpc>
                <a:spcPct val="120000"/>
              </a:lnSpc>
            </a:pPr>
            <a:r>
              <a:rPr lang="zh-CN" altLang="en-US" sz="2000" dirty="0">
                <a:latin typeface="+mn-ea"/>
              </a:rPr>
              <a:t>（</a:t>
            </a:r>
            <a:r>
              <a:rPr lang="en-US" altLang="zh-CN" sz="2000" dirty="0">
                <a:latin typeface="+mn-ea"/>
              </a:rPr>
              <a:t>2</a:t>
            </a:r>
            <a:r>
              <a:rPr lang="zh-CN" altLang="en-US" sz="2000" dirty="0">
                <a:latin typeface="+mn-ea"/>
              </a:rPr>
              <a:t>）目标：给了</a:t>
            </a:r>
            <a:r>
              <a:rPr lang="en-US" altLang="zh-CN" sz="2000" dirty="0">
                <a:latin typeface="+mn-ea"/>
              </a:rPr>
              <a:t>OP(original post)</a:t>
            </a:r>
            <a:r>
              <a:rPr lang="zh-CN" altLang="en-US" sz="2000" dirty="0">
                <a:latin typeface="+mn-ea"/>
              </a:rPr>
              <a:t>标题后生成完整的回复。</a:t>
            </a:r>
            <a:endParaRPr lang="en-US" altLang="zh-CN" sz="2000" dirty="0">
              <a:latin typeface="+mn-ea"/>
            </a:endParaRPr>
          </a:p>
          <a:p>
            <a:pPr algn="just" fontAlgn="auto">
              <a:lnSpc>
                <a:spcPct val="120000"/>
              </a:lnSpc>
            </a:pPr>
            <a:r>
              <a:rPr lang="zh-CN" altLang="en-US" sz="2000" dirty="0">
                <a:latin typeface="+mn-ea"/>
              </a:rPr>
              <a:t>（</a:t>
            </a:r>
            <a:r>
              <a:rPr lang="en-US" altLang="zh-CN" sz="2000" dirty="0">
                <a:latin typeface="+mn-ea"/>
              </a:rPr>
              <a:t>3</a:t>
            </a:r>
            <a:r>
              <a:rPr lang="zh-CN" altLang="en-US" sz="2000" dirty="0">
                <a:latin typeface="+mn-ea"/>
              </a:rPr>
              <a:t>）保留了最近的</a:t>
            </a:r>
            <a:r>
              <a:rPr lang="en-US" altLang="zh-CN" sz="2000" dirty="0">
                <a:latin typeface="+mn-ea"/>
              </a:rPr>
              <a:t>1000</a:t>
            </a:r>
            <a:r>
              <a:rPr lang="zh-CN" altLang="en-US" sz="2000" dirty="0">
                <a:latin typeface="+mn-ea"/>
              </a:rPr>
              <a:t>个样本用于测试，另外</a:t>
            </a:r>
            <a:r>
              <a:rPr lang="en-US" altLang="zh-CN" sz="2000" dirty="0">
                <a:latin typeface="+mn-ea"/>
              </a:rPr>
              <a:t>1000</a:t>
            </a:r>
            <a:r>
              <a:rPr lang="zh-CN" altLang="en-US" sz="2000" dirty="0">
                <a:latin typeface="+mn-ea"/>
              </a:rPr>
              <a:t>个样本用于验证。</a:t>
            </a:r>
            <a:endParaRPr lang="zh-CN" altLang="en-US" sz="2000" dirty="0">
              <a:latin typeface="+mn-ea"/>
            </a:endParaRPr>
          </a:p>
        </p:txBody>
      </p:sp>
      <p:sp>
        <p:nvSpPr>
          <p:cNvPr id="17" name="文本框 16"/>
          <p:cNvSpPr txBox="1"/>
          <p:nvPr/>
        </p:nvSpPr>
        <p:spPr>
          <a:xfrm>
            <a:off x="848048" y="4240981"/>
            <a:ext cx="5722374" cy="1568450"/>
          </a:xfrm>
          <a:prstGeom prst="rect">
            <a:avLst/>
          </a:prstGeom>
          <a:noFill/>
        </p:spPr>
        <p:txBody>
          <a:bodyPr wrap="square" rtlCol="0">
            <a:spAutoFit/>
          </a:bodyPr>
          <a:lstStyle/>
          <a:p>
            <a:pPr marL="285750" indent="-285750" algn="just">
              <a:buFont typeface="Wingdings" panose="05000000000000000000" pitchFamily="2" charset="2"/>
              <a:buChar char="l"/>
            </a:pPr>
            <a:r>
              <a:rPr lang="en-US" altLang="zh-CN" sz="2400" b="1" dirty="0">
                <a:latin typeface="+mn-ea"/>
              </a:rPr>
              <a:t>Opinion Article Writing(</a:t>
            </a:r>
            <a:r>
              <a:rPr lang="zh-CN" altLang="en-US" sz="2400" b="1" dirty="0">
                <a:latin typeface="+mn-ea"/>
              </a:rPr>
              <a:t>生成观点文本</a:t>
            </a:r>
            <a:r>
              <a:rPr lang="en-US" altLang="zh-CN" sz="2400" b="1" dirty="0">
                <a:latin typeface="+mn-ea"/>
              </a:rPr>
              <a:t>):</a:t>
            </a:r>
            <a:endParaRPr lang="en-US" altLang="zh-CN" sz="2400" b="1" dirty="0">
              <a:latin typeface="+mn-ea"/>
            </a:endParaRPr>
          </a:p>
          <a:p>
            <a:pPr algn="just" fontAlgn="auto">
              <a:lnSpc>
                <a:spcPct val="120000"/>
              </a:lnSpc>
            </a:pPr>
            <a:r>
              <a:rPr lang="zh-CN" altLang="en-US" sz="2000" dirty="0">
                <a:latin typeface="+mn-ea"/>
              </a:rPr>
              <a:t>（</a:t>
            </a:r>
            <a:r>
              <a:rPr lang="en-US" altLang="zh-CN" sz="2000" dirty="0">
                <a:latin typeface="+mn-ea"/>
              </a:rPr>
              <a:t>1</a:t>
            </a:r>
            <a:r>
              <a:rPr lang="zh-CN" altLang="en-US" sz="2000" dirty="0">
                <a:latin typeface="+mn-ea"/>
              </a:rPr>
              <a:t>）数据集：</a:t>
            </a:r>
            <a:r>
              <a:rPr lang="en-US" altLang="zh-CN" sz="2000" dirty="0">
                <a:latin typeface="+mn-ea"/>
              </a:rPr>
              <a:t>New York Times (NYT) corpus</a:t>
            </a:r>
            <a:r>
              <a:rPr lang="zh-CN" altLang="en-US" sz="2000" dirty="0">
                <a:latin typeface="+mn-ea"/>
              </a:rPr>
              <a:t>。</a:t>
            </a:r>
            <a:endParaRPr lang="zh-CN" altLang="en-US" sz="2000" dirty="0">
              <a:latin typeface="+mn-ea"/>
            </a:endParaRPr>
          </a:p>
          <a:p>
            <a:pPr algn="just" fontAlgn="auto">
              <a:lnSpc>
                <a:spcPct val="120000"/>
              </a:lnSpc>
            </a:pPr>
            <a:r>
              <a:rPr lang="zh-CN" altLang="en-US" sz="2000" dirty="0">
                <a:latin typeface="+mn-ea"/>
              </a:rPr>
              <a:t>保留分类标签包括</a:t>
            </a:r>
            <a:r>
              <a:rPr lang="en-US" altLang="zh-CN" sz="2000" dirty="0">
                <a:latin typeface="+mn-ea"/>
              </a:rPr>
              <a:t>Top/Opinion</a:t>
            </a:r>
            <a:r>
              <a:rPr lang="zh-CN" altLang="en-US" sz="2000" dirty="0">
                <a:latin typeface="+mn-ea"/>
              </a:rPr>
              <a:t>的文章。</a:t>
            </a:r>
            <a:endParaRPr lang="en-US" altLang="zh-CN" sz="2000" dirty="0">
              <a:latin typeface="+mn-ea"/>
            </a:endParaRPr>
          </a:p>
          <a:p>
            <a:pPr algn="just" fontAlgn="auto">
              <a:lnSpc>
                <a:spcPct val="120000"/>
              </a:lnSpc>
            </a:pPr>
            <a:r>
              <a:rPr lang="zh-CN" altLang="en-US" sz="2000" dirty="0">
                <a:latin typeface="+mn-ea"/>
              </a:rPr>
              <a:t>（</a:t>
            </a:r>
            <a:r>
              <a:rPr lang="en-US" altLang="zh-CN" sz="2000" dirty="0">
                <a:latin typeface="+mn-ea"/>
              </a:rPr>
              <a:t>2</a:t>
            </a:r>
            <a:r>
              <a:rPr lang="zh-CN" altLang="en-US" sz="2000" dirty="0">
                <a:latin typeface="+mn-ea"/>
              </a:rPr>
              <a:t>）分别保留</a:t>
            </a:r>
            <a:r>
              <a:rPr lang="en-US" altLang="zh-CN" sz="2000" dirty="0">
                <a:latin typeface="+mn-ea"/>
              </a:rPr>
              <a:t>1000</a:t>
            </a:r>
            <a:r>
              <a:rPr lang="zh-CN" altLang="en-US" sz="2000" dirty="0">
                <a:latin typeface="+mn-ea"/>
              </a:rPr>
              <a:t>个样本用于测试和验证。</a:t>
            </a:r>
            <a:endParaRPr lang="en-US" altLang="zh-CN" sz="2000" dirty="0">
              <a:latin typeface="+mn-ea"/>
            </a:endParaRPr>
          </a:p>
        </p:txBody>
      </p:sp>
      <p:pic>
        <p:nvPicPr>
          <p:cNvPr id="14" name="图片 13"/>
          <p:cNvPicPr>
            <a:picLocks noChangeAspect="1"/>
          </p:cNvPicPr>
          <p:nvPr/>
        </p:nvPicPr>
        <p:blipFill>
          <a:blip r:embed="rId2"/>
          <a:stretch>
            <a:fillRect/>
          </a:stretch>
        </p:blipFill>
        <p:spPr>
          <a:xfrm>
            <a:off x="6711033" y="1281500"/>
            <a:ext cx="5021606" cy="41354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07722" y="251450"/>
            <a:ext cx="8615052" cy="584775"/>
            <a:chOff x="568442" y="238749"/>
            <a:chExt cx="11115243" cy="584776"/>
          </a:xfrm>
        </p:grpSpPr>
        <p:sp>
          <p:nvSpPr>
            <p:cNvPr id="22" name="文本框 23"/>
            <p:cNvSpPr txBox="1"/>
            <p:nvPr/>
          </p:nvSpPr>
          <p:spPr>
            <a:xfrm>
              <a:off x="847504" y="238749"/>
              <a:ext cx="10836181" cy="584776"/>
            </a:xfrm>
            <a:prstGeom prst="rect">
              <a:avLst/>
            </a:prstGeom>
            <a:noFill/>
          </p:spPr>
          <p:txBody>
            <a:bodyPr wrap="square" rtlCol="0">
              <a:spAutoFit/>
            </a:bodyPr>
            <a:lstStyle/>
            <a:p>
              <a:r>
                <a:rPr lang="zh-CN" altLang="en-US" sz="3200" dirty="0">
                  <a:latin typeface="微软雅黑" panose="020B0503020204020204" charset="-122"/>
                  <a:ea typeface="微软雅黑" panose="020B0503020204020204" charset="-122"/>
                  <a:cs typeface="+mn-ea"/>
                  <a:sym typeface="FZHei-B01S" panose="02010601030101010101" pitchFamily="2" charset="-122"/>
                </a:rPr>
                <a:t>实验设置</a:t>
              </a:r>
              <a:r>
                <a:rPr lang="en-US" altLang="zh-CN" sz="3200" dirty="0">
                  <a:latin typeface="微软雅黑" panose="020B0503020204020204" charset="-122"/>
                  <a:ea typeface="微软雅黑" panose="020B0503020204020204" charset="-122"/>
                  <a:cs typeface="+mn-ea"/>
                  <a:sym typeface="FZHei-B01S" panose="02010601030101010101" pitchFamily="2" charset="-122"/>
                </a:rPr>
                <a:t>——Baselines</a:t>
              </a:r>
              <a:endParaRPr lang="zh-CN" altLang="en-US" sz="3200" dirty="0">
                <a:latin typeface="微软雅黑" panose="020B0503020204020204" charset="-122"/>
                <a:ea typeface="微软雅黑" panose="020B0503020204020204" charset="-122"/>
                <a:cs typeface="+mn-ea"/>
                <a:sym typeface="FZHei-B01S" panose="02010601030101010101" pitchFamily="2" charset="-122"/>
              </a:endParaRPr>
            </a:p>
          </p:txBody>
        </p:sp>
        <p:sp>
          <p:nvSpPr>
            <p:cNvPr id="23" name="等腰三角形 22"/>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grpSp>
      <p:pic>
        <p:nvPicPr>
          <p:cNvPr id="8" name="图片 7"/>
          <p:cNvPicPr/>
          <p:nvPr/>
        </p:nvPicPr>
        <p:blipFill>
          <a:blip r:embed="rId1"/>
          <a:stretch>
            <a:fillRect/>
          </a:stretch>
        </p:blipFill>
        <p:spPr>
          <a:xfrm>
            <a:off x="10859770" y="144780"/>
            <a:ext cx="1005205" cy="1005205"/>
          </a:xfrm>
          <a:prstGeom prst="rect">
            <a:avLst/>
          </a:prstGeom>
          <a:noFill/>
          <a:ln w="9525">
            <a:noFill/>
          </a:ln>
        </p:spPr>
      </p:pic>
      <p:sp>
        <p:nvSpPr>
          <p:cNvPr id="13" name="文本框 12"/>
          <p:cNvSpPr txBox="1"/>
          <p:nvPr/>
        </p:nvSpPr>
        <p:spPr>
          <a:xfrm>
            <a:off x="862108" y="1149985"/>
            <a:ext cx="9722339" cy="4903470"/>
          </a:xfrm>
          <a:prstGeom prst="rect">
            <a:avLst/>
          </a:prstGeom>
          <a:noFill/>
        </p:spPr>
        <p:txBody>
          <a:bodyPr wrap="square" rtlCol="0">
            <a:spAutoFit/>
          </a:bodyPr>
          <a:lstStyle/>
          <a:p>
            <a:pPr marL="285750" indent="-285750">
              <a:lnSpc>
                <a:spcPct val="120000"/>
              </a:lnSpc>
              <a:buFont typeface="Wingdings" panose="05000000000000000000" pitchFamily="2" charset="2"/>
              <a:buChar char="l"/>
            </a:pPr>
            <a:r>
              <a:rPr lang="en-US" altLang="zh-CN" sz="2800" b="1" dirty="0">
                <a:latin typeface="等线" panose="02010600030101010101" charset="-122"/>
                <a:ea typeface="等线" panose="02010600030101010101" charset="-122"/>
                <a:cs typeface="等线" panose="02010600030101010101" charset="-122"/>
              </a:rPr>
              <a:t>Baselines</a:t>
            </a:r>
            <a:endParaRPr lang="en-US" altLang="zh-CN" sz="2800" b="1" dirty="0">
              <a:latin typeface="等线" panose="02010600030101010101" charset="-122"/>
              <a:ea typeface="等线" panose="02010600030101010101" charset="-122"/>
              <a:cs typeface="等线" panose="02010600030101010101" charset="-122"/>
            </a:endParaRPr>
          </a:p>
          <a:p>
            <a:pPr indent="0">
              <a:lnSpc>
                <a:spcPct val="120000"/>
              </a:lnSpc>
              <a:buFont typeface="Wingdings" panose="05000000000000000000" pitchFamily="2" charset="2"/>
              <a:buNone/>
            </a:pPr>
            <a:endParaRPr lang="en-US" altLang="zh-CN" sz="2800" b="1" dirty="0">
              <a:latin typeface="等线" panose="02010600030101010101" charset="-122"/>
              <a:ea typeface="等线" panose="02010600030101010101" charset="-122"/>
              <a:cs typeface="等线" panose="02010600030101010101" charset="-122"/>
            </a:endParaRPr>
          </a:p>
          <a:p>
            <a:pPr>
              <a:lnSpc>
                <a:spcPct val="120000"/>
              </a:lnSpc>
            </a:pPr>
            <a:r>
              <a:rPr lang="zh-CN" altLang="en-US" sz="2400" dirty="0">
                <a:latin typeface="等线" panose="02010600030101010101" charset="-122"/>
                <a:ea typeface="等线" panose="02010600030101010101" charset="-122"/>
                <a:cs typeface="等线" panose="02010600030101010101" charset="-122"/>
              </a:rPr>
              <a:t>（</a:t>
            </a:r>
            <a:r>
              <a:rPr lang="en-US" altLang="zh-CN" sz="2400" dirty="0">
                <a:latin typeface="等线" panose="02010600030101010101" charset="-122"/>
                <a:ea typeface="等线" panose="02010600030101010101" charset="-122"/>
                <a:cs typeface="等线" panose="02010600030101010101" charset="-122"/>
              </a:rPr>
              <a:t>1</a:t>
            </a:r>
            <a:r>
              <a:rPr lang="zh-CN" altLang="en-US" sz="2400" dirty="0">
                <a:latin typeface="等线" panose="02010600030101010101" charset="-122"/>
                <a:ea typeface="等线" panose="02010600030101010101" charset="-122"/>
                <a:cs typeface="等线" panose="02010600030101010101" charset="-122"/>
              </a:rPr>
              <a:t>）</a:t>
            </a:r>
            <a:r>
              <a:rPr lang="en-US" altLang="zh-CN" sz="2400" b="1" dirty="0">
                <a:latin typeface="等线" panose="02010600030101010101" charset="-122"/>
                <a:ea typeface="等线" panose="02010600030101010101" charset="-122"/>
                <a:cs typeface="等线" panose="02010600030101010101" charset="-122"/>
              </a:rPr>
              <a:t>RETRIEVAL</a:t>
            </a:r>
            <a:r>
              <a:rPr lang="en-US" altLang="zh-CN" sz="2400" dirty="0">
                <a:latin typeface="等线" panose="02010600030101010101" charset="-122"/>
                <a:ea typeface="等线" panose="02010600030101010101" charset="-122"/>
                <a:cs typeface="等线" panose="02010600030101010101" charset="-122"/>
              </a:rPr>
              <a:t>(</a:t>
            </a:r>
            <a:r>
              <a:rPr lang="en-US" altLang="zh-CN" sz="2400" dirty="0" err="1">
                <a:latin typeface="等线" panose="02010600030101010101" charset="-122"/>
                <a:ea typeface="等线" panose="02010600030101010101" charset="-122"/>
                <a:cs typeface="等线" panose="02010600030101010101" charset="-122"/>
              </a:rPr>
              <a:t>Vinyals</a:t>
            </a:r>
            <a:r>
              <a:rPr lang="en-US" altLang="zh-CN" sz="2400" dirty="0">
                <a:latin typeface="等线" panose="02010600030101010101" charset="-122"/>
                <a:ea typeface="等线" panose="02010600030101010101" charset="-122"/>
                <a:cs typeface="等线" panose="02010600030101010101" charset="-122"/>
              </a:rPr>
              <a:t> et al., 2015)</a:t>
            </a:r>
            <a:endParaRPr lang="en-US" altLang="zh-CN" sz="2400" dirty="0">
              <a:latin typeface="等线" panose="02010600030101010101" charset="-122"/>
              <a:ea typeface="等线" panose="02010600030101010101" charset="-122"/>
              <a:cs typeface="等线" panose="02010600030101010101" charset="-122"/>
            </a:endParaRPr>
          </a:p>
          <a:p>
            <a:pPr>
              <a:lnSpc>
                <a:spcPct val="120000"/>
              </a:lnSpc>
            </a:pPr>
            <a:r>
              <a:rPr lang="zh-CN" altLang="en-US" sz="2400" dirty="0">
                <a:latin typeface="等线" panose="02010600030101010101" charset="-122"/>
                <a:ea typeface="等线" panose="02010600030101010101" charset="-122"/>
                <a:cs typeface="等线" panose="02010600030101010101" charset="-122"/>
              </a:rPr>
              <a:t>（</a:t>
            </a:r>
            <a:r>
              <a:rPr lang="en-US" altLang="zh-CN" sz="2400" dirty="0">
                <a:latin typeface="等线" panose="02010600030101010101" charset="-122"/>
                <a:ea typeface="等线" panose="02010600030101010101" charset="-122"/>
                <a:cs typeface="等线" panose="02010600030101010101" charset="-122"/>
              </a:rPr>
              <a:t>2</a:t>
            </a:r>
            <a:r>
              <a:rPr lang="zh-CN" altLang="en-US" sz="2400" dirty="0">
                <a:latin typeface="等线" panose="02010600030101010101" charset="-122"/>
                <a:ea typeface="等线" panose="02010600030101010101" charset="-122"/>
                <a:cs typeface="等线" panose="02010600030101010101" charset="-122"/>
              </a:rPr>
              <a:t>）</a:t>
            </a:r>
            <a:r>
              <a:rPr lang="en-US" altLang="zh-CN" sz="2400" b="1" dirty="0">
                <a:latin typeface="等线" panose="02010600030101010101" charset="-122"/>
                <a:ea typeface="等线" panose="02010600030101010101" charset="-122"/>
                <a:cs typeface="等线" panose="02010600030101010101" charset="-122"/>
              </a:rPr>
              <a:t>SENTPLANNER </a:t>
            </a:r>
            <a:r>
              <a:rPr lang="en-US" altLang="zh-CN" sz="2400" dirty="0">
                <a:latin typeface="等线" panose="02010600030101010101" charset="-122"/>
                <a:ea typeface="等线" panose="02010600030101010101" charset="-122"/>
                <a:cs typeface="等线" panose="02010600030101010101" charset="-122"/>
              </a:rPr>
              <a:t>(Hua and Wang,2019)</a:t>
            </a:r>
            <a:endParaRPr lang="en-US" altLang="zh-CN" sz="2400" dirty="0">
              <a:latin typeface="等线" panose="02010600030101010101" charset="-122"/>
              <a:ea typeface="等线" panose="02010600030101010101" charset="-122"/>
              <a:cs typeface="等线" panose="02010600030101010101" charset="-122"/>
            </a:endParaRPr>
          </a:p>
          <a:p>
            <a:pPr>
              <a:lnSpc>
                <a:spcPct val="120000"/>
              </a:lnSpc>
            </a:pPr>
            <a:r>
              <a:rPr lang="zh-CN" altLang="en-US" sz="2400" dirty="0">
                <a:latin typeface="等线" panose="02010600030101010101" charset="-122"/>
                <a:ea typeface="等线" panose="02010600030101010101" charset="-122"/>
                <a:cs typeface="等线" panose="02010600030101010101" charset="-122"/>
              </a:rPr>
              <a:t>（</a:t>
            </a:r>
            <a:r>
              <a:rPr lang="en-US" altLang="zh-CN" sz="2400" dirty="0">
                <a:latin typeface="等线" panose="02010600030101010101" charset="-122"/>
                <a:ea typeface="等线" panose="02010600030101010101" charset="-122"/>
                <a:cs typeface="等线" panose="02010600030101010101" charset="-122"/>
              </a:rPr>
              <a:t>3</a:t>
            </a:r>
            <a:r>
              <a:rPr lang="zh-CN" altLang="en-US" sz="2400" dirty="0">
                <a:latin typeface="等线" panose="02010600030101010101" charset="-122"/>
                <a:ea typeface="等线" panose="02010600030101010101" charset="-122"/>
                <a:cs typeface="等线" panose="02010600030101010101" charset="-122"/>
              </a:rPr>
              <a:t>）</a:t>
            </a:r>
            <a:r>
              <a:rPr lang="en-US" altLang="zh-CN" sz="2400" b="1" dirty="0">
                <a:latin typeface="等线" panose="02010600030101010101" charset="-122"/>
                <a:ea typeface="等线" panose="02010600030101010101" charset="-122"/>
                <a:cs typeface="等线" panose="02010600030101010101" charset="-122"/>
              </a:rPr>
              <a:t>SEQ2SEQ</a:t>
            </a:r>
            <a:r>
              <a:rPr lang="zh-CN" altLang="en-US" sz="2400" b="1" dirty="0">
                <a:latin typeface="等线" panose="02010600030101010101" charset="-122"/>
                <a:ea typeface="等线" panose="02010600030101010101" charset="-122"/>
                <a:cs typeface="等线" panose="02010600030101010101" charset="-122"/>
              </a:rPr>
              <a:t>：</a:t>
            </a:r>
            <a:r>
              <a:rPr lang="en-US" altLang="zh-CN" sz="2000" dirty="0">
                <a:latin typeface="等线" panose="02010600030101010101" charset="-122"/>
                <a:ea typeface="等线" panose="02010600030101010101" charset="-122"/>
                <a:cs typeface="等线" panose="02010600030101010101" charset="-122"/>
              </a:rPr>
              <a:t> </a:t>
            </a:r>
            <a:r>
              <a:rPr lang="en-US" altLang="zh-CN" sz="2400" dirty="0">
                <a:latin typeface="等线" panose="02010600030101010101" charset="-122"/>
                <a:ea typeface="等线" panose="02010600030101010101" charset="-122"/>
                <a:cs typeface="等线" panose="02010600030101010101" charset="-122"/>
              </a:rPr>
              <a:t>a fine-tuned BART model</a:t>
            </a:r>
            <a:r>
              <a:rPr lang="zh-CN" altLang="en-US" sz="2800" dirty="0">
                <a:latin typeface="等线" panose="02010600030101010101" charset="-122"/>
                <a:ea typeface="等线" panose="02010600030101010101" charset="-122"/>
                <a:cs typeface="等线" panose="02010600030101010101" charset="-122"/>
              </a:rPr>
              <a:t>，</a:t>
            </a:r>
            <a:r>
              <a:rPr lang="en-US" altLang="zh-CN" sz="2400" dirty="0">
                <a:latin typeface="等线" panose="02010600030101010101" charset="-122"/>
                <a:ea typeface="等线" panose="02010600030101010101" charset="-122"/>
                <a:cs typeface="等线" panose="02010600030101010101" charset="-122"/>
              </a:rPr>
              <a:t>input is the original content items without augmentation</a:t>
            </a:r>
            <a:r>
              <a:rPr lang="zh-CN" altLang="en-US" sz="2400" dirty="0">
                <a:latin typeface="等线" panose="02010600030101010101" charset="-122"/>
                <a:ea typeface="等线" panose="02010600030101010101" charset="-122"/>
                <a:cs typeface="等线" panose="02010600030101010101" charset="-122"/>
              </a:rPr>
              <a:t>；</a:t>
            </a:r>
            <a:endParaRPr lang="en-US" altLang="zh-CN" sz="2800" dirty="0">
              <a:latin typeface="等线" panose="02010600030101010101" charset="-122"/>
              <a:ea typeface="等线" panose="02010600030101010101" charset="-122"/>
              <a:cs typeface="等线" panose="02010600030101010101" charset="-122"/>
            </a:endParaRPr>
          </a:p>
          <a:p>
            <a:pPr>
              <a:lnSpc>
                <a:spcPct val="120000"/>
              </a:lnSpc>
            </a:pPr>
            <a:r>
              <a:rPr lang="zh-CN" altLang="en-US" sz="2400" dirty="0">
                <a:latin typeface="等线" panose="02010600030101010101" charset="-122"/>
                <a:ea typeface="等线" panose="02010600030101010101" charset="-122"/>
                <a:cs typeface="等线" panose="02010600030101010101" charset="-122"/>
              </a:rPr>
              <a:t>（</a:t>
            </a:r>
            <a:r>
              <a:rPr lang="en-US" altLang="zh-CN" sz="2400" dirty="0">
                <a:latin typeface="等线" panose="02010600030101010101" charset="-122"/>
                <a:ea typeface="等线" panose="02010600030101010101" charset="-122"/>
                <a:cs typeface="等线" panose="02010600030101010101" charset="-122"/>
              </a:rPr>
              <a:t>4</a:t>
            </a:r>
            <a:r>
              <a:rPr lang="zh-CN" altLang="en-US" sz="2400" dirty="0">
                <a:latin typeface="等线" panose="02010600030101010101" charset="-122"/>
                <a:ea typeface="等线" panose="02010600030101010101" charset="-122"/>
                <a:cs typeface="等线" panose="02010600030101010101" charset="-122"/>
              </a:rPr>
              <a:t>）</a:t>
            </a:r>
            <a:r>
              <a:rPr lang="en-US" altLang="zh-CN" sz="2400" b="1" dirty="0">
                <a:latin typeface="等线" panose="02010600030101010101" charset="-122"/>
                <a:ea typeface="等线" panose="02010600030101010101" charset="-122"/>
                <a:cs typeface="等线" panose="02010600030101010101" charset="-122"/>
              </a:rPr>
              <a:t>SEQ2SEQFULL</a:t>
            </a:r>
            <a:r>
              <a:rPr lang="zh-CN" altLang="en-US" sz="2400" b="1" dirty="0">
                <a:latin typeface="等线" panose="02010600030101010101" charset="-122"/>
                <a:ea typeface="等线" panose="02010600030101010101" charset="-122"/>
                <a:cs typeface="等线" panose="02010600030101010101" charset="-122"/>
              </a:rPr>
              <a:t>：</a:t>
            </a:r>
            <a:r>
              <a:rPr lang="en-US" altLang="zh-CN" sz="2000" dirty="0">
                <a:latin typeface="等线" panose="02010600030101010101" charset="-122"/>
                <a:ea typeface="等线" panose="02010600030101010101" charset="-122"/>
                <a:cs typeface="等线" panose="02010600030101010101" charset="-122"/>
              </a:rPr>
              <a:t> </a:t>
            </a:r>
            <a:r>
              <a:rPr lang="en-US" altLang="zh-CN" sz="2400" dirty="0">
                <a:latin typeface="等线" panose="02010600030101010101" charset="-122"/>
                <a:ea typeface="等线" panose="02010600030101010101" charset="-122"/>
                <a:cs typeface="等线" panose="02010600030101010101" charset="-122"/>
              </a:rPr>
              <a:t>a</a:t>
            </a:r>
            <a:r>
              <a:rPr lang="zh-CN" altLang="en-US" sz="2400" dirty="0">
                <a:latin typeface="等线" panose="02010600030101010101" charset="-122"/>
                <a:ea typeface="等线" panose="02010600030101010101" charset="-122"/>
                <a:cs typeface="等线" panose="02010600030101010101" charset="-122"/>
              </a:rPr>
              <a:t> </a:t>
            </a:r>
            <a:r>
              <a:rPr lang="en-US" altLang="zh-CN" sz="2400" dirty="0">
                <a:latin typeface="等线" panose="02010600030101010101" charset="-122"/>
                <a:ea typeface="等线" panose="02010600030101010101" charset="-122"/>
                <a:cs typeface="等线" panose="02010600030101010101" charset="-122"/>
              </a:rPr>
              <a:t>fine-tuning BART with the same augmented content items as inputs as in our model.</a:t>
            </a:r>
            <a:endParaRPr lang="en-US" altLang="zh-CN" sz="2400" dirty="0">
              <a:latin typeface="等线" panose="02010600030101010101" charset="-122"/>
              <a:ea typeface="等线" panose="02010600030101010101" charset="-122"/>
              <a:cs typeface="等线" panose="02010600030101010101" charset="-122"/>
            </a:endParaRPr>
          </a:p>
          <a:p>
            <a:pPr>
              <a:lnSpc>
                <a:spcPct val="120000"/>
              </a:lnSpc>
            </a:pPr>
            <a:r>
              <a:rPr lang="zh-CN" altLang="en-US" sz="2000" dirty="0">
                <a:sym typeface="+mn-ea"/>
              </a:rPr>
              <a:t>和本文模型区别就是：</a:t>
            </a:r>
            <a:r>
              <a:rPr lang="en-US" altLang="zh-CN" sz="2000" dirty="0">
                <a:sym typeface="+mn-ea"/>
              </a:rPr>
              <a:t>content items</a:t>
            </a:r>
            <a:r>
              <a:rPr lang="zh-CN" altLang="en-US" sz="2000" dirty="0">
                <a:sym typeface="+mn-ea"/>
              </a:rPr>
              <a:t>在被输入之前进行拼接。</a:t>
            </a:r>
            <a:endParaRPr lang="zh-CN" altLang="en-US" sz="2000"/>
          </a:p>
          <a:p>
            <a:pPr>
              <a:lnSpc>
                <a:spcPct val="120000"/>
              </a:lnSpc>
            </a:pPr>
            <a:endParaRPr lang="en-US" altLang="zh-CN" sz="2000" dirty="0"/>
          </a:p>
          <a:p>
            <a:pPr marL="285750" indent="-285750">
              <a:buFont typeface="Wingdings" panose="05000000000000000000" pitchFamily="2" charset="2"/>
              <a:buChar char="l"/>
            </a:pP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07722" y="251450"/>
            <a:ext cx="8615052" cy="584775"/>
            <a:chOff x="568442" y="238749"/>
            <a:chExt cx="11115243" cy="584776"/>
          </a:xfrm>
        </p:grpSpPr>
        <p:sp>
          <p:nvSpPr>
            <p:cNvPr id="22" name="文本框 23"/>
            <p:cNvSpPr txBox="1"/>
            <p:nvPr/>
          </p:nvSpPr>
          <p:spPr>
            <a:xfrm>
              <a:off x="847504" y="238749"/>
              <a:ext cx="10836181" cy="584776"/>
            </a:xfrm>
            <a:prstGeom prst="rect">
              <a:avLst/>
            </a:prstGeom>
            <a:noFill/>
          </p:spPr>
          <p:txBody>
            <a:bodyPr wrap="square" rtlCol="0">
              <a:spAutoFit/>
            </a:bodyPr>
            <a:lstStyle/>
            <a:p>
              <a:r>
                <a:rPr lang="zh-CN" altLang="en-US" sz="3200" dirty="0">
                  <a:latin typeface="微软雅黑" panose="020B0503020204020204" charset="-122"/>
                  <a:ea typeface="微软雅黑" panose="020B0503020204020204" charset="-122"/>
                  <a:cs typeface="+mn-ea"/>
                  <a:sym typeface="FZHei-B01S" panose="02010601030101010101" pitchFamily="2" charset="-122"/>
                </a:rPr>
                <a:t>实验设置</a:t>
              </a:r>
              <a:r>
                <a:rPr lang="en-US" altLang="zh-CN" sz="3200" dirty="0">
                  <a:latin typeface="微软雅黑" panose="020B0503020204020204" charset="-122"/>
                  <a:ea typeface="微软雅黑" panose="020B0503020204020204" charset="-122"/>
                  <a:cs typeface="+mn-ea"/>
                  <a:sym typeface="FZHei-B01S" panose="02010601030101010101" pitchFamily="2" charset="-122"/>
                </a:rPr>
                <a:t>——Reproducibility</a:t>
              </a:r>
              <a:endParaRPr lang="zh-CN" altLang="en-US" sz="3200" dirty="0">
                <a:latin typeface="微软雅黑" panose="020B0503020204020204" charset="-122"/>
                <a:ea typeface="微软雅黑" panose="020B0503020204020204" charset="-122"/>
                <a:cs typeface="+mn-ea"/>
                <a:sym typeface="FZHei-B01S" panose="02010601030101010101" pitchFamily="2" charset="-122"/>
              </a:endParaRPr>
            </a:p>
          </p:txBody>
        </p:sp>
        <p:sp>
          <p:nvSpPr>
            <p:cNvPr id="23" name="等腰三角形 22"/>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grpSp>
      <p:pic>
        <p:nvPicPr>
          <p:cNvPr id="8" name="图片 7"/>
          <p:cNvPicPr/>
          <p:nvPr/>
        </p:nvPicPr>
        <p:blipFill>
          <a:blip r:embed="rId1"/>
          <a:stretch>
            <a:fillRect/>
          </a:stretch>
        </p:blipFill>
        <p:spPr>
          <a:xfrm>
            <a:off x="10859770" y="144780"/>
            <a:ext cx="1005205" cy="1005205"/>
          </a:xfrm>
          <a:prstGeom prst="rect">
            <a:avLst/>
          </a:prstGeom>
          <a:noFill/>
          <a:ln w="9525">
            <a:noFill/>
          </a:ln>
        </p:spPr>
      </p:pic>
      <p:sp>
        <p:nvSpPr>
          <p:cNvPr id="13" name="文本框 12"/>
          <p:cNvSpPr txBox="1"/>
          <p:nvPr/>
        </p:nvSpPr>
        <p:spPr>
          <a:xfrm>
            <a:off x="862108" y="1149985"/>
            <a:ext cx="9997662" cy="3360022"/>
          </a:xfrm>
          <a:prstGeom prst="rect">
            <a:avLst/>
          </a:prstGeom>
          <a:noFill/>
        </p:spPr>
        <p:txBody>
          <a:bodyPr wrap="square" rtlCol="0">
            <a:spAutoFit/>
          </a:bodyPr>
          <a:lstStyle/>
          <a:p>
            <a:pPr>
              <a:lnSpc>
                <a:spcPct val="150000"/>
              </a:lnSpc>
            </a:pPr>
            <a:r>
              <a:rPr lang="en-US" altLang="zh-CN" sz="2400" dirty="0"/>
              <a:t>(1)</a:t>
            </a:r>
            <a:r>
              <a:rPr lang="zh-CN" altLang="en-US" sz="2400" dirty="0"/>
              <a:t>实现所有模型用</a:t>
            </a:r>
            <a:r>
              <a:rPr lang="en-US" altLang="zh-CN" sz="2400" dirty="0" err="1"/>
              <a:t>Huggingface</a:t>
            </a:r>
            <a:r>
              <a:rPr lang="en-US" altLang="zh-CN" sz="2400" dirty="0"/>
              <a:t> Transformers</a:t>
            </a:r>
            <a:r>
              <a:rPr lang="zh-CN" altLang="en-US" sz="2400" dirty="0"/>
              <a:t>库及</a:t>
            </a:r>
            <a:r>
              <a:rPr lang="en-US" altLang="zh-CN" sz="2400" dirty="0" err="1"/>
              <a:t>PyTorch</a:t>
            </a:r>
            <a:r>
              <a:rPr lang="zh-CN" altLang="en-US" sz="2400" dirty="0"/>
              <a:t>；</a:t>
            </a:r>
            <a:endParaRPr lang="en-US" altLang="zh-CN" sz="2400" dirty="0"/>
          </a:p>
          <a:p>
            <a:pPr>
              <a:lnSpc>
                <a:spcPct val="150000"/>
              </a:lnSpc>
            </a:pPr>
            <a:r>
              <a:rPr lang="en-US" altLang="zh-CN" sz="2400" dirty="0"/>
              <a:t>(2)</a:t>
            </a:r>
            <a:r>
              <a:rPr lang="zh-CN" altLang="en-US" sz="2400" dirty="0"/>
              <a:t>使用</a:t>
            </a:r>
            <a:r>
              <a:rPr lang="en-US" altLang="zh-CN" sz="2400" dirty="0"/>
              <a:t>BART</a:t>
            </a:r>
            <a:r>
              <a:rPr lang="zh-CN" altLang="en-US" sz="2400" dirty="0"/>
              <a:t>基本模型，有</a:t>
            </a:r>
            <a:r>
              <a:rPr lang="en-US" altLang="zh-CN" sz="2400" dirty="0"/>
              <a:t>768</a:t>
            </a:r>
            <a:r>
              <a:rPr lang="zh-CN" altLang="en-US" sz="2400" dirty="0"/>
              <a:t>维状态和</a:t>
            </a:r>
            <a:r>
              <a:rPr lang="en-US" altLang="zh-CN" sz="2400" dirty="0"/>
              <a:t>6</a:t>
            </a:r>
            <a:r>
              <a:rPr lang="zh-CN" altLang="en-US" sz="2400" dirty="0"/>
              <a:t>层编码器，解码器（</a:t>
            </a:r>
            <a:r>
              <a:rPr lang="en-US" altLang="zh-CN" sz="2400" dirty="0"/>
              <a:t>140M</a:t>
            </a:r>
            <a:r>
              <a:rPr lang="zh-CN" altLang="en-US" sz="2400" dirty="0"/>
              <a:t>参数）；</a:t>
            </a:r>
            <a:endParaRPr lang="en-US" altLang="zh-CN" sz="2400" dirty="0"/>
          </a:p>
          <a:p>
            <a:pPr>
              <a:lnSpc>
                <a:spcPct val="150000"/>
              </a:lnSpc>
            </a:pPr>
            <a:r>
              <a:rPr lang="en-US" altLang="zh-CN" sz="2400" dirty="0"/>
              <a:t>(3)</a:t>
            </a:r>
            <a:r>
              <a:rPr lang="zh-CN" altLang="en-US" sz="2400" dirty="0"/>
              <a:t>新增</a:t>
            </a:r>
            <a:r>
              <a:rPr lang="en-US" altLang="zh-CN" sz="2400" dirty="0"/>
              <a:t>plan scoring network</a:t>
            </a:r>
            <a:r>
              <a:rPr lang="zh-CN" altLang="en-US" sz="2400" dirty="0"/>
              <a:t>含有</a:t>
            </a:r>
            <a:r>
              <a:rPr lang="en-US" altLang="zh-CN" sz="2400" dirty="0"/>
              <a:t>1.2M</a:t>
            </a:r>
            <a:r>
              <a:rPr lang="zh-CN" altLang="en-US" sz="2400" dirty="0"/>
              <a:t>参数；</a:t>
            </a:r>
            <a:endParaRPr lang="en-US" altLang="zh-CN" sz="2400" dirty="0"/>
          </a:p>
          <a:p>
            <a:pPr>
              <a:lnSpc>
                <a:spcPct val="150000"/>
              </a:lnSpc>
            </a:pPr>
            <a:r>
              <a:rPr lang="en-US" altLang="zh-CN" sz="2400" dirty="0"/>
              <a:t>(4)</a:t>
            </a:r>
            <a:r>
              <a:rPr lang="zh-CN" altLang="en-US" sz="2400" dirty="0"/>
              <a:t>生成模型用</a:t>
            </a:r>
            <a:r>
              <a:rPr lang="en-US" altLang="zh-CN" sz="2400" dirty="0"/>
              <a:t>Adam</a:t>
            </a:r>
            <a:r>
              <a:rPr lang="zh-CN" altLang="en-US" sz="2400" dirty="0"/>
              <a:t>优化；</a:t>
            </a:r>
            <a:endParaRPr lang="en-US" altLang="zh-CN" sz="2400" dirty="0"/>
          </a:p>
          <a:p>
            <a:pPr>
              <a:lnSpc>
                <a:spcPct val="150000"/>
              </a:lnSpc>
            </a:pPr>
            <a:r>
              <a:rPr lang="en-US" altLang="zh-CN" sz="2400" dirty="0"/>
              <a:t>(5)</a:t>
            </a:r>
            <a:r>
              <a:rPr lang="zh-CN" altLang="en-US" sz="2400" dirty="0"/>
              <a:t>每个样本的</a:t>
            </a:r>
            <a:r>
              <a:rPr lang="en-US" altLang="zh-CN" sz="2400" dirty="0"/>
              <a:t>content items</a:t>
            </a:r>
            <a:r>
              <a:rPr lang="zh-CN" altLang="en-US" sz="2400" dirty="0"/>
              <a:t>数量被限制为</a:t>
            </a:r>
            <a:r>
              <a:rPr lang="en-US" altLang="zh-CN" sz="2400" dirty="0"/>
              <a:t>10</a:t>
            </a:r>
            <a:r>
              <a:rPr lang="zh-CN" altLang="en-US" sz="2400" dirty="0"/>
              <a:t>个，每个</a:t>
            </a:r>
            <a:r>
              <a:rPr lang="en-US" altLang="zh-CN" sz="2400" dirty="0"/>
              <a:t>content item</a:t>
            </a:r>
            <a:r>
              <a:rPr lang="zh-CN" altLang="en-US" sz="2400" dirty="0"/>
              <a:t>的</a:t>
            </a:r>
            <a:r>
              <a:rPr lang="en-US" altLang="zh-CN" sz="2400" dirty="0"/>
              <a:t>entities</a:t>
            </a:r>
            <a:r>
              <a:rPr lang="zh-CN" altLang="en-US" sz="2400" dirty="0"/>
              <a:t>和</a:t>
            </a:r>
            <a:r>
              <a:rPr lang="en-US" altLang="zh-CN" sz="2400" dirty="0"/>
              <a:t>concepts</a:t>
            </a:r>
            <a:r>
              <a:rPr lang="zh-CN" altLang="en-US" sz="2400" dirty="0"/>
              <a:t>数量被限制为</a:t>
            </a:r>
            <a:r>
              <a:rPr lang="en-US" altLang="zh-CN" sz="2400" dirty="0"/>
              <a:t>20</a:t>
            </a:r>
            <a:r>
              <a:rPr lang="zh-CN" altLang="en-US" sz="2400" dirty="0"/>
              <a:t>个。</a:t>
            </a:r>
            <a:endParaRPr lang="en-US" altLang="zh-CN" sz="2400" dirty="0"/>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nvPicPr>
        <p:blipFill>
          <a:blip r:embed="rId1"/>
          <a:stretch>
            <a:fillRect/>
          </a:stretch>
        </p:blipFill>
        <p:spPr>
          <a:xfrm>
            <a:off x="10859770" y="144780"/>
            <a:ext cx="1005205" cy="1005205"/>
          </a:xfrm>
          <a:prstGeom prst="rect">
            <a:avLst/>
          </a:prstGeom>
          <a:noFill/>
          <a:ln w="9525">
            <a:noFill/>
          </a:ln>
        </p:spPr>
      </p:pic>
      <p:sp>
        <p:nvSpPr>
          <p:cNvPr id="46" name="矩形 45"/>
          <p:cNvSpPr/>
          <p:nvPr/>
        </p:nvSpPr>
        <p:spPr>
          <a:xfrm>
            <a:off x="445754" y="310752"/>
            <a:ext cx="4023360" cy="922020"/>
          </a:xfrm>
          <a:prstGeom prst="rect">
            <a:avLst/>
          </a:prstGeom>
        </p:spPr>
        <p:txBody>
          <a:bodyPr wrap="none">
            <a:spAutoFit/>
          </a:bodyPr>
          <a:lstStyle/>
          <a:p>
            <a:r>
              <a:rPr lang="en-US" altLang="zh-CN" sz="5400" b="1" dirty="0">
                <a:solidFill>
                  <a:srgbClr val="424242"/>
                </a:solidFill>
                <a:latin typeface="微软雅黑" panose="020B0503020204020204" charset="-122"/>
                <a:ea typeface="微软雅黑" panose="020B0503020204020204" charset="-122"/>
                <a:sym typeface="Arial" panose="020B0604020202020204" pitchFamily="34" charset="0"/>
              </a:rPr>
              <a:t>CONTENTS</a:t>
            </a:r>
            <a:endParaRPr lang="zh-CN" altLang="en-US" sz="5400" b="1" dirty="0">
              <a:solidFill>
                <a:srgbClr val="424242"/>
              </a:solidFill>
              <a:latin typeface="微软雅黑" panose="020B0503020204020204" charset="-122"/>
              <a:ea typeface="微软雅黑" panose="020B0503020204020204" charset="-122"/>
              <a:sym typeface="Arial" panose="020B0604020202020204" pitchFamily="34" charset="0"/>
            </a:endParaRPr>
          </a:p>
        </p:txBody>
      </p:sp>
      <p:grpSp>
        <p:nvGrpSpPr>
          <p:cNvPr id="8" name="组合 7"/>
          <p:cNvGrpSpPr/>
          <p:nvPr/>
        </p:nvGrpSpPr>
        <p:grpSpPr>
          <a:xfrm>
            <a:off x="1505597" y="1898189"/>
            <a:ext cx="1051767" cy="749936"/>
            <a:chOff x="6035668" y="1399003"/>
            <a:chExt cx="1051767" cy="749936"/>
          </a:xfrm>
        </p:grpSpPr>
        <p:grpSp>
          <p:nvGrpSpPr>
            <p:cNvPr id="4" name="组合 3"/>
            <p:cNvGrpSpPr/>
            <p:nvPr/>
          </p:nvGrpSpPr>
          <p:grpSpPr>
            <a:xfrm>
              <a:off x="6059488" y="1399003"/>
              <a:ext cx="857982" cy="749936"/>
              <a:chOff x="891171" y="2107956"/>
              <a:chExt cx="2649224" cy="2315607"/>
            </a:xfrm>
          </p:grpSpPr>
          <p:sp>
            <p:nvSpPr>
              <p:cNvPr id="5" name="椭圆 4"/>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TextBox 8"/>
            <p:cNvSpPr txBox="1"/>
            <p:nvPr/>
          </p:nvSpPr>
          <p:spPr>
            <a:xfrm>
              <a:off x="6035668" y="1476602"/>
              <a:ext cx="1051767" cy="615553"/>
            </a:xfrm>
            <a:prstGeom prst="rect">
              <a:avLst/>
            </a:prstGeom>
            <a:noFill/>
          </p:spPr>
          <p:txBody>
            <a:bodyPr wrap="square" lIns="0" tIns="0" rIns="0" bIns="0" rtlCol="0" anchor="ctr">
              <a:spAutoFit/>
            </a:bodyPr>
            <a:lstStyle/>
            <a:p>
              <a:pPr algn="ctr"/>
              <a:r>
                <a:rPr lang="en-US" altLang="zh-CN" sz="4000" b="1" spc="2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01</a:t>
              </a:r>
              <a:endParaRPr lang="en-US" altLang="zh-CN" sz="4000" b="1" spc="2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endParaRPr>
            </a:p>
          </p:txBody>
        </p:sp>
      </p:grpSp>
      <p:grpSp>
        <p:nvGrpSpPr>
          <p:cNvPr id="11" name="组合 10"/>
          <p:cNvGrpSpPr/>
          <p:nvPr/>
        </p:nvGrpSpPr>
        <p:grpSpPr>
          <a:xfrm>
            <a:off x="1467497" y="3186986"/>
            <a:ext cx="1051767" cy="749936"/>
            <a:chOff x="6035668" y="2658745"/>
            <a:chExt cx="1051767" cy="749936"/>
          </a:xfrm>
        </p:grpSpPr>
        <p:grpSp>
          <p:nvGrpSpPr>
            <p:cNvPr id="12" name="组合 11"/>
            <p:cNvGrpSpPr/>
            <p:nvPr/>
          </p:nvGrpSpPr>
          <p:grpSpPr>
            <a:xfrm>
              <a:off x="6059488" y="2658745"/>
              <a:ext cx="857982" cy="749936"/>
              <a:chOff x="891171" y="2107956"/>
              <a:chExt cx="2649224" cy="2315607"/>
            </a:xfrm>
          </p:grpSpPr>
          <p:sp>
            <p:nvSpPr>
              <p:cNvPr id="13" name="椭圆 12"/>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TextBox 8"/>
            <p:cNvSpPr txBox="1"/>
            <p:nvPr/>
          </p:nvSpPr>
          <p:spPr>
            <a:xfrm>
              <a:off x="6035668" y="2736330"/>
              <a:ext cx="1051767" cy="615315"/>
            </a:xfrm>
            <a:prstGeom prst="rect">
              <a:avLst/>
            </a:prstGeom>
            <a:noFill/>
          </p:spPr>
          <p:txBody>
            <a:bodyPr wrap="square" lIns="0" tIns="0" rIns="0" bIns="0" rtlCol="0" anchor="ctr">
              <a:spAutoFit/>
            </a:bodyPr>
            <a:lstStyle/>
            <a:p>
              <a:pPr algn="ctr"/>
              <a:r>
                <a:rPr lang="en-US" altLang="zh-CN" sz="4000" b="1" spc="2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03</a:t>
              </a:r>
              <a:endParaRPr lang="en-US" altLang="zh-CN" sz="4000" b="1" spc="2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endParaRPr>
            </a:p>
          </p:txBody>
        </p:sp>
      </p:grpSp>
      <p:grpSp>
        <p:nvGrpSpPr>
          <p:cNvPr id="15" name="组合 14"/>
          <p:cNvGrpSpPr/>
          <p:nvPr/>
        </p:nvGrpSpPr>
        <p:grpSpPr>
          <a:xfrm>
            <a:off x="1467497" y="4442763"/>
            <a:ext cx="1051767" cy="749936"/>
            <a:chOff x="6035668" y="3673627"/>
            <a:chExt cx="1051767" cy="749936"/>
          </a:xfrm>
        </p:grpSpPr>
        <p:grpSp>
          <p:nvGrpSpPr>
            <p:cNvPr id="16" name="组合 15"/>
            <p:cNvGrpSpPr/>
            <p:nvPr/>
          </p:nvGrpSpPr>
          <p:grpSpPr>
            <a:xfrm>
              <a:off x="6059488" y="3673627"/>
              <a:ext cx="857982" cy="749936"/>
              <a:chOff x="891171" y="2107956"/>
              <a:chExt cx="2649224" cy="2315607"/>
            </a:xfrm>
          </p:grpSpPr>
          <p:sp>
            <p:nvSpPr>
              <p:cNvPr id="17" name="椭圆 16"/>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TextBox 8"/>
            <p:cNvSpPr txBox="1"/>
            <p:nvPr/>
          </p:nvSpPr>
          <p:spPr>
            <a:xfrm>
              <a:off x="6035668" y="3727554"/>
              <a:ext cx="1051767" cy="615315"/>
            </a:xfrm>
            <a:prstGeom prst="rect">
              <a:avLst/>
            </a:prstGeom>
            <a:noFill/>
          </p:spPr>
          <p:txBody>
            <a:bodyPr wrap="square" lIns="0" tIns="0" rIns="0" bIns="0" rtlCol="0" anchor="ctr">
              <a:spAutoFit/>
            </a:bodyPr>
            <a:lstStyle/>
            <a:p>
              <a:pPr algn="ctr"/>
              <a:r>
                <a:rPr lang="en-US" altLang="zh-CN" sz="4000" b="1" spc="2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05</a:t>
              </a:r>
              <a:endParaRPr lang="en-US" altLang="zh-CN" sz="4000" b="1" spc="2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endParaRPr>
            </a:p>
          </p:txBody>
        </p:sp>
      </p:grpSp>
      <p:grpSp>
        <p:nvGrpSpPr>
          <p:cNvPr id="19" name="组合 18"/>
          <p:cNvGrpSpPr/>
          <p:nvPr/>
        </p:nvGrpSpPr>
        <p:grpSpPr>
          <a:xfrm>
            <a:off x="6367157" y="3133775"/>
            <a:ext cx="1051767" cy="749936"/>
            <a:chOff x="6035668" y="4718659"/>
            <a:chExt cx="1051767" cy="749936"/>
          </a:xfrm>
        </p:grpSpPr>
        <p:grpSp>
          <p:nvGrpSpPr>
            <p:cNvPr id="20" name="组合 19"/>
            <p:cNvGrpSpPr/>
            <p:nvPr/>
          </p:nvGrpSpPr>
          <p:grpSpPr>
            <a:xfrm>
              <a:off x="6059488" y="4718659"/>
              <a:ext cx="857982" cy="749936"/>
              <a:chOff x="891171" y="2107956"/>
              <a:chExt cx="2649224" cy="2315607"/>
            </a:xfrm>
          </p:grpSpPr>
          <p:sp>
            <p:nvSpPr>
              <p:cNvPr id="21" name="椭圆 20"/>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TextBox 8"/>
            <p:cNvSpPr txBox="1"/>
            <p:nvPr/>
          </p:nvSpPr>
          <p:spPr>
            <a:xfrm>
              <a:off x="6035668" y="4781742"/>
              <a:ext cx="1051767" cy="615315"/>
            </a:xfrm>
            <a:prstGeom prst="rect">
              <a:avLst/>
            </a:prstGeom>
            <a:noFill/>
          </p:spPr>
          <p:txBody>
            <a:bodyPr wrap="square" lIns="0" tIns="0" rIns="0" bIns="0" rtlCol="0" anchor="ctr">
              <a:spAutoFit/>
            </a:bodyPr>
            <a:lstStyle/>
            <a:p>
              <a:pPr algn="ctr"/>
              <a:r>
                <a:rPr lang="en-US" altLang="zh-CN" sz="4000" b="1" spc="2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04</a:t>
              </a:r>
              <a:endParaRPr lang="en-US" altLang="zh-CN" sz="4000" b="1" spc="2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endParaRPr>
            </a:p>
          </p:txBody>
        </p:sp>
      </p:grpSp>
      <p:grpSp>
        <p:nvGrpSpPr>
          <p:cNvPr id="23" name="组合 22"/>
          <p:cNvGrpSpPr/>
          <p:nvPr/>
        </p:nvGrpSpPr>
        <p:grpSpPr>
          <a:xfrm>
            <a:off x="6367157" y="1841550"/>
            <a:ext cx="1051767" cy="749936"/>
            <a:chOff x="6035668" y="4718659"/>
            <a:chExt cx="1051767" cy="749936"/>
          </a:xfrm>
        </p:grpSpPr>
        <p:grpSp>
          <p:nvGrpSpPr>
            <p:cNvPr id="24" name="组合 23"/>
            <p:cNvGrpSpPr/>
            <p:nvPr/>
          </p:nvGrpSpPr>
          <p:grpSpPr>
            <a:xfrm>
              <a:off x="6059488" y="4718659"/>
              <a:ext cx="857982" cy="749936"/>
              <a:chOff x="891171" y="2107956"/>
              <a:chExt cx="2649224" cy="2315607"/>
            </a:xfrm>
          </p:grpSpPr>
          <p:sp>
            <p:nvSpPr>
              <p:cNvPr id="25" name="椭圆 24"/>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TextBox 8"/>
            <p:cNvSpPr txBox="1"/>
            <p:nvPr/>
          </p:nvSpPr>
          <p:spPr>
            <a:xfrm>
              <a:off x="6035668" y="4781742"/>
              <a:ext cx="1051767" cy="615315"/>
            </a:xfrm>
            <a:prstGeom prst="rect">
              <a:avLst/>
            </a:prstGeom>
            <a:noFill/>
          </p:spPr>
          <p:txBody>
            <a:bodyPr wrap="square" lIns="0" tIns="0" rIns="0" bIns="0" rtlCol="0" anchor="ctr">
              <a:spAutoFit/>
            </a:bodyPr>
            <a:lstStyle/>
            <a:p>
              <a:pPr algn="ctr"/>
              <a:r>
                <a:rPr lang="en-US" altLang="zh-CN" sz="4000" b="1" spc="2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02</a:t>
              </a:r>
              <a:endParaRPr lang="en-US" altLang="zh-CN" sz="4000" b="1" spc="2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endParaRPr>
            </a:p>
          </p:txBody>
        </p:sp>
      </p:grpSp>
      <p:grpSp>
        <p:nvGrpSpPr>
          <p:cNvPr id="28" name="组合 27"/>
          <p:cNvGrpSpPr/>
          <p:nvPr/>
        </p:nvGrpSpPr>
        <p:grpSpPr>
          <a:xfrm>
            <a:off x="6391287" y="4417110"/>
            <a:ext cx="1051767" cy="749936"/>
            <a:chOff x="6035668" y="4718659"/>
            <a:chExt cx="1051767" cy="749936"/>
          </a:xfrm>
        </p:grpSpPr>
        <p:grpSp>
          <p:nvGrpSpPr>
            <p:cNvPr id="29" name="组合 28"/>
            <p:cNvGrpSpPr/>
            <p:nvPr/>
          </p:nvGrpSpPr>
          <p:grpSpPr>
            <a:xfrm>
              <a:off x="6059488" y="4718659"/>
              <a:ext cx="857982" cy="749936"/>
              <a:chOff x="891171" y="2107956"/>
              <a:chExt cx="2649224" cy="2315607"/>
            </a:xfrm>
          </p:grpSpPr>
          <p:sp>
            <p:nvSpPr>
              <p:cNvPr id="30" name="椭圆 29"/>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TextBox 8"/>
            <p:cNvSpPr txBox="1"/>
            <p:nvPr/>
          </p:nvSpPr>
          <p:spPr>
            <a:xfrm>
              <a:off x="6035668" y="4781742"/>
              <a:ext cx="1051767" cy="615315"/>
            </a:xfrm>
            <a:prstGeom prst="rect">
              <a:avLst/>
            </a:prstGeom>
            <a:noFill/>
          </p:spPr>
          <p:txBody>
            <a:bodyPr wrap="square" lIns="0" tIns="0" rIns="0" bIns="0" rtlCol="0" anchor="ctr">
              <a:spAutoFit/>
            </a:bodyPr>
            <a:lstStyle/>
            <a:p>
              <a:pPr algn="ctr"/>
              <a:r>
                <a:rPr lang="en-US" altLang="zh-CN" sz="4000" b="1" spc="2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06</a:t>
              </a:r>
              <a:endParaRPr lang="en-US" altLang="zh-CN" sz="4000" b="1" spc="2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endParaRPr>
            </a:p>
          </p:txBody>
        </p:sp>
      </p:grpSp>
      <p:sp>
        <p:nvSpPr>
          <p:cNvPr id="33" name="文本框 32"/>
          <p:cNvSpPr txBox="1"/>
          <p:nvPr/>
        </p:nvSpPr>
        <p:spPr>
          <a:xfrm>
            <a:off x="2662555" y="1975485"/>
            <a:ext cx="1605280" cy="521970"/>
          </a:xfrm>
          <a:prstGeom prst="rect">
            <a:avLst/>
          </a:prstGeom>
          <a:noFill/>
        </p:spPr>
        <p:txBody>
          <a:bodyPr wrap="none" rtlCol="0">
            <a:spAutoFit/>
          </a:bodyPr>
          <a:lstStyle/>
          <a:p>
            <a:r>
              <a:rPr lang="zh-CN" altLang="en-US" sz="2800">
                <a:latin typeface="微软雅黑" panose="020B0503020204020204" charset="-122"/>
                <a:ea typeface="微软雅黑" panose="020B0503020204020204" charset="-122"/>
              </a:rPr>
              <a:t>研究背景</a:t>
            </a:r>
            <a:endParaRPr lang="zh-CN" altLang="en-US" sz="2800">
              <a:latin typeface="微软雅黑" panose="020B0503020204020204" charset="-122"/>
              <a:ea typeface="微软雅黑" panose="020B0503020204020204" charset="-122"/>
            </a:endParaRPr>
          </a:p>
        </p:txBody>
      </p:sp>
      <p:sp>
        <p:nvSpPr>
          <p:cNvPr id="57" name="文本框 56"/>
          <p:cNvSpPr txBox="1"/>
          <p:nvPr/>
        </p:nvSpPr>
        <p:spPr>
          <a:xfrm>
            <a:off x="7558405" y="1904365"/>
            <a:ext cx="1605280" cy="521970"/>
          </a:xfrm>
          <a:prstGeom prst="rect">
            <a:avLst/>
          </a:prstGeom>
          <a:noFill/>
        </p:spPr>
        <p:txBody>
          <a:bodyPr wrap="none" rtlCol="0">
            <a:spAutoFit/>
          </a:bodyPr>
          <a:lstStyle/>
          <a:p>
            <a:r>
              <a:rPr lang="zh-CN" altLang="en-US" sz="2800">
                <a:latin typeface="微软雅黑" panose="020B0503020204020204" charset="-122"/>
                <a:ea typeface="微软雅黑" panose="020B0503020204020204" charset="-122"/>
              </a:rPr>
              <a:t>相关工作</a:t>
            </a:r>
            <a:endParaRPr lang="zh-CN" altLang="en-US" sz="2800">
              <a:latin typeface="微软雅黑" panose="020B0503020204020204" charset="-122"/>
              <a:ea typeface="微软雅黑" panose="020B0503020204020204" charset="-122"/>
            </a:endParaRPr>
          </a:p>
        </p:txBody>
      </p:sp>
      <p:sp>
        <p:nvSpPr>
          <p:cNvPr id="58" name="文本框 57"/>
          <p:cNvSpPr txBox="1"/>
          <p:nvPr/>
        </p:nvSpPr>
        <p:spPr>
          <a:xfrm>
            <a:off x="2662555" y="3240405"/>
            <a:ext cx="3027680" cy="521970"/>
          </a:xfrm>
          <a:prstGeom prst="rect">
            <a:avLst/>
          </a:prstGeom>
          <a:noFill/>
        </p:spPr>
        <p:txBody>
          <a:bodyPr wrap="none" rtlCol="0">
            <a:spAutoFit/>
          </a:bodyPr>
          <a:lstStyle/>
          <a:p>
            <a:r>
              <a:rPr lang="zh-CN" altLang="en-US" sz="2800">
                <a:latin typeface="微软雅黑" panose="020B0503020204020204" charset="-122"/>
                <a:ea typeface="微软雅黑" panose="020B0503020204020204" charset="-122"/>
              </a:rPr>
              <a:t>主要工作及创新点</a:t>
            </a:r>
            <a:endParaRPr lang="zh-CN" altLang="en-US" sz="2800">
              <a:latin typeface="微软雅黑" panose="020B0503020204020204" charset="-122"/>
              <a:ea typeface="微软雅黑" panose="020B0503020204020204" charset="-122"/>
            </a:endParaRPr>
          </a:p>
        </p:txBody>
      </p:sp>
      <p:sp>
        <p:nvSpPr>
          <p:cNvPr id="59" name="文本框 58"/>
          <p:cNvSpPr txBox="1"/>
          <p:nvPr/>
        </p:nvSpPr>
        <p:spPr>
          <a:xfrm>
            <a:off x="7558405" y="3240405"/>
            <a:ext cx="1605280" cy="521970"/>
          </a:xfrm>
          <a:prstGeom prst="rect">
            <a:avLst/>
          </a:prstGeom>
          <a:noFill/>
        </p:spPr>
        <p:txBody>
          <a:bodyPr wrap="none" rtlCol="0">
            <a:spAutoFit/>
          </a:bodyPr>
          <a:lstStyle/>
          <a:p>
            <a:r>
              <a:rPr lang="zh-CN" altLang="en-US" sz="2800">
                <a:latin typeface="微软雅黑" panose="020B0503020204020204" charset="-122"/>
                <a:ea typeface="微软雅黑" panose="020B0503020204020204" charset="-122"/>
              </a:rPr>
              <a:t>模型介绍</a:t>
            </a:r>
            <a:endParaRPr lang="zh-CN" altLang="en-US" sz="2800">
              <a:latin typeface="微软雅黑" panose="020B0503020204020204" charset="-122"/>
              <a:ea typeface="微软雅黑" panose="020B0503020204020204" charset="-122"/>
            </a:endParaRPr>
          </a:p>
        </p:txBody>
      </p:sp>
      <p:sp>
        <p:nvSpPr>
          <p:cNvPr id="60" name="文本框 59"/>
          <p:cNvSpPr txBox="1"/>
          <p:nvPr/>
        </p:nvSpPr>
        <p:spPr>
          <a:xfrm>
            <a:off x="2662555" y="4573270"/>
            <a:ext cx="2672080" cy="521970"/>
          </a:xfrm>
          <a:prstGeom prst="rect">
            <a:avLst/>
          </a:prstGeom>
          <a:noFill/>
        </p:spPr>
        <p:txBody>
          <a:bodyPr wrap="none" rtlCol="0">
            <a:spAutoFit/>
          </a:bodyPr>
          <a:lstStyle/>
          <a:p>
            <a:r>
              <a:rPr lang="zh-CN" altLang="en-US" sz="2800">
                <a:latin typeface="微软雅黑" panose="020B0503020204020204" charset="-122"/>
                <a:ea typeface="微软雅黑" panose="020B0503020204020204" charset="-122"/>
              </a:rPr>
              <a:t>实验结果与分析</a:t>
            </a:r>
            <a:endParaRPr lang="zh-CN" altLang="en-US" sz="2800">
              <a:latin typeface="微软雅黑" panose="020B0503020204020204" charset="-122"/>
              <a:ea typeface="微软雅黑" panose="020B0503020204020204" charset="-122"/>
            </a:endParaRPr>
          </a:p>
        </p:txBody>
      </p:sp>
      <p:sp>
        <p:nvSpPr>
          <p:cNvPr id="61" name="文本框 60"/>
          <p:cNvSpPr txBox="1"/>
          <p:nvPr/>
        </p:nvSpPr>
        <p:spPr>
          <a:xfrm>
            <a:off x="7617771" y="4496690"/>
            <a:ext cx="902811" cy="523220"/>
          </a:xfrm>
          <a:prstGeom prst="rect">
            <a:avLst/>
          </a:prstGeom>
          <a:noFill/>
        </p:spPr>
        <p:txBody>
          <a:bodyPr wrap="none" rtlCol="0">
            <a:spAutoFit/>
          </a:bodyPr>
          <a:lstStyle/>
          <a:p>
            <a:r>
              <a:rPr lang="zh-CN" altLang="en-US" sz="2800" dirty="0">
                <a:latin typeface="微软雅黑" panose="020B0503020204020204" charset="-122"/>
                <a:ea typeface="微软雅黑" panose="020B0503020204020204" charset="-122"/>
              </a:rPr>
              <a:t>结论</a:t>
            </a:r>
            <a:endParaRPr lang="zh-CN" altLang="en-US" sz="28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07722" y="251450"/>
            <a:ext cx="8615052" cy="584775"/>
            <a:chOff x="568442" y="238749"/>
            <a:chExt cx="11115243" cy="584776"/>
          </a:xfrm>
        </p:grpSpPr>
        <p:sp>
          <p:nvSpPr>
            <p:cNvPr id="22" name="文本框 23"/>
            <p:cNvSpPr txBox="1"/>
            <p:nvPr/>
          </p:nvSpPr>
          <p:spPr>
            <a:xfrm>
              <a:off x="847504" y="238749"/>
              <a:ext cx="10836181" cy="584776"/>
            </a:xfrm>
            <a:prstGeom prst="rect">
              <a:avLst/>
            </a:prstGeom>
            <a:noFill/>
          </p:spPr>
          <p:txBody>
            <a:bodyPr wrap="square" rtlCol="0">
              <a:spAutoFit/>
            </a:bodyPr>
            <a:lstStyle/>
            <a:p>
              <a:r>
                <a:rPr lang="zh-CN" altLang="en-US" sz="3200" dirty="0">
                  <a:latin typeface="微软雅黑" panose="020B0503020204020204" charset="-122"/>
                  <a:ea typeface="微软雅黑" panose="020B0503020204020204" charset="-122"/>
                  <a:cs typeface="+mn-ea"/>
                  <a:sym typeface="FZHei-B01S" panose="02010601030101010101" pitchFamily="2" charset="-122"/>
                </a:rPr>
                <a:t>实验结果</a:t>
              </a:r>
              <a:r>
                <a:rPr lang="en-US" altLang="zh-CN" sz="3200" dirty="0">
                  <a:latin typeface="微软雅黑" panose="020B0503020204020204" charset="-122"/>
                  <a:ea typeface="微软雅黑" panose="020B0503020204020204" charset="-122"/>
                  <a:cs typeface="+mn-ea"/>
                  <a:sym typeface="FZHei-B01S" panose="02010601030101010101" pitchFamily="2" charset="-122"/>
                </a:rPr>
                <a:t>——Automatic Evaluation</a:t>
              </a:r>
              <a:endParaRPr lang="zh-CN" altLang="en-US" sz="3200" dirty="0">
                <a:latin typeface="微软雅黑" panose="020B0503020204020204" charset="-122"/>
                <a:ea typeface="微软雅黑" panose="020B0503020204020204" charset="-122"/>
                <a:cs typeface="+mn-ea"/>
                <a:sym typeface="FZHei-B01S" panose="02010601030101010101" pitchFamily="2" charset="-122"/>
              </a:endParaRPr>
            </a:p>
          </p:txBody>
        </p:sp>
        <p:sp>
          <p:nvSpPr>
            <p:cNvPr id="23" name="等腰三角形 22"/>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grpSp>
      <p:pic>
        <p:nvPicPr>
          <p:cNvPr id="8" name="图片 7"/>
          <p:cNvPicPr/>
          <p:nvPr/>
        </p:nvPicPr>
        <p:blipFill>
          <a:blip r:embed="rId1"/>
          <a:stretch>
            <a:fillRect/>
          </a:stretch>
        </p:blipFill>
        <p:spPr>
          <a:xfrm>
            <a:off x="10859770" y="144780"/>
            <a:ext cx="1005205" cy="1005205"/>
          </a:xfrm>
          <a:prstGeom prst="rect">
            <a:avLst/>
          </a:prstGeom>
          <a:noFill/>
          <a:ln w="9525">
            <a:noFill/>
          </a:ln>
        </p:spPr>
      </p:pic>
      <p:sp>
        <p:nvSpPr>
          <p:cNvPr id="7" name="文本框 6"/>
          <p:cNvSpPr txBox="1"/>
          <p:nvPr/>
        </p:nvSpPr>
        <p:spPr>
          <a:xfrm>
            <a:off x="524014" y="770820"/>
            <a:ext cx="9997662" cy="645160"/>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400" b="1" dirty="0">
                <a:solidFill>
                  <a:schemeClr val="tx2">
                    <a:lumMod val="75000"/>
                  </a:schemeClr>
                </a:solidFill>
                <a:latin typeface="微软雅黑" panose="020B0503020204020204" charset="-122"/>
                <a:ea typeface="微软雅黑" panose="020B0503020204020204" charset="-122"/>
              </a:rPr>
              <a:t>本文用标准的自动度量来评估测试集结果</a:t>
            </a:r>
            <a:endParaRPr lang="en-US" altLang="zh-CN" sz="2400" b="1" dirty="0">
              <a:solidFill>
                <a:schemeClr val="tx2">
                  <a:lumMod val="75000"/>
                </a:schemeClr>
              </a:solidFill>
              <a:latin typeface="微软雅黑" panose="020B0503020204020204" charset="-122"/>
              <a:ea typeface="微软雅黑" panose="020B0503020204020204" charset="-122"/>
            </a:endParaRPr>
          </a:p>
        </p:txBody>
      </p:sp>
      <p:sp>
        <p:nvSpPr>
          <p:cNvPr id="2" name="文本框 1"/>
          <p:cNvSpPr txBox="1"/>
          <p:nvPr/>
        </p:nvSpPr>
        <p:spPr>
          <a:xfrm>
            <a:off x="660213" y="1426155"/>
            <a:ext cx="9725263" cy="1015663"/>
          </a:xfrm>
          <a:prstGeom prst="rect">
            <a:avLst/>
          </a:prstGeom>
          <a:noFill/>
        </p:spPr>
        <p:txBody>
          <a:bodyPr wrap="square" rtlCol="0">
            <a:spAutoFit/>
          </a:bodyPr>
          <a:lstStyle/>
          <a:p>
            <a:r>
              <a:rPr lang="zh-CN" altLang="en-US" sz="2000" dirty="0"/>
              <a:t>（</a:t>
            </a:r>
            <a:r>
              <a:rPr lang="en-US" altLang="zh-CN" sz="2000" dirty="0"/>
              <a:t>1</a:t>
            </a:r>
            <a:r>
              <a:rPr lang="zh-CN" altLang="en-US" sz="2000" dirty="0"/>
              <a:t>）</a:t>
            </a:r>
            <a:r>
              <a:rPr lang="en-US" altLang="zh-CN" sz="2000" dirty="0"/>
              <a:t>BLEU(</a:t>
            </a:r>
            <a:r>
              <a:rPr lang="en-US" altLang="zh-CN" sz="2000" dirty="0" err="1"/>
              <a:t>Papineni</a:t>
            </a:r>
            <a:r>
              <a:rPr lang="en-US" altLang="zh-CN" sz="2000" dirty="0"/>
              <a:t> et al., 2002)</a:t>
            </a:r>
            <a:endParaRPr lang="en-US" altLang="zh-CN" sz="2000" dirty="0"/>
          </a:p>
          <a:p>
            <a:r>
              <a:rPr lang="zh-CN" altLang="en-US" sz="2000" dirty="0"/>
              <a:t>（</a:t>
            </a:r>
            <a:r>
              <a:rPr lang="en-US" altLang="zh-CN" sz="2000" dirty="0"/>
              <a:t>2</a:t>
            </a:r>
            <a:r>
              <a:rPr lang="zh-CN" altLang="en-US" sz="2000" dirty="0"/>
              <a:t>）</a:t>
            </a:r>
            <a:r>
              <a:rPr lang="en-US" altLang="zh-CN" sz="2000" dirty="0"/>
              <a:t>ROUGE (Lin, 2004)</a:t>
            </a:r>
            <a:endParaRPr lang="en-US" altLang="zh-CN" sz="2000" dirty="0"/>
          </a:p>
          <a:p>
            <a:r>
              <a:rPr lang="zh-CN" altLang="en-US" sz="2000" dirty="0"/>
              <a:t>（</a:t>
            </a:r>
            <a:r>
              <a:rPr lang="en-US" altLang="zh-CN" sz="2000" dirty="0"/>
              <a:t>3</a:t>
            </a:r>
            <a:r>
              <a:rPr lang="zh-CN" altLang="en-US" sz="2000" dirty="0"/>
              <a:t>）</a:t>
            </a:r>
            <a:r>
              <a:rPr lang="en-US" altLang="zh-CN" sz="2000" dirty="0"/>
              <a:t>METEOR (</a:t>
            </a:r>
            <a:r>
              <a:rPr lang="en-US" altLang="zh-CN" sz="2000" dirty="0" err="1"/>
              <a:t>Denkowski</a:t>
            </a:r>
            <a:r>
              <a:rPr lang="en-US" altLang="zh-CN" sz="2000" dirty="0"/>
              <a:t> and </a:t>
            </a:r>
            <a:r>
              <a:rPr lang="en-US" altLang="zh-CN" sz="2000" dirty="0" err="1"/>
              <a:t>Lavie</a:t>
            </a:r>
            <a:r>
              <a:rPr lang="en-US" altLang="zh-CN" sz="2000" dirty="0"/>
              <a:t>, 2014)</a:t>
            </a:r>
            <a:endParaRPr lang="zh-CN" altLang="en-US" sz="2000" dirty="0"/>
          </a:p>
        </p:txBody>
      </p:sp>
      <p:pic>
        <p:nvPicPr>
          <p:cNvPr id="3" name="图片 2"/>
          <p:cNvPicPr>
            <a:picLocks noChangeAspect="1"/>
          </p:cNvPicPr>
          <p:nvPr/>
        </p:nvPicPr>
        <p:blipFill>
          <a:blip r:embed="rId2"/>
          <a:stretch>
            <a:fillRect/>
          </a:stretch>
        </p:blipFill>
        <p:spPr>
          <a:xfrm>
            <a:off x="928198" y="2507125"/>
            <a:ext cx="9688829" cy="41584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07722" y="251450"/>
            <a:ext cx="8615052" cy="584775"/>
            <a:chOff x="568442" y="238749"/>
            <a:chExt cx="11115243" cy="584776"/>
          </a:xfrm>
        </p:grpSpPr>
        <p:sp>
          <p:nvSpPr>
            <p:cNvPr id="22" name="文本框 23"/>
            <p:cNvSpPr txBox="1"/>
            <p:nvPr/>
          </p:nvSpPr>
          <p:spPr>
            <a:xfrm>
              <a:off x="847504" y="238749"/>
              <a:ext cx="10836181" cy="584776"/>
            </a:xfrm>
            <a:prstGeom prst="rect">
              <a:avLst/>
            </a:prstGeom>
            <a:noFill/>
          </p:spPr>
          <p:txBody>
            <a:bodyPr wrap="square" rtlCol="0">
              <a:spAutoFit/>
            </a:bodyPr>
            <a:lstStyle/>
            <a:p>
              <a:r>
                <a:rPr lang="zh-CN" altLang="en-US" sz="3200" dirty="0">
                  <a:latin typeface="微软雅黑" panose="020B0503020204020204" charset="-122"/>
                  <a:ea typeface="微软雅黑" panose="020B0503020204020204" charset="-122"/>
                  <a:cs typeface="+mn-ea"/>
                  <a:sym typeface="FZHei-B01S" panose="02010601030101010101" pitchFamily="2" charset="-122"/>
                </a:rPr>
                <a:t>实验结果</a:t>
              </a:r>
              <a:r>
                <a:rPr lang="en-US" altLang="zh-CN" sz="3200" dirty="0">
                  <a:latin typeface="微软雅黑" panose="020B0503020204020204" charset="-122"/>
                  <a:ea typeface="微软雅黑" panose="020B0503020204020204" charset="-122"/>
                  <a:cs typeface="+mn-ea"/>
                  <a:sym typeface="FZHei-B01S" panose="02010601030101010101" pitchFamily="2" charset="-122"/>
                </a:rPr>
                <a:t>——</a:t>
              </a:r>
              <a:r>
                <a:rPr lang="zh-CN" altLang="en-US" sz="3200" dirty="0">
                  <a:latin typeface="微软雅黑" panose="020B0503020204020204" charset="-122"/>
                  <a:ea typeface="微软雅黑" panose="020B0503020204020204" charset="-122"/>
                  <a:cs typeface="+mn-ea"/>
                  <a:sym typeface="FZHei-B01S" panose="02010601030101010101" pitchFamily="2" charset="-122"/>
                </a:rPr>
                <a:t>消融实验</a:t>
              </a:r>
              <a:endParaRPr lang="zh-CN" altLang="en-US" sz="3200" dirty="0">
                <a:latin typeface="微软雅黑" panose="020B0503020204020204" charset="-122"/>
                <a:ea typeface="微软雅黑" panose="020B0503020204020204" charset="-122"/>
                <a:cs typeface="+mn-ea"/>
                <a:sym typeface="FZHei-B01S" panose="02010601030101010101" pitchFamily="2" charset="-122"/>
              </a:endParaRPr>
            </a:p>
          </p:txBody>
        </p:sp>
        <p:sp>
          <p:nvSpPr>
            <p:cNvPr id="23" name="等腰三角形 22"/>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grpSp>
      <p:pic>
        <p:nvPicPr>
          <p:cNvPr id="8" name="图片 7"/>
          <p:cNvPicPr/>
          <p:nvPr/>
        </p:nvPicPr>
        <p:blipFill>
          <a:blip r:embed="rId1"/>
          <a:stretch>
            <a:fillRect/>
          </a:stretch>
        </p:blipFill>
        <p:spPr>
          <a:xfrm>
            <a:off x="10859770" y="144780"/>
            <a:ext cx="1005205" cy="1005205"/>
          </a:xfrm>
          <a:prstGeom prst="rect">
            <a:avLst/>
          </a:prstGeom>
          <a:noFill/>
          <a:ln w="9525">
            <a:noFill/>
          </a:ln>
        </p:spPr>
      </p:pic>
      <p:sp>
        <p:nvSpPr>
          <p:cNvPr id="9" name="文本框 8"/>
          <p:cNvSpPr txBox="1"/>
          <p:nvPr/>
        </p:nvSpPr>
        <p:spPr>
          <a:xfrm>
            <a:off x="524014" y="836225"/>
            <a:ext cx="9997662" cy="941155"/>
          </a:xfrm>
          <a:prstGeom prst="rect">
            <a:avLst/>
          </a:prstGeom>
          <a:noFill/>
        </p:spPr>
        <p:txBody>
          <a:bodyPr wrap="square" rtlCol="0">
            <a:spAutoFit/>
          </a:bodyPr>
          <a:lstStyle/>
          <a:p>
            <a:pPr marL="342900" indent="-342900">
              <a:lnSpc>
                <a:spcPct val="120000"/>
              </a:lnSpc>
              <a:buFont typeface="Wingdings" panose="05000000000000000000" pitchFamily="2" charset="2"/>
              <a:buChar char="l"/>
            </a:pPr>
            <a:r>
              <a:rPr lang="zh-CN" altLang="en-US" sz="2400" b="1" dirty="0">
                <a:solidFill>
                  <a:schemeClr val="tx2">
                    <a:lumMod val="75000"/>
                  </a:schemeClr>
                </a:solidFill>
                <a:latin typeface="微软雅黑" panose="020B0503020204020204" charset="-122"/>
                <a:ea typeface="微软雅黑" panose="020B0503020204020204" charset="-122"/>
              </a:rPr>
              <a:t>本文通过去除</a:t>
            </a:r>
            <a:r>
              <a:rPr lang="en-US" altLang="zh-CN" sz="2400" b="1" dirty="0" err="1">
                <a:solidFill>
                  <a:schemeClr val="tx2">
                    <a:lumMod val="75000"/>
                  </a:schemeClr>
                </a:solidFill>
                <a:latin typeface="微软雅黑" panose="020B0503020204020204" charset="-122"/>
                <a:ea typeface="微软雅黑" panose="020B0503020204020204" charset="-122"/>
              </a:rPr>
              <a:t>concepts,claims</a:t>
            </a:r>
            <a:r>
              <a:rPr lang="zh-CN" altLang="en-US" sz="2400" b="1" dirty="0">
                <a:solidFill>
                  <a:schemeClr val="tx2">
                    <a:lumMod val="75000"/>
                  </a:schemeClr>
                </a:solidFill>
                <a:latin typeface="微软雅黑" panose="020B0503020204020204" charset="-122"/>
                <a:ea typeface="微软雅黑" panose="020B0503020204020204" charset="-122"/>
              </a:rPr>
              <a:t>或者</a:t>
            </a:r>
            <a:r>
              <a:rPr lang="en-US" altLang="zh-CN" sz="2400" b="1" dirty="0">
                <a:solidFill>
                  <a:schemeClr val="tx2">
                    <a:lumMod val="75000"/>
                  </a:schemeClr>
                </a:solidFill>
                <a:latin typeface="微软雅黑" panose="020B0503020204020204" charset="-122"/>
                <a:ea typeface="微软雅黑" panose="020B0503020204020204" charset="-122"/>
              </a:rPr>
              <a:t>entities</a:t>
            </a:r>
            <a:r>
              <a:rPr lang="zh-CN" altLang="en-US" sz="2400" b="1" dirty="0">
                <a:solidFill>
                  <a:schemeClr val="tx2">
                    <a:lumMod val="75000"/>
                  </a:schemeClr>
                </a:solidFill>
                <a:latin typeface="微软雅黑" panose="020B0503020204020204" charset="-122"/>
                <a:ea typeface="微软雅黑" panose="020B0503020204020204" charset="-122"/>
              </a:rPr>
              <a:t>，来验证</a:t>
            </a:r>
            <a:r>
              <a:rPr lang="en-US" altLang="zh-CN" sz="2400" b="1" dirty="0">
                <a:solidFill>
                  <a:schemeClr val="tx2">
                    <a:lumMod val="75000"/>
                  </a:schemeClr>
                </a:solidFill>
                <a:latin typeface="微软雅黑" panose="020B0503020204020204" charset="-122"/>
                <a:ea typeface="微软雅黑" panose="020B0503020204020204" charset="-122"/>
              </a:rPr>
              <a:t>content items</a:t>
            </a:r>
            <a:r>
              <a:rPr lang="zh-CN" altLang="en-US" sz="2400" b="1" dirty="0">
                <a:solidFill>
                  <a:schemeClr val="tx2">
                    <a:lumMod val="75000"/>
                  </a:schemeClr>
                </a:solidFill>
                <a:latin typeface="微软雅黑" panose="020B0503020204020204" charset="-122"/>
                <a:ea typeface="微软雅黑" panose="020B0503020204020204" charset="-122"/>
              </a:rPr>
              <a:t>中每个元素的效果。</a:t>
            </a:r>
            <a:endParaRPr lang="en-US" altLang="zh-CN" sz="2400" b="1" dirty="0">
              <a:solidFill>
                <a:schemeClr val="tx2">
                  <a:lumMod val="75000"/>
                </a:schemeClr>
              </a:solidFill>
              <a:latin typeface="微软雅黑" panose="020B0503020204020204" charset="-122"/>
              <a:ea typeface="微软雅黑" panose="020B0503020204020204" charset="-122"/>
            </a:endParaRPr>
          </a:p>
        </p:txBody>
      </p:sp>
      <p:pic>
        <p:nvPicPr>
          <p:cNvPr id="10" name="图片 9"/>
          <p:cNvPicPr>
            <a:picLocks noChangeAspect="1"/>
          </p:cNvPicPr>
          <p:nvPr/>
        </p:nvPicPr>
        <p:blipFill>
          <a:blip r:embed="rId2"/>
          <a:stretch>
            <a:fillRect/>
          </a:stretch>
        </p:blipFill>
        <p:spPr>
          <a:xfrm>
            <a:off x="832847" y="1777380"/>
            <a:ext cx="9688829" cy="4158480"/>
          </a:xfrm>
          <a:prstGeom prst="rect">
            <a:avLst/>
          </a:prstGeom>
        </p:spPr>
      </p:pic>
      <p:sp>
        <p:nvSpPr>
          <p:cNvPr id="4" name="文本框 3"/>
          <p:cNvSpPr txBox="1"/>
          <p:nvPr/>
        </p:nvSpPr>
        <p:spPr>
          <a:xfrm>
            <a:off x="862108" y="5960219"/>
            <a:ext cx="9997662" cy="646331"/>
          </a:xfrm>
          <a:prstGeom prst="rect">
            <a:avLst/>
          </a:prstGeom>
          <a:noFill/>
        </p:spPr>
        <p:txBody>
          <a:bodyPr wrap="square" rtlCol="0">
            <a:spAutoFit/>
          </a:bodyPr>
          <a:lstStyle/>
          <a:p>
            <a:r>
              <a:rPr lang="zh-CN" altLang="en-US" dirty="0">
                <a:latin typeface="微软雅黑" panose="020B0503020204020204" charset="-122"/>
                <a:ea typeface="微软雅黑" panose="020B0503020204020204" charset="-122"/>
              </a:rPr>
              <a:t>当只使用部分</a:t>
            </a:r>
            <a:r>
              <a:rPr lang="en-US" altLang="zh-CN" dirty="0">
                <a:latin typeface="微软雅黑" panose="020B0503020204020204" charset="-122"/>
                <a:ea typeface="微软雅黑" panose="020B0503020204020204" charset="-122"/>
              </a:rPr>
              <a:t>content items</a:t>
            </a:r>
            <a:r>
              <a:rPr lang="zh-CN" altLang="en-US" dirty="0">
                <a:latin typeface="微软雅黑" panose="020B0503020204020204" charset="-122"/>
                <a:ea typeface="微软雅黑" panose="020B0503020204020204" charset="-122"/>
              </a:rPr>
              <a:t>时，分数会下降，其中删除所有</a:t>
            </a:r>
            <a:r>
              <a:rPr lang="en-US" altLang="zh-CN" dirty="0">
                <a:latin typeface="微软雅黑" panose="020B0503020204020204" charset="-122"/>
                <a:ea typeface="微软雅黑" panose="020B0503020204020204" charset="-122"/>
              </a:rPr>
              <a:t>concepts</a:t>
            </a:r>
            <a:r>
              <a:rPr lang="zh-CN" altLang="en-US" dirty="0">
                <a:latin typeface="微软雅黑" panose="020B0503020204020204" charset="-122"/>
                <a:ea typeface="微软雅黑" panose="020B0503020204020204" charset="-122"/>
              </a:rPr>
              <a:t>导致最大的性能下降，这表明</a:t>
            </a:r>
            <a:r>
              <a:rPr lang="en-US" altLang="zh-CN" dirty="0">
                <a:latin typeface="微软雅黑" panose="020B0503020204020204" charset="-122"/>
                <a:ea typeface="微软雅黑" panose="020B0503020204020204" charset="-122"/>
              </a:rPr>
              <a:t>entities</a:t>
            </a:r>
            <a:r>
              <a:rPr lang="zh-CN" altLang="en-US" dirty="0">
                <a:latin typeface="微软雅黑" panose="020B0503020204020204" charset="-122"/>
                <a:ea typeface="微软雅黑" panose="020B0503020204020204" charset="-122"/>
              </a:rPr>
              <a:t>和</a:t>
            </a:r>
            <a:r>
              <a:rPr lang="en-US" altLang="zh-CN" dirty="0">
                <a:latin typeface="微软雅黑" panose="020B0503020204020204" charset="-122"/>
                <a:ea typeface="微软雅黑" panose="020B0503020204020204" charset="-122"/>
              </a:rPr>
              <a:t>claims</a:t>
            </a:r>
            <a:r>
              <a:rPr lang="zh-CN" altLang="en-US" dirty="0">
                <a:latin typeface="微软雅黑" panose="020B0503020204020204" charset="-122"/>
                <a:ea typeface="微软雅黑" panose="020B0503020204020204" charset="-122"/>
              </a:rPr>
              <a:t>本身不足以产生信息输出。</a:t>
            </a:r>
            <a:endParaRPr lang="zh-CN" altLang="en-US"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 name="组合 20"/>
          <p:cNvGrpSpPr/>
          <p:nvPr/>
        </p:nvGrpSpPr>
        <p:grpSpPr>
          <a:xfrm>
            <a:off x="307722" y="251450"/>
            <a:ext cx="10551795" cy="583565"/>
            <a:chOff x="568442" y="238749"/>
            <a:chExt cx="13614052" cy="583566"/>
          </a:xfrm>
        </p:grpSpPr>
        <p:sp>
          <p:nvSpPr>
            <p:cNvPr id="22" name="文本框 23"/>
            <p:cNvSpPr txBox="1"/>
            <p:nvPr/>
          </p:nvSpPr>
          <p:spPr>
            <a:xfrm>
              <a:off x="847818" y="238749"/>
              <a:ext cx="13334676" cy="583566"/>
            </a:xfrm>
            <a:prstGeom prst="rect">
              <a:avLst/>
            </a:prstGeom>
            <a:noFill/>
          </p:spPr>
          <p:txBody>
            <a:bodyPr wrap="square" rtlCol="0">
              <a:spAutoFit/>
            </a:bodyPr>
            <a:p>
              <a:r>
                <a:rPr lang="zh-CN" altLang="en-US" sz="3200" dirty="0">
                  <a:latin typeface="微软雅黑" panose="020B0503020204020204" charset="-122"/>
                  <a:ea typeface="微软雅黑" panose="020B0503020204020204" charset="-122"/>
                  <a:cs typeface="+mn-ea"/>
                  <a:sym typeface="FZHei-B01S" panose="02010601030101010101" pitchFamily="2" charset="-122"/>
                </a:rPr>
                <a:t>实验结果</a:t>
              </a:r>
              <a:r>
                <a:rPr lang="en-US" altLang="zh-CN" sz="3200" dirty="0">
                  <a:latin typeface="微软雅黑" panose="020B0503020204020204" charset="-122"/>
                  <a:ea typeface="微软雅黑" panose="020B0503020204020204" charset="-122"/>
                  <a:cs typeface="+mn-ea"/>
                  <a:sym typeface="FZHei-B01S" panose="02010601030101010101" pitchFamily="2" charset="-122"/>
                </a:rPr>
                <a:t>——Results with Generated Concepts</a:t>
              </a:r>
              <a:endParaRPr lang="en-US" altLang="zh-CN" sz="3200" dirty="0">
                <a:latin typeface="微软雅黑" panose="020B0503020204020204" charset="-122"/>
                <a:ea typeface="微软雅黑" panose="020B0503020204020204" charset="-122"/>
                <a:cs typeface="+mn-ea"/>
                <a:sym typeface="FZHei-B01S" panose="02010601030101010101" pitchFamily="2" charset="-122"/>
              </a:endParaRPr>
            </a:p>
          </p:txBody>
        </p:sp>
        <p:sp>
          <p:nvSpPr>
            <p:cNvPr id="23" name="等腰三角形 22"/>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white"/>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grpSp>
      <p:pic>
        <p:nvPicPr>
          <p:cNvPr id="2" name="图片 1"/>
          <p:cNvPicPr>
            <a:picLocks noChangeAspect="1"/>
          </p:cNvPicPr>
          <p:nvPr>
            <p:custDataLst>
              <p:tags r:id="rId1"/>
            </p:custDataLst>
          </p:nvPr>
        </p:nvPicPr>
        <p:blipFill>
          <a:blip r:embed="rId2"/>
          <a:stretch>
            <a:fillRect/>
          </a:stretch>
        </p:blipFill>
        <p:spPr>
          <a:xfrm>
            <a:off x="831850" y="1477645"/>
            <a:ext cx="5410200" cy="2933700"/>
          </a:xfrm>
          <a:prstGeom prst="rect">
            <a:avLst/>
          </a:prstGeom>
        </p:spPr>
      </p:pic>
      <p:sp>
        <p:nvSpPr>
          <p:cNvPr id="3" name="文本框 2"/>
          <p:cNvSpPr txBox="1"/>
          <p:nvPr/>
        </p:nvSpPr>
        <p:spPr>
          <a:xfrm>
            <a:off x="6343650" y="1734820"/>
            <a:ext cx="4516120" cy="2676525"/>
          </a:xfrm>
          <a:prstGeom prst="rect">
            <a:avLst/>
          </a:prstGeom>
          <a:noFill/>
        </p:spPr>
        <p:txBody>
          <a:bodyPr wrap="square" rtlCol="0">
            <a:spAutoFit/>
          </a:bodyPr>
          <a:p>
            <a:pPr marL="285750" indent="-285750" fontAlgn="auto">
              <a:lnSpc>
                <a:spcPct val="120000"/>
              </a:lnSpc>
              <a:buFont typeface="Arial" panose="020B0604020202020204" pitchFamily="34" charset="0"/>
              <a:buChar char="•"/>
            </a:pPr>
            <a:r>
              <a:rPr lang="zh-CN" altLang="en-US" sz="2000"/>
              <a:t>表</a:t>
            </a:r>
            <a:r>
              <a:rPr lang="en-US" altLang="zh-CN" sz="2000"/>
              <a:t>3</a:t>
            </a:r>
            <a:r>
              <a:rPr lang="zh-CN" altLang="en-US" sz="2000"/>
              <a:t>显示了用本文的系统生成的概念作为扩展的生成结果。</a:t>
            </a:r>
            <a:endParaRPr lang="zh-CN" altLang="en-US" sz="2000"/>
          </a:p>
          <a:p>
            <a:pPr marL="285750" indent="-285750" fontAlgn="auto">
              <a:lnSpc>
                <a:spcPct val="120000"/>
              </a:lnSpc>
              <a:buFont typeface="Arial" panose="020B0604020202020204" pitchFamily="34" charset="0"/>
              <a:buChar char="•"/>
            </a:pPr>
            <a:endParaRPr lang="zh-CN" altLang="en-US" sz="2000"/>
          </a:p>
          <a:p>
            <a:pPr marL="285750" indent="-285750" fontAlgn="auto">
              <a:lnSpc>
                <a:spcPct val="120000"/>
              </a:lnSpc>
              <a:buFont typeface="Arial" panose="020B0604020202020204" pitchFamily="34" charset="0"/>
              <a:buChar char="•"/>
            </a:pPr>
            <a:r>
              <a:rPr lang="zh-CN" altLang="en-US" sz="2000"/>
              <a:t>本文的DYPLOC大大优于其他模型，显示了其在输入概念有噪声时的鲁棒性。</a:t>
            </a:r>
            <a:endParaRPr lang="zh-CN" altLang="en-US" sz="2000"/>
          </a:p>
          <a:p>
            <a:pPr indent="0" fontAlgn="auto">
              <a:lnSpc>
                <a:spcPct val="120000"/>
              </a:lnSpc>
              <a:buFont typeface="Arial" panose="020B0604020202020204" pitchFamily="34" charset="0"/>
              <a:buNone/>
            </a:pPr>
            <a:endParaRPr lang="zh-CN" altLang="en-US" sz="20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07722" y="251450"/>
            <a:ext cx="8615052" cy="584775"/>
            <a:chOff x="568442" y="238749"/>
            <a:chExt cx="11115243" cy="584776"/>
          </a:xfrm>
        </p:grpSpPr>
        <p:sp>
          <p:nvSpPr>
            <p:cNvPr id="22" name="文本框 23"/>
            <p:cNvSpPr txBox="1"/>
            <p:nvPr/>
          </p:nvSpPr>
          <p:spPr>
            <a:xfrm>
              <a:off x="847504" y="238749"/>
              <a:ext cx="10836181" cy="584776"/>
            </a:xfrm>
            <a:prstGeom prst="rect">
              <a:avLst/>
            </a:prstGeom>
            <a:noFill/>
          </p:spPr>
          <p:txBody>
            <a:bodyPr wrap="square" rtlCol="0">
              <a:spAutoFit/>
            </a:bodyPr>
            <a:lstStyle/>
            <a:p>
              <a:r>
                <a:rPr lang="zh-CN" altLang="en-US" sz="3200" dirty="0">
                  <a:latin typeface="微软雅黑" panose="020B0503020204020204" charset="-122"/>
                  <a:ea typeface="微软雅黑" panose="020B0503020204020204" charset="-122"/>
                  <a:cs typeface="+mn-ea"/>
                  <a:sym typeface="FZHei-B01S" panose="02010601030101010101" pitchFamily="2" charset="-122"/>
                </a:rPr>
                <a:t>实验结果</a:t>
              </a:r>
              <a:r>
                <a:rPr lang="en-US" altLang="zh-CN" sz="3200" dirty="0">
                  <a:latin typeface="微软雅黑" panose="020B0503020204020204" charset="-122"/>
                  <a:ea typeface="微软雅黑" panose="020B0503020204020204" charset="-122"/>
                  <a:cs typeface="+mn-ea"/>
                  <a:sym typeface="FZHei-B01S" panose="02010601030101010101" pitchFamily="2" charset="-122"/>
                </a:rPr>
                <a:t>——Human Evaluation</a:t>
              </a:r>
              <a:endParaRPr lang="zh-CN" altLang="en-US" sz="3200" dirty="0">
                <a:latin typeface="微软雅黑" panose="020B0503020204020204" charset="-122"/>
                <a:ea typeface="微软雅黑" panose="020B0503020204020204" charset="-122"/>
                <a:cs typeface="+mn-ea"/>
                <a:sym typeface="FZHei-B01S" panose="02010601030101010101" pitchFamily="2" charset="-122"/>
              </a:endParaRPr>
            </a:p>
          </p:txBody>
        </p:sp>
        <p:sp>
          <p:nvSpPr>
            <p:cNvPr id="23" name="等腰三角形 22"/>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grpSp>
      <p:pic>
        <p:nvPicPr>
          <p:cNvPr id="8" name="图片 7"/>
          <p:cNvPicPr/>
          <p:nvPr/>
        </p:nvPicPr>
        <p:blipFill>
          <a:blip r:embed="rId1"/>
          <a:stretch>
            <a:fillRect/>
          </a:stretch>
        </p:blipFill>
        <p:spPr>
          <a:xfrm>
            <a:off x="10859770" y="144780"/>
            <a:ext cx="1005205" cy="1005205"/>
          </a:xfrm>
          <a:prstGeom prst="rect">
            <a:avLst/>
          </a:prstGeom>
          <a:noFill/>
          <a:ln w="9525">
            <a:noFill/>
          </a:ln>
        </p:spPr>
      </p:pic>
      <p:sp>
        <p:nvSpPr>
          <p:cNvPr id="9" name="文本框 8"/>
          <p:cNvSpPr txBox="1"/>
          <p:nvPr/>
        </p:nvSpPr>
        <p:spPr>
          <a:xfrm>
            <a:off x="693061" y="934699"/>
            <a:ext cx="9997662" cy="2390526"/>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400" b="1" dirty="0">
                <a:solidFill>
                  <a:schemeClr val="tx2">
                    <a:lumMod val="75000"/>
                  </a:schemeClr>
                </a:solidFill>
                <a:latin typeface="微软雅黑" panose="020B0503020204020204" charset="-122"/>
                <a:ea typeface="微软雅黑" panose="020B0503020204020204" charset="-122"/>
              </a:rPr>
              <a:t>让权威人士对生成输出的四个方面进行评估：</a:t>
            </a:r>
            <a:endParaRPr lang="en-US" altLang="zh-CN" sz="2400" b="1" dirty="0">
              <a:solidFill>
                <a:schemeClr val="tx2">
                  <a:lumMod val="75000"/>
                </a:schemeClr>
              </a:solidFill>
              <a:latin typeface="微软雅黑" panose="020B0503020204020204" charset="-122"/>
              <a:ea typeface="微软雅黑" panose="020B0503020204020204" charset="-122"/>
            </a:endParaRPr>
          </a:p>
          <a:p>
            <a:pPr marL="342900" indent="-342900">
              <a:lnSpc>
                <a:spcPct val="120000"/>
              </a:lnSpc>
              <a:buFont typeface="+mj-lt"/>
              <a:buAutoNum type="alphaLcParenR"/>
            </a:pPr>
            <a:r>
              <a:rPr lang="en-US" altLang="zh-CN" sz="2400" dirty="0"/>
              <a:t>Grammaticality(</a:t>
            </a:r>
            <a:r>
              <a:rPr lang="zh-CN" altLang="en-US" sz="2400" dirty="0"/>
              <a:t>语法性）</a:t>
            </a:r>
            <a:endParaRPr lang="en-US" altLang="zh-CN" sz="2400" dirty="0"/>
          </a:p>
          <a:p>
            <a:pPr marL="342900" indent="-342900">
              <a:lnSpc>
                <a:spcPct val="120000"/>
              </a:lnSpc>
              <a:buFont typeface="+mj-lt"/>
              <a:buAutoNum type="alphaLcParenR"/>
            </a:pPr>
            <a:r>
              <a:rPr lang="en-US" altLang="zh-CN" sz="2400" dirty="0"/>
              <a:t>Coherence</a:t>
            </a:r>
            <a:r>
              <a:rPr lang="zh-CN" altLang="en-US" sz="2400" dirty="0"/>
              <a:t>（连贯性）</a:t>
            </a:r>
            <a:endParaRPr lang="en-US" altLang="zh-CN" sz="2400" dirty="0"/>
          </a:p>
          <a:p>
            <a:pPr marL="342900" indent="-342900">
              <a:lnSpc>
                <a:spcPct val="120000"/>
              </a:lnSpc>
              <a:buFont typeface="+mj-lt"/>
              <a:buAutoNum type="alphaLcParenR"/>
            </a:pPr>
            <a:r>
              <a:rPr lang="en-US" altLang="zh-CN" sz="2400" dirty="0"/>
              <a:t>Relevance</a:t>
            </a:r>
            <a:r>
              <a:rPr lang="zh-CN" altLang="en-US" sz="2400" dirty="0"/>
              <a:t>（相关性）</a:t>
            </a:r>
            <a:endParaRPr lang="en-US" altLang="zh-CN" sz="2400" dirty="0"/>
          </a:p>
          <a:p>
            <a:pPr>
              <a:lnSpc>
                <a:spcPct val="120000"/>
              </a:lnSpc>
            </a:pPr>
            <a:r>
              <a:rPr lang="en-US" altLang="zh-CN" sz="2400" dirty="0"/>
              <a:t>d) Content richness</a:t>
            </a:r>
            <a:r>
              <a:rPr lang="zh-CN" altLang="en-US" sz="2400" dirty="0"/>
              <a:t>（内容丰富度）</a:t>
            </a:r>
            <a:endParaRPr lang="en-US" altLang="zh-CN" sz="2400" dirty="0"/>
          </a:p>
        </p:txBody>
      </p:sp>
      <p:pic>
        <p:nvPicPr>
          <p:cNvPr id="4" name="图片 3"/>
          <p:cNvPicPr>
            <a:picLocks noChangeAspect="1"/>
          </p:cNvPicPr>
          <p:nvPr/>
        </p:nvPicPr>
        <p:blipFill>
          <a:blip r:embed="rId2"/>
          <a:stretch>
            <a:fillRect/>
          </a:stretch>
        </p:blipFill>
        <p:spPr>
          <a:xfrm>
            <a:off x="5440534" y="1697864"/>
            <a:ext cx="5728490" cy="4093535"/>
          </a:xfrm>
          <a:prstGeom prst="rect">
            <a:avLst/>
          </a:prstGeom>
        </p:spPr>
      </p:pic>
      <p:sp>
        <p:nvSpPr>
          <p:cNvPr id="5" name="箭头: 左 4"/>
          <p:cNvSpPr/>
          <p:nvPr/>
        </p:nvSpPr>
        <p:spPr>
          <a:xfrm>
            <a:off x="4696216" y="4183087"/>
            <a:ext cx="516842" cy="5908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92785" y="3694430"/>
            <a:ext cx="4270375" cy="1568450"/>
          </a:xfrm>
          <a:prstGeom prst="rect">
            <a:avLst/>
          </a:prstGeom>
        </p:spPr>
        <p:txBody>
          <a:bodyPr wrap="square">
            <a:spAutoFit/>
          </a:bodyPr>
          <a:lstStyle/>
          <a:p>
            <a:r>
              <a:rPr lang="en-US" altLang="zh-CN" sz="2400" dirty="0">
                <a:latin typeface="等线" panose="02010600030101010101" charset="-122"/>
                <a:ea typeface="等线" panose="02010600030101010101" charset="-122"/>
                <a:cs typeface="等线" panose="02010600030101010101" charset="-122"/>
              </a:rPr>
              <a:t>Coherence </a:t>
            </a:r>
            <a:r>
              <a:rPr lang="zh-CN" altLang="en-US" sz="2400" dirty="0">
                <a:latin typeface="等线" panose="02010600030101010101" charset="-122"/>
                <a:ea typeface="等线" panose="02010600030101010101" charset="-122"/>
                <a:cs typeface="等线" panose="02010600030101010101" charset="-122"/>
              </a:rPr>
              <a:t>和</a:t>
            </a:r>
            <a:r>
              <a:rPr lang="en-US" altLang="zh-CN" sz="2400" dirty="0">
                <a:latin typeface="等线" panose="02010600030101010101" charset="-122"/>
                <a:ea typeface="等线" panose="02010600030101010101" charset="-122"/>
                <a:cs typeface="等线" panose="02010600030101010101" charset="-122"/>
              </a:rPr>
              <a:t>Content</a:t>
            </a:r>
            <a:endParaRPr lang="en-US" altLang="zh-CN" sz="2400" dirty="0">
              <a:latin typeface="等线" panose="02010600030101010101" charset="-122"/>
              <a:ea typeface="等线" panose="02010600030101010101" charset="-122"/>
              <a:cs typeface="等线" panose="02010600030101010101" charset="-122"/>
            </a:endParaRPr>
          </a:p>
          <a:p>
            <a:r>
              <a:rPr lang="en-US" altLang="zh-CN" sz="2400" dirty="0">
                <a:latin typeface="等线" panose="02010600030101010101" charset="-122"/>
                <a:ea typeface="等线" panose="02010600030101010101" charset="-122"/>
                <a:cs typeface="等线" panose="02010600030101010101" charset="-122"/>
              </a:rPr>
              <a:t>Richness</a:t>
            </a:r>
            <a:r>
              <a:rPr lang="zh-CN" altLang="en-US" sz="2400" dirty="0">
                <a:latin typeface="等线" panose="02010600030101010101" charset="-122"/>
                <a:ea typeface="等线" panose="02010600030101010101" charset="-122"/>
                <a:cs typeface="等线" panose="02010600030101010101" charset="-122"/>
              </a:rPr>
              <a:t>的较大差异表明本文的框架生成更好的内容组织，并保留了更多有用的信息。</a:t>
            </a:r>
            <a:endParaRPr lang="zh-CN" altLang="en-US" sz="2400" dirty="0">
              <a:latin typeface="等线" panose="02010600030101010101" charset="-122"/>
              <a:ea typeface="等线" panose="02010600030101010101" charset="-122"/>
              <a:cs typeface="等线" panose="0201060003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五边形 8"/>
          <p:cNvSpPr/>
          <p:nvPr/>
        </p:nvSpPr>
        <p:spPr>
          <a:xfrm>
            <a:off x="3987255" y="1484442"/>
            <a:ext cx="4298496" cy="4093806"/>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10" name="文本框 9"/>
          <p:cNvSpPr txBox="1"/>
          <p:nvPr/>
        </p:nvSpPr>
        <p:spPr>
          <a:xfrm>
            <a:off x="2780712" y="2321004"/>
            <a:ext cx="1057092" cy="2214880"/>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rgbClr val="595959"/>
                </a:solidFill>
                <a:latin typeface="FZHei-B01S" panose="02010601030101010101" pitchFamily="2" charset="-122"/>
                <a:ea typeface="FZHei-B01S" panose="02010601030101010101" pitchFamily="2" charset="-122"/>
                <a:sym typeface="FZHei-B01S" panose="02010601030101010101" pitchFamily="2" charset="-122"/>
              </a:rPr>
              <a:t>6</a:t>
            </a:r>
            <a:endParaRPr lang="zh-CN" altLang="en-US" sz="13800" dirty="0">
              <a:solidFill>
                <a:srgbClr val="595959"/>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1" name="文本框 10"/>
          <p:cNvSpPr txBox="1"/>
          <p:nvPr/>
        </p:nvSpPr>
        <p:spPr>
          <a:xfrm>
            <a:off x="5415280" y="3106702"/>
            <a:ext cx="1477108" cy="58356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dist"/>
            <a:r>
              <a:rPr lang="zh-CN" altLang="en-US" sz="3200" dirty="0">
                <a:latin typeface="微软雅黑" panose="020B0503020204020204" charset="-122"/>
                <a:ea typeface="微软雅黑" panose="020B0503020204020204" charset="-122"/>
                <a:sym typeface="FZHei-B01S" panose="02010601030101010101" pitchFamily="2" charset="-122"/>
              </a:rPr>
              <a:t>结论</a:t>
            </a:r>
            <a:endParaRPr lang="zh-CN" altLang="en-US" sz="3200" dirty="0">
              <a:latin typeface="微软雅黑" panose="020B0503020204020204" charset="-122"/>
              <a:ea typeface="微软雅黑" panose="020B0503020204020204" charset="-122"/>
              <a:sym typeface="FZHei-B01S" panose="02010601030101010101" pitchFamily="2" charset="-122"/>
            </a:endParaRPr>
          </a:p>
        </p:txBody>
      </p:sp>
      <p:sp>
        <p:nvSpPr>
          <p:cNvPr id="13" name="文本框 12"/>
          <p:cNvSpPr txBox="1"/>
          <p:nvPr/>
        </p:nvSpPr>
        <p:spPr>
          <a:xfrm>
            <a:off x="2461307" y="3291487"/>
            <a:ext cx="1571759" cy="398780"/>
          </a:xfrm>
          <a:prstGeom prst="rect">
            <a:avLst/>
          </a:prstGeom>
          <a:solidFill>
            <a:srgbClr val="F9F9F9"/>
          </a:solidFill>
        </p:spPr>
        <p:txBody>
          <a:bodyPr wrap="square" rtlCol="0">
            <a:spAutoFit/>
            <a:scene3d>
              <a:camera prst="orthographicFront"/>
              <a:lightRig rig="threePt" dir="t"/>
            </a:scene3d>
            <a:sp3d contourW="12700"/>
          </a:bodyPr>
          <a:lstStyle/>
          <a:p>
            <a:pPr algn="r"/>
            <a:r>
              <a:rPr lang="en-US" altLang="zh-CN" sz="2000" b="1" dirty="0">
                <a:solidFill>
                  <a:srgbClr val="595959"/>
                </a:solidFill>
                <a:latin typeface="FZHei-B01S" panose="02010601030101010101" pitchFamily="2" charset="-122"/>
                <a:ea typeface="FZHei-B01S" panose="02010601030101010101" pitchFamily="2" charset="-122"/>
                <a:sym typeface="FZHei-B01S" panose="02010601030101010101" pitchFamily="2" charset="-122"/>
              </a:rPr>
              <a:t>PART 06</a:t>
            </a:r>
            <a:endParaRPr lang="zh-CN" altLang="en-US" sz="2000" b="1" dirty="0">
              <a:solidFill>
                <a:srgbClr val="595959"/>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 name="五边形 3"/>
          <p:cNvSpPr/>
          <p:nvPr/>
        </p:nvSpPr>
        <p:spPr>
          <a:xfrm>
            <a:off x="2131915" y="2156731"/>
            <a:ext cx="2499277" cy="2380264"/>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2" name="文本框 1"/>
          <p:cNvSpPr txBox="1"/>
          <p:nvPr/>
        </p:nvSpPr>
        <p:spPr>
          <a:xfrm>
            <a:off x="5473914" y="3690267"/>
            <a:ext cx="2344420" cy="368300"/>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Conclusion</a:t>
            </a:r>
            <a:endParaRPr lang="en-US" altLang="zh-CN" dirty="0">
              <a:latin typeface="Arial" panose="020B0604020202020204" pitchFamily="34" charset="0"/>
              <a:cs typeface="Arial" panose="020B0604020202020204" pitchFamily="34" charset="0"/>
            </a:endParaRPr>
          </a:p>
        </p:txBody>
      </p:sp>
      <p:pic>
        <p:nvPicPr>
          <p:cNvPr id="100" name="图片 99"/>
          <p:cNvPicPr/>
          <p:nvPr/>
        </p:nvPicPr>
        <p:blipFill>
          <a:blip r:embed="rId1"/>
          <a:stretch>
            <a:fillRect/>
          </a:stretch>
        </p:blipFill>
        <p:spPr>
          <a:xfrm>
            <a:off x="10859770" y="144780"/>
            <a:ext cx="1005205" cy="10052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bldLst>
      <p:bldP spid="10" grpId="0"/>
      <p:bldP spid="11" grpId="0"/>
      <p:bldP spid="13"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07722" y="251450"/>
            <a:ext cx="8615052" cy="584775"/>
            <a:chOff x="568442" y="238749"/>
            <a:chExt cx="11115243" cy="584776"/>
          </a:xfrm>
        </p:grpSpPr>
        <p:sp>
          <p:nvSpPr>
            <p:cNvPr id="22" name="文本框 23"/>
            <p:cNvSpPr txBox="1"/>
            <p:nvPr/>
          </p:nvSpPr>
          <p:spPr>
            <a:xfrm>
              <a:off x="847504" y="238749"/>
              <a:ext cx="10836181" cy="584776"/>
            </a:xfrm>
            <a:prstGeom prst="rect">
              <a:avLst/>
            </a:prstGeom>
            <a:noFill/>
          </p:spPr>
          <p:txBody>
            <a:bodyPr wrap="square" rtlCol="0">
              <a:spAutoFit/>
            </a:bodyPr>
            <a:lstStyle/>
            <a:p>
              <a:r>
                <a:rPr lang="zh-CN" altLang="en-US" sz="3200" dirty="0">
                  <a:latin typeface="微软雅黑" panose="020B0503020204020204" charset="-122"/>
                  <a:ea typeface="微软雅黑" panose="020B0503020204020204" charset="-122"/>
                  <a:cs typeface="+mn-ea"/>
                  <a:sym typeface="FZHei-B01S" panose="02010601030101010101" pitchFamily="2" charset="-122"/>
                </a:rPr>
                <a:t>结论</a:t>
              </a:r>
              <a:endParaRPr lang="zh-CN" altLang="en-US" sz="3200" dirty="0">
                <a:latin typeface="微软雅黑" panose="020B0503020204020204" charset="-122"/>
                <a:ea typeface="微软雅黑" panose="020B0503020204020204" charset="-122"/>
                <a:cs typeface="+mn-ea"/>
                <a:sym typeface="FZHei-B01S" panose="02010601030101010101" pitchFamily="2" charset="-122"/>
              </a:endParaRPr>
            </a:p>
          </p:txBody>
        </p:sp>
        <p:sp>
          <p:nvSpPr>
            <p:cNvPr id="23" name="等腰三角形 22"/>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grpSp>
      <p:pic>
        <p:nvPicPr>
          <p:cNvPr id="8" name="图片 7"/>
          <p:cNvPicPr/>
          <p:nvPr/>
        </p:nvPicPr>
        <p:blipFill>
          <a:blip r:embed="rId1"/>
          <a:stretch>
            <a:fillRect/>
          </a:stretch>
        </p:blipFill>
        <p:spPr>
          <a:xfrm>
            <a:off x="10859770" y="144780"/>
            <a:ext cx="1005205" cy="1005205"/>
          </a:xfrm>
          <a:prstGeom prst="rect">
            <a:avLst/>
          </a:prstGeom>
          <a:noFill/>
          <a:ln w="9525">
            <a:noFill/>
          </a:ln>
        </p:spPr>
      </p:pic>
      <p:sp>
        <p:nvSpPr>
          <p:cNvPr id="40" name="箭头: V 形 39"/>
          <p:cNvSpPr/>
          <p:nvPr/>
        </p:nvSpPr>
        <p:spPr>
          <a:xfrm>
            <a:off x="1736719" y="1561653"/>
            <a:ext cx="1541303" cy="728889"/>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43" name="文本框 6"/>
          <p:cNvSpPr txBox="1"/>
          <p:nvPr/>
        </p:nvSpPr>
        <p:spPr>
          <a:xfrm>
            <a:off x="3806807" y="1235813"/>
            <a:ext cx="6577128" cy="13234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CN" altLang="en-US" sz="2000" dirty="0">
                <a:solidFill>
                  <a:schemeClr val="bg2">
                    <a:lumMod val="25000"/>
                  </a:schemeClr>
                </a:solidFill>
                <a:cs typeface="+mn-ea"/>
                <a:sym typeface="+mn-lt"/>
              </a:rPr>
              <a:t>提出了一个新的文本生成框架，该框架基于混合语言模型能够实现内容的动态规划。</a:t>
            </a:r>
            <a:endParaRPr lang="en-US" altLang="zh-CN" sz="2000" dirty="0">
              <a:solidFill>
                <a:schemeClr val="bg2">
                  <a:lumMod val="25000"/>
                </a:schemeClr>
              </a:solidFill>
              <a:cs typeface="+mn-ea"/>
              <a:sym typeface="+mn-lt"/>
            </a:endParaRPr>
          </a:p>
          <a:p>
            <a:pPr marL="285750" indent="-285750">
              <a:buFont typeface="Arial" panose="020B0604020202020204" pitchFamily="34" charset="0"/>
              <a:buChar char="•"/>
            </a:pPr>
            <a:r>
              <a:rPr lang="zh-CN" altLang="en-US" sz="2000" dirty="0">
                <a:solidFill>
                  <a:schemeClr val="bg2">
                    <a:lumMod val="25000"/>
                  </a:schemeClr>
                </a:solidFill>
                <a:cs typeface="+mn-ea"/>
                <a:sym typeface="+mn-lt"/>
              </a:rPr>
              <a:t>使用大型模型来增加包含主观信息和客观信息的不同内容作为系统输入。</a:t>
            </a:r>
            <a:endParaRPr lang="zh-CN" altLang="en-US" sz="2000" dirty="0">
              <a:solidFill>
                <a:schemeClr val="bg2">
                  <a:lumMod val="25000"/>
                </a:schemeClr>
              </a:solidFill>
              <a:cs typeface="+mn-ea"/>
              <a:sym typeface="+mn-lt"/>
            </a:endParaRPr>
          </a:p>
        </p:txBody>
      </p:sp>
      <p:sp>
        <p:nvSpPr>
          <p:cNvPr id="44" name="文本框 7"/>
          <p:cNvSpPr txBox="1"/>
          <p:nvPr/>
        </p:nvSpPr>
        <p:spPr>
          <a:xfrm>
            <a:off x="4015508" y="809168"/>
            <a:ext cx="1415772"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2">
                    <a:lumMod val="10000"/>
                  </a:schemeClr>
                </a:solidFill>
                <a:cs typeface="+mn-ea"/>
                <a:sym typeface="+mn-lt"/>
              </a:rPr>
              <a:t>本文创新</a:t>
            </a:r>
            <a:endParaRPr lang="zh-CN" altLang="en-US" sz="2400" b="1" dirty="0">
              <a:solidFill>
                <a:schemeClr val="bg2">
                  <a:lumMod val="10000"/>
                </a:schemeClr>
              </a:solidFill>
              <a:cs typeface="+mn-ea"/>
              <a:sym typeface="+mn-lt"/>
            </a:endParaRPr>
          </a:p>
        </p:txBody>
      </p:sp>
      <p:pic>
        <p:nvPicPr>
          <p:cNvPr id="49" name="图片 48"/>
          <p:cNvPicPr>
            <a:picLocks noChangeAspect="1"/>
          </p:cNvPicPr>
          <p:nvPr/>
        </p:nvPicPr>
        <p:blipFill>
          <a:blip r:embed="rId2"/>
          <a:stretch>
            <a:fillRect/>
          </a:stretch>
        </p:blipFill>
        <p:spPr>
          <a:xfrm>
            <a:off x="2358358" y="1744688"/>
            <a:ext cx="387576" cy="387587"/>
          </a:xfrm>
          <a:prstGeom prst="rect">
            <a:avLst/>
          </a:prstGeom>
        </p:spPr>
      </p:pic>
      <p:grpSp>
        <p:nvGrpSpPr>
          <p:cNvPr id="6" name="组合 5"/>
          <p:cNvGrpSpPr/>
          <p:nvPr/>
        </p:nvGrpSpPr>
        <p:grpSpPr>
          <a:xfrm>
            <a:off x="1751028" y="3435071"/>
            <a:ext cx="1541303" cy="728889"/>
            <a:chOff x="1783650" y="3026906"/>
            <a:chExt cx="1541303" cy="728889"/>
          </a:xfrm>
        </p:grpSpPr>
        <p:sp>
          <p:nvSpPr>
            <p:cNvPr id="41" name="箭头: V 形 40"/>
            <p:cNvSpPr/>
            <p:nvPr/>
          </p:nvSpPr>
          <p:spPr>
            <a:xfrm>
              <a:off x="1783650" y="3026906"/>
              <a:ext cx="1541303" cy="728889"/>
            </a:xfrm>
            <a:prstGeom prst="chevr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pic>
          <p:nvPicPr>
            <p:cNvPr id="50" name="图片 49"/>
            <p:cNvPicPr>
              <a:picLocks noChangeAspect="1"/>
            </p:cNvPicPr>
            <p:nvPr/>
          </p:nvPicPr>
          <p:blipFill>
            <a:blip r:embed="rId3"/>
            <a:stretch>
              <a:fillRect/>
            </a:stretch>
          </p:blipFill>
          <p:spPr>
            <a:xfrm>
              <a:off x="2291518" y="3211247"/>
              <a:ext cx="460324" cy="411015"/>
            </a:xfrm>
            <a:prstGeom prst="rect">
              <a:avLst/>
            </a:prstGeom>
          </p:spPr>
        </p:pic>
      </p:grpSp>
      <p:grpSp>
        <p:nvGrpSpPr>
          <p:cNvPr id="3" name="组合 2"/>
          <p:cNvGrpSpPr/>
          <p:nvPr/>
        </p:nvGrpSpPr>
        <p:grpSpPr>
          <a:xfrm>
            <a:off x="1751028" y="5253833"/>
            <a:ext cx="1541303" cy="728889"/>
            <a:chOff x="1751028" y="4494009"/>
            <a:chExt cx="1541303" cy="728889"/>
          </a:xfrm>
        </p:grpSpPr>
        <p:sp>
          <p:nvSpPr>
            <p:cNvPr id="42" name="箭头: V 形 41"/>
            <p:cNvSpPr/>
            <p:nvPr/>
          </p:nvSpPr>
          <p:spPr>
            <a:xfrm>
              <a:off x="1751028" y="4494009"/>
              <a:ext cx="1541303" cy="728889"/>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pic>
          <p:nvPicPr>
            <p:cNvPr id="51" name="图片 50"/>
            <p:cNvPicPr>
              <a:picLocks noChangeAspect="1"/>
            </p:cNvPicPr>
            <p:nvPr/>
          </p:nvPicPr>
          <p:blipFill>
            <a:blip r:embed="rId4"/>
            <a:stretch>
              <a:fillRect/>
            </a:stretch>
          </p:blipFill>
          <p:spPr>
            <a:xfrm>
              <a:off x="2298377" y="4585716"/>
              <a:ext cx="483232" cy="492538"/>
            </a:xfrm>
            <a:prstGeom prst="rect">
              <a:avLst/>
            </a:prstGeom>
          </p:spPr>
        </p:pic>
      </p:grpSp>
      <p:sp>
        <p:nvSpPr>
          <p:cNvPr id="52" name="文本框 6"/>
          <p:cNvSpPr txBox="1"/>
          <p:nvPr/>
        </p:nvSpPr>
        <p:spPr>
          <a:xfrm>
            <a:off x="3863844" y="3190355"/>
            <a:ext cx="6577128" cy="16300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CN" altLang="en-US" sz="2000" dirty="0">
                <a:solidFill>
                  <a:schemeClr val="bg2">
                    <a:lumMod val="25000"/>
                  </a:schemeClr>
                </a:solidFill>
                <a:cs typeface="+mn-ea"/>
                <a:sym typeface="+mn-lt"/>
              </a:rPr>
              <a:t>在两个不同的观点文本生成任务上的实验表明，本文提出的模型与微调的</a:t>
            </a:r>
            <a:r>
              <a:rPr lang="en-US" altLang="zh-CN" sz="2000" dirty="0">
                <a:solidFill>
                  <a:schemeClr val="bg2">
                    <a:lumMod val="25000"/>
                  </a:schemeClr>
                </a:solidFill>
                <a:cs typeface="+mn-ea"/>
                <a:sym typeface="+mn-lt"/>
              </a:rPr>
              <a:t>BART</a:t>
            </a:r>
            <a:r>
              <a:rPr lang="zh-CN" altLang="en-US" sz="2000" dirty="0">
                <a:solidFill>
                  <a:schemeClr val="bg2">
                    <a:lumMod val="25000"/>
                  </a:schemeClr>
                </a:solidFill>
                <a:cs typeface="+mn-ea"/>
                <a:sym typeface="+mn-lt"/>
              </a:rPr>
              <a:t>模型在相同输入下比较具有更高的性能。</a:t>
            </a:r>
            <a:endParaRPr lang="en-US" altLang="zh-CN" sz="2000" dirty="0">
              <a:solidFill>
                <a:schemeClr val="bg2">
                  <a:lumMod val="25000"/>
                </a:schemeClr>
              </a:solidFill>
              <a:cs typeface="+mn-ea"/>
              <a:sym typeface="+mn-lt"/>
            </a:endParaRPr>
          </a:p>
          <a:p>
            <a:pPr marL="285750" indent="-285750">
              <a:buFont typeface="Arial" panose="020B0604020202020204" pitchFamily="34" charset="0"/>
              <a:buChar char="•"/>
            </a:pPr>
            <a:r>
              <a:rPr lang="zh-CN" altLang="en-US" sz="2000" dirty="0">
                <a:solidFill>
                  <a:schemeClr val="bg2">
                    <a:lumMod val="25000"/>
                  </a:schemeClr>
                </a:solidFill>
                <a:cs typeface="+mn-ea"/>
                <a:sym typeface="+mn-lt"/>
              </a:rPr>
              <a:t>专家评估进一步证明了本文模型具有更丰富的信息和内容组织。</a:t>
            </a:r>
            <a:endParaRPr lang="zh-CN" altLang="en-US" sz="2000" dirty="0">
              <a:solidFill>
                <a:schemeClr val="bg2">
                  <a:lumMod val="25000"/>
                </a:schemeClr>
              </a:solidFill>
              <a:cs typeface="+mn-ea"/>
              <a:sym typeface="+mn-lt"/>
            </a:endParaRPr>
          </a:p>
        </p:txBody>
      </p:sp>
      <p:sp>
        <p:nvSpPr>
          <p:cNvPr id="53" name="文本框 7"/>
          <p:cNvSpPr txBox="1"/>
          <p:nvPr/>
        </p:nvSpPr>
        <p:spPr>
          <a:xfrm>
            <a:off x="4015508" y="2725677"/>
            <a:ext cx="1415772"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2">
                    <a:lumMod val="10000"/>
                  </a:schemeClr>
                </a:solidFill>
                <a:cs typeface="+mn-ea"/>
                <a:sym typeface="+mn-lt"/>
              </a:rPr>
              <a:t>实验评估</a:t>
            </a:r>
            <a:endParaRPr lang="zh-CN" altLang="en-US" sz="2400" b="1" dirty="0">
              <a:solidFill>
                <a:schemeClr val="bg2">
                  <a:lumMod val="10000"/>
                </a:schemeClr>
              </a:solidFill>
              <a:cs typeface="+mn-ea"/>
              <a:sym typeface="+mn-lt"/>
            </a:endParaRPr>
          </a:p>
        </p:txBody>
      </p:sp>
      <p:sp>
        <p:nvSpPr>
          <p:cNvPr id="54" name="文本框 7"/>
          <p:cNvSpPr txBox="1"/>
          <p:nvPr/>
        </p:nvSpPr>
        <p:spPr>
          <a:xfrm>
            <a:off x="4015508" y="4930223"/>
            <a:ext cx="800219"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2">
                    <a:lumMod val="10000"/>
                  </a:schemeClr>
                </a:solidFill>
                <a:cs typeface="+mn-ea"/>
                <a:sym typeface="+mn-lt"/>
              </a:rPr>
              <a:t>思考</a:t>
            </a:r>
            <a:endParaRPr lang="zh-CN" altLang="en-US" sz="2400" b="1" dirty="0">
              <a:solidFill>
                <a:schemeClr val="bg2">
                  <a:lumMod val="10000"/>
                </a:schemeClr>
              </a:solidFill>
              <a:cs typeface="+mn-ea"/>
              <a:sym typeface="+mn-lt"/>
            </a:endParaRPr>
          </a:p>
        </p:txBody>
      </p:sp>
      <p:sp>
        <p:nvSpPr>
          <p:cNvPr id="57" name="文本框 6"/>
          <p:cNvSpPr txBox="1"/>
          <p:nvPr/>
        </p:nvSpPr>
        <p:spPr>
          <a:xfrm>
            <a:off x="3806807" y="5361628"/>
            <a:ext cx="6577128"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CN" altLang="en-US" sz="2000" dirty="0">
                <a:solidFill>
                  <a:schemeClr val="bg2">
                    <a:lumMod val="25000"/>
                  </a:schemeClr>
                </a:solidFill>
                <a:cs typeface="+mn-ea"/>
                <a:sym typeface="+mn-lt"/>
              </a:rPr>
              <a:t>实验说明了进行更准确、更全面的概念拓展的重要性，可以探索如何进一步拓展相关概念集。</a:t>
            </a:r>
            <a:endParaRPr lang="zh-CN" altLang="en-US" sz="2000" dirty="0">
              <a:solidFill>
                <a:schemeClr val="bg2">
                  <a:lumMod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599205" y="2328739"/>
            <a:ext cx="5633285" cy="1862048"/>
          </a:xfrm>
          <a:prstGeom prst="rect">
            <a:avLst/>
          </a:prstGeom>
          <a:noFill/>
        </p:spPr>
        <p:txBody>
          <a:bodyPr wrap="square" rtlCol="0">
            <a:spAutoFit/>
            <a:scene3d>
              <a:camera prst="orthographicFront"/>
              <a:lightRig rig="threePt" dir="t"/>
            </a:scene3d>
            <a:sp3d contourW="12700"/>
          </a:bodyPr>
          <a:lstStyle/>
          <a:p>
            <a:pPr algn="dist"/>
            <a:r>
              <a:rPr lang="en-US" altLang="zh-CN" sz="11500" b="1" dirty="0">
                <a:solidFill>
                  <a:schemeClr val="tx1">
                    <a:lumMod val="65000"/>
                    <a:lumOff val="35000"/>
                  </a:schemeClr>
                </a:solidFill>
                <a:latin typeface="FZHei-B01S" panose="02010601030101010101" pitchFamily="2" charset="-122"/>
                <a:ea typeface="FZHei-B01S" panose="02010601030101010101" pitchFamily="2" charset="-122"/>
                <a:cs typeface="经典综艺体简" panose="02010609000101010101" pitchFamily="49" charset="-122"/>
                <a:sym typeface="FZHei-B01S" panose="02010601030101010101" pitchFamily="2" charset="-122"/>
              </a:rPr>
              <a:t>Thanks</a:t>
            </a:r>
            <a:endParaRPr lang="zh-CN" altLang="en-US" sz="11500" b="1" dirty="0">
              <a:solidFill>
                <a:schemeClr val="tx1">
                  <a:lumMod val="65000"/>
                  <a:lumOff val="35000"/>
                </a:schemeClr>
              </a:solidFill>
              <a:latin typeface="FZHei-B01S" panose="02010601030101010101" pitchFamily="2" charset="-122"/>
              <a:ea typeface="FZHei-B01S" panose="02010601030101010101" pitchFamily="2" charset="-122"/>
              <a:cs typeface="经典综艺体简" panose="02010609000101010101" pitchFamily="49" charset="-122"/>
              <a:sym typeface="FZHei-B01S"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五边形 8"/>
          <p:cNvSpPr/>
          <p:nvPr/>
        </p:nvSpPr>
        <p:spPr>
          <a:xfrm>
            <a:off x="3987255" y="1484442"/>
            <a:ext cx="4298496" cy="4093806"/>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10" name="文本框 9"/>
          <p:cNvSpPr txBox="1"/>
          <p:nvPr/>
        </p:nvSpPr>
        <p:spPr>
          <a:xfrm>
            <a:off x="2780712" y="2321004"/>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rgbClr val="595959"/>
                </a:solidFill>
                <a:latin typeface="FZHei-B01S" panose="02010601030101010101" pitchFamily="2" charset="-122"/>
                <a:ea typeface="FZHei-B01S" panose="02010601030101010101" pitchFamily="2" charset="-122"/>
                <a:sym typeface="FZHei-B01S" panose="02010601030101010101" pitchFamily="2" charset="-122"/>
              </a:rPr>
              <a:t>1</a:t>
            </a:r>
            <a:endParaRPr lang="zh-CN" altLang="en-US" sz="13800" dirty="0">
              <a:solidFill>
                <a:srgbClr val="595959"/>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1" name="文本框 10"/>
          <p:cNvSpPr txBox="1"/>
          <p:nvPr/>
        </p:nvSpPr>
        <p:spPr>
          <a:xfrm>
            <a:off x="5017135" y="3137230"/>
            <a:ext cx="2238375" cy="58356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dist"/>
            <a:r>
              <a:rPr lang="zh-CN" altLang="en-US" sz="3200" dirty="0">
                <a:latin typeface="微软雅黑" panose="020B0503020204020204" charset="-122"/>
                <a:ea typeface="微软雅黑" panose="020B0503020204020204" charset="-122"/>
                <a:sym typeface="FZHei-B01S" panose="02010601030101010101" pitchFamily="2" charset="-122"/>
              </a:rPr>
              <a:t>研究背景</a:t>
            </a:r>
            <a:endParaRPr lang="zh-CN" altLang="en-US" sz="3200" dirty="0">
              <a:latin typeface="微软雅黑" panose="020B0503020204020204" charset="-122"/>
              <a:ea typeface="微软雅黑" panose="020B0503020204020204" charset="-122"/>
              <a:sym typeface="FZHei-B01S" panose="02010601030101010101" pitchFamily="2" charset="-122"/>
            </a:endParaRPr>
          </a:p>
        </p:txBody>
      </p:sp>
      <p:sp>
        <p:nvSpPr>
          <p:cNvPr id="13" name="文本框 12"/>
          <p:cNvSpPr txBox="1"/>
          <p:nvPr/>
        </p:nvSpPr>
        <p:spPr>
          <a:xfrm>
            <a:off x="2461307" y="3291487"/>
            <a:ext cx="1571759" cy="400110"/>
          </a:xfrm>
          <a:prstGeom prst="rect">
            <a:avLst/>
          </a:prstGeom>
          <a:solidFill>
            <a:srgbClr val="F9F9F9"/>
          </a:solidFill>
        </p:spPr>
        <p:txBody>
          <a:bodyPr wrap="square" rtlCol="0">
            <a:spAutoFit/>
            <a:scene3d>
              <a:camera prst="orthographicFront"/>
              <a:lightRig rig="threePt" dir="t"/>
            </a:scene3d>
            <a:sp3d contourW="12700"/>
          </a:bodyPr>
          <a:lstStyle/>
          <a:p>
            <a:pPr algn="r"/>
            <a:r>
              <a:rPr lang="en-US" altLang="zh-CN" sz="2000" b="1" dirty="0">
                <a:solidFill>
                  <a:srgbClr val="595959"/>
                </a:solidFill>
                <a:latin typeface="FZHei-B01S" panose="02010601030101010101" pitchFamily="2" charset="-122"/>
                <a:ea typeface="FZHei-B01S" panose="02010601030101010101" pitchFamily="2" charset="-122"/>
                <a:sym typeface="FZHei-B01S" panose="02010601030101010101" pitchFamily="2" charset="-122"/>
              </a:rPr>
              <a:t>PART 01</a:t>
            </a:r>
            <a:endParaRPr lang="zh-CN" altLang="en-US" sz="2000" b="1" dirty="0">
              <a:solidFill>
                <a:srgbClr val="595959"/>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 name="五边形 3"/>
          <p:cNvSpPr/>
          <p:nvPr/>
        </p:nvSpPr>
        <p:spPr>
          <a:xfrm>
            <a:off x="2131915" y="2156731"/>
            <a:ext cx="2499277" cy="2380264"/>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2" name="文本框 1"/>
          <p:cNvSpPr txBox="1"/>
          <p:nvPr/>
        </p:nvSpPr>
        <p:spPr>
          <a:xfrm>
            <a:off x="5017135" y="3721100"/>
            <a:ext cx="2832100" cy="368300"/>
          </a:xfrm>
          <a:prstGeom prst="rect">
            <a:avLst/>
          </a:prstGeom>
          <a:noFill/>
        </p:spPr>
        <p:txBody>
          <a:bodyPr wrap="square" rtlCol="0">
            <a:spAutoFit/>
          </a:bodyPr>
          <a:lstStyle/>
          <a:p>
            <a:r>
              <a:rPr lang="en-US" altLang="zh-CN">
                <a:latin typeface="Arial" panose="020B0604020202020204" pitchFamily="34" charset="0"/>
                <a:cs typeface="Arial" panose="020B0604020202020204" pitchFamily="34" charset="0"/>
              </a:rPr>
              <a:t>Research Background</a:t>
            </a:r>
            <a:endParaRPr lang="en-US" altLang="zh-CN">
              <a:latin typeface="Arial" panose="020B0604020202020204" pitchFamily="34" charset="0"/>
              <a:cs typeface="Arial" panose="020B0604020202020204" pitchFamily="34" charset="0"/>
            </a:endParaRPr>
          </a:p>
        </p:txBody>
      </p:sp>
      <p:pic>
        <p:nvPicPr>
          <p:cNvPr id="100" name="图片 99"/>
          <p:cNvPicPr/>
          <p:nvPr/>
        </p:nvPicPr>
        <p:blipFill>
          <a:blip r:embed="rId1"/>
          <a:stretch>
            <a:fillRect/>
          </a:stretch>
        </p:blipFill>
        <p:spPr>
          <a:xfrm>
            <a:off x="10859770" y="144780"/>
            <a:ext cx="1005205" cy="10052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bldLst>
      <p:bldP spid="10" grpId="0"/>
      <p:bldP spid="11" grpId="0"/>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07722" y="251450"/>
            <a:ext cx="2105204" cy="584775"/>
            <a:chOff x="568442" y="238749"/>
            <a:chExt cx="2105204" cy="584776"/>
          </a:xfrm>
        </p:grpSpPr>
        <p:sp>
          <p:nvSpPr>
            <p:cNvPr id="22" name="文本框 23"/>
            <p:cNvSpPr txBox="1"/>
            <p:nvPr/>
          </p:nvSpPr>
          <p:spPr>
            <a:xfrm>
              <a:off x="847505" y="238749"/>
              <a:ext cx="1826141" cy="584776"/>
            </a:xfrm>
            <a:prstGeom prst="rect">
              <a:avLst/>
            </a:prstGeom>
            <a:noFill/>
          </p:spPr>
          <p:txBody>
            <a:bodyPr wrap="none" rtlCol="0">
              <a:spAutoFit/>
            </a:bodyPr>
            <a:lstStyle/>
            <a:p>
              <a:r>
                <a:rPr lang="zh-CN" altLang="en-US" sz="3200" dirty="0">
                  <a:latin typeface="微软雅黑" panose="020B0503020204020204" charset="-122"/>
                  <a:ea typeface="微软雅黑" panose="020B0503020204020204" charset="-122"/>
                  <a:cs typeface="+mn-ea"/>
                  <a:sym typeface="FZHei-B01S" panose="02010601030101010101" pitchFamily="2" charset="-122"/>
                </a:rPr>
                <a:t>研究背景</a:t>
              </a:r>
              <a:endParaRPr lang="zh-CN" altLang="en-US" sz="3200" dirty="0">
                <a:latin typeface="微软雅黑" panose="020B0503020204020204" charset="-122"/>
                <a:ea typeface="微软雅黑" panose="020B0503020204020204" charset="-122"/>
                <a:cs typeface="+mn-ea"/>
                <a:sym typeface="FZHei-B01S" panose="02010601030101010101" pitchFamily="2" charset="-122"/>
              </a:endParaRPr>
            </a:p>
          </p:txBody>
        </p:sp>
        <p:sp>
          <p:nvSpPr>
            <p:cNvPr id="23" name="等腰三角形 22"/>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grpSp>
      <p:sp>
        <p:nvSpPr>
          <p:cNvPr id="6" name="矩形 5"/>
          <p:cNvSpPr/>
          <p:nvPr/>
        </p:nvSpPr>
        <p:spPr>
          <a:xfrm>
            <a:off x="902993" y="1154082"/>
            <a:ext cx="9956777" cy="4615815"/>
          </a:xfrm>
          <a:prstGeom prst="rect">
            <a:avLst/>
          </a:prstGeom>
        </p:spPr>
        <p:txBody>
          <a:bodyPr wrap="square">
            <a:spAutoFit/>
            <a:scene3d>
              <a:camera prst="orthographicFront"/>
              <a:lightRig rig="threePt" dir="t"/>
            </a:scene3d>
            <a:sp3d contourW="12700"/>
          </a:bodyPr>
          <a:lstStyle/>
          <a:p>
            <a:pPr marL="457200" indent="-457200">
              <a:lnSpc>
                <a:spcPct val="150000"/>
              </a:lnSpc>
              <a:buFont typeface="Wingdings" panose="05000000000000000000" pitchFamily="2" charset="2"/>
              <a:buChar char="n"/>
            </a:pPr>
            <a:r>
              <a:rPr lang="zh-CN" altLang="en-US" sz="2400" dirty="0">
                <a:latin typeface="Calibri" panose="020F0502020204030204" pitchFamily="34" charset="0"/>
                <a:cs typeface="Calibri" panose="020F0502020204030204" pitchFamily="34" charset="0"/>
                <a:sym typeface="FZHei-B01S" panose="02010601030101010101" pitchFamily="2" charset="-122"/>
              </a:rPr>
              <a:t>研究任务：长篇观点文本生成</a:t>
            </a:r>
            <a:endParaRPr lang="zh-CN" altLang="en-US" sz="2400" dirty="0">
              <a:latin typeface="Calibri" panose="020F0502020204030204" pitchFamily="34" charset="0"/>
              <a:cs typeface="Calibri" panose="020F0502020204030204" pitchFamily="34" charset="0"/>
              <a:sym typeface="FZHei-B01S" panose="02010601030101010101" pitchFamily="2" charset="-122"/>
            </a:endParaRPr>
          </a:p>
          <a:p>
            <a:pPr marL="457200" indent="-457200">
              <a:lnSpc>
                <a:spcPct val="150000"/>
              </a:lnSpc>
              <a:buFont typeface="Wingdings" panose="05000000000000000000" pitchFamily="2" charset="2"/>
              <a:buChar char="n"/>
            </a:pPr>
            <a:r>
              <a:rPr lang="zh-CN" altLang="en-US" sz="2400" dirty="0">
                <a:latin typeface="Calibri" panose="020F0502020204030204" pitchFamily="34" charset="0"/>
                <a:cs typeface="Calibri" panose="020F0502020204030204" pitchFamily="34" charset="0"/>
                <a:sym typeface="FZHei-B01S" panose="02010601030101010101" pitchFamily="2" charset="-122"/>
              </a:rPr>
              <a:t>研究价值</a:t>
            </a:r>
            <a:r>
              <a:rPr lang="en-US" altLang="zh-CN" sz="2400" dirty="0">
                <a:latin typeface="Calibri" panose="020F0502020204030204" pitchFamily="34" charset="0"/>
                <a:cs typeface="Calibri" panose="020F0502020204030204" pitchFamily="34" charset="0"/>
                <a:sym typeface="FZHei-B01S" panose="02010601030101010101" pitchFamily="2" charset="-122"/>
              </a:rPr>
              <a:t>:</a:t>
            </a:r>
            <a:r>
              <a:rPr lang="zh-CN" altLang="en-US" sz="2400" dirty="0">
                <a:latin typeface="Calibri" panose="020F0502020204030204" pitchFamily="34" charset="0"/>
                <a:cs typeface="Calibri" panose="020F0502020204030204" pitchFamily="34" charset="0"/>
                <a:sym typeface="FZHei-B01S" panose="02010601030101010101" pitchFamily="2" charset="-122"/>
              </a:rPr>
              <a:t>观点性文本</a:t>
            </a:r>
            <a:r>
              <a:rPr lang="zh-CN" altLang="en-US" sz="2400" dirty="0">
                <a:latin typeface="Calibri" panose="020F0502020204030204" pitchFamily="34" charset="0"/>
                <a:cs typeface="Calibri" panose="020F0502020204030204" pitchFamily="34" charset="0"/>
                <a:sym typeface="+mn-ea"/>
              </a:rPr>
              <a:t>传达作者的价值观、信仰和对重要社会问题的立场的重要</a:t>
            </a:r>
            <a:r>
              <a:rPr lang="zh-CN" altLang="en-US" sz="2400" dirty="0">
                <a:latin typeface="Calibri" panose="020F0502020204030204" pitchFamily="34" charset="0"/>
                <a:cs typeface="Calibri" panose="020F0502020204030204" pitchFamily="34" charset="0"/>
              </a:rPr>
              <a:t>媒介</a:t>
            </a:r>
            <a:r>
              <a:rPr lang="zh-CN" altLang="en-US" sz="2400" dirty="0">
                <a:latin typeface="Calibri" panose="020F0502020204030204" pitchFamily="34" charset="0"/>
                <a:cs typeface="Calibri" panose="020F0502020204030204" pitchFamily="34" charset="0"/>
              </a:rPr>
              <a:t>。自动生成长篇观点文本有可能促进各种任务，如论文写作和演讲稿起草。</a:t>
            </a:r>
            <a:endParaRPr lang="en-US" altLang="zh-CN" sz="2400" dirty="0">
              <a:latin typeface="Calibri" panose="020F0502020204030204" pitchFamily="34" charset="0"/>
              <a:cs typeface="Calibri" panose="020F0502020204030204" pitchFamily="34" charset="0"/>
            </a:endParaRPr>
          </a:p>
          <a:p>
            <a:pPr marL="457200" indent="-457200">
              <a:lnSpc>
                <a:spcPct val="150000"/>
              </a:lnSpc>
              <a:buFont typeface="Wingdings" panose="05000000000000000000" pitchFamily="2" charset="2"/>
              <a:buChar char="n"/>
            </a:pPr>
            <a:r>
              <a:rPr lang="zh-CN" altLang="en-US" sz="2400" dirty="0">
                <a:latin typeface="Calibri" panose="020F0502020204030204" pitchFamily="34" charset="0"/>
                <a:cs typeface="Calibri" panose="020F0502020204030204" pitchFamily="34" charset="0"/>
                <a:sym typeface="FZHei-B01S" panose="02010601030101010101" pitchFamily="2" charset="-122"/>
              </a:rPr>
              <a:t>研究挑战</a:t>
            </a:r>
            <a:endParaRPr lang="en-US" altLang="zh-CN" sz="2400" dirty="0">
              <a:latin typeface="Calibri" panose="020F0502020204030204" pitchFamily="34" charset="0"/>
              <a:cs typeface="Calibri" panose="020F0502020204030204" pitchFamily="34" charset="0"/>
              <a:sym typeface="FZHei-B01S" panose="02010601030101010101" pitchFamily="2" charset="-122"/>
            </a:endParaRPr>
          </a:p>
          <a:p>
            <a:pPr>
              <a:lnSpc>
                <a:spcPct val="150000"/>
              </a:lnSpc>
            </a:pPr>
            <a:r>
              <a:rPr lang="en-US" altLang="zh-CN" sz="2400" dirty="0">
                <a:latin typeface="Calibri" panose="020F0502020204030204" pitchFamily="34" charset="0"/>
                <a:cs typeface="Calibri" panose="020F0502020204030204" pitchFamily="34" charset="0"/>
                <a:sym typeface="FZHei-B01S" panose="02010601030101010101" pitchFamily="2" charset="-122"/>
              </a:rPr>
              <a:t>1</a:t>
            </a:r>
            <a:r>
              <a:rPr lang="zh-CN" altLang="en-US" sz="2400" dirty="0">
                <a:latin typeface="Calibri" panose="020F0502020204030204" pitchFamily="34" charset="0"/>
                <a:cs typeface="Calibri" panose="020F0502020204030204" pitchFamily="34" charset="0"/>
                <a:sym typeface="FZHei-B01S" panose="02010601030101010101" pitchFamily="2" charset="-122"/>
              </a:rPr>
              <a:t>）由于缺乏有效的内容控制和规划，大型模型无法生成连贯的文本。</a:t>
            </a:r>
            <a:endParaRPr lang="en-US" altLang="zh-CN" sz="2400" dirty="0">
              <a:latin typeface="Calibri" panose="020F0502020204030204" pitchFamily="34" charset="0"/>
              <a:cs typeface="Calibri" panose="020F0502020204030204" pitchFamily="34" charset="0"/>
              <a:sym typeface="FZHei-B01S" panose="02010601030101010101" pitchFamily="2" charset="-122"/>
            </a:endParaRPr>
          </a:p>
          <a:p>
            <a:pPr>
              <a:lnSpc>
                <a:spcPct val="150000"/>
              </a:lnSpc>
            </a:pPr>
            <a:r>
              <a:rPr lang="en-US" altLang="zh-CN" sz="2400" dirty="0">
                <a:latin typeface="Calibri" panose="020F0502020204030204" pitchFamily="34" charset="0"/>
                <a:cs typeface="Calibri" panose="020F0502020204030204" pitchFamily="34" charset="0"/>
                <a:sym typeface="FZHei-B01S" panose="02010601030101010101" pitchFamily="2" charset="-122"/>
              </a:rPr>
              <a:t>2</a:t>
            </a:r>
            <a:r>
              <a:rPr lang="zh-CN" altLang="en-US" sz="2400" dirty="0">
                <a:latin typeface="Calibri" panose="020F0502020204030204" pitchFamily="34" charset="0"/>
                <a:cs typeface="Calibri" panose="020F0502020204030204" pitchFamily="34" charset="0"/>
                <a:sym typeface="FZHei-B01S" panose="02010601030101010101" pitchFamily="2" charset="-122"/>
              </a:rPr>
              <a:t>）</a:t>
            </a:r>
            <a:r>
              <a:rPr lang="zh-CN" altLang="en-US" sz="2400" dirty="0">
                <a:latin typeface="Calibri" panose="020F0502020204030204" pitchFamily="34" charset="0"/>
                <a:cs typeface="Calibri" panose="020F0502020204030204" pitchFamily="34" charset="0"/>
              </a:rPr>
              <a:t>需要不同类型的信息来指导生成器涵盖主观和客观内容。</a:t>
            </a:r>
            <a:endParaRPr lang="en-US" altLang="zh-CN" sz="2400" dirty="0">
              <a:latin typeface="Calibri" panose="020F0502020204030204" pitchFamily="34" charset="0"/>
              <a:cs typeface="Calibri" panose="020F0502020204030204" pitchFamily="34" charset="0"/>
              <a:sym typeface="FZHei-B01S" panose="02010601030101010101" pitchFamily="2" charset="-122"/>
            </a:endParaRPr>
          </a:p>
          <a:p>
            <a:pPr marL="342900" indent="-342900" algn="just">
              <a:lnSpc>
                <a:spcPct val="150000"/>
              </a:lnSpc>
              <a:buFont typeface="Arial" panose="020B0604020202020204" pitchFamily="34" charset="0"/>
              <a:buChar char="•"/>
            </a:pPr>
            <a:endParaRPr lang="en-US" altLang="zh-CN" sz="2800" dirty="0">
              <a:latin typeface="Calibri" panose="020F0502020204030204" pitchFamily="34" charset="0"/>
              <a:cs typeface="Calibri" panose="020F0502020204030204" pitchFamily="34" charset="0"/>
              <a:sym typeface="FZHei-B01S" panose="02010601030101010101" pitchFamily="2" charset="-122"/>
            </a:endParaRPr>
          </a:p>
        </p:txBody>
      </p:sp>
      <p:pic>
        <p:nvPicPr>
          <p:cNvPr id="8" name="图片 7"/>
          <p:cNvPicPr/>
          <p:nvPr/>
        </p:nvPicPr>
        <p:blipFill>
          <a:blip r:embed="rId1"/>
          <a:stretch>
            <a:fillRect/>
          </a:stretch>
        </p:blipFill>
        <p:spPr>
          <a:xfrm>
            <a:off x="10859770" y="144780"/>
            <a:ext cx="1005205" cy="10052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五边形 8"/>
          <p:cNvSpPr/>
          <p:nvPr/>
        </p:nvSpPr>
        <p:spPr>
          <a:xfrm>
            <a:off x="3987255" y="1484442"/>
            <a:ext cx="4298496" cy="4093806"/>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10" name="文本框 9"/>
          <p:cNvSpPr txBox="1"/>
          <p:nvPr/>
        </p:nvSpPr>
        <p:spPr>
          <a:xfrm>
            <a:off x="2780712" y="2321004"/>
            <a:ext cx="1057092" cy="2214880"/>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rgbClr val="595959"/>
                </a:solidFill>
                <a:latin typeface="FZHei-B01S" panose="02010601030101010101" pitchFamily="2" charset="-122"/>
                <a:ea typeface="FZHei-B01S" panose="02010601030101010101" pitchFamily="2" charset="-122"/>
                <a:sym typeface="FZHei-B01S" panose="02010601030101010101" pitchFamily="2" charset="-122"/>
              </a:rPr>
              <a:t>2</a:t>
            </a:r>
            <a:endParaRPr lang="zh-CN" altLang="en-US" sz="13800" dirty="0">
              <a:solidFill>
                <a:srgbClr val="595959"/>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1" name="文本框 10"/>
          <p:cNvSpPr txBox="1"/>
          <p:nvPr/>
        </p:nvSpPr>
        <p:spPr>
          <a:xfrm>
            <a:off x="5017135" y="3137230"/>
            <a:ext cx="2238375" cy="58356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dist"/>
            <a:r>
              <a:rPr lang="zh-CN" altLang="en-US" sz="3200" dirty="0">
                <a:latin typeface="微软雅黑" panose="020B0503020204020204" charset="-122"/>
                <a:ea typeface="微软雅黑" panose="020B0503020204020204" charset="-122"/>
                <a:sym typeface="FZHei-B01S" panose="02010601030101010101" pitchFamily="2" charset="-122"/>
              </a:rPr>
              <a:t>相关工作</a:t>
            </a:r>
            <a:endParaRPr lang="zh-CN" altLang="en-US" sz="3200" dirty="0">
              <a:latin typeface="微软雅黑" panose="020B0503020204020204" charset="-122"/>
              <a:ea typeface="微软雅黑" panose="020B0503020204020204" charset="-122"/>
              <a:sym typeface="FZHei-B01S" panose="02010601030101010101" pitchFamily="2" charset="-122"/>
            </a:endParaRPr>
          </a:p>
        </p:txBody>
      </p:sp>
      <p:sp>
        <p:nvSpPr>
          <p:cNvPr id="13" name="文本框 12"/>
          <p:cNvSpPr txBox="1"/>
          <p:nvPr/>
        </p:nvSpPr>
        <p:spPr>
          <a:xfrm>
            <a:off x="2461307" y="3291487"/>
            <a:ext cx="1571759" cy="398780"/>
          </a:xfrm>
          <a:prstGeom prst="rect">
            <a:avLst/>
          </a:prstGeom>
          <a:solidFill>
            <a:srgbClr val="F9F9F9"/>
          </a:solidFill>
        </p:spPr>
        <p:txBody>
          <a:bodyPr wrap="square" rtlCol="0">
            <a:spAutoFit/>
            <a:scene3d>
              <a:camera prst="orthographicFront"/>
              <a:lightRig rig="threePt" dir="t"/>
            </a:scene3d>
            <a:sp3d contourW="12700"/>
          </a:bodyPr>
          <a:lstStyle/>
          <a:p>
            <a:pPr algn="r"/>
            <a:r>
              <a:rPr lang="en-US" altLang="zh-CN" sz="2000" b="1" dirty="0">
                <a:solidFill>
                  <a:srgbClr val="595959"/>
                </a:solidFill>
                <a:latin typeface="FZHei-B01S" panose="02010601030101010101" pitchFamily="2" charset="-122"/>
                <a:ea typeface="FZHei-B01S" panose="02010601030101010101" pitchFamily="2" charset="-122"/>
                <a:sym typeface="FZHei-B01S" panose="02010601030101010101" pitchFamily="2" charset="-122"/>
              </a:rPr>
              <a:t>PART 02</a:t>
            </a:r>
            <a:endParaRPr lang="zh-CN" altLang="en-US" sz="2000" b="1" dirty="0">
              <a:solidFill>
                <a:srgbClr val="595959"/>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 name="五边形 3"/>
          <p:cNvSpPr/>
          <p:nvPr/>
        </p:nvSpPr>
        <p:spPr>
          <a:xfrm>
            <a:off x="2131915" y="2156731"/>
            <a:ext cx="2499277" cy="2380264"/>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2" name="文本框 1"/>
          <p:cNvSpPr txBox="1"/>
          <p:nvPr/>
        </p:nvSpPr>
        <p:spPr>
          <a:xfrm>
            <a:off x="5396230" y="3721100"/>
            <a:ext cx="2361565" cy="368300"/>
          </a:xfrm>
          <a:prstGeom prst="rect">
            <a:avLst/>
          </a:prstGeom>
          <a:noFill/>
        </p:spPr>
        <p:txBody>
          <a:bodyPr wrap="square" rtlCol="0">
            <a:spAutoFit/>
          </a:bodyPr>
          <a:lstStyle/>
          <a:p>
            <a:r>
              <a:rPr lang="en-US" altLang="zh-CN">
                <a:latin typeface="Arial" panose="020B0604020202020204" pitchFamily="34" charset="0"/>
                <a:cs typeface="Arial" panose="020B0604020202020204" pitchFamily="34" charset="0"/>
              </a:rPr>
              <a:t>Related Work</a:t>
            </a:r>
            <a:endParaRPr lang="en-US" altLang="zh-CN">
              <a:latin typeface="Arial" panose="020B0604020202020204" pitchFamily="34" charset="0"/>
              <a:cs typeface="Arial" panose="020B0604020202020204" pitchFamily="34" charset="0"/>
            </a:endParaRPr>
          </a:p>
        </p:txBody>
      </p:sp>
      <p:pic>
        <p:nvPicPr>
          <p:cNvPr id="100" name="图片 99"/>
          <p:cNvPicPr/>
          <p:nvPr/>
        </p:nvPicPr>
        <p:blipFill>
          <a:blip r:embed="rId1"/>
          <a:stretch>
            <a:fillRect/>
          </a:stretch>
        </p:blipFill>
        <p:spPr>
          <a:xfrm>
            <a:off x="10859770" y="144780"/>
            <a:ext cx="1005205" cy="10052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bldLst>
      <p:bldP spid="10" grpId="0"/>
      <p:bldP spid="11" grpId="0"/>
      <p:bldP spid="13"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07722" y="251450"/>
            <a:ext cx="2105204" cy="584775"/>
            <a:chOff x="568442" y="238749"/>
            <a:chExt cx="2105204" cy="584776"/>
          </a:xfrm>
        </p:grpSpPr>
        <p:sp>
          <p:nvSpPr>
            <p:cNvPr id="22" name="文本框 23"/>
            <p:cNvSpPr txBox="1"/>
            <p:nvPr/>
          </p:nvSpPr>
          <p:spPr>
            <a:xfrm>
              <a:off x="847505" y="238749"/>
              <a:ext cx="1826141" cy="584776"/>
            </a:xfrm>
            <a:prstGeom prst="rect">
              <a:avLst/>
            </a:prstGeom>
            <a:noFill/>
          </p:spPr>
          <p:txBody>
            <a:bodyPr wrap="none" rtlCol="0">
              <a:spAutoFit/>
            </a:bodyPr>
            <a:lstStyle/>
            <a:p>
              <a:r>
                <a:rPr lang="zh-CN" altLang="en-US" sz="3200" dirty="0">
                  <a:latin typeface="微软雅黑" panose="020B0503020204020204" charset="-122"/>
                  <a:ea typeface="微软雅黑" panose="020B0503020204020204" charset="-122"/>
                  <a:cs typeface="+mn-ea"/>
                  <a:sym typeface="FZHei-B01S" panose="02010601030101010101" pitchFamily="2" charset="-122"/>
                </a:rPr>
                <a:t>相关工作</a:t>
              </a:r>
              <a:endParaRPr lang="zh-CN" altLang="en-US" sz="3200" dirty="0">
                <a:latin typeface="微软雅黑" panose="020B0503020204020204" charset="-122"/>
                <a:ea typeface="微软雅黑" panose="020B0503020204020204" charset="-122"/>
                <a:cs typeface="+mn-ea"/>
                <a:sym typeface="FZHei-B01S" panose="02010601030101010101" pitchFamily="2" charset="-122"/>
              </a:endParaRPr>
            </a:p>
          </p:txBody>
        </p:sp>
        <p:sp>
          <p:nvSpPr>
            <p:cNvPr id="23" name="等腰三角形 22"/>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grpSp>
      <p:pic>
        <p:nvPicPr>
          <p:cNvPr id="8" name="图片 7"/>
          <p:cNvPicPr/>
          <p:nvPr/>
        </p:nvPicPr>
        <p:blipFill>
          <a:blip r:embed="rId1"/>
          <a:stretch>
            <a:fillRect/>
          </a:stretch>
        </p:blipFill>
        <p:spPr>
          <a:xfrm>
            <a:off x="10859770" y="144780"/>
            <a:ext cx="1005205" cy="1005205"/>
          </a:xfrm>
          <a:prstGeom prst="rect">
            <a:avLst/>
          </a:prstGeom>
          <a:noFill/>
          <a:ln w="9525">
            <a:noFill/>
          </a:ln>
        </p:spPr>
      </p:pic>
      <p:sp>
        <p:nvSpPr>
          <p:cNvPr id="12" name="矩形 11"/>
          <p:cNvSpPr/>
          <p:nvPr/>
        </p:nvSpPr>
        <p:spPr>
          <a:xfrm>
            <a:off x="1043670" y="836225"/>
            <a:ext cx="9267949" cy="589072"/>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Wingdings" panose="05000000000000000000" pitchFamily="2" charset="2"/>
              <a:buChar char="n"/>
            </a:pPr>
            <a:r>
              <a:rPr lang="en-US" altLang="zh-CN" sz="2400" dirty="0">
                <a:latin typeface="Calibri" panose="020F0502020204030204" pitchFamily="34" charset="0"/>
                <a:ea typeface="微软雅黑" panose="020B0503020204020204" charset="-122"/>
                <a:cs typeface="Calibri" panose="020F0502020204030204" pitchFamily="34" charset="0"/>
                <a:sym typeface="FZHei-B01S" panose="02010601030101010101" pitchFamily="2" charset="-122"/>
              </a:rPr>
              <a:t>Neural Generation with Planning</a:t>
            </a:r>
            <a:endParaRPr lang="en-US" altLang="zh-CN" sz="2000" dirty="0">
              <a:latin typeface="Calibri" panose="020F0502020204030204" pitchFamily="34" charset="0"/>
              <a:ea typeface="微软雅黑" panose="020B0503020204020204" charset="-122"/>
              <a:cs typeface="Calibri" panose="020F0502020204030204" pitchFamily="34" charset="0"/>
              <a:sym typeface="FZHei-B01S" panose="02010601030101010101" pitchFamily="2" charset="-122"/>
            </a:endParaRPr>
          </a:p>
        </p:txBody>
      </p:sp>
      <p:pic>
        <p:nvPicPr>
          <p:cNvPr id="5" name="图片 4"/>
          <p:cNvPicPr>
            <a:picLocks noChangeAspect="1"/>
          </p:cNvPicPr>
          <p:nvPr/>
        </p:nvPicPr>
        <p:blipFill>
          <a:blip r:embed="rId2"/>
          <a:stretch>
            <a:fillRect/>
          </a:stretch>
        </p:blipFill>
        <p:spPr>
          <a:xfrm>
            <a:off x="1499855" y="1558289"/>
            <a:ext cx="4569952" cy="1339655"/>
          </a:xfrm>
          <a:prstGeom prst="rect">
            <a:avLst/>
          </a:prstGeom>
        </p:spPr>
      </p:pic>
      <p:cxnSp>
        <p:nvCxnSpPr>
          <p:cNvPr id="7" name="直接箭头连接符 6"/>
          <p:cNvCxnSpPr/>
          <p:nvPr/>
        </p:nvCxnSpPr>
        <p:spPr>
          <a:xfrm flipV="1">
            <a:off x="6208541" y="2021679"/>
            <a:ext cx="642425" cy="5989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850966" y="1697615"/>
            <a:ext cx="4346917" cy="1198880"/>
          </a:xfrm>
          <a:prstGeom prst="rect">
            <a:avLst/>
          </a:prstGeom>
          <a:noFill/>
        </p:spPr>
        <p:txBody>
          <a:bodyPr wrap="square" rtlCol="0">
            <a:spAutoFit/>
          </a:bodyPr>
          <a:lstStyle/>
          <a:p>
            <a:r>
              <a:rPr lang="zh-CN" altLang="en-US" dirty="0"/>
              <a:t>它们的语言模型得分分布在所有解码步骤中都是固定的，本文的分数分布是随着生成的进展而更新的，可以更好地反映内容规划的动态性质。</a:t>
            </a:r>
            <a:endParaRPr lang="zh-CN" altLang="en-US" dirty="0"/>
          </a:p>
        </p:txBody>
      </p:sp>
      <p:cxnSp>
        <p:nvCxnSpPr>
          <p:cNvPr id="19" name="直接连接符 18"/>
          <p:cNvCxnSpPr/>
          <p:nvPr/>
        </p:nvCxnSpPr>
        <p:spPr>
          <a:xfrm>
            <a:off x="3613455" y="2630658"/>
            <a:ext cx="24825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606781" y="2897944"/>
            <a:ext cx="446302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043669" y="3165229"/>
            <a:ext cx="9267949" cy="589072"/>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Wingdings" panose="05000000000000000000" pitchFamily="2" charset="2"/>
              <a:buChar char="n"/>
            </a:pPr>
            <a:r>
              <a:rPr lang="en-US" altLang="zh-CN" sz="2400" dirty="0">
                <a:latin typeface="Calibri" panose="020F0502020204030204" pitchFamily="34" charset="0"/>
                <a:ea typeface="微软雅黑" panose="020B0503020204020204" charset="-122"/>
                <a:cs typeface="Calibri" panose="020F0502020204030204" pitchFamily="34" charset="0"/>
              </a:rPr>
              <a:t>Controllable Text Generation</a:t>
            </a:r>
            <a:endParaRPr lang="en-US" altLang="zh-CN" sz="2000" dirty="0">
              <a:latin typeface="Calibri" panose="020F0502020204030204" pitchFamily="34" charset="0"/>
              <a:ea typeface="微软雅黑" panose="020B0503020204020204" charset="-122"/>
              <a:cs typeface="Calibri" panose="020F0502020204030204" pitchFamily="34" charset="0"/>
              <a:sym typeface="FZHei-B01S" panose="02010601030101010101" pitchFamily="2" charset="-122"/>
            </a:endParaRPr>
          </a:p>
        </p:txBody>
      </p:sp>
      <p:pic>
        <p:nvPicPr>
          <p:cNvPr id="27" name="图片 26"/>
          <p:cNvPicPr>
            <a:picLocks noChangeAspect="1"/>
          </p:cNvPicPr>
          <p:nvPr/>
        </p:nvPicPr>
        <p:blipFill>
          <a:blip r:embed="rId3"/>
          <a:stretch>
            <a:fillRect/>
          </a:stretch>
        </p:blipFill>
        <p:spPr>
          <a:xfrm>
            <a:off x="1499855" y="3894908"/>
            <a:ext cx="5048595" cy="2109507"/>
          </a:xfrm>
          <a:prstGeom prst="rect">
            <a:avLst/>
          </a:prstGeom>
        </p:spPr>
      </p:pic>
      <p:sp>
        <p:nvSpPr>
          <p:cNvPr id="28" name="矩形 27"/>
          <p:cNvSpPr/>
          <p:nvPr/>
        </p:nvSpPr>
        <p:spPr>
          <a:xfrm>
            <a:off x="7015455" y="4349496"/>
            <a:ext cx="4346917" cy="1200329"/>
          </a:xfrm>
          <a:prstGeom prst="rect">
            <a:avLst/>
          </a:prstGeom>
        </p:spPr>
        <p:txBody>
          <a:bodyPr wrap="square">
            <a:spAutoFit/>
          </a:bodyPr>
          <a:lstStyle/>
          <a:p>
            <a:r>
              <a:rPr lang="zh-CN" altLang="en-US" dirty="0"/>
              <a:t>本文工作不同于以往的所有方法，因为本文结合了不同类型的内容，涵盖了客观和主观信息，并使用混合条件语言模型的新设计实现了细粒度的句子级控制。</a:t>
            </a:r>
            <a:endParaRPr lang="zh-CN" altLang="en-US" dirty="0"/>
          </a:p>
        </p:txBody>
      </p:sp>
      <p:cxnSp>
        <p:nvCxnSpPr>
          <p:cNvPr id="29" name="直接箭头连接符 28"/>
          <p:cNvCxnSpPr/>
          <p:nvPr/>
        </p:nvCxnSpPr>
        <p:spPr>
          <a:xfrm flipV="1">
            <a:off x="6587967" y="4927459"/>
            <a:ext cx="321213" cy="2994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07722" y="251450"/>
            <a:ext cx="2105204" cy="584775"/>
            <a:chOff x="568442" y="238749"/>
            <a:chExt cx="2105204" cy="584776"/>
          </a:xfrm>
        </p:grpSpPr>
        <p:sp>
          <p:nvSpPr>
            <p:cNvPr id="22" name="文本框 23"/>
            <p:cNvSpPr txBox="1"/>
            <p:nvPr/>
          </p:nvSpPr>
          <p:spPr>
            <a:xfrm>
              <a:off x="847505" y="238749"/>
              <a:ext cx="1826141" cy="584776"/>
            </a:xfrm>
            <a:prstGeom prst="rect">
              <a:avLst/>
            </a:prstGeom>
            <a:noFill/>
          </p:spPr>
          <p:txBody>
            <a:bodyPr wrap="none" rtlCol="0">
              <a:spAutoFit/>
            </a:bodyPr>
            <a:lstStyle/>
            <a:p>
              <a:r>
                <a:rPr lang="zh-CN" altLang="en-US" sz="3200" dirty="0">
                  <a:latin typeface="微软雅黑" panose="020B0503020204020204" charset="-122"/>
                  <a:ea typeface="微软雅黑" panose="020B0503020204020204" charset="-122"/>
                  <a:cs typeface="+mn-ea"/>
                  <a:sym typeface="FZHei-B01S" panose="02010601030101010101" pitchFamily="2" charset="-122"/>
                </a:rPr>
                <a:t>相关工作</a:t>
              </a:r>
              <a:endParaRPr lang="zh-CN" altLang="en-US" sz="3200" dirty="0">
                <a:latin typeface="微软雅黑" panose="020B0503020204020204" charset="-122"/>
                <a:ea typeface="微软雅黑" panose="020B0503020204020204" charset="-122"/>
                <a:cs typeface="+mn-ea"/>
                <a:sym typeface="FZHei-B01S" panose="02010601030101010101" pitchFamily="2" charset="-122"/>
              </a:endParaRPr>
            </a:p>
          </p:txBody>
        </p:sp>
        <p:sp>
          <p:nvSpPr>
            <p:cNvPr id="23" name="等腰三角形 22"/>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grpSp>
      <p:pic>
        <p:nvPicPr>
          <p:cNvPr id="8" name="图片 7"/>
          <p:cNvPicPr/>
          <p:nvPr/>
        </p:nvPicPr>
        <p:blipFill>
          <a:blip r:embed="rId1"/>
          <a:stretch>
            <a:fillRect/>
          </a:stretch>
        </p:blipFill>
        <p:spPr>
          <a:xfrm>
            <a:off x="10859770" y="144780"/>
            <a:ext cx="1005205" cy="1005205"/>
          </a:xfrm>
          <a:prstGeom prst="rect">
            <a:avLst/>
          </a:prstGeom>
          <a:noFill/>
          <a:ln w="9525">
            <a:noFill/>
          </a:ln>
        </p:spPr>
      </p:pic>
      <p:sp>
        <p:nvSpPr>
          <p:cNvPr id="12" name="矩形 11"/>
          <p:cNvSpPr/>
          <p:nvPr/>
        </p:nvSpPr>
        <p:spPr>
          <a:xfrm>
            <a:off x="987399" y="836225"/>
            <a:ext cx="9267949" cy="589072"/>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Wingdings" panose="05000000000000000000" pitchFamily="2" charset="2"/>
              <a:buChar char="n"/>
            </a:pPr>
            <a:r>
              <a:rPr lang="en-US" altLang="zh-CN" sz="2400" dirty="0">
                <a:latin typeface="Calibri" panose="020F0502020204030204" pitchFamily="34" charset="0"/>
                <a:ea typeface="微软雅黑" panose="020B0503020204020204" charset="-122"/>
                <a:cs typeface="Calibri" panose="020F0502020204030204" pitchFamily="34" charset="0"/>
              </a:rPr>
              <a:t>Opinion Text Generation</a:t>
            </a:r>
            <a:endParaRPr lang="en-US" altLang="zh-CN" sz="2400" dirty="0">
              <a:latin typeface="Calibri" panose="020F0502020204030204" pitchFamily="34" charset="0"/>
              <a:ea typeface="微软雅黑" panose="020B0503020204020204" charset="-122"/>
              <a:cs typeface="Calibri" panose="020F0502020204030204" pitchFamily="34" charset="0"/>
              <a:sym typeface="FZHei-B01S" panose="02010601030101010101" pitchFamily="2" charset="-122"/>
            </a:endParaRPr>
          </a:p>
        </p:txBody>
      </p:sp>
      <p:pic>
        <p:nvPicPr>
          <p:cNvPr id="2" name="图片 1"/>
          <p:cNvPicPr>
            <a:picLocks noChangeAspect="1"/>
          </p:cNvPicPr>
          <p:nvPr/>
        </p:nvPicPr>
        <p:blipFill>
          <a:blip r:embed="rId2"/>
          <a:stretch>
            <a:fillRect/>
          </a:stretch>
        </p:blipFill>
        <p:spPr>
          <a:xfrm>
            <a:off x="1661600" y="1563858"/>
            <a:ext cx="5205734" cy="2248486"/>
          </a:xfrm>
          <a:prstGeom prst="rect">
            <a:avLst/>
          </a:prstGeom>
        </p:spPr>
      </p:pic>
      <p:cxnSp>
        <p:nvCxnSpPr>
          <p:cNvPr id="4" name="直接箭头连接符 3"/>
          <p:cNvCxnSpPr/>
          <p:nvPr/>
        </p:nvCxnSpPr>
        <p:spPr>
          <a:xfrm flipH="1">
            <a:off x="3770142" y="3812344"/>
            <a:ext cx="365760" cy="3235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499855" y="4371927"/>
            <a:ext cx="6096000" cy="645160"/>
          </a:xfrm>
          <a:prstGeom prst="rect">
            <a:avLst/>
          </a:prstGeom>
        </p:spPr>
        <p:txBody>
          <a:bodyPr>
            <a:spAutoFit/>
          </a:bodyPr>
          <a:lstStyle/>
          <a:p>
            <a:r>
              <a:rPr lang="zh-CN" altLang="en-US" dirty="0"/>
              <a:t>本文提出的模型处理观点性文章，这与传统的文本生成系统不同，后者主要关注基于事实的生成。</a:t>
            </a:r>
            <a:endParaRPr lang="zh-CN" altLang="en-US" dirty="0"/>
          </a:p>
        </p:txBody>
      </p:sp>
      <p:pic>
        <p:nvPicPr>
          <p:cNvPr id="9" name="图片 8"/>
          <p:cNvPicPr>
            <a:picLocks noChangeAspect="1"/>
          </p:cNvPicPr>
          <p:nvPr/>
        </p:nvPicPr>
        <p:blipFill>
          <a:blip r:embed="rId3"/>
          <a:stretch>
            <a:fillRect/>
          </a:stretch>
        </p:blipFill>
        <p:spPr>
          <a:xfrm>
            <a:off x="7270603" y="2010072"/>
            <a:ext cx="3476625" cy="476250"/>
          </a:xfrm>
          <a:prstGeom prst="rect">
            <a:avLst/>
          </a:prstGeom>
        </p:spPr>
      </p:pic>
      <p:cxnSp>
        <p:nvCxnSpPr>
          <p:cNvPr id="25" name="直接箭头连接符 24"/>
          <p:cNvCxnSpPr/>
          <p:nvPr/>
        </p:nvCxnSpPr>
        <p:spPr>
          <a:xfrm flipH="1">
            <a:off x="9008915" y="2526322"/>
            <a:ext cx="365760" cy="3235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017238" y="2967482"/>
            <a:ext cx="4349312" cy="922020"/>
          </a:xfrm>
          <a:prstGeom prst="rect">
            <a:avLst/>
          </a:prstGeom>
        </p:spPr>
        <p:txBody>
          <a:bodyPr wrap="square">
            <a:spAutoFit/>
          </a:bodyPr>
          <a:lstStyle/>
          <a:p>
            <a:r>
              <a:rPr lang="zh-CN" altLang="en-US" dirty="0">
                <a:solidFill>
                  <a:srgbClr val="2E3033"/>
                </a:solidFill>
                <a:latin typeface="Arial" panose="020B0604020202020204" pitchFamily="34" charset="0"/>
              </a:rPr>
              <a:t>该文主要集中在对有限数量的主题构建单句声明。相比之下，本文的模型可以处理相当长的输出，质量也得到了提高。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五边形 8"/>
          <p:cNvSpPr/>
          <p:nvPr/>
        </p:nvSpPr>
        <p:spPr>
          <a:xfrm>
            <a:off x="4179025" y="1382207"/>
            <a:ext cx="4298496" cy="4093806"/>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10" name="文本框 9"/>
          <p:cNvSpPr txBox="1"/>
          <p:nvPr/>
        </p:nvSpPr>
        <p:spPr>
          <a:xfrm>
            <a:off x="2972482" y="2218769"/>
            <a:ext cx="1057092" cy="2214880"/>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rgbClr val="595959"/>
                </a:solidFill>
                <a:latin typeface="FZHei-B01S" panose="02010601030101010101" pitchFamily="2" charset="-122"/>
                <a:ea typeface="FZHei-B01S" panose="02010601030101010101" pitchFamily="2" charset="-122"/>
                <a:sym typeface="FZHei-B01S" panose="02010601030101010101" pitchFamily="2" charset="-122"/>
              </a:rPr>
              <a:t>3</a:t>
            </a:r>
            <a:endParaRPr lang="zh-CN" altLang="en-US" sz="13800" dirty="0">
              <a:solidFill>
                <a:srgbClr val="595959"/>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1" name="文本框 10"/>
          <p:cNvSpPr txBox="1"/>
          <p:nvPr/>
        </p:nvSpPr>
        <p:spPr>
          <a:xfrm>
            <a:off x="4712970" y="3188970"/>
            <a:ext cx="3477260" cy="58356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dist"/>
            <a:r>
              <a:rPr lang="zh-CN" altLang="en-US" sz="3200" dirty="0">
                <a:latin typeface="微软雅黑" panose="020B0503020204020204" charset="-122"/>
                <a:ea typeface="微软雅黑" panose="020B0503020204020204" charset="-122"/>
                <a:sym typeface="FZHei-B01S" panose="02010601030101010101" pitchFamily="2" charset="-122"/>
              </a:rPr>
              <a:t>主要工作及创新点</a:t>
            </a:r>
            <a:endParaRPr lang="zh-CN" altLang="en-US" sz="3200" dirty="0">
              <a:latin typeface="微软雅黑" panose="020B0503020204020204" charset="-122"/>
              <a:ea typeface="微软雅黑" panose="020B0503020204020204" charset="-122"/>
              <a:sym typeface="FZHei-B01S" panose="02010601030101010101" pitchFamily="2" charset="-122"/>
            </a:endParaRPr>
          </a:p>
        </p:txBody>
      </p:sp>
      <p:sp>
        <p:nvSpPr>
          <p:cNvPr id="13" name="文本框 12"/>
          <p:cNvSpPr txBox="1"/>
          <p:nvPr/>
        </p:nvSpPr>
        <p:spPr>
          <a:xfrm>
            <a:off x="2653077" y="3189252"/>
            <a:ext cx="1571759" cy="398780"/>
          </a:xfrm>
          <a:prstGeom prst="rect">
            <a:avLst/>
          </a:prstGeom>
          <a:solidFill>
            <a:srgbClr val="F9F9F9"/>
          </a:solidFill>
        </p:spPr>
        <p:txBody>
          <a:bodyPr wrap="square" rtlCol="0">
            <a:spAutoFit/>
            <a:scene3d>
              <a:camera prst="orthographicFront"/>
              <a:lightRig rig="threePt" dir="t"/>
            </a:scene3d>
            <a:sp3d contourW="12700"/>
          </a:bodyPr>
          <a:lstStyle/>
          <a:p>
            <a:pPr algn="r"/>
            <a:r>
              <a:rPr lang="en-US" altLang="zh-CN" sz="2000" b="1" dirty="0">
                <a:solidFill>
                  <a:srgbClr val="595959"/>
                </a:solidFill>
                <a:latin typeface="FZHei-B01S" panose="02010601030101010101" pitchFamily="2" charset="-122"/>
                <a:ea typeface="FZHei-B01S" panose="02010601030101010101" pitchFamily="2" charset="-122"/>
                <a:sym typeface="FZHei-B01S" panose="02010601030101010101" pitchFamily="2" charset="-122"/>
              </a:rPr>
              <a:t>PART 03</a:t>
            </a:r>
            <a:endParaRPr lang="zh-CN" altLang="en-US" sz="2000" b="1" dirty="0">
              <a:solidFill>
                <a:srgbClr val="595959"/>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 name="五边形 3"/>
          <p:cNvSpPr/>
          <p:nvPr/>
        </p:nvSpPr>
        <p:spPr>
          <a:xfrm>
            <a:off x="2323685" y="2054496"/>
            <a:ext cx="2499277" cy="2380264"/>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2" name="文本框 1"/>
          <p:cNvSpPr txBox="1"/>
          <p:nvPr/>
        </p:nvSpPr>
        <p:spPr>
          <a:xfrm>
            <a:off x="4982210" y="3772535"/>
            <a:ext cx="2938780" cy="368300"/>
          </a:xfrm>
          <a:prstGeom prst="rect">
            <a:avLst/>
          </a:prstGeom>
          <a:noFill/>
        </p:spPr>
        <p:txBody>
          <a:bodyPr wrap="square" rtlCol="0">
            <a:spAutoFit/>
          </a:bodyPr>
          <a:lstStyle/>
          <a:p>
            <a:r>
              <a:rPr lang="en-US" altLang="zh-CN">
                <a:latin typeface="Arial" panose="020B0604020202020204" pitchFamily="34" charset="0"/>
                <a:cs typeface="Arial" panose="020B0604020202020204" pitchFamily="34" charset="0"/>
              </a:rPr>
              <a:t>Main Work and Innovation</a:t>
            </a:r>
            <a:endParaRPr lang="en-US" altLang="zh-CN">
              <a:latin typeface="Arial" panose="020B0604020202020204" pitchFamily="34" charset="0"/>
              <a:cs typeface="Arial" panose="020B0604020202020204" pitchFamily="34" charset="0"/>
            </a:endParaRPr>
          </a:p>
        </p:txBody>
      </p:sp>
      <p:pic>
        <p:nvPicPr>
          <p:cNvPr id="100" name="图片 99"/>
          <p:cNvPicPr/>
          <p:nvPr/>
        </p:nvPicPr>
        <p:blipFill>
          <a:blip r:embed="rId1"/>
          <a:stretch>
            <a:fillRect/>
          </a:stretch>
        </p:blipFill>
        <p:spPr>
          <a:xfrm>
            <a:off x="10859770" y="144780"/>
            <a:ext cx="1005205" cy="10052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bldLst>
      <p:bldP spid="10" grpId="0"/>
      <p:bldP spid="11" grpId="0"/>
      <p:bldP spid="1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07722" y="251450"/>
            <a:ext cx="3746679" cy="584775"/>
            <a:chOff x="568442" y="238749"/>
            <a:chExt cx="3746679" cy="584776"/>
          </a:xfrm>
        </p:grpSpPr>
        <p:sp>
          <p:nvSpPr>
            <p:cNvPr id="22" name="文本框 23"/>
            <p:cNvSpPr txBox="1"/>
            <p:nvPr/>
          </p:nvSpPr>
          <p:spPr>
            <a:xfrm>
              <a:off x="847505" y="238749"/>
              <a:ext cx="3467616" cy="584776"/>
            </a:xfrm>
            <a:prstGeom prst="rect">
              <a:avLst/>
            </a:prstGeom>
            <a:noFill/>
          </p:spPr>
          <p:txBody>
            <a:bodyPr wrap="none" rtlCol="0">
              <a:spAutoFit/>
            </a:bodyPr>
            <a:lstStyle/>
            <a:p>
              <a:r>
                <a:rPr lang="zh-CN" altLang="en-US" sz="3200" dirty="0">
                  <a:latin typeface="微软雅黑" panose="020B0503020204020204" charset="-122"/>
                  <a:ea typeface="微软雅黑" panose="020B0503020204020204" charset="-122"/>
                  <a:cs typeface="+mn-ea"/>
                  <a:sym typeface="FZHei-B01S" panose="02010601030101010101" pitchFamily="2" charset="-122"/>
                </a:rPr>
                <a:t>主要工作和创新点</a:t>
              </a:r>
              <a:endParaRPr lang="zh-CN" altLang="en-US" sz="3200" dirty="0">
                <a:latin typeface="微软雅黑" panose="020B0503020204020204" charset="-122"/>
                <a:ea typeface="微软雅黑" panose="020B0503020204020204" charset="-122"/>
                <a:cs typeface="+mn-ea"/>
                <a:sym typeface="FZHei-B01S" panose="02010601030101010101" pitchFamily="2" charset="-122"/>
              </a:endParaRPr>
            </a:p>
          </p:txBody>
        </p:sp>
        <p:sp>
          <p:nvSpPr>
            <p:cNvPr id="23" name="等腰三角形 22"/>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grpSp>
      <p:pic>
        <p:nvPicPr>
          <p:cNvPr id="8" name="图片 7"/>
          <p:cNvPicPr/>
          <p:nvPr/>
        </p:nvPicPr>
        <p:blipFill>
          <a:blip r:embed="rId1"/>
          <a:stretch>
            <a:fillRect/>
          </a:stretch>
        </p:blipFill>
        <p:spPr>
          <a:xfrm>
            <a:off x="10859770" y="144780"/>
            <a:ext cx="1005205" cy="1005205"/>
          </a:xfrm>
          <a:prstGeom prst="rect">
            <a:avLst/>
          </a:prstGeom>
          <a:noFill/>
          <a:ln w="9525">
            <a:noFill/>
          </a:ln>
        </p:spPr>
      </p:pic>
      <p:sp>
        <p:nvSpPr>
          <p:cNvPr id="9" name="矩形 8"/>
          <p:cNvSpPr/>
          <p:nvPr/>
        </p:nvSpPr>
        <p:spPr>
          <a:xfrm>
            <a:off x="1071805" y="1037443"/>
            <a:ext cx="9267949" cy="3046095"/>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Wingdings" panose="05000000000000000000" pitchFamily="2" charset="2"/>
              <a:buChar char="n"/>
            </a:pPr>
            <a:r>
              <a:rPr lang="en-US" altLang="zh-CN" sz="2400" dirty="0">
                <a:latin typeface="Calibri" panose="020F0502020204030204" pitchFamily="34" charset="0"/>
                <a:ea typeface="微软雅黑" panose="020B0503020204020204" charset="-122"/>
                <a:cs typeface="Calibri" panose="020F0502020204030204" pitchFamily="34" charset="0"/>
                <a:sym typeface="FZHei-B01S" panose="02010601030101010101" pitchFamily="2" charset="-122"/>
              </a:rPr>
              <a:t>DYPLOC</a:t>
            </a:r>
            <a:r>
              <a:rPr lang="zh-CN" altLang="en-US" sz="2400" dirty="0">
                <a:latin typeface="Calibri" panose="020F0502020204030204" pitchFamily="34" charset="0"/>
                <a:ea typeface="微软雅黑" panose="020B0503020204020204" charset="-122"/>
                <a:cs typeface="Calibri" panose="020F0502020204030204" pitchFamily="34" charset="0"/>
                <a:sym typeface="FZHei-B01S" panose="02010601030101010101" pitchFamily="2" charset="-122"/>
              </a:rPr>
              <a:t>（</a:t>
            </a:r>
            <a:r>
              <a:rPr lang="en-US" altLang="zh-CN" sz="2400" dirty="0">
                <a:latin typeface="Calibri" panose="020F0502020204030204" pitchFamily="34" charset="0"/>
                <a:ea typeface="微软雅黑" panose="020B0503020204020204" charset="-122"/>
                <a:cs typeface="Calibri" panose="020F0502020204030204" pitchFamily="34" charset="0"/>
                <a:sym typeface="FZHei-B01S" panose="02010601030101010101" pitchFamily="2" charset="-122"/>
              </a:rPr>
              <a:t>dynamic planning of content):</a:t>
            </a:r>
            <a:r>
              <a:rPr lang="zh-CN" altLang="en-US" sz="2400" dirty="0">
                <a:latin typeface="Calibri" panose="020F0502020204030204" pitchFamily="34" charset="0"/>
                <a:ea typeface="微软雅黑" panose="020B0503020204020204" charset="-122"/>
                <a:cs typeface="Calibri" panose="020F0502020204030204" pitchFamily="34" charset="0"/>
                <a:sym typeface="FZHei-B01S" panose="02010601030101010101" pitchFamily="2" charset="-122"/>
              </a:rPr>
              <a:t>生成文本时进行内容选择和排序。</a:t>
            </a:r>
            <a:endParaRPr lang="en-US" altLang="zh-CN" sz="2400" dirty="0">
              <a:latin typeface="Calibri" panose="020F0502020204030204" pitchFamily="34" charset="0"/>
              <a:ea typeface="微软雅黑" panose="020B0503020204020204" charset="-122"/>
              <a:cs typeface="Calibri" panose="020F0502020204030204" pitchFamily="34" charset="0"/>
              <a:sym typeface="FZHei-B01S" panose="02010601030101010101" pitchFamily="2" charset="-122"/>
            </a:endParaRPr>
          </a:p>
          <a:p>
            <a:pPr marL="457200" indent="-457200">
              <a:lnSpc>
                <a:spcPct val="150000"/>
              </a:lnSpc>
              <a:buFont typeface="+mj-ea"/>
              <a:buAutoNum type="circleNumDbPlain"/>
            </a:pPr>
            <a:r>
              <a:rPr lang="zh-CN" altLang="en-US" sz="2000" dirty="0">
                <a:latin typeface="Calibri" panose="020F0502020204030204" pitchFamily="34" charset="0"/>
                <a:ea typeface="微软雅黑" panose="020B0503020204020204" charset="-122"/>
                <a:cs typeface="Calibri" panose="020F0502020204030204" pitchFamily="34" charset="0"/>
                <a:sym typeface="FZHei-B01S" panose="02010601030101010101" pitchFamily="2" charset="-122"/>
              </a:rPr>
              <a:t>给定一组无序的内容项，本文设计了一种混合语言模型，每一种模型都为序列到序列的模型来编码一个</a:t>
            </a:r>
            <a:r>
              <a:rPr lang="en-US" altLang="zh-CN" sz="2000" dirty="0">
                <a:latin typeface="Calibri" panose="020F0502020204030204" pitchFamily="34" charset="0"/>
                <a:ea typeface="微软雅黑" panose="020B0503020204020204" charset="-122"/>
                <a:cs typeface="Calibri" panose="020F0502020204030204" pitchFamily="34" charset="0"/>
                <a:sym typeface="FZHei-B01S" panose="02010601030101010101" pitchFamily="2" charset="-122"/>
              </a:rPr>
              <a:t>item</a:t>
            </a:r>
            <a:r>
              <a:rPr lang="zh-CN" altLang="en-US" sz="2000" dirty="0">
                <a:latin typeface="Calibri" panose="020F0502020204030204" pitchFamily="34" charset="0"/>
                <a:ea typeface="微软雅黑" panose="020B0503020204020204" charset="-122"/>
                <a:cs typeface="Calibri" panose="020F0502020204030204" pitchFamily="34" charset="0"/>
                <a:sym typeface="FZHei-B01S" panose="02010601030101010101" pitchFamily="2" charset="-122"/>
              </a:rPr>
              <a:t>和</a:t>
            </a:r>
            <a:r>
              <a:rPr lang="en-US" altLang="zh-CN" sz="2000" dirty="0">
                <a:latin typeface="Calibri" panose="020F0502020204030204" pitchFamily="34" charset="0"/>
                <a:ea typeface="微软雅黑" panose="020B0503020204020204" charset="-122"/>
                <a:cs typeface="Calibri" panose="020F0502020204030204" pitchFamily="34" charset="0"/>
                <a:sym typeface="FZHei-B01S" panose="02010601030101010101" pitchFamily="2" charset="-122"/>
              </a:rPr>
              <a:t>input statement</a:t>
            </a:r>
            <a:r>
              <a:rPr lang="zh-CN" altLang="en-US" sz="2000" dirty="0">
                <a:latin typeface="Calibri" panose="020F0502020204030204" pitchFamily="34" charset="0"/>
                <a:ea typeface="微软雅黑" panose="020B0503020204020204" charset="-122"/>
                <a:cs typeface="Calibri" panose="020F0502020204030204" pitchFamily="34" charset="0"/>
                <a:sym typeface="FZHei-B01S" panose="02010601030101010101" pitchFamily="2" charset="-122"/>
              </a:rPr>
              <a:t>。</a:t>
            </a:r>
            <a:endParaRPr lang="zh-CN" altLang="en-US" sz="2000" dirty="0">
              <a:latin typeface="Calibri" panose="020F0502020204030204" pitchFamily="34" charset="0"/>
              <a:ea typeface="微软雅黑" panose="020B0503020204020204" charset="-122"/>
              <a:cs typeface="Calibri" panose="020F0502020204030204" pitchFamily="34" charset="0"/>
              <a:sym typeface="FZHei-B01S" panose="02010601030101010101" pitchFamily="2" charset="-122"/>
            </a:endParaRPr>
          </a:p>
          <a:p>
            <a:pPr marL="457200" indent="-457200">
              <a:lnSpc>
                <a:spcPct val="150000"/>
              </a:lnSpc>
              <a:buFont typeface="+mj-ea"/>
              <a:buAutoNum type="circleNumDbPlain"/>
            </a:pPr>
            <a:r>
              <a:rPr lang="zh-CN" altLang="en-US" sz="2000" dirty="0">
                <a:latin typeface="Calibri" panose="020F0502020204030204" pitchFamily="34" charset="0"/>
                <a:ea typeface="微软雅黑" panose="020B0503020204020204" charset="-122"/>
                <a:cs typeface="Calibri" panose="020F0502020204030204" pitchFamily="34" charset="0"/>
              </a:rPr>
              <a:t>为了确保本文的框架可以应用于广泛的生成任务，设计了</a:t>
            </a:r>
            <a:r>
              <a:rPr lang="en-US" altLang="zh-CN" sz="2000" dirty="0">
                <a:latin typeface="Calibri" panose="020F0502020204030204" pitchFamily="34" charset="0"/>
                <a:ea typeface="微软雅黑" panose="020B0503020204020204" charset="-122"/>
                <a:cs typeface="Calibri" panose="020F0502020204030204" pitchFamily="34" charset="0"/>
              </a:rPr>
              <a:t>content items</a:t>
            </a:r>
            <a:r>
              <a:rPr lang="zh-CN" altLang="en-US" sz="2000" dirty="0">
                <a:latin typeface="Calibri" panose="020F0502020204030204" pitchFamily="34" charset="0"/>
                <a:ea typeface="微软雅黑" panose="020B0503020204020204" charset="-122"/>
                <a:cs typeface="Calibri" panose="020F0502020204030204" pitchFamily="34" charset="0"/>
              </a:rPr>
              <a:t>来涵盖三个关键元素：</a:t>
            </a:r>
            <a:r>
              <a:rPr lang="en-US" altLang="zh-CN" sz="2000" dirty="0">
                <a:latin typeface="Calibri" panose="020F0502020204030204" pitchFamily="34" charset="0"/>
                <a:ea typeface="微软雅黑" panose="020B0503020204020204" charset="-122"/>
                <a:cs typeface="Calibri" panose="020F0502020204030204" pitchFamily="34" charset="0"/>
              </a:rPr>
              <a:t>entities</a:t>
            </a:r>
            <a:r>
              <a:rPr lang="zh-CN" altLang="en-US" sz="2000" dirty="0">
                <a:latin typeface="Calibri" panose="020F0502020204030204" pitchFamily="34" charset="0"/>
                <a:ea typeface="微软雅黑" panose="020B0503020204020204" charset="-122"/>
                <a:cs typeface="Calibri" panose="020F0502020204030204" pitchFamily="34" charset="0"/>
              </a:rPr>
              <a:t>、</a:t>
            </a:r>
            <a:r>
              <a:rPr lang="en-US" altLang="zh-CN" sz="2000" dirty="0">
                <a:latin typeface="Calibri" panose="020F0502020204030204" pitchFamily="34" charset="0"/>
                <a:ea typeface="微软雅黑" panose="020B0503020204020204" charset="-122"/>
                <a:cs typeface="Calibri" panose="020F0502020204030204" pitchFamily="34" charset="0"/>
              </a:rPr>
              <a:t>concepts</a:t>
            </a:r>
            <a:r>
              <a:rPr lang="zh-CN" altLang="en-US" sz="2000" dirty="0">
                <a:latin typeface="Calibri" panose="020F0502020204030204" pitchFamily="34" charset="0"/>
                <a:ea typeface="微软雅黑" panose="020B0503020204020204" charset="-122"/>
                <a:cs typeface="Calibri" panose="020F0502020204030204" pitchFamily="34" charset="0"/>
              </a:rPr>
              <a:t>、</a:t>
            </a:r>
            <a:r>
              <a:rPr lang="en-US" altLang="zh-CN" sz="2000" dirty="0">
                <a:latin typeface="Calibri" panose="020F0502020204030204" pitchFamily="34" charset="0"/>
                <a:ea typeface="微软雅黑" panose="020B0503020204020204" charset="-122"/>
                <a:cs typeface="Calibri" panose="020F0502020204030204" pitchFamily="34" charset="0"/>
              </a:rPr>
              <a:t>claims</a:t>
            </a:r>
            <a:r>
              <a:rPr lang="zh-CN" altLang="en-US" sz="2000" dirty="0">
                <a:latin typeface="Calibri" panose="020F0502020204030204" pitchFamily="34" charset="0"/>
                <a:ea typeface="微软雅黑" panose="020B0503020204020204" charset="-122"/>
                <a:cs typeface="Calibri" panose="020F0502020204030204" pitchFamily="34" charset="0"/>
              </a:rPr>
              <a:t>。</a:t>
            </a:r>
            <a:endParaRPr lang="en-US" altLang="zh-CN" sz="2000" dirty="0">
              <a:latin typeface="Calibri" panose="020F0502020204030204" pitchFamily="34" charset="0"/>
              <a:ea typeface="微软雅黑" panose="020B0503020204020204" charset="-122"/>
              <a:cs typeface="Calibri" panose="020F0502020204030204" pitchFamily="34" charset="0"/>
              <a:sym typeface="FZHei-B01S" panose="02010601030101010101" pitchFamily="2" charset="-122"/>
            </a:endParaRPr>
          </a:p>
        </p:txBody>
      </p:sp>
      <p:sp>
        <p:nvSpPr>
          <p:cNvPr id="3" name="左大括号 2"/>
          <p:cNvSpPr/>
          <p:nvPr/>
        </p:nvSpPr>
        <p:spPr>
          <a:xfrm rot="16200000">
            <a:off x="4254111" y="3563744"/>
            <a:ext cx="267286" cy="11697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文本框 3"/>
          <p:cNvSpPr txBox="1"/>
          <p:nvPr/>
        </p:nvSpPr>
        <p:spPr>
          <a:xfrm>
            <a:off x="2781837" y="4465858"/>
            <a:ext cx="2940148" cy="369332"/>
          </a:xfrm>
          <a:prstGeom prst="rect">
            <a:avLst/>
          </a:prstGeom>
          <a:noFill/>
        </p:spPr>
        <p:txBody>
          <a:bodyPr wrap="square" rtlCol="0">
            <a:spAutoFit/>
          </a:bodyPr>
          <a:lstStyle/>
          <a:p>
            <a:r>
              <a:rPr lang="zh-CN" altLang="en-US" dirty="0"/>
              <a:t>许多生成应用的核心概念</a:t>
            </a:r>
            <a:endParaRPr lang="zh-CN" altLang="en-US" dirty="0"/>
          </a:p>
        </p:txBody>
      </p:sp>
      <p:cxnSp>
        <p:nvCxnSpPr>
          <p:cNvPr id="10" name="直接箭头连接符 9"/>
          <p:cNvCxnSpPr/>
          <p:nvPr/>
        </p:nvCxnSpPr>
        <p:spPr>
          <a:xfrm>
            <a:off x="5929288" y="4014966"/>
            <a:ext cx="464234" cy="26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612765" y="4465858"/>
            <a:ext cx="2940148" cy="368300"/>
          </a:xfrm>
          <a:prstGeom prst="rect">
            <a:avLst/>
          </a:prstGeom>
          <a:noFill/>
        </p:spPr>
        <p:txBody>
          <a:bodyPr wrap="square" rtlCol="0">
            <a:spAutoFit/>
          </a:bodyPr>
          <a:lstStyle/>
          <a:p>
            <a:r>
              <a:rPr lang="zh-CN" altLang="en-US" dirty="0"/>
              <a:t>观点文本的构建块</a:t>
            </a:r>
            <a:endParaRPr lang="zh-CN" altLang="en-US" dirty="0"/>
          </a:p>
        </p:txBody>
      </p:sp>
      <p:sp>
        <p:nvSpPr>
          <p:cNvPr id="11" name="文本框 10"/>
          <p:cNvSpPr txBox="1"/>
          <p:nvPr/>
        </p:nvSpPr>
        <p:spPr>
          <a:xfrm>
            <a:off x="1113432" y="5084123"/>
            <a:ext cx="8947053" cy="706755"/>
          </a:xfrm>
          <a:prstGeom prst="rect">
            <a:avLst/>
          </a:prstGeom>
          <a:noFill/>
        </p:spPr>
        <p:txBody>
          <a:bodyPr wrap="square" rtlCol="0">
            <a:spAutoFit/>
          </a:bodyPr>
          <a:lstStyle/>
          <a:p>
            <a:r>
              <a:rPr lang="zh-CN" altLang="en-US" sz="2000" dirty="0">
                <a:latin typeface="微软雅黑" panose="020B0503020204020204" charset="-122"/>
                <a:ea typeface="微软雅黑" panose="020B0503020204020204" charset="-122"/>
                <a:cs typeface="Calibri" panose="020F0502020204030204" pitchFamily="34" charset="0"/>
              </a:rPr>
              <a:t>③ 使用</a:t>
            </a:r>
            <a:r>
              <a:rPr lang="en-US" altLang="zh-CN" sz="2000" dirty="0">
                <a:latin typeface="微软雅黑" panose="020B0503020204020204" charset="-122"/>
                <a:ea typeface="微软雅黑" panose="020B0503020204020204" charset="-122"/>
                <a:cs typeface="Calibri" panose="020F0502020204030204" pitchFamily="34" charset="0"/>
              </a:rPr>
              <a:t>BART</a:t>
            </a:r>
            <a:r>
              <a:rPr lang="zh-CN" altLang="en-US" sz="2000" dirty="0">
                <a:latin typeface="微软雅黑" panose="020B0503020204020204" charset="-122"/>
                <a:ea typeface="微软雅黑" panose="020B0503020204020204" charset="-122"/>
                <a:cs typeface="Calibri" panose="020F0502020204030204" pitchFamily="34" charset="0"/>
              </a:rPr>
              <a:t>去预测其他的相关概念，生成</a:t>
            </a:r>
            <a:r>
              <a:rPr lang="en-US" altLang="zh-CN" sz="2000" dirty="0">
                <a:latin typeface="微软雅黑" panose="020B0503020204020204" charset="-122"/>
                <a:ea typeface="微软雅黑" panose="020B0503020204020204" charset="-122"/>
                <a:cs typeface="Calibri" panose="020F0502020204030204" pitchFamily="34" charset="0"/>
              </a:rPr>
              <a:t>claims</a:t>
            </a:r>
            <a:r>
              <a:rPr lang="zh-CN" altLang="en-US" sz="2000" dirty="0">
                <a:latin typeface="微软雅黑" panose="020B0503020204020204" charset="-122"/>
                <a:ea typeface="微软雅黑" panose="020B0503020204020204" charset="-122"/>
                <a:cs typeface="Calibri" panose="020F0502020204030204" pitchFamily="34" charset="0"/>
              </a:rPr>
              <a:t>，用客观和主观的内容来丰富生成的文本。</a:t>
            </a:r>
            <a:endParaRPr lang="en-US" altLang="zh-CN" sz="2000" dirty="0">
              <a:latin typeface="微软雅黑" panose="020B0503020204020204" charset="-122"/>
              <a:ea typeface="微软雅黑" panose="020B0503020204020204" charset="-122"/>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4620,&quot;width&quot;:8520}"/>
</p:tagLst>
</file>

<file path=ppt/theme/theme1.xml><?xml version="1.0" encoding="utf-8"?>
<a:theme xmlns:a="http://schemas.openxmlformats.org/drawingml/2006/main" name="第一PPT，www.1ppt.com">
  <a:themeElements>
    <a:clrScheme name="自定义 114">
      <a:dk1>
        <a:sysClr val="windowText" lastClr="000000"/>
      </a:dk1>
      <a:lt1>
        <a:sysClr val="window" lastClr="FFFFFF"/>
      </a:lt1>
      <a:dk2>
        <a:srgbClr val="44546A"/>
      </a:dk2>
      <a:lt2>
        <a:srgbClr val="E7E6E6"/>
      </a:lt2>
      <a:accent1>
        <a:srgbClr val="595959"/>
      </a:accent1>
      <a:accent2>
        <a:srgbClr val="595959"/>
      </a:accent2>
      <a:accent3>
        <a:srgbClr val="595959"/>
      </a:accent3>
      <a:accent4>
        <a:srgbClr val="595959"/>
      </a:accent4>
      <a:accent5>
        <a:srgbClr val="595959"/>
      </a:accent5>
      <a:accent6>
        <a:srgbClr val="595959"/>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第一PPT，www.1ppt.com">
  <a:themeElements>
    <a:clrScheme name="自定义 114">
      <a:dk1>
        <a:sysClr val="windowText" lastClr="000000"/>
      </a:dk1>
      <a:lt1>
        <a:sysClr val="window" lastClr="FFFFFF"/>
      </a:lt1>
      <a:dk2>
        <a:srgbClr val="44546A"/>
      </a:dk2>
      <a:lt2>
        <a:srgbClr val="E7E6E6"/>
      </a:lt2>
      <a:accent1>
        <a:srgbClr val="595959"/>
      </a:accent1>
      <a:accent2>
        <a:srgbClr val="595959"/>
      </a:accent2>
      <a:accent3>
        <a:srgbClr val="595959"/>
      </a:accent3>
      <a:accent4>
        <a:srgbClr val="595959"/>
      </a:accent4>
      <a:accent5>
        <a:srgbClr val="595959"/>
      </a:accent5>
      <a:accent6>
        <a:srgbClr val="595959"/>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3614</Words>
  <Application>WPS 演示</Application>
  <PresentationFormat>宽屏</PresentationFormat>
  <Paragraphs>246</Paragraphs>
  <Slides>26</Slides>
  <Notes>25</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26</vt:i4>
      </vt:variant>
    </vt:vector>
  </HeadingPairs>
  <TitlesOfParts>
    <vt:vector size="44" baseType="lpstr">
      <vt:lpstr>Arial</vt:lpstr>
      <vt:lpstr>宋体</vt:lpstr>
      <vt:lpstr>Wingdings</vt:lpstr>
      <vt:lpstr>Calibri</vt:lpstr>
      <vt:lpstr>FZHei-B01S</vt:lpstr>
      <vt:lpstr>Times New Roman</vt:lpstr>
      <vt:lpstr>微软雅黑</vt:lpstr>
      <vt:lpstr>思源黑体 CN Light</vt:lpstr>
      <vt:lpstr>黑体</vt:lpstr>
      <vt:lpstr>Century Gothic</vt:lpstr>
      <vt:lpstr>Calibri</vt:lpstr>
      <vt:lpstr>Arial Unicode MS</vt:lpstr>
      <vt:lpstr>等线 Light</vt:lpstr>
      <vt:lpstr>等线</vt:lpstr>
      <vt:lpstr>Cambria Math</vt:lpstr>
      <vt:lpstr>经典综艺体简</vt:lpstr>
      <vt:lpstr>第一PPT，www.1ppt.com</vt:lpstr>
      <vt:lpstr>1_第一PPT，www.1ppt.com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企业介绍</dc:title>
  <dc:creator>第一PPT</dc:creator>
  <cp:keywords>www.1ppt.com</cp:keywords>
  <cp:lastModifiedBy>qzuser</cp:lastModifiedBy>
  <cp:revision>36</cp:revision>
  <dcterms:created xsi:type="dcterms:W3CDTF">2018-04-21T02:59:00Z</dcterms:created>
  <dcterms:modified xsi:type="dcterms:W3CDTF">2021-12-16T02:40:34Z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D5B6C214DB224DD4A6D62658A77C34CB</vt:lpwstr>
  </property>
  <property fmtid="{D5CDD505-2E9C-101B-9397-08002B2CF9AE}" pid="3" name="KSOProductBuildVer">
    <vt:lpwstr>2052-11.1.0.11115</vt:lpwstr>
  </property>
</Properties>
</file>