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0" r:id="rId3"/>
    <p:sldId id="271" r:id="rId4"/>
    <p:sldId id="257" r:id="rId5"/>
    <p:sldId id="277" r:id="rId6"/>
    <p:sldId id="258" r:id="rId7"/>
    <p:sldId id="265" r:id="rId8"/>
    <p:sldId id="259" r:id="rId9"/>
    <p:sldId id="282" r:id="rId10"/>
    <p:sldId id="288" r:id="rId11"/>
    <p:sldId id="278" r:id="rId12"/>
    <p:sldId id="279" r:id="rId13"/>
    <p:sldId id="280" r:id="rId14"/>
    <p:sldId id="290" r:id="rId15"/>
    <p:sldId id="281" r:id="rId16"/>
    <p:sldId id="284" r:id="rId17"/>
    <p:sldId id="287" r:id="rId18"/>
    <p:sldId id="263" r:id="rId19"/>
    <p:sldId id="289" r:id="rId20"/>
    <p:sldId id="286" r:id="rId21"/>
    <p:sldId id="264"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14EC2D-52B8-4774-B3C7-8BE1B69BADD3}">
          <p14:sldIdLst>
            <p14:sldId id="256"/>
            <p14:sldId id="270"/>
            <p14:sldId id="271"/>
            <p14:sldId id="257"/>
            <p14:sldId id="277"/>
            <p14:sldId id="258"/>
            <p14:sldId id="265"/>
            <p14:sldId id="259"/>
            <p14:sldId id="282"/>
            <p14:sldId id="288"/>
            <p14:sldId id="278"/>
            <p14:sldId id="279"/>
            <p14:sldId id="280"/>
            <p14:sldId id="290"/>
            <p14:sldId id="281"/>
            <p14:sldId id="284"/>
            <p14:sldId id="287"/>
            <p14:sldId id="263"/>
            <p14:sldId id="289"/>
            <p14:sldId id="286"/>
            <p14:sldId id="264"/>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52" autoAdjust="0"/>
  </p:normalViewPr>
  <p:slideViewPr>
    <p:cSldViewPr snapToGrid="0">
      <p:cViewPr>
        <p:scale>
          <a:sx n="66" d="100"/>
          <a:sy n="66" d="100"/>
        </p:scale>
        <p:origin x="25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053C7-B502-4308-862A-0BFA693FB63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62459-B5EB-4FA3-86BC-62BC5084E9C5}" type="slidenum">
              <a:rPr lang="zh-CN" altLang="en-US" smtClean="0"/>
              <a:t>‹#›</a:t>
            </a:fld>
            <a:endParaRPr lang="zh-CN" altLang="en-US"/>
          </a:p>
        </p:txBody>
      </p:sp>
    </p:spTree>
    <p:extLst>
      <p:ext uri="{BB962C8B-B14F-4D97-AF65-F5344CB8AC3E}">
        <p14:creationId xmlns:p14="http://schemas.microsoft.com/office/powerpoint/2010/main" val="12892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a:t>
            </a:fld>
            <a:endParaRPr lang="zh-CN" altLang="en-US"/>
          </a:p>
        </p:txBody>
      </p:sp>
    </p:spTree>
    <p:extLst>
      <p:ext uri="{BB962C8B-B14F-4D97-AF65-F5344CB8AC3E}">
        <p14:creationId xmlns:p14="http://schemas.microsoft.com/office/powerpoint/2010/main" val="317754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其中</a:t>
            </a:r>
            <a:r>
              <a:rPr lang="en-US" altLang="zh-CN" b="0" i="0" dirty="0">
                <a:solidFill>
                  <a:srgbClr val="000000"/>
                </a:solidFill>
                <a:effectLst/>
                <a:latin typeface="PingFang SC"/>
              </a:rPr>
              <a:t>[CLS]</a:t>
            </a:r>
            <a:r>
              <a:rPr lang="zh-CN" altLang="en-US" b="0" i="0" dirty="0">
                <a:solidFill>
                  <a:srgbClr val="000000"/>
                </a:solidFill>
                <a:effectLst/>
                <a:latin typeface="PingFang SC"/>
              </a:rPr>
              <a:t>和</a:t>
            </a:r>
            <a:r>
              <a:rPr lang="en-US" altLang="zh-CN" b="0" i="0" dirty="0">
                <a:solidFill>
                  <a:srgbClr val="000000"/>
                </a:solidFill>
                <a:effectLst/>
                <a:latin typeface="PingFang SC"/>
              </a:rPr>
              <a:t>[SEP]</a:t>
            </a:r>
            <a:r>
              <a:rPr lang="zh-CN" altLang="en-US" b="0" i="0" dirty="0">
                <a:solidFill>
                  <a:srgbClr val="000000"/>
                </a:solidFill>
                <a:effectLst/>
                <a:latin typeface="PingFang SC"/>
              </a:rPr>
              <a:t>是特殊标记。对于输入中的每个标记，其表示是通过连接相应的标记、段和位置嵌入来构造的。然后，事件对表示将输入到</a:t>
            </a:r>
            <a:r>
              <a:rPr lang="en-US" altLang="zh-CN" b="0" i="0" dirty="0">
                <a:solidFill>
                  <a:srgbClr val="000000"/>
                </a:solidFill>
                <a:effectLst/>
                <a:latin typeface="PingFang SC"/>
              </a:rPr>
              <a:t>BERT</a:t>
            </a:r>
            <a:r>
              <a:rPr lang="zh-CN" altLang="en-US" b="0" i="0" dirty="0">
                <a:solidFill>
                  <a:srgbClr val="000000"/>
                </a:solidFill>
                <a:effectLst/>
                <a:latin typeface="PingFang SC"/>
              </a:rPr>
              <a:t>体系结构，并由多层</a:t>
            </a:r>
            <a:r>
              <a:rPr lang="en-US" altLang="zh-CN" b="0" i="0" dirty="0">
                <a:solidFill>
                  <a:srgbClr val="000000"/>
                </a:solidFill>
                <a:effectLst/>
                <a:latin typeface="PingFang SC"/>
              </a:rPr>
              <a:t>Transformer</a:t>
            </a:r>
            <a:r>
              <a:rPr lang="zh-CN" altLang="en-US" b="0" i="0" dirty="0">
                <a:solidFill>
                  <a:srgbClr val="000000"/>
                </a:solidFill>
                <a:effectLst/>
                <a:latin typeface="PingFang SC"/>
              </a:rPr>
              <a:t>块更新。最后，我们获得最后一层中特殊</a:t>
            </a:r>
            <a:r>
              <a:rPr lang="en-US" altLang="zh-CN" b="0" i="0" dirty="0">
                <a:solidFill>
                  <a:srgbClr val="000000"/>
                </a:solidFill>
                <a:effectLst/>
                <a:latin typeface="PingFang SC"/>
              </a:rPr>
              <a:t>[CLS]</a:t>
            </a:r>
            <a:r>
              <a:rPr lang="zh-CN" altLang="en-US" b="0" i="0" dirty="0">
                <a:solidFill>
                  <a:srgbClr val="000000"/>
                </a:solidFill>
                <a:effectLst/>
                <a:latin typeface="PingFang SC"/>
              </a:rPr>
              <a:t>标记对应的隐藏状态，作为标记级事件对表示：</a:t>
            </a:r>
          </a:p>
          <a:p>
            <a:pPr algn="l"/>
            <a:r>
              <a:rPr lang="en-US" altLang="zh-CN" b="0" i="0" dirty="0">
                <a:solidFill>
                  <a:srgbClr val="000000"/>
                </a:solidFill>
                <a:effectLst/>
                <a:latin typeface="PingFang SC"/>
              </a:rPr>
              <a:t>he[CLS]=BERT</a:t>
            </a:r>
            <a:r>
              <a:rPr lang="zh-CN" altLang="en-US" b="0" i="0" dirty="0">
                <a:solidFill>
                  <a:srgbClr val="000000"/>
                </a:solidFill>
                <a:effectLst/>
                <a:latin typeface="PingFang SC"/>
              </a:rPr>
              <a:t>（</a:t>
            </a:r>
            <a:r>
              <a:rPr lang="en-US" altLang="zh-CN" b="0" i="0" dirty="0">
                <a:solidFill>
                  <a:srgbClr val="000000"/>
                </a:solidFill>
                <a:effectLst/>
                <a:latin typeface="PingFang SC"/>
              </a:rPr>
              <a:t>E1</a:t>
            </a:r>
            <a:r>
              <a:rPr lang="zh-CN" altLang="en-US" b="0" i="0" dirty="0">
                <a:solidFill>
                  <a:srgbClr val="000000"/>
                </a:solidFill>
                <a:effectLst/>
                <a:latin typeface="PingFang SC"/>
              </a:rPr>
              <a:t>，</a:t>
            </a:r>
            <a:r>
              <a:rPr lang="en-US" altLang="zh-CN" b="0" i="0" dirty="0">
                <a:solidFill>
                  <a:srgbClr val="000000"/>
                </a:solidFill>
                <a:effectLst/>
                <a:latin typeface="PingFang SC"/>
              </a:rPr>
              <a:t>E2</a:t>
            </a:r>
            <a:r>
              <a:rPr lang="zh-CN" altLang="en-US" b="0" i="0" dirty="0">
                <a:solidFill>
                  <a:srgbClr val="000000"/>
                </a:solidFill>
                <a:effectLst/>
                <a:latin typeface="PingFang SC"/>
              </a:rPr>
              <a:t>）</a:t>
            </a:r>
          </a:p>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12</a:t>
            </a:fld>
            <a:endParaRPr lang="zh-CN" altLang="en-US"/>
          </a:p>
        </p:txBody>
      </p:sp>
    </p:spTree>
    <p:extLst>
      <p:ext uri="{BB962C8B-B14F-4D97-AF65-F5344CB8AC3E}">
        <p14:creationId xmlns:p14="http://schemas.microsoft.com/office/powerpoint/2010/main" val="402964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由于叙事和语篇分析需要准确地表示实例对的深层语义，因此基于</a:t>
            </a:r>
            <a:r>
              <a:rPr lang="en-US" altLang="zh-CN" b="0" i="0" dirty="0">
                <a:solidFill>
                  <a:srgbClr val="000000"/>
                </a:solidFill>
                <a:effectLst/>
                <a:latin typeface="PingFang SC"/>
              </a:rPr>
              <a:t>BERT</a:t>
            </a:r>
            <a:r>
              <a:rPr lang="zh-CN" altLang="en-US" b="0" i="0" dirty="0">
                <a:solidFill>
                  <a:srgbClr val="000000"/>
                </a:solidFill>
                <a:effectLst/>
                <a:latin typeface="PingFang SC"/>
              </a:rPr>
              <a:t>的令牌编码器捕获的浅标记层知识是不够的。然而，</a:t>
            </a:r>
            <a:r>
              <a:rPr lang="en-US" altLang="zh-CN" b="0" i="0" dirty="0">
                <a:solidFill>
                  <a:srgbClr val="000000"/>
                </a:solidFill>
                <a:effectLst/>
                <a:latin typeface="PingFang SC"/>
              </a:rPr>
              <a:t>BERT</a:t>
            </a:r>
            <a:r>
              <a:rPr lang="zh-CN" altLang="en-US" b="0" i="0" dirty="0">
                <a:solidFill>
                  <a:srgbClr val="000000"/>
                </a:solidFill>
                <a:effectLst/>
                <a:latin typeface="PingFang SC"/>
              </a:rPr>
              <a:t>总是诱导一个非光滑的各向异性语义空间，这不利于大粒度语言单元的语义建模。</a:t>
            </a:r>
            <a:endParaRPr lang="en-US" altLang="zh-CN" b="0" i="0" dirty="0">
              <a:solidFill>
                <a:srgbClr val="000000"/>
              </a:solidFill>
              <a:effectLst/>
              <a:latin typeface="PingFang SC"/>
            </a:endParaRPr>
          </a:p>
          <a:p>
            <a:pPr algn="l"/>
            <a:r>
              <a:rPr lang="zh-CN" altLang="en-US" b="0" i="0" dirty="0">
                <a:solidFill>
                  <a:srgbClr val="000000"/>
                </a:solidFill>
                <a:effectLst/>
                <a:latin typeface="PingFang SC"/>
              </a:rPr>
              <a:t>为了解决这个问题，我们引入了一种基于变分自动编码器（</a:t>
            </a:r>
            <a:r>
              <a:rPr lang="en-US" altLang="zh-CN" b="0" i="0" dirty="0">
                <a:solidFill>
                  <a:srgbClr val="000000"/>
                </a:solidFill>
                <a:effectLst/>
                <a:latin typeface="PingFang SC"/>
              </a:rPr>
              <a:t>VAE</a:t>
            </a:r>
            <a:r>
              <a:rPr lang="zh-CN" altLang="en-US" b="0" i="0" dirty="0">
                <a:solidFill>
                  <a:srgbClr val="000000"/>
                </a:solidFill>
                <a:effectLst/>
                <a:latin typeface="PingFang SC"/>
              </a:rPr>
              <a:t>）的语义编码器，通过将各向异性语义分布转换为平滑和各向同性高斯分布来表示事件和子句的语义，为了更好地学习语义编码器，语义适配器在</a:t>
            </a:r>
            <a:r>
              <a:rPr lang="en-US" altLang="zh-CN" b="0" i="0" dirty="0">
                <a:solidFill>
                  <a:srgbClr val="000000"/>
                </a:solidFill>
                <a:effectLst/>
                <a:latin typeface="PingFang SC"/>
              </a:rPr>
              <a:t>ERE</a:t>
            </a:r>
            <a:r>
              <a:rPr lang="zh-CN" altLang="en-US" b="0" i="0" dirty="0">
                <a:solidFill>
                  <a:srgbClr val="000000"/>
                </a:solidFill>
                <a:effectLst/>
                <a:latin typeface="PingFang SC"/>
              </a:rPr>
              <a:t>和</a:t>
            </a:r>
            <a:r>
              <a:rPr lang="en-US" altLang="zh-CN" b="0" i="0" dirty="0">
                <a:solidFill>
                  <a:srgbClr val="000000"/>
                </a:solidFill>
                <a:effectLst/>
                <a:latin typeface="PingFang SC"/>
              </a:rPr>
              <a:t>DRR</a:t>
            </a:r>
            <a:r>
              <a:rPr lang="zh-CN" altLang="en-US" b="0" i="0" dirty="0">
                <a:solidFill>
                  <a:srgbClr val="000000"/>
                </a:solidFill>
                <a:effectLst/>
                <a:latin typeface="PingFang SC"/>
              </a:rPr>
              <a:t>之间共享语义编码器的参数</a:t>
            </a:r>
            <a:r>
              <a:rPr lang="en-US" altLang="zh-CN" b="0" i="0" dirty="0">
                <a:solidFill>
                  <a:srgbClr val="000000"/>
                </a:solidFill>
                <a:effectLst/>
                <a:latin typeface="PingFang SC"/>
              </a:rPr>
              <a:t>θ</a:t>
            </a:r>
            <a:r>
              <a:rPr lang="zh-CN" altLang="en-US" b="0" i="0" dirty="0">
                <a:solidFill>
                  <a:srgbClr val="000000"/>
                </a:solidFill>
                <a:effectLst/>
                <a:latin typeface="PingFang SC"/>
              </a:rPr>
              <a:t>语义，并使用分类监督信号和</a:t>
            </a:r>
            <a:r>
              <a:rPr lang="en-US" altLang="zh-CN" b="0" i="0" dirty="0">
                <a:solidFill>
                  <a:srgbClr val="000000"/>
                </a:solidFill>
                <a:effectLst/>
                <a:latin typeface="PingFang SC"/>
              </a:rPr>
              <a:t>KL</a:t>
            </a:r>
            <a:r>
              <a:rPr lang="zh-CN" altLang="en-US" b="0" i="0" dirty="0">
                <a:solidFill>
                  <a:srgbClr val="000000"/>
                </a:solidFill>
                <a:effectLst/>
                <a:latin typeface="PingFang SC"/>
              </a:rPr>
              <a:t>散度对其进行训练。</a:t>
            </a:r>
            <a:endParaRPr lang="en-US" altLang="zh-CN" b="0" i="0" dirty="0">
              <a:solidFill>
                <a:srgbClr val="000000"/>
              </a:solidFill>
              <a:effectLst/>
              <a:latin typeface="PingFang SC"/>
            </a:endParaRPr>
          </a:p>
          <a:p>
            <a:pPr algn="l"/>
            <a:endParaRPr lang="en-US" altLang="zh-CN" b="0" i="0" dirty="0">
              <a:solidFill>
                <a:srgbClr val="000000"/>
              </a:solidFill>
              <a:effectLst/>
              <a:latin typeface="PingFang SC"/>
            </a:endParaRPr>
          </a:p>
          <a:p>
            <a:r>
              <a:rPr lang="zh-CN" altLang="en-US" b="0" i="0" dirty="0">
                <a:solidFill>
                  <a:srgbClr val="000000"/>
                </a:solidFill>
                <a:effectLst/>
                <a:latin typeface="PingFang SC"/>
              </a:rPr>
              <a:t>具体地说，我们假设存在一个连续的潜变量</a:t>
            </a:r>
            <a:r>
              <a:rPr lang="en-US" altLang="zh-CN" b="0" i="0" dirty="0" err="1">
                <a:solidFill>
                  <a:srgbClr val="000000"/>
                </a:solidFill>
                <a:effectLst/>
                <a:latin typeface="PingFang SC"/>
              </a:rPr>
              <a:t>hz</a:t>
            </a:r>
            <a:r>
              <a:rPr lang="en-US" altLang="zh-CN" b="0" i="0" dirty="0">
                <a:solidFill>
                  <a:srgbClr val="000000"/>
                </a:solidFill>
                <a:effectLst/>
                <a:latin typeface="PingFang SC"/>
              </a:rPr>
              <a:t>∼ N</a:t>
            </a:r>
            <a:r>
              <a:rPr lang="zh-CN" altLang="en-US" b="0" i="0" dirty="0">
                <a:solidFill>
                  <a:srgbClr val="000000"/>
                </a:solidFill>
                <a:effectLst/>
                <a:latin typeface="PingFang SC"/>
              </a:rPr>
              <a:t>（</a:t>
            </a:r>
            <a:r>
              <a:rPr lang="en-US" altLang="zh-CN" b="0" i="0" dirty="0">
                <a:solidFill>
                  <a:srgbClr val="000000"/>
                </a:solidFill>
                <a:effectLst/>
                <a:latin typeface="PingFang SC"/>
              </a:rPr>
              <a:t>µ</a:t>
            </a:r>
            <a:r>
              <a:rPr lang="zh-CN" altLang="en-US" b="0" i="0" dirty="0">
                <a:solidFill>
                  <a:srgbClr val="000000"/>
                </a:solidFill>
                <a:effectLst/>
                <a:latin typeface="PingFang SC"/>
              </a:rPr>
              <a:t>，</a:t>
            </a:r>
            <a:r>
              <a:rPr lang="en-US" altLang="zh-CN" b="0" i="0" dirty="0" err="1">
                <a:solidFill>
                  <a:srgbClr val="000000"/>
                </a:solidFill>
                <a:effectLst/>
                <a:latin typeface="PingFang SC"/>
              </a:rPr>
              <a:t>diag</a:t>
            </a:r>
            <a:r>
              <a:rPr lang="zh-CN" altLang="en-US" b="0" i="0" dirty="0">
                <a:solidFill>
                  <a:srgbClr val="000000"/>
                </a:solidFill>
                <a:effectLst/>
                <a:latin typeface="PingFang SC"/>
              </a:rPr>
              <a:t>（</a:t>
            </a:r>
            <a:r>
              <a:rPr lang="en-US" altLang="zh-CN" b="0" i="0" dirty="0">
                <a:solidFill>
                  <a:srgbClr val="000000"/>
                </a:solidFill>
                <a:effectLst/>
                <a:latin typeface="PingFang SC"/>
              </a:rPr>
              <a:t>σ2</a:t>
            </a:r>
            <a:r>
              <a:rPr lang="zh-CN" altLang="en-US" b="0" i="0" dirty="0">
                <a:solidFill>
                  <a:srgbClr val="000000"/>
                </a:solidFill>
                <a:effectLst/>
                <a:latin typeface="PingFang SC"/>
              </a:rPr>
              <a:t>）），其中</a:t>
            </a:r>
            <a:r>
              <a:rPr lang="en-US" altLang="zh-CN" b="0" i="0" dirty="0">
                <a:solidFill>
                  <a:srgbClr val="000000"/>
                </a:solidFill>
                <a:effectLst/>
                <a:latin typeface="PingFang SC"/>
              </a:rPr>
              <a:t>µ</a:t>
            </a:r>
            <a:r>
              <a:rPr lang="zh-CN" altLang="en-US" b="0" i="0" dirty="0">
                <a:solidFill>
                  <a:srgbClr val="000000"/>
                </a:solidFill>
                <a:effectLst/>
                <a:latin typeface="PingFang SC"/>
              </a:rPr>
              <a:t>和</a:t>
            </a:r>
            <a:r>
              <a:rPr lang="en-US" altLang="zh-CN" b="0" i="0" dirty="0">
                <a:solidFill>
                  <a:srgbClr val="000000"/>
                </a:solidFill>
                <a:effectLst/>
                <a:latin typeface="PingFang SC"/>
              </a:rPr>
              <a:t>σ2</a:t>
            </a:r>
            <a:r>
              <a:rPr lang="zh-CN" altLang="en-US" b="0" i="0" dirty="0">
                <a:solidFill>
                  <a:srgbClr val="000000"/>
                </a:solidFill>
                <a:effectLst/>
                <a:latin typeface="PingFang SC"/>
              </a:rPr>
              <a:t>分别是高斯分布的均值和方差。在此假设下，事件</a:t>
            </a:r>
            <a:r>
              <a:rPr lang="en-US" altLang="zh-CN" b="0" i="0" dirty="0">
                <a:solidFill>
                  <a:srgbClr val="000000"/>
                </a:solidFill>
                <a:effectLst/>
                <a:latin typeface="PingFang SC"/>
              </a:rPr>
              <a:t>/</a:t>
            </a:r>
            <a:r>
              <a:rPr lang="zh-CN" altLang="en-US" b="0" i="0" dirty="0">
                <a:solidFill>
                  <a:srgbClr val="000000"/>
                </a:solidFill>
                <a:effectLst/>
                <a:latin typeface="PingFang SC"/>
              </a:rPr>
              <a:t>话语关系的原始条件概率</a:t>
            </a: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13</a:t>
            </a:fld>
            <a:endParaRPr lang="zh-CN" altLang="en-US"/>
          </a:p>
        </p:txBody>
      </p:sp>
    </p:spTree>
    <p:extLst>
      <p:ext uri="{BB962C8B-B14F-4D97-AF65-F5344CB8AC3E}">
        <p14:creationId xmlns:p14="http://schemas.microsoft.com/office/powerpoint/2010/main" val="175899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由于叙事和语篇分析需要准确地表示实例对的深层语义，因此基于</a:t>
            </a:r>
            <a:r>
              <a:rPr lang="en-US" altLang="zh-CN" b="0" i="0" dirty="0">
                <a:solidFill>
                  <a:srgbClr val="000000"/>
                </a:solidFill>
                <a:effectLst/>
                <a:latin typeface="PingFang SC"/>
              </a:rPr>
              <a:t>BERT</a:t>
            </a:r>
            <a:r>
              <a:rPr lang="zh-CN" altLang="en-US" b="0" i="0" dirty="0">
                <a:solidFill>
                  <a:srgbClr val="000000"/>
                </a:solidFill>
                <a:effectLst/>
                <a:latin typeface="PingFang SC"/>
              </a:rPr>
              <a:t>的令牌编码器捕获的浅标记层知识是不够的。然而，</a:t>
            </a:r>
            <a:r>
              <a:rPr lang="en-US" altLang="zh-CN" b="0" i="0" dirty="0">
                <a:solidFill>
                  <a:srgbClr val="000000"/>
                </a:solidFill>
                <a:effectLst/>
                <a:latin typeface="PingFang SC"/>
              </a:rPr>
              <a:t>BERT</a:t>
            </a:r>
            <a:r>
              <a:rPr lang="zh-CN" altLang="en-US" b="0" i="0" dirty="0">
                <a:solidFill>
                  <a:srgbClr val="000000"/>
                </a:solidFill>
                <a:effectLst/>
                <a:latin typeface="PingFang SC"/>
              </a:rPr>
              <a:t>总是诱导一个非光滑的各向异性语义空间，这不利于大粒度语言单元的语义建模。</a:t>
            </a:r>
            <a:endParaRPr lang="en-US" altLang="zh-CN" b="0" i="0" dirty="0">
              <a:solidFill>
                <a:srgbClr val="000000"/>
              </a:solidFill>
              <a:effectLst/>
              <a:latin typeface="PingFang SC"/>
            </a:endParaRPr>
          </a:p>
          <a:p>
            <a:pPr algn="l"/>
            <a:r>
              <a:rPr lang="zh-CN" altLang="en-US" b="0" i="0" dirty="0">
                <a:solidFill>
                  <a:srgbClr val="000000"/>
                </a:solidFill>
                <a:effectLst/>
                <a:latin typeface="PingFang SC"/>
              </a:rPr>
              <a:t>为了解决这个问题，我们引入了一种基于变分自动编码器（</a:t>
            </a:r>
            <a:r>
              <a:rPr lang="en-US" altLang="zh-CN" b="0" i="0" dirty="0">
                <a:solidFill>
                  <a:srgbClr val="000000"/>
                </a:solidFill>
                <a:effectLst/>
                <a:latin typeface="PingFang SC"/>
              </a:rPr>
              <a:t>VAE</a:t>
            </a:r>
            <a:r>
              <a:rPr lang="zh-CN" altLang="en-US" b="0" i="0" dirty="0">
                <a:solidFill>
                  <a:srgbClr val="000000"/>
                </a:solidFill>
                <a:effectLst/>
                <a:latin typeface="PingFang SC"/>
              </a:rPr>
              <a:t>）的语义编码器，通过将各向异性语义分布转换为平滑和各向同性高斯分布来表示事件和子句的语义，为了更好地学习语义编码器，语义适配器在</a:t>
            </a:r>
            <a:r>
              <a:rPr lang="en-US" altLang="zh-CN" b="0" i="0" dirty="0">
                <a:solidFill>
                  <a:srgbClr val="000000"/>
                </a:solidFill>
                <a:effectLst/>
                <a:latin typeface="PingFang SC"/>
              </a:rPr>
              <a:t>ERE</a:t>
            </a:r>
            <a:r>
              <a:rPr lang="zh-CN" altLang="en-US" b="0" i="0" dirty="0">
                <a:solidFill>
                  <a:srgbClr val="000000"/>
                </a:solidFill>
                <a:effectLst/>
                <a:latin typeface="PingFang SC"/>
              </a:rPr>
              <a:t>和</a:t>
            </a:r>
            <a:r>
              <a:rPr lang="en-US" altLang="zh-CN" b="0" i="0" dirty="0">
                <a:solidFill>
                  <a:srgbClr val="000000"/>
                </a:solidFill>
                <a:effectLst/>
                <a:latin typeface="PingFang SC"/>
              </a:rPr>
              <a:t>DRR</a:t>
            </a:r>
            <a:r>
              <a:rPr lang="zh-CN" altLang="en-US" b="0" i="0" dirty="0">
                <a:solidFill>
                  <a:srgbClr val="000000"/>
                </a:solidFill>
                <a:effectLst/>
                <a:latin typeface="PingFang SC"/>
              </a:rPr>
              <a:t>之间共享语义编码器的参数</a:t>
            </a:r>
            <a:r>
              <a:rPr lang="en-US" altLang="zh-CN" b="0" i="0" dirty="0">
                <a:solidFill>
                  <a:srgbClr val="000000"/>
                </a:solidFill>
                <a:effectLst/>
                <a:latin typeface="PingFang SC"/>
              </a:rPr>
              <a:t>θ</a:t>
            </a:r>
            <a:r>
              <a:rPr lang="zh-CN" altLang="en-US" b="0" i="0" dirty="0">
                <a:solidFill>
                  <a:srgbClr val="000000"/>
                </a:solidFill>
                <a:effectLst/>
                <a:latin typeface="PingFang SC"/>
              </a:rPr>
              <a:t>语义，并使用分类监督信号和</a:t>
            </a:r>
            <a:r>
              <a:rPr lang="en-US" altLang="zh-CN" b="0" i="0" dirty="0">
                <a:solidFill>
                  <a:srgbClr val="000000"/>
                </a:solidFill>
                <a:effectLst/>
                <a:latin typeface="PingFang SC"/>
              </a:rPr>
              <a:t>KL</a:t>
            </a:r>
            <a:r>
              <a:rPr lang="zh-CN" altLang="en-US" b="0" i="0" dirty="0">
                <a:solidFill>
                  <a:srgbClr val="000000"/>
                </a:solidFill>
                <a:effectLst/>
                <a:latin typeface="PingFang SC"/>
              </a:rPr>
              <a:t>散度对其进行训练。</a:t>
            </a:r>
            <a:endParaRPr lang="en-US" altLang="zh-CN" b="0" i="0" dirty="0">
              <a:solidFill>
                <a:srgbClr val="000000"/>
              </a:solidFill>
              <a:effectLst/>
              <a:latin typeface="PingFang SC"/>
            </a:endParaRPr>
          </a:p>
          <a:p>
            <a:pPr algn="l"/>
            <a:endParaRPr lang="en-US" altLang="zh-CN" b="0" i="0" dirty="0">
              <a:solidFill>
                <a:srgbClr val="000000"/>
              </a:solidFill>
              <a:effectLst/>
              <a:latin typeface="PingFang SC"/>
            </a:endParaRPr>
          </a:p>
          <a:p>
            <a:r>
              <a:rPr lang="zh-CN" altLang="en-US" b="0" i="0" dirty="0">
                <a:solidFill>
                  <a:srgbClr val="000000"/>
                </a:solidFill>
                <a:effectLst/>
                <a:latin typeface="PingFang SC"/>
              </a:rPr>
              <a:t>具体地说，我们假设存在一个连续的潜变量</a:t>
            </a:r>
            <a:r>
              <a:rPr lang="en-US" altLang="zh-CN" b="0" i="0" dirty="0" err="1">
                <a:solidFill>
                  <a:srgbClr val="000000"/>
                </a:solidFill>
                <a:effectLst/>
                <a:latin typeface="PingFang SC"/>
              </a:rPr>
              <a:t>hz</a:t>
            </a:r>
            <a:r>
              <a:rPr lang="en-US" altLang="zh-CN" b="0" i="0" dirty="0">
                <a:solidFill>
                  <a:srgbClr val="000000"/>
                </a:solidFill>
                <a:effectLst/>
                <a:latin typeface="PingFang SC"/>
              </a:rPr>
              <a:t>∼ N</a:t>
            </a:r>
            <a:r>
              <a:rPr lang="zh-CN" altLang="en-US" b="0" i="0" dirty="0">
                <a:solidFill>
                  <a:srgbClr val="000000"/>
                </a:solidFill>
                <a:effectLst/>
                <a:latin typeface="PingFang SC"/>
              </a:rPr>
              <a:t>（</a:t>
            </a:r>
            <a:r>
              <a:rPr lang="en-US" altLang="zh-CN" b="0" i="0" dirty="0">
                <a:solidFill>
                  <a:srgbClr val="000000"/>
                </a:solidFill>
                <a:effectLst/>
                <a:latin typeface="PingFang SC"/>
              </a:rPr>
              <a:t>µ</a:t>
            </a:r>
            <a:r>
              <a:rPr lang="zh-CN" altLang="en-US" b="0" i="0" dirty="0">
                <a:solidFill>
                  <a:srgbClr val="000000"/>
                </a:solidFill>
                <a:effectLst/>
                <a:latin typeface="PingFang SC"/>
              </a:rPr>
              <a:t>，</a:t>
            </a:r>
            <a:r>
              <a:rPr lang="en-US" altLang="zh-CN" b="0" i="0" dirty="0" err="1">
                <a:solidFill>
                  <a:srgbClr val="000000"/>
                </a:solidFill>
                <a:effectLst/>
                <a:latin typeface="PingFang SC"/>
              </a:rPr>
              <a:t>diag</a:t>
            </a:r>
            <a:r>
              <a:rPr lang="zh-CN" altLang="en-US" b="0" i="0" dirty="0">
                <a:solidFill>
                  <a:srgbClr val="000000"/>
                </a:solidFill>
                <a:effectLst/>
                <a:latin typeface="PingFang SC"/>
              </a:rPr>
              <a:t>（</a:t>
            </a:r>
            <a:r>
              <a:rPr lang="en-US" altLang="zh-CN" b="0" i="0" dirty="0">
                <a:solidFill>
                  <a:srgbClr val="000000"/>
                </a:solidFill>
                <a:effectLst/>
                <a:latin typeface="PingFang SC"/>
              </a:rPr>
              <a:t>σ2</a:t>
            </a:r>
            <a:r>
              <a:rPr lang="zh-CN" altLang="en-US" b="0" i="0" dirty="0">
                <a:solidFill>
                  <a:srgbClr val="000000"/>
                </a:solidFill>
                <a:effectLst/>
                <a:latin typeface="PingFang SC"/>
              </a:rPr>
              <a:t>）），其中</a:t>
            </a:r>
            <a:r>
              <a:rPr lang="en-US" altLang="zh-CN" b="0" i="0" dirty="0">
                <a:solidFill>
                  <a:srgbClr val="000000"/>
                </a:solidFill>
                <a:effectLst/>
                <a:latin typeface="PingFang SC"/>
              </a:rPr>
              <a:t>µ</a:t>
            </a:r>
            <a:r>
              <a:rPr lang="zh-CN" altLang="en-US" b="0" i="0" dirty="0">
                <a:solidFill>
                  <a:srgbClr val="000000"/>
                </a:solidFill>
                <a:effectLst/>
                <a:latin typeface="PingFang SC"/>
              </a:rPr>
              <a:t>和</a:t>
            </a:r>
            <a:r>
              <a:rPr lang="en-US" altLang="zh-CN" b="0" i="0" dirty="0">
                <a:solidFill>
                  <a:srgbClr val="000000"/>
                </a:solidFill>
                <a:effectLst/>
                <a:latin typeface="PingFang SC"/>
              </a:rPr>
              <a:t>σ2</a:t>
            </a:r>
            <a:r>
              <a:rPr lang="zh-CN" altLang="en-US" b="0" i="0" dirty="0">
                <a:solidFill>
                  <a:srgbClr val="000000"/>
                </a:solidFill>
                <a:effectLst/>
                <a:latin typeface="PingFang SC"/>
              </a:rPr>
              <a:t>分别是高斯分布的均值和方差。在此假设下，事件</a:t>
            </a:r>
            <a:r>
              <a:rPr lang="en-US" altLang="zh-CN" b="0" i="0" dirty="0">
                <a:solidFill>
                  <a:srgbClr val="000000"/>
                </a:solidFill>
                <a:effectLst/>
                <a:latin typeface="PingFang SC"/>
              </a:rPr>
              <a:t>/</a:t>
            </a:r>
            <a:r>
              <a:rPr lang="zh-CN" altLang="en-US" b="0" i="0" dirty="0">
                <a:solidFill>
                  <a:srgbClr val="000000"/>
                </a:solidFill>
                <a:effectLst/>
                <a:latin typeface="PingFang SC"/>
              </a:rPr>
              <a:t>话语关系的原始条件概率</a:t>
            </a: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14</a:t>
            </a:fld>
            <a:endParaRPr lang="zh-CN" altLang="en-US"/>
          </a:p>
        </p:txBody>
      </p:sp>
    </p:spTree>
    <p:extLst>
      <p:ext uri="{BB962C8B-B14F-4D97-AF65-F5344CB8AC3E}">
        <p14:creationId xmlns:p14="http://schemas.microsoft.com/office/powerpoint/2010/main" val="92286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其中</a:t>
            </a:r>
            <a:r>
              <a:rPr lang="en-US" altLang="zh-CN" b="0" i="0" dirty="0">
                <a:solidFill>
                  <a:srgbClr val="000000"/>
                </a:solidFill>
                <a:effectLst/>
                <a:latin typeface="PingFang SC"/>
              </a:rPr>
              <a:t>[CLS]</a:t>
            </a:r>
            <a:r>
              <a:rPr lang="zh-CN" altLang="en-US" b="0" i="0" dirty="0">
                <a:solidFill>
                  <a:srgbClr val="000000"/>
                </a:solidFill>
                <a:effectLst/>
                <a:latin typeface="PingFang SC"/>
              </a:rPr>
              <a:t>和</a:t>
            </a:r>
            <a:r>
              <a:rPr lang="en-US" altLang="zh-CN" b="0" i="0" dirty="0">
                <a:solidFill>
                  <a:srgbClr val="000000"/>
                </a:solidFill>
                <a:effectLst/>
                <a:latin typeface="PingFang SC"/>
              </a:rPr>
              <a:t>[SEP]</a:t>
            </a:r>
            <a:r>
              <a:rPr lang="zh-CN" altLang="en-US" b="0" i="0" dirty="0">
                <a:solidFill>
                  <a:srgbClr val="000000"/>
                </a:solidFill>
                <a:effectLst/>
                <a:latin typeface="PingFang SC"/>
              </a:rPr>
              <a:t>是特殊标记。对于输入中的每个标记，其表示是通过连接相应的标记、段和位置嵌入来构造的。然后，事件对表示将输入到</a:t>
            </a:r>
            <a:r>
              <a:rPr lang="en-US" altLang="zh-CN" b="0" i="0" dirty="0">
                <a:solidFill>
                  <a:srgbClr val="000000"/>
                </a:solidFill>
                <a:effectLst/>
                <a:latin typeface="PingFang SC"/>
              </a:rPr>
              <a:t>BERT</a:t>
            </a:r>
            <a:r>
              <a:rPr lang="zh-CN" altLang="en-US" b="0" i="0" dirty="0">
                <a:solidFill>
                  <a:srgbClr val="000000"/>
                </a:solidFill>
                <a:effectLst/>
                <a:latin typeface="PingFang SC"/>
              </a:rPr>
              <a:t>体系结构，并由多层</a:t>
            </a:r>
            <a:r>
              <a:rPr lang="en-US" altLang="zh-CN" b="0" i="0" dirty="0">
                <a:solidFill>
                  <a:srgbClr val="000000"/>
                </a:solidFill>
                <a:effectLst/>
                <a:latin typeface="PingFang SC"/>
              </a:rPr>
              <a:t>Transformer</a:t>
            </a:r>
            <a:r>
              <a:rPr lang="zh-CN" altLang="en-US" b="0" i="0" dirty="0">
                <a:solidFill>
                  <a:srgbClr val="000000"/>
                </a:solidFill>
                <a:effectLst/>
                <a:latin typeface="PingFang SC"/>
              </a:rPr>
              <a:t>块更新。最后，我们获得最后一层中特殊</a:t>
            </a:r>
            <a:r>
              <a:rPr lang="en-US" altLang="zh-CN" b="0" i="0" dirty="0">
                <a:solidFill>
                  <a:srgbClr val="000000"/>
                </a:solidFill>
                <a:effectLst/>
                <a:latin typeface="PingFang SC"/>
              </a:rPr>
              <a:t>[CLS]</a:t>
            </a:r>
            <a:r>
              <a:rPr lang="zh-CN" altLang="en-US" b="0" i="0" dirty="0">
                <a:solidFill>
                  <a:srgbClr val="000000"/>
                </a:solidFill>
                <a:effectLst/>
                <a:latin typeface="PingFang SC"/>
              </a:rPr>
              <a:t>标记对应的隐藏状态，作为标记级事件对表示：</a:t>
            </a:r>
          </a:p>
          <a:p>
            <a:pPr algn="l"/>
            <a:r>
              <a:rPr lang="en-US" altLang="zh-CN" b="0" i="0" dirty="0">
                <a:solidFill>
                  <a:srgbClr val="000000"/>
                </a:solidFill>
                <a:effectLst/>
                <a:latin typeface="PingFang SC"/>
              </a:rPr>
              <a:t>he[CLS]=BERT</a:t>
            </a:r>
            <a:r>
              <a:rPr lang="zh-CN" altLang="en-US" b="0" i="0" dirty="0">
                <a:solidFill>
                  <a:srgbClr val="000000"/>
                </a:solidFill>
                <a:effectLst/>
                <a:latin typeface="PingFang SC"/>
              </a:rPr>
              <a:t>（</a:t>
            </a:r>
            <a:r>
              <a:rPr lang="en-US" altLang="zh-CN" b="0" i="0" dirty="0">
                <a:solidFill>
                  <a:srgbClr val="000000"/>
                </a:solidFill>
                <a:effectLst/>
                <a:latin typeface="PingFang SC"/>
              </a:rPr>
              <a:t>E1</a:t>
            </a:r>
            <a:r>
              <a:rPr lang="zh-CN" altLang="en-US" b="0" i="0" dirty="0">
                <a:solidFill>
                  <a:srgbClr val="000000"/>
                </a:solidFill>
                <a:effectLst/>
                <a:latin typeface="PingFang SC"/>
              </a:rPr>
              <a:t>，</a:t>
            </a:r>
            <a:r>
              <a:rPr lang="en-US" altLang="zh-CN" b="0" i="0" dirty="0">
                <a:solidFill>
                  <a:srgbClr val="000000"/>
                </a:solidFill>
                <a:effectLst/>
                <a:latin typeface="PingFang SC"/>
              </a:rPr>
              <a:t>E2</a:t>
            </a:r>
            <a:r>
              <a:rPr lang="zh-CN" altLang="en-US" b="0" i="0" dirty="0">
                <a:solidFill>
                  <a:srgbClr val="000000"/>
                </a:solidFill>
                <a:effectLst/>
                <a:latin typeface="PingFang SC"/>
              </a:rPr>
              <a:t>）</a:t>
            </a:r>
          </a:p>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15</a:t>
            </a:fld>
            <a:endParaRPr lang="zh-CN" altLang="en-US"/>
          </a:p>
        </p:txBody>
      </p:sp>
    </p:spTree>
    <p:extLst>
      <p:ext uri="{BB962C8B-B14F-4D97-AF65-F5344CB8AC3E}">
        <p14:creationId xmlns:p14="http://schemas.microsoft.com/office/powerpoint/2010/main" val="136432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r>
              <a:rPr lang="zh-CN" altLang="en-US" b="0" i="0" dirty="0">
                <a:solidFill>
                  <a:srgbClr val="000000"/>
                </a:solidFill>
                <a:effectLst/>
                <a:latin typeface="PingFang SC"/>
              </a:rPr>
            </a:br>
            <a:br>
              <a:rPr lang="zh-CN" altLang="en-US" b="0" i="0" dirty="0">
                <a:solidFill>
                  <a:srgbClr val="000000"/>
                </a:solidFill>
                <a:effectLst/>
                <a:latin typeface="PingFang SC"/>
              </a:rPr>
            </a:br>
            <a:r>
              <a:rPr lang="zh-CN" altLang="en-US" b="0" i="0" dirty="0">
                <a:solidFill>
                  <a:srgbClr val="000000"/>
                </a:solidFill>
                <a:effectLst/>
                <a:latin typeface="PingFang SC"/>
              </a:rPr>
              <a:t>对于</a:t>
            </a:r>
            <a:r>
              <a:rPr lang="en-US" altLang="zh-CN" b="0" i="0" dirty="0">
                <a:solidFill>
                  <a:srgbClr val="000000"/>
                </a:solidFill>
                <a:effectLst/>
                <a:latin typeface="PingFang SC"/>
              </a:rPr>
              <a:t>DRR:PDTB 2.0</a:t>
            </a:r>
            <a:r>
              <a:rPr lang="zh-CN" altLang="en-US" b="0" i="0" dirty="0">
                <a:solidFill>
                  <a:srgbClr val="000000"/>
                </a:solidFill>
                <a:effectLst/>
                <a:latin typeface="PingFang SC"/>
              </a:rPr>
              <a:t>，宾夕法尼亚州话语树库</a:t>
            </a:r>
            <a:r>
              <a:rPr lang="en-US" altLang="zh-CN" b="0" i="0" dirty="0">
                <a:solidFill>
                  <a:srgbClr val="000000"/>
                </a:solidFill>
                <a:effectLst/>
                <a:latin typeface="PingFang SC"/>
              </a:rPr>
              <a:t>2.0</a:t>
            </a:r>
            <a:r>
              <a:rPr lang="zh-CN" altLang="en-US" b="0" i="0" dirty="0">
                <a:solidFill>
                  <a:srgbClr val="000000"/>
                </a:solidFill>
                <a:effectLst/>
                <a:latin typeface="PingFang SC"/>
              </a:rPr>
              <a:t>分别为</a:t>
            </a:r>
            <a:r>
              <a:rPr lang="en-US" altLang="zh-CN" b="0" i="0" dirty="0">
                <a:solidFill>
                  <a:srgbClr val="000000"/>
                </a:solidFill>
                <a:effectLst/>
                <a:latin typeface="PingFang SC"/>
              </a:rPr>
              <a:t>2-20/0-1/21-22</a:t>
            </a:r>
            <a:r>
              <a:rPr lang="zh-CN" altLang="en-US" b="0" i="0" dirty="0">
                <a:solidFill>
                  <a:srgbClr val="000000"/>
                </a:solidFill>
                <a:effectLst/>
                <a:latin typeface="PingFang SC"/>
              </a:rPr>
              <a:t>节，用于训练</a:t>
            </a:r>
            <a:r>
              <a:rPr lang="en-US" altLang="zh-CN" b="0" i="0" dirty="0">
                <a:solidFill>
                  <a:srgbClr val="000000"/>
                </a:solidFill>
                <a:effectLst/>
                <a:latin typeface="PingFang SC"/>
              </a:rPr>
              <a:t>/</a:t>
            </a:r>
            <a:r>
              <a:rPr lang="zh-CN" altLang="en-US" b="0" i="0" dirty="0">
                <a:solidFill>
                  <a:srgbClr val="000000"/>
                </a:solidFill>
                <a:effectLst/>
                <a:latin typeface="PingFang SC"/>
              </a:rPr>
              <a:t>开发</a:t>
            </a:r>
            <a:r>
              <a:rPr lang="en-US" altLang="zh-CN" b="0" i="0" dirty="0">
                <a:solidFill>
                  <a:srgbClr val="000000"/>
                </a:solidFill>
                <a:effectLst/>
                <a:latin typeface="PingFang SC"/>
              </a:rPr>
              <a:t>/</a:t>
            </a:r>
            <a:r>
              <a:rPr lang="zh-CN" altLang="en-US" b="0" i="0" dirty="0">
                <a:solidFill>
                  <a:srgbClr val="000000"/>
                </a:solidFill>
                <a:effectLst/>
                <a:latin typeface="PingFang SC"/>
              </a:rPr>
              <a:t>测试。</a:t>
            </a:r>
          </a:p>
          <a:p>
            <a:pPr algn="l"/>
            <a:r>
              <a:rPr lang="zh-CN" altLang="en-US" b="0" i="0" dirty="0">
                <a:solidFill>
                  <a:srgbClr val="000000"/>
                </a:solidFill>
                <a:effectLst/>
                <a:latin typeface="PingFang SC"/>
              </a:rPr>
              <a:t>对于</a:t>
            </a:r>
            <a:r>
              <a:rPr lang="en-US" altLang="zh-CN" b="0" i="0" dirty="0">
                <a:solidFill>
                  <a:srgbClr val="000000"/>
                </a:solidFill>
                <a:effectLst/>
                <a:latin typeface="PingFang SC"/>
              </a:rPr>
              <a:t>ERE</a:t>
            </a:r>
            <a:r>
              <a:rPr lang="zh-CN" altLang="en-US" b="0" i="0" dirty="0">
                <a:solidFill>
                  <a:srgbClr val="000000"/>
                </a:solidFill>
                <a:effectLst/>
                <a:latin typeface="PingFang SC"/>
              </a:rPr>
              <a:t>：由于没有标记的训练语料库，我们通过删除</a:t>
            </a:r>
            <a:r>
              <a:rPr lang="en-US" altLang="zh-CN" b="0" i="0" dirty="0">
                <a:solidFill>
                  <a:srgbClr val="000000"/>
                </a:solidFill>
                <a:effectLst/>
                <a:latin typeface="PingFang SC"/>
              </a:rPr>
              <a:t>ASER core version3</a:t>
            </a:r>
            <a:r>
              <a:rPr lang="zh-CN" altLang="en-US" b="0" i="0" dirty="0">
                <a:solidFill>
                  <a:srgbClr val="000000"/>
                </a:solidFill>
                <a:effectLst/>
                <a:latin typeface="PingFang SC"/>
              </a:rPr>
              <a:t>中显式事件关系实例的连接词，并保留每个类别最多</a:t>
            </a:r>
            <a:r>
              <a:rPr lang="en-US" altLang="zh-CN" b="0" i="0" dirty="0">
                <a:solidFill>
                  <a:srgbClr val="000000"/>
                </a:solidFill>
                <a:effectLst/>
                <a:latin typeface="PingFang SC"/>
              </a:rPr>
              <a:t>2200</a:t>
            </a:r>
            <a:r>
              <a:rPr lang="zh-CN" altLang="en-US" b="0" i="0" dirty="0">
                <a:solidFill>
                  <a:srgbClr val="000000"/>
                </a:solidFill>
                <a:effectLst/>
                <a:latin typeface="PingFang SC"/>
              </a:rPr>
              <a:t>个置信度最高的实例，构建了一个新的数据集。我们将其表示为隐式事件关系提取（</a:t>
            </a:r>
            <a:r>
              <a:rPr lang="en-US" altLang="zh-CN" b="0" i="0" dirty="0">
                <a:solidFill>
                  <a:srgbClr val="000000"/>
                </a:solidFill>
                <a:effectLst/>
                <a:latin typeface="PingFang SC"/>
              </a:rPr>
              <a:t>IERE</a:t>
            </a:r>
            <a:r>
              <a:rPr lang="zh-CN" altLang="en-US" b="0" i="0" dirty="0">
                <a:solidFill>
                  <a:srgbClr val="000000"/>
                </a:solidFill>
                <a:effectLst/>
                <a:latin typeface="PingFang SC"/>
              </a:rPr>
              <a:t>）数据集。</a:t>
            </a:r>
          </a:p>
          <a:p>
            <a:endParaRPr lang="en-US" altLang="zh-CN" b="0" i="0" dirty="0">
              <a:solidFill>
                <a:srgbClr val="000000"/>
              </a:solidFill>
              <a:effectLst/>
              <a:latin typeface="PingFang SC"/>
            </a:endParaRPr>
          </a:p>
          <a:p>
            <a:r>
              <a:rPr lang="zh-CN" altLang="en-US" b="0" i="0" dirty="0">
                <a:solidFill>
                  <a:srgbClr val="000000"/>
                </a:solidFill>
                <a:effectLst/>
                <a:latin typeface="PingFang SC"/>
              </a:rPr>
              <a:t>我们基于</a:t>
            </a:r>
            <a:r>
              <a:rPr lang="en-US" altLang="zh-CN" b="0" i="0" dirty="0" err="1">
                <a:solidFill>
                  <a:srgbClr val="000000"/>
                </a:solidFill>
                <a:effectLst/>
                <a:latin typeface="PingFang SC"/>
              </a:rPr>
              <a:t>pytorch</a:t>
            </a:r>
            <a:r>
              <a:rPr lang="zh-CN" altLang="en-US" b="0" i="0" dirty="0">
                <a:solidFill>
                  <a:srgbClr val="000000"/>
                </a:solidFill>
                <a:effectLst/>
                <a:latin typeface="PingFang SC"/>
              </a:rPr>
              <a:t>变压器实现了我们的模型（</a:t>
            </a:r>
            <a:r>
              <a:rPr lang="en-US" altLang="zh-CN" b="0" i="0" dirty="0">
                <a:solidFill>
                  <a:srgbClr val="000000"/>
                </a:solidFill>
                <a:effectLst/>
                <a:latin typeface="PingFang SC"/>
              </a:rPr>
              <a:t>Wolf</a:t>
            </a:r>
            <a:r>
              <a:rPr lang="zh-CN" altLang="en-US" b="0" i="0" dirty="0">
                <a:solidFill>
                  <a:srgbClr val="000000"/>
                </a:solidFill>
                <a:effectLst/>
                <a:latin typeface="PingFang SC"/>
              </a:rPr>
              <a:t>等人，</a:t>
            </a:r>
            <a:r>
              <a:rPr lang="en-US" altLang="zh-CN" b="0" i="0" dirty="0">
                <a:solidFill>
                  <a:srgbClr val="000000"/>
                </a:solidFill>
                <a:effectLst/>
                <a:latin typeface="PingFang SC"/>
              </a:rPr>
              <a:t>2020</a:t>
            </a:r>
            <a:r>
              <a:rPr lang="zh-CN" altLang="en-US" b="0" i="0" dirty="0">
                <a:solidFill>
                  <a:srgbClr val="000000"/>
                </a:solidFill>
                <a:effectLst/>
                <a:latin typeface="PingFang SC"/>
              </a:rPr>
              <a:t>年）。我们使用</a:t>
            </a:r>
            <a:r>
              <a:rPr lang="en-US" altLang="zh-CN" b="0" i="0" dirty="0">
                <a:solidFill>
                  <a:srgbClr val="000000"/>
                </a:solidFill>
                <a:effectLst/>
                <a:latin typeface="PingFang SC"/>
              </a:rPr>
              <a:t>BERT base</a:t>
            </a:r>
            <a:r>
              <a:rPr lang="zh-CN" altLang="en-US" b="0" i="0" dirty="0">
                <a:solidFill>
                  <a:srgbClr val="000000"/>
                </a:solidFill>
                <a:effectLst/>
                <a:latin typeface="PingFang SC"/>
              </a:rPr>
              <a:t>，并使用</a:t>
            </a:r>
            <a:r>
              <a:rPr lang="en-US" altLang="zh-CN" b="0" i="0" dirty="0" err="1">
                <a:solidFill>
                  <a:srgbClr val="000000"/>
                </a:solidFill>
                <a:effectLst/>
                <a:latin typeface="PingFang SC"/>
              </a:rPr>
              <a:t>SotA</a:t>
            </a:r>
            <a:r>
              <a:rPr lang="en-US" altLang="zh-CN" b="0" i="0" dirty="0">
                <a:solidFill>
                  <a:srgbClr val="000000"/>
                </a:solidFill>
                <a:effectLst/>
                <a:latin typeface="PingFang SC"/>
              </a:rPr>
              <a:t> DRR</a:t>
            </a:r>
            <a:r>
              <a:rPr lang="zh-CN" altLang="en-US" b="0" i="0" dirty="0">
                <a:solidFill>
                  <a:srgbClr val="000000"/>
                </a:solidFill>
                <a:effectLst/>
                <a:latin typeface="PingFang SC"/>
              </a:rPr>
              <a:t>模型的默认设置设置所有超参数（</a:t>
            </a:r>
            <a:r>
              <a:rPr lang="en-US" altLang="zh-CN" b="0" i="0" dirty="0" err="1">
                <a:solidFill>
                  <a:srgbClr val="000000"/>
                </a:solidFill>
                <a:effectLst/>
                <a:latin typeface="PingFang SC"/>
              </a:rPr>
              <a:t>Kishimoto</a:t>
            </a:r>
            <a:r>
              <a:rPr lang="zh-CN" altLang="en-US" b="0" i="0" dirty="0">
                <a:solidFill>
                  <a:srgbClr val="000000"/>
                </a:solidFill>
                <a:effectLst/>
                <a:latin typeface="PingFang SC"/>
              </a:rPr>
              <a:t>等人，</a:t>
            </a:r>
            <a:r>
              <a:rPr lang="en-US" altLang="zh-CN" b="0" i="0" dirty="0">
                <a:solidFill>
                  <a:srgbClr val="000000"/>
                </a:solidFill>
                <a:effectLst/>
                <a:latin typeface="PingFang SC"/>
              </a:rPr>
              <a:t>2020</a:t>
            </a:r>
            <a:r>
              <a:rPr lang="zh-CN" altLang="en-US" b="0" i="0" dirty="0">
                <a:solidFill>
                  <a:srgbClr val="000000"/>
                </a:solidFill>
                <a:effectLst/>
                <a:latin typeface="PingFang SC"/>
              </a:rPr>
              <a:t>年）。</a:t>
            </a: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16</a:t>
            </a:fld>
            <a:endParaRPr lang="zh-CN" altLang="en-US"/>
          </a:p>
        </p:txBody>
      </p:sp>
    </p:spTree>
    <p:extLst>
      <p:ext uri="{BB962C8B-B14F-4D97-AF65-F5344CB8AC3E}">
        <p14:creationId xmlns:p14="http://schemas.microsoft.com/office/powerpoint/2010/main" val="154565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17</a:t>
            </a:fld>
            <a:endParaRPr lang="zh-CN" altLang="en-US"/>
          </a:p>
        </p:txBody>
      </p:sp>
    </p:spTree>
    <p:extLst>
      <p:ext uri="{BB962C8B-B14F-4D97-AF65-F5344CB8AC3E}">
        <p14:creationId xmlns:p14="http://schemas.microsoft.com/office/powerpoint/2010/main" val="184706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基线</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a</a:t>
            </a:r>
            <a:r>
              <a:rPr lang="zh-CN" altLang="en-US" b="0" i="0" dirty="0">
                <a:solidFill>
                  <a:srgbClr val="000000"/>
                </a:solidFill>
                <a:effectLst/>
                <a:latin typeface="PingFang SC"/>
              </a:rPr>
              <a:t>） 对于</a:t>
            </a:r>
            <a:r>
              <a:rPr lang="en-US" altLang="zh-CN" b="0" i="0" dirty="0">
                <a:solidFill>
                  <a:srgbClr val="000000"/>
                </a:solidFill>
                <a:effectLst/>
                <a:latin typeface="PingFang SC"/>
              </a:rPr>
              <a:t>DRR</a:t>
            </a:r>
            <a:r>
              <a:rPr lang="zh-CN" altLang="en-US" b="0" i="0" dirty="0">
                <a:solidFill>
                  <a:srgbClr val="000000"/>
                </a:solidFill>
                <a:effectLst/>
                <a:latin typeface="PingFang SC"/>
              </a:rPr>
              <a:t>：</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1</a:t>
            </a:r>
            <a:r>
              <a:rPr lang="zh-CN" altLang="en-US" b="0" i="0" dirty="0">
                <a:solidFill>
                  <a:srgbClr val="000000"/>
                </a:solidFill>
                <a:effectLst/>
                <a:latin typeface="PingFang SC"/>
              </a:rPr>
              <a:t>） </a:t>
            </a:r>
            <a:r>
              <a:rPr lang="en-US" altLang="zh-CN" b="0" i="0" dirty="0">
                <a:solidFill>
                  <a:srgbClr val="000000"/>
                </a:solidFill>
                <a:effectLst/>
                <a:latin typeface="PingFang SC"/>
              </a:rPr>
              <a:t>Bai</a:t>
            </a:r>
            <a:r>
              <a:rPr lang="zh-CN" altLang="en-US" b="0" i="0" dirty="0">
                <a:solidFill>
                  <a:srgbClr val="000000"/>
                </a:solidFill>
                <a:effectLst/>
                <a:latin typeface="PingFang SC"/>
              </a:rPr>
              <a:t>和</a:t>
            </a:r>
            <a:r>
              <a:rPr lang="en-US" altLang="zh-CN" b="0" i="0" dirty="0">
                <a:solidFill>
                  <a:srgbClr val="000000"/>
                </a:solidFill>
                <a:effectLst/>
                <a:latin typeface="PingFang SC"/>
              </a:rPr>
              <a:t>Zhao</a:t>
            </a:r>
            <a:r>
              <a:rPr lang="zh-CN" altLang="en-US" b="0" i="0" dirty="0">
                <a:solidFill>
                  <a:srgbClr val="000000"/>
                </a:solidFill>
                <a:effectLst/>
                <a:latin typeface="PingFang SC"/>
              </a:rPr>
              <a:t>（</a:t>
            </a:r>
            <a:r>
              <a:rPr lang="en-US" altLang="zh-CN" b="0" i="0" dirty="0">
                <a:solidFill>
                  <a:srgbClr val="000000"/>
                </a:solidFill>
                <a:effectLst/>
                <a:latin typeface="PingFang SC"/>
              </a:rPr>
              <a:t>2018</a:t>
            </a:r>
            <a:r>
              <a:rPr lang="zh-CN" altLang="en-US" b="0" i="0" dirty="0">
                <a:solidFill>
                  <a:srgbClr val="000000"/>
                </a:solidFill>
                <a:effectLst/>
                <a:latin typeface="PingFang SC"/>
              </a:rPr>
              <a:t>）是一个深度神经网络模型，通过可变粒度文本表示（如字符、句子和句子对级别）进行增强。</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2</a:t>
            </a:r>
            <a:r>
              <a:rPr lang="zh-CN" altLang="en-US" b="0" i="0" dirty="0">
                <a:solidFill>
                  <a:srgbClr val="000000"/>
                </a:solidFill>
                <a:effectLst/>
                <a:latin typeface="PingFang SC"/>
              </a:rPr>
              <a:t>） </a:t>
            </a:r>
            <a:r>
              <a:rPr lang="en-US" altLang="zh-CN" b="0" i="0" dirty="0" err="1">
                <a:solidFill>
                  <a:srgbClr val="000000"/>
                </a:solidFill>
                <a:effectLst/>
                <a:latin typeface="PingFang SC"/>
              </a:rPr>
              <a:t>Kishimoto</a:t>
            </a:r>
            <a:r>
              <a:rPr lang="zh-CN" altLang="en-US" b="0" i="0" dirty="0">
                <a:solidFill>
                  <a:srgbClr val="000000"/>
                </a:solidFill>
                <a:effectLst/>
                <a:latin typeface="PingFang SC"/>
              </a:rPr>
              <a:t>等人（</a:t>
            </a:r>
            <a:r>
              <a:rPr lang="en-US" altLang="zh-CN" b="0" i="0" dirty="0">
                <a:solidFill>
                  <a:srgbClr val="000000"/>
                </a:solidFill>
                <a:effectLst/>
                <a:latin typeface="PingFang SC"/>
              </a:rPr>
              <a:t>2020</a:t>
            </a:r>
            <a:r>
              <a:rPr lang="zh-CN" altLang="en-US" b="0" i="0" dirty="0">
                <a:solidFill>
                  <a:srgbClr val="000000"/>
                </a:solidFill>
                <a:effectLst/>
                <a:latin typeface="PingFang SC"/>
              </a:rPr>
              <a:t>年）是</a:t>
            </a:r>
            <a:r>
              <a:rPr lang="en-US" altLang="zh-CN" b="0" i="0" dirty="0" err="1">
                <a:solidFill>
                  <a:srgbClr val="000000"/>
                </a:solidFill>
                <a:effectLst/>
                <a:latin typeface="PingFang SC"/>
              </a:rPr>
              <a:t>SotADRR</a:t>
            </a:r>
            <a:r>
              <a:rPr lang="zh-CN" altLang="en-US" b="0" i="0" dirty="0">
                <a:solidFill>
                  <a:srgbClr val="000000"/>
                </a:solidFill>
                <a:effectLst/>
                <a:latin typeface="PingFang SC"/>
              </a:rPr>
              <a:t>模型</a:t>
            </a:r>
            <a:r>
              <a:rPr lang="en-US" altLang="zh-CN" b="0" i="0" dirty="0">
                <a:solidFill>
                  <a:srgbClr val="000000"/>
                </a:solidFill>
                <a:effectLst/>
                <a:latin typeface="PingFang SC"/>
              </a:rPr>
              <a:t>BERT-CLS</a:t>
            </a:r>
            <a:r>
              <a:rPr lang="zh-CN" altLang="en-US" b="0" i="0" dirty="0">
                <a:solidFill>
                  <a:srgbClr val="000000"/>
                </a:solidFill>
                <a:effectLst/>
                <a:latin typeface="PingFang SC"/>
              </a:rPr>
              <a:t>，该模型将</a:t>
            </a:r>
            <a:r>
              <a:rPr lang="en-US" altLang="zh-CN" b="0" i="0" dirty="0">
                <a:solidFill>
                  <a:srgbClr val="000000"/>
                </a:solidFill>
                <a:effectLst/>
                <a:latin typeface="PingFang SC"/>
              </a:rPr>
              <a:t>BERT</a:t>
            </a:r>
            <a:r>
              <a:rPr lang="zh-CN" altLang="en-US" b="0" i="0" dirty="0">
                <a:solidFill>
                  <a:srgbClr val="000000"/>
                </a:solidFill>
                <a:effectLst/>
                <a:latin typeface="PingFang SC"/>
              </a:rPr>
              <a:t>与一个额外的输出层相结合。</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b</a:t>
            </a:r>
            <a:r>
              <a:rPr lang="zh-CN" altLang="en-US" b="0" i="0" dirty="0">
                <a:solidFill>
                  <a:srgbClr val="000000"/>
                </a:solidFill>
                <a:effectLst/>
                <a:latin typeface="PingFang SC"/>
              </a:rPr>
              <a:t>） 对于</a:t>
            </a:r>
            <a:r>
              <a:rPr lang="en-US" altLang="zh-CN" b="0" i="0" dirty="0">
                <a:solidFill>
                  <a:srgbClr val="000000"/>
                </a:solidFill>
                <a:effectLst/>
                <a:latin typeface="PingFang SC"/>
              </a:rPr>
              <a:t>ERE</a:t>
            </a:r>
            <a:r>
              <a:rPr lang="zh-CN" altLang="en-US" b="0" i="0" dirty="0">
                <a:solidFill>
                  <a:srgbClr val="000000"/>
                </a:solidFill>
                <a:effectLst/>
                <a:latin typeface="PingFang SC"/>
              </a:rPr>
              <a:t>：</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1</a:t>
            </a:r>
            <a:r>
              <a:rPr lang="zh-CN" altLang="en-US" b="0" i="0" dirty="0">
                <a:solidFill>
                  <a:srgbClr val="000000"/>
                </a:solidFill>
                <a:effectLst/>
                <a:latin typeface="PingFang SC"/>
              </a:rPr>
              <a:t>） 没有话语知识的基线仅在</a:t>
            </a:r>
            <a:r>
              <a:rPr lang="en-US" altLang="zh-CN" b="0" i="0" dirty="0">
                <a:solidFill>
                  <a:srgbClr val="000000"/>
                </a:solidFill>
                <a:effectLst/>
                <a:latin typeface="PingFang SC"/>
              </a:rPr>
              <a:t>IERE</a:t>
            </a:r>
            <a:r>
              <a:rPr lang="zh-CN" altLang="en-US" b="0" i="0" dirty="0">
                <a:solidFill>
                  <a:srgbClr val="000000"/>
                </a:solidFill>
                <a:effectLst/>
                <a:latin typeface="PingFang SC"/>
              </a:rPr>
              <a:t>培训集上进行培训。由于其</a:t>
            </a:r>
            <a:r>
              <a:rPr lang="en-US" altLang="zh-CN" b="0" i="0" dirty="0" err="1">
                <a:solidFill>
                  <a:srgbClr val="000000"/>
                </a:solidFill>
                <a:effectLst/>
                <a:latin typeface="PingFang SC"/>
              </a:rPr>
              <a:t>SotA</a:t>
            </a:r>
            <a:r>
              <a:rPr lang="zh-CN" altLang="en-US" b="0" i="0" dirty="0">
                <a:solidFill>
                  <a:srgbClr val="000000"/>
                </a:solidFill>
                <a:effectLst/>
                <a:latin typeface="PingFang SC"/>
              </a:rPr>
              <a:t>性能，我们选择</a:t>
            </a:r>
            <a:r>
              <a:rPr lang="en-US" altLang="zh-CN" b="0" i="0" dirty="0">
                <a:solidFill>
                  <a:srgbClr val="000000"/>
                </a:solidFill>
                <a:effectLst/>
                <a:latin typeface="PingFang SC"/>
              </a:rPr>
              <a:t>BERT-CLS</a:t>
            </a:r>
            <a:r>
              <a:rPr lang="zh-CN" altLang="en-US" b="0" i="0" dirty="0">
                <a:solidFill>
                  <a:srgbClr val="000000"/>
                </a:solidFill>
                <a:effectLst/>
                <a:latin typeface="PingFang SC"/>
              </a:rPr>
              <a:t>作为其代表。</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2</a:t>
            </a:r>
            <a:r>
              <a:rPr lang="zh-CN" altLang="en-US" b="0" i="0" dirty="0">
                <a:solidFill>
                  <a:srgbClr val="000000"/>
                </a:solidFill>
                <a:effectLst/>
                <a:latin typeface="PingFang SC"/>
              </a:rPr>
              <a:t>） 具有话语知识的基线通过话语模型的迁移学习（</a:t>
            </a:r>
            <a:r>
              <a:rPr lang="en-US" altLang="zh-CN" b="0" i="0" dirty="0">
                <a:solidFill>
                  <a:srgbClr val="000000"/>
                </a:solidFill>
                <a:effectLst/>
                <a:latin typeface="PingFang SC"/>
              </a:rPr>
              <a:t>Pan</a:t>
            </a:r>
            <a:r>
              <a:rPr lang="zh-CN" altLang="en-US" b="0" i="0" dirty="0">
                <a:solidFill>
                  <a:srgbClr val="000000"/>
                </a:solidFill>
                <a:effectLst/>
                <a:latin typeface="PingFang SC"/>
              </a:rPr>
              <a:t>和</a:t>
            </a:r>
            <a:r>
              <a:rPr lang="en-US" altLang="zh-CN" b="0" i="0" dirty="0">
                <a:solidFill>
                  <a:srgbClr val="000000"/>
                </a:solidFill>
                <a:effectLst/>
                <a:latin typeface="PingFang SC"/>
              </a:rPr>
              <a:t>Yang</a:t>
            </a:r>
            <a:r>
              <a:rPr lang="zh-CN" altLang="en-US" b="0" i="0" dirty="0">
                <a:solidFill>
                  <a:srgbClr val="000000"/>
                </a:solidFill>
                <a:effectLst/>
                <a:latin typeface="PingFang SC"/>
              </a:rPr>
              <a:t>，</a:t>
            </a:r>
            <a:r>
              <a:rPr lang="en-US" altLang="zh-CN" b="0" i="0" dirty="0">
                <a:solidFill>
                  <a:srgbClr val="000000"/>
                </a:solidFill>
                <a:effectLst/>
                <a:latin typeface="PingFang SC"/>
              </a:rPr>
              <a:t>2009</a:t>
            </a:r>
            <a:r>
              <a:rPr lang="zh-CN" altLang="en-US" b="0" i="0" dirty="0">
                <a:solidFill>
                  <a:srgbClr val="000000"/>
                </a:solidFill>
                <a:effectLst/>
                <a:latin typeface="PingFang SC"/>
              </a:rPr>
              <a:t>；</a:t>
            </a:r>
            <a:r>
              <a:rPr lang="en-US" altLang="zh-CN" b="0" i="0" dirty="0">
                <a:solidFill>
                  <a:srgbClr val="000000"/>
                </a:solidFill>
                <a:effectLst/>
                <a:latin typeface="PingFang SC"/>
              </a:rPr>
              <a:t>Pan</a:t>
            </a:r>
            <a:r>
              <a:rPr lang="zh-CN" altLang="en-US" b="0" i="0" dirty="0">
                <a:solidFill>
                  <a:srgbClr val="000000"/>
                </a:solidFill>
                <a:effectLst/>
                <a:latin typeface="PingFang SC"/>
              </a:rPr>
              <a:t>等人，</a:t>
            </a:r>
            <a:r>
              <a:rPr lang="en-US" altLang="zh-CN" b="0" i="0" dirty="0">
                <a:solidFill>
                  <a:srgbClr val="000000"/>
                </a:solidFill>
                <a:effectLst/>
                <a:latin typeface="PingFang SC"/>
              </a:rPr>
              <a:t>2010</a:t>
            </a:r>
            <a:r>
              <a:rPr lang="zh-CN" altLang="en-US" b="0" i="0" dirty="0">
                <a:solidFill>
                  <a:srgbClr val="000000"/>
                </a:solidFill>
                <a:effectLst/>
                <a:latin typeface="PingFang SC"/>
              </a:rPr>
              <a:t>）改进了</a:t>
            </a:r>
            <a:r>
              <a:rPr lang="en-US" altLang="zh-CN" b="0" i="0" dirty="0">
                <a:solidFill>
                  <a:srgbClr val="000000"/>
                </a:solidFill>
                <a:effectLst/>
                <a:latin typeface="PingFang SC"/>
              </a:rPr>
              <a:t>ERE</a:t>
            </a:r>
            <a:r>
              <a:rPr lang="zh-CN" altLang="en-US" b="0" i="0" dirty="0">
                <a:solidFill>
                  <a:srgbClr val="000000"/>
                </a:solidFill>
                <a:effectLst/>
                <a:latin typeface="PingFang SC"/>
              </a:rPr>
              <a:t>的学习，即首先在</a:t>
            </a:r>
            <a:r>
              <a:rPr lang="en-US" altLang="zh-CN" b="0" i="0" dirty="0">
                <a:solidFill>
                  <a:srgbClr val="000000"/>
                </a:solidFill>
                <a:effectLst/>
                <a:latin typeface="PingFang SC"/>
              </a:rPr>
              <a:t>PDTB 2.0</a:t>
            </a:r>
            <a:r>
              <a:rPr lang="zh-CN" altLang="en-US" b="0" i="0" dirty="0">
                <a:solidFill>
                  <a:srgbClr val="000000"/>
                </a:solidFill>
                <a:effectLst/>
                <a:latin typeface="PingFang SC"/>
              </a:rPr>
              <a:t>上预先训练一个参数，然后在</a:t>
            </a:r>
            <a:r>
              <a:rPr lang="en-US" altLang="zh-CN" b="0" i="0" dirty="0">
                <a:solidFill>
                  <a:srgbClr val="000000"/>
                </a:solidFill>
                <a:effectLst/>
                <a:latin typeface="PingFang SC"/>
              </a:rPr>
              <a:t>IERE</a:t>
            </a:r>
            <a:r>
              <a:rPr lang="zh-CN" altLang="en-US" b="0" i="0" dirty="0">
                <a:solidFill>
                  <a:srgbClr val="000000"/>
                </a:solidFill>
                <a:effectLst/>
                <a:latin typeface="PingFang SC"/>
              </a:rPr>
              <a:t>上对其进行微调</a:t>
            </a:r>
            <a:r>
              <a:rPr lang="en-US" altLang="zh-CN" b="0" i="0" dirty="0">
                <a:solidFill>
                  <a:srgbClr val="000000"/>
                </a:solidFill>
                <a:effectLst/>
                <a:latin typeface="PingFang SC"/>
              </a:rPr>
              <a:t>——</a:t>
            </a:r>
            <a:r>
              <a:rPr lang="zh-CN" altLang="en-US" b="0" i="0" dirty="0">
                <a:solidFill>
                  <a:srgbClr val="000000"/>
                </a:solidFill>
                <a:effectLst/>
                <a:latin typeface="PingFang SC"/>
              </a:rPr>
              <a:t>我们将其表示为</a:t>
            </a:r>
            <a:r>
              <a:rPr lang="en-US" altLang="zh-CN" b="0" i="0" dirty="0">
                <a:solidFill>
                  <a:srgbClr val="000000"/>
                </a:solidFill>
                <a:effectLst/>
                <a:latin typeface="PingFang SC"/>
              </a:rPr>
              <a:t>BERT</a:t>
            </a:r>
            <a:r>
              <a:rPr lang="zh-CN" altLang="en-US" b="0" i="0" dirty="0">
                <a:solidFill>
                  <a:srgbClr val="000000"/>
                </a:solidFill>
                <a:effectLst/>
                <a:latin typeface="PingFang SC"/>
              </a:rPr>
              <a:t>迁移。</a:t>
            </a:r>
          </a:p>
          <a:p>
            <a:pPr algn="l"/>
            <a:r>
              <a:rPr lang="zh-CN" altLang="en-US" b="0" i="0" dirty="0">
                <a:solidFill>
                  <a:srgbClr val="000000"/>
                </a:solidFill>
                <a:effectLst/>
                <a:latin typeface="PingFang SC"/>
              </a:rPr>
              <a:t>（</a:t>
            </a:r>
            <a:r>
              <a:rPr lang="en-US" altLang="zh-CN" b="0" i="0" dirty="0">
                <a:solidFill>
                  <a:srgbClr val="000000"/>
                </a:solidFill>
                <a:effectLst/>
                <a:latin typeface="PingFang SC"/>
              </a:rPr>
              <a:t>c</a:t>
            </a:r>
            <a:r>
              <a:rPr lang="zh-CN" altLang="en-US" b="0" i="0" dirty="0">
                <a:solidFill>
                  <a:srgbClr val="000000"/>
                </a:solidFill>
                <a:effectLst/>
                <a:latin typeface="PingFang SC"/>
              </a:rPr>
              <a:t>） 使用完整的</a:t>
            </a:r>
            <a:r>
              <a:rPr lang="en-US" altLang="zh-CN" b="0" i="0" dirty="0" err="1">
                <a:solidFill>
                  <a:srgbClr val="000000"/>
                </a:solidFill>
                <a:effectLst/>
                <a:latin typeface="PingFang SC"/>
              </a:rPr>
              <a:t>MKPNet</a:t>
            </a:r>
            <a:r>
              <a:rPr lang="zh-CN" altLang="en-US" b="0" i="0" dirty="0">
                <a:solidFill>
                  <a:srgbClr val="000000"/>
                </a:solidFill>
                <a:effectLst/>
                <a:latin typeface="PingFang SC"/>
              </a:rPr>
              <a:t>及其四个烧蚀设置</a:t>
            </a:r>
          </a:p>
        </p:txBody>
      </p:sp>
      <p:sp>
        <p:nvSpPr>
          <p:cNvPr id="4" name="灯片编号占位符 3"/>
          <p:cNvSpPr>
            <a:spLocks noGrp="1"/>
          </p:cNvSpPr>
          <p:nvPr>
            <p:ph type="sldNum" sz="quarter" idx="5"/>
          </p:nvPr>
        </p:nvSpPr>
        <p:spPr/>
        <p:txBody>
          <a:bodyPr/>
          <a:lstStyle/>
          <a:p>
            <a:fld id="{DE962459-B5EB-4FA3-86BC-62BC5084E9C5}" type="slidenum">
              <a:rPr lang="zh-CN" altLang="en-US" smtClean="0"/>
              <a:t>18</a:t>
            </a:fld>
            <a:endParaRPr lang="zh-CN" altLang="en-US"/>
          </a:p>
        </p:txBody>
      </p:sp>
    </p:spTree>
    <p:extLst>
      <p:ext uri="{BB962C8B-B14F-4D97-AF65-F5344CB8AC3E}">
        <p14:creationId xmlns:p14="http://schemas.microsoft.com/office/powerpoint/2010/main" val="328628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加入</a:t>
            </a:r>
            <a:r>
              <a:rPr lang="en-US" altLang="zh-CN" dirty="0"/>
              <a:t>cross sentence </a:t>
            </a:r>
            <a:r>
              <a:rPr lang="zh-CN" altLang="en-US" dirty="0"/>
              <a:t>信息之后 提升明显</a:t>
            </a:r>
          </a:p>
        </p:txBody>
      </p:sp>
      <p:sp>
        <p:nvSpPr>
          <p:cNvPr id="4" name="灯片编号占位符 3"/>
          <p:cNvSpPr>
            <a:spLocks noGrp="1"/>
          </p:cNvSpPr>
          <p:nvPr>
            <p:ph type="sldNum" sz="quarter" idx="5"/>
          </p:nvPr>
        </p:nvSpPr>
        <p:spPr/>
        <p:txBody>
          <a:bodyPr/>
          <a:lstStyle/>
          <a:p>
            <a:fld id="{DE962459-B5EB-4FA3-86BC-62BC5084E9C5}" type="slidenum">
              <a:rPr lang="zh-CN" altLang="en-US" smtClean="0"/>
              <a:t>20</a:t>
            </a:fld>
            <a:endParaRPr lang="zh-CN" altLang="en-US"/>
          </a:p>
        </p:txBody>
      </p:sp>
    </p:spTree>
    <p:extLst>
      <p:ext uri="{BB962C8B-B14F-4D97-AF65-F5344CB8AC3E}">
        <p14:creationId xmlns:p14="http://schemas.microsoft.com/office/powerpoint/2010/main" val="523783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21</a:t>
            </a:fld>
            <a:endParaRPr lang="zh-CN" altLang="en-US"/>
          </a:p>
        </p:txBody>
      </p:sp>
    </p:spTree>
    <p:extLst>
      <p:ext uri="{BB962C8B-B14F-4D97-AF65-F5344CB8AC3E}">
        <p14:creationId xmlns:p14="http://schemas.microsoft.com/office/powerpoint/2010/main" val="262739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PingFang SC"/>
              </a:rPr>
              <a:t>以事件为中心的知识图（</a:t>
            </a:r>
            <a:r>
              <a:rPr lang="en-US" altLang="zh-CN" sz="1800" b="0" i="0" dirty="0" err="1">
                <a:solidFill>
                  <a:srgbClr val="000000"/>
                </a:solidFill>
                <a:effectLst/>
                <a:latin typeface="PingFang SC"/>
              </a:rPr>
              <a:t>EventKG</a:t>
            </a:r>
            <a:r>
              <a:rPr lang="zh-CN" altLang="en-US" sz="1800" b="0" i="0" dirty="0">
                <a:solidFill>
                  <a:srgbClr val="000000"/>
                </a:solidFill>
                <a:effectLst/>
                <a:latin typeface="PingFang SC"/>
              </a:rPr>
              <a:t>）通过表示事件并确定事件之间的关系来模拟世界的叙述，这对于机器理解至关重要，并且可以受益于许多下游任务，例如问答（</a:t>
            </a:r>
            <a:r>
              <a:rPr lang="en-US" altLang="zh-CN" sz="1800" b="0" i="0" dirty="0">
                <a:solidFill>
                  <a:srgbClr val="000000"/>
                </a:solidFill>
                <a:effectLst/>
                <a:latin typeface="PingFang SC"/>
              </a:rPr>
              <a:t>Costa</a:t>
            </a:r>
            <a:r>
              <a:rPr lang="zh-CN" altLang="en-US" sz="1800" b="0" i="0" dirty="0">
                <a:solidFill>
                  <a:srgbClr val="000000"/>
                </a:solidFill>
                <a:effectLst/>
                <a:latin typeface="PingFang SC"/>
              </a:rPr>
              <a:t>等人，</a:t>
            </a:r>
            <a:r>
              <a:rPr lang="en-US" altLang="zh-CN" sz="1800" b="0" i="0" dirty="0">
                <a:solidFill>
                  <a:srgbClr val="000000"/>
                </a:solidFill>
                <a:effectLst/>
                <a:latin typeface="PingFang SC"/>
              </a:rPr>
              <a:t>2020</a:t>
            </a:r>
            <a:r>
              <a:rPr lang="zh-CN" altLang="en-US" sz="1800" b="0" i="0" dirty="0">
                <a:solidFill>
                  <a:srgbClr val="000000"/>
                </a:solidFill>
                <a:effectLst/>
                <a:latin typeface="PingFang SC"/>
              </a:rPr>
              <a:t>年）、新闻阅读（</a:t>
            </a:r>
            <a:r>
              <a:rPr lang="en-US" altLang="zh-CN" sz="1800" b="0" i="0" dirty="0" err="1">
                <a:solidFill>
                  <a:srgbClr val="000000"/>
                </a:solidFill>
                <a:effectLst/>
                <a:latin typeface="PingFang SC"/>
              </a:rPr>
              <a:t>Vossen</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2018</a:t>
            </a:r>
            <a:r>
              <a:rPr lang="zh-CN" altLang="en-US" sz="1800" b="0" i="0" dirty="0">
                <a:solidFill>
                  <a:srgbClr val="000000"/>
                </a:solidFill>
                <a:effectLst/>
                <a:latin typeface="PingFang SC"/>
              </a:rPr>
              <a:t>年）、常识知识获取（</a:t>
            </a:r>
            <a:r>
              <a:rPr lang="en-US" altLang="zh-CN" sz="1800" b="0" i="0" dirty="0">
                <a:solidFill>
                  <a:srgbClr val="000000"/>
                </a:solidFill>
                <a:effectLst/>
                <a:latin typeface="PingFang SC"/>
              </a:rPr>
              <a:t>Zhang et al.</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2020a</a:t>
            </a:r>
            <a:r>
              <a:rPr lang="zh-CN" altLang="en-US" sz="1800" b="0" i="0" dirty="0">
                <a:solidFill>
                  <a:srgbClr val="000000"/>
                </a:solidFill>
                <a:effectLst/>
                <a:latin typeface="PingFang SC"/>
              </a:rPr>
              <a:t>）等。最近，半自动构建</a:t>
            </a:r>
            <a:r>
              <a:rPr lang="en-US" altLang="zh-CN" sz="1800" b="0" i="0" dirty="0" err="1">
                <a:solidFill>
                  <a:srgbClr val="000000"/>
                </a:solidFill>
                <a:effectLst/>
                <a:latin typeface="PingFang SC"/>
              </a:rPr>
              <a:t>EventKG</a:t>
            </a:r>
            <a:r>
              <a:rPr lang="zh-CN" altLang="en-US" sz="1800" b="0" i="0" dirty="0">
                <a:solidFill>
                  <a:srgbClr val="000000"/>
                </a:solidFill>
                <a:effectLst/>
                <a:latin typeface="PingFang SC"/>
              </a:rPr>
              <a:t>受到了广泛关注（</a:t>
            </a:r>
            <a:r>
              <a:rPr lang="en-US" altLang="zh-CN" sz="1800" b="0" i="0" dirty="0">
                <a:solidFill>
                  <a:srgbClr val="000000"/>
                </a:solidFill>
                <a:effectLst/>
                <a:latin typeface="PingFang SC"/>
              </a:rPr>
              <a:t>Tandon et al.</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2015</a:t>
            </a:r>
            <a:r>
              <a:rPr lang="zh-CN" altLang="en-US" sz="1800" b="0" i="0" dirty="0">
                <a:solidFill>
                  <a:srgbClr val="000000"/>
                </a:solidFill>
                <a:effectLst/>
                <a:latin typeface="PingFang SC"/>
              </a:rPr>
              <a:t>；</a:t>
            </a:r>
            <a:r>
              <a:rPr lang="en-US" altLang="zh-CN" sz="1800" b="0" i="0" dirty="0" err="1">
                <a:solidFill>
                  <a:srgbClr val="000000"/>
                </a:solidFill>
                <a:effectLst/>
                <a:latin typeface="PingFang SC"/>
              </a:rPr>
              <a:t>Rospocher</a:t>
            </a:r>
            <a:r>
              <a:rPr lang="en-US" altLang="zh-CN" sz="1800" b="0" i="0" dirty="0">
                <a:solidFill>
                  <a:srgbClr val="000000"/>
                </a:solidFill>
                <a:effectLst/>
                <a:latin typeface="PingFang SC"/>
              </a:rPr>
              <a:t> et al.</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2016</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Gottschalk and </a:t>
            </a:r>
            <a:r>
              <a:rPr lang="en-US" altLang="zh-CN" sz="1800" b="0" i="0" dirty="0" err="1">
                <a:solidFill>
                  <a:srgbClr val="000000"/>
                </a:solidFill>
                <a:effectLst/>
                <a:latin typeface="PingFang SC"/>
              </a:rPr>
              <a:t>Demidova</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2018</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Zhang et al.</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2020b</a:t>
            </a:r>
            <a:r>
              <a:rPr lang="zh-CN" altLang="en-US" sz="1800" b="0" i="0" dirty="0">
                <a:solidFill>
                  <a:srgbClr val="000000"/>
                </a:solidFill>
                <a:effectLst/>
                <a:latin typeface="PingFang SC"/>
              </a:rPr>
              <a:t>）</a:t>
            </a:r>
            <a:r>
              <a:rPr lang="en-US" altLang="zh-CN" sz="1800" b="0" i="0" dirty="0">
                <a:solidFill>
                  <a:srgbClr val="000000"/>
                </a:solidFill>
                <a:effectLst/>
                <a:latin typeface="PingFang SC"/>
              </a:rPr>
              <a:t>.</a:t>
            </a:r>
            <a:r>
              <a:rPr lang="zh-CN" altLang="en-US" sz="1800" b="0" i="0" dirty="0">
                <a:solidFill>
                  <a:srgbClr val="000000"/>
                </a:solidFill>
                <a:effectLst/>
                <a:latin typeface="PingFang SC"/>
              </a:rPr>
              <a:t>这些方法从大量原始语料库中提取事件知识，无论是否有少量人工干预，这使得它们能够构建大规模的解决方案</a:t>
            </a:r>
            <a:endParaRPr lang="zh-CN" altLang="en-US" sz="1800"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3</a:t>
            </a:fld>
            <a:endParaRPr lang="zh-CN" altLang="en-US"/>
          </a:p>
        </p:txBody>
      </p:sp>
    </p:spTree>
    <p:extLst>
      <p:ext uri="{BB962C8B-B14F-4D97-AF65-F5344CB8AC3E}">
        <p14:creationId xmlns:p14="http://schemas.microsoft.com/office/powerpoint/2010/main" val="213541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如图所示是一种联合模型，注意其实体抽取与关系抽取都是基于同一个向量空间内的</a:t>
            </a:r>
            <a:r>
              <a:rPr lang="en-US" altLang="zh-CN" dirty="0"/>
              <a:t>embedding </a:t>
            </a: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4</a:t>
            </a:fld>
            <a:endParaRPr lang="zh-CN" altLang="en-US"/>
          </a:p>
        </p:txBody>
      </p:sp>
    </p:spTree>
    <p:extLst>
      <p:ext uri="{BB962C8B-B14F-4D97-AF65-F5344CB8AC3E}">
        <p14:creationId xmlns:p14="http://schemas.microsoft.com/office/powerpoint/2010/main" val="76295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000000"/>
                </a:solidFill>
                <a:effectLst/>
              </a:rPr>
              <a:t>不幸的是，基于连接的方法由于连接词的稀疏性，面临着严重的覆盖问题。也就是说，大部分事件对不是通过显式连接词连接的，而是通过潜在的事件关系连接的。我们将它们表示为隐式事件关系。此外，相关事件甚至不能在文档中彼此接近。对于图</a:t>
            </a:r>
            <a:r>
              <a:rPr lang="en-US" altLang="zh-CN" b="0" dirty="0">
                <a:solidFill>
                  <a:srgbClr val="000000"/>
                </a:solidFill>
                <a:effectLst/>
              </a:rPr>
              <a:t>1</a:t>
            </a:r>
            <a:r>
              <a:rPr lang="zh-CN" altLang="en-US" b="0" dirty="0">
                <a:solidFill>
                  <a:srgbClr val="000000"/>
                </a:solidFill>
                <a:effectLst/>
              </a:rPr>
              <a:t>中的示例，由于缺少明确的连接词以及这两个子句之间的不连续性，无法提取</a:t>
            </a:r>
            <a:r>
              <a:rPr lang="en-US" altLang="zh-CN" b="0" dirty="0">
                <a:solidFill>
                  <a:srgbClr val="000000"/>
                </a:solidFill>
                <a:effectLst/>
              </a:rPr>
              <a:t>E1</a:t>
            </a:r>
            <a:r>
              <a:rPr lang="zh-CN" altLang="en-US" b="0" dirty="0">
                <a:solidFill>
                  <a:srgbClr val="000000"/>
                </a:solidFill>
                <a:effectLst/>
              </a:rPr>
              <a:t>：“</a:t>
            </a:r>
            <a:r>
              <a:rPr lang="en-US" altLang="zh-CN" b="0" dirty="0">
                <a:solidFill>
                  <a:srgbClr val="000000"/>
                </a:solidFill>
                <a:effectLst/>
              </a:rPr>
              <a:t>PER goes to the restaurant”</a:t>
            </a:r>
            <a:r>
              <a:rPr lang="zh-CN" altLang="en-US" b="0" dirty="0">
                <a:solidFill>
                  <a:srgbClr val="000000"/>
                </a:solidFill>
                <a:effectLst/>
              </a:rPr>
              <a:t>和</a:t>
            </a:r>
            <a:r>
              <a:rPr lang="en-US" altLang="zh-CN" b="0" dirty="0">
                <a:solidFill>
                  <a:srgbClr val="000000"/>
                </a:solidFill>
                <a:effectLst/>
              </a:rPr>
              <a:t>E3</a:t>
            </a:r>
            <a:r>
              <a:rPr lang="zh-CN" altLang="en-US" b="0" dirty="0">
                <a:solidFill>
                  <a:srgbClr val="000000"/>
                </a:solidFill>
                <a:effectLst/>
              </a:rPr>
              <a:t>：“</a:t>
            </a:r>
            <a:r>
              <a:rPr lang="en-US" altLang="zh-CN" b="0" dirty="0">
                <a:solidFill>
                  <a:srgbClr val="000000"/>
                </a:solidFill>
                <a:effectLst/>
              </a:rPr>
              <a:t>PER is so Hunger”</a:t>
            </a:r>
            <a:r>
              <a:rPr lang="zh-CN" altLang="en-US" b="0" dirty="0">
                <a:solidFill>
                  <a:srgbClr val="000000"/>
                </a:solidFill>
                <a:effectLst/>
              </a:rPr>
              <a:t>之间的隐式关系原因。以前基于连接的方法中的常见做法是忽略所有这些隐式实例（</a:t>
            </a:r>
            <a:r>
              <a:rPr lang="en-US" altLang="zh-CN" b="0" dirty="0">
                <a:solidFill>
                  <a:srgbClr val="000000"/>
                </a:solidFill>
                <a:effectLst/>
              </a:rPr>
              <a:t>Zhang</a:t>
            </a:r>
            <a:r>
              <a:rPr lang="zh-CN" altLang="en-US" b="0" dirty="0">
                <a:solidFill>
                  <a:srgbClr val="000000"/>
                </a:solidFill>
                <a:effectLst/>
              </a:rPr>
              <a:t>等人，</a:t>
            </a:r>
            <a:r>
              <a:rPr lang="en-US" altLang="zh-CN" b="0" dirty="0">
                <a:solidFill>
                  <a:srgbClr val="000000"/>
                </a:solidFill>
                <a:effectLst/>
              </a:rPr>
              <a:t>2020b</a:t>
            </a:r>
            <a:r>
              <a:rPr lang="zh-CN" altLang="en-US" b="0" dirty="0">
                <a:solidFill>
                  <a:srgbClr val="000000"/>
                </a:solidFill>
                <a:effectLst/>
              </a:rPr>
              <a:t>）。因此，事件</a:t>
            </a:r>
            <a:r>
              <a:rPr lang="en-US" altLang="zh-CN" b="0" dirty="0">
                <a:solidFill>
                  <a:srgbClr val="000000"/>
                </a:solidFill>
                <a:effectLst/>
              </a:rPr>
              <a:t>KG</a:t>
            </a:r>
            <a:r>
              <a:rPr lang="zh-CN" altLang="en-US" b="0" dirty="0">
                <a:solidFill>
                  <a:srgbClr val="000000"/>
                </a:solidFill>
                <a:effectLst/>
              </a:rPr>
              <a:t>的覆盖范围大大削弱。此外，由于现有事件关系语料库（</a:t>
            </a:r>
            <a:r>
              <a:rPr lang="en-US" altLang="zh-CN" b="0" dirty="0">
                <a:solidFill>
                  <a:srgbClr val="000000"/>
                </a:solidFill>
                <a:effectLst/>
              </a:rPr>
              <a:t>Hong et al.</a:t>
            </a:r>
            <a:r>
              <a:rPr lang="zh-CN" altLang="en-US" b="0" dirty="0">
                <a:solidFill>
                  <a:srgbClr val="000000"/>
                </a:solidFill>
                <a:effectLst/>
              </a:rPr>
              <a:t>，</a:t>
            </a:r>
            <a:r>
              <a:rPr lang="en-US" altLang="zh-CN" b="0" dirty="0">
                <a:solidFill>
                  <a:srgbClr val="000000"/>
                </a:solidFill>
                <a:effectLst/>
              </a:rPr>
              <a:t>2016</a:t>
            </a:r>
            <a:r>
              <a:rPr lang="zh-CN" altLang="en-US" b="0" dirty="0">
                <a:solidFill>
                  <a:srgbClr val="000000"/>
                </a:solidFill>
                <a:effectLst/>
              </a:rPr>
              <a:t>）的规模有限，通过监督学习构建有效的事件关系分类器也是不切实际的。</a:t>
            </a:r>
            <a:br>
              <a:rPr lang="zh-CN" altLang="en-US" dirty="0">
                <a:solidFill>
                  <a:srgbClr val="000000"/>
                </a:solidFill>
                <a:effectLst/>
              </a:rPr>
            </a:b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5</a:t>
            </a:fld>
            <a:endParaRPr lang="zh-CN" altLang="en-US"/>
          </a:p>
        </p:txBody>
      </p:sp>
    </p:spTree>
    <p:extLst>
      <p:ext uri="{BB962C8B-B14F-4D97-AF65-F5344CB8AC3E}">
        <p14:creationId xmlns:p14="http://schemas.microsoft.com/office/powerpoint/2010/main" val="58907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在本文中，我们提出了一种新的事件关系提取范式</a:t>
            </a:r>
            <a:r>
              <a:rPr lang="en-US" altLang="zh-CN" b="0" i="0" dirty="0">
                <a:solidFill>
                  <a:srgbClr val="000000"/>
                </a:solidFill>
                <a:effectLst/>
                <a:latin typeface="PingFang SC"/>
              </a:rPr>
              <a:t>——</a:t>
            </a:r>
            <a:r>
              <a:rPr lang="zh-CN" altLang="en-US" b="0" i="0" dirty="0">
                <a:solidFill>
                  <a:srgbClr val="000000"/>
                </a:solidFill>
                <a:effectLst/>
                <a:latin typeface="PingFang SC"/>
              </a:rPr>
              <a:t>知识投影。我们不是依赖稀疏的连接词或从头开始构建量词，而是通过利用它们之间的人类学语言联系，将话语知识投射到事件叙事中。受</a:t>
            </a:r>
            <a:r>
              <a:rPr lang="en-US" altLang="zh-CN" b="0" i="0" dirty="0" err="1">
                <a:solidFill>
                  <a:srgbClr val="000000"/>
                </a:solidFill>
                <a:effectLst/>
                <a:latin typeface="PingFang SC"/>
              </a:rPr>
              <a:t>Livholts</a:t>
            </a:r>
            <a:r>
              <a:rPr lang="zh-CN" altLang="en-US" b="0" i="0" dirty="0">
                <a:solidFill>
                  <a:srgbClr val="000000"/>
                </a:solidFill>
                <a:effectLst/>
                <a:latin typeface="PingFang SC"/>
              </a:rPr>
              <a:t>和</a:t>
            </a:r>
            <a:r>
              <a:rPr lang="en-US" altLang="zh-CN" b="0" i="0" dirty="0" err="1">
                <a:solidFill>
                  <a:srgbClr val="000000"/>
                </a:solidFill>
                <a:effectLst/>
                <a:latin typeface="PingFang SC"/>
              </a:rPr>
              <a:t>Tamboukou</a:t>
            </a:r>
            <a:r>
              <a:rPr lang="zh-CN" altLang="en-US" b="0" i="0" dirty="0">
                <a:solidFill>
                  <a:srgbClr val="000000"/>
                </a:solidFill>
                <a:effectLst/>
                <a:latin typeface="PingFang SC"/>
              </a:rPr>
              <a:t>（</a:t>
            </a:r>
            <a:r>
              <a:rPr lang="en-US" altLang="zh-CN" b="0" i="0" dirty="0">
                <a:solidFill>
                  <a:srgbClr val="000000"/>
                </a:solidFill>
                <a:effectLst/>
                <a:latin typeface="PingFang SC"/>
              </a:rPr>
              <a:t>2015</a:t>
            </a:r>
            <a:r>
              <a:rPr lang="zh-CN" altLang="en-US" b="0" i="0" dirty="0">
                <a:solidFill>
                  <a:srgbClr val="000000"/>
                </a:solidFill>
                <a:effectLst/>
                <a:latin typeface="PingFang SC"/>
              </a:rPr>
              <a:t>）启发；阿尔舒勒（</a:t>
            </a:r>
            <a:r>
              <a:rPr lang="en-US" altLang="zh-CN" b="0" i="0" dirty="0">
                <a:solidFill>
                  <a:srgbClr val="000000"/>
                </a:solidFill>
                <a:effectLst/>
                <a:latin typeface="PingFang SC"/>
              </a:rPr>
              <a:t>2016</a:t>
            </a:r>
            <a:r>
              <a:rPr lang="zh-CN" altLang="en-US" b="0" i="0" dirty="0">
                <a:solidFill>
                  <a:srgbClr val="000000"/>
                </a:solidFill>
                <a:effectLst/>
                <a:latin typeface="PingFang SC"/>
              </a:rPr>
              <a:t>）；</a:t>
            </a:r>
            <a:r>
              <a:rPr lang="en-US" altLang="zh-CN" b="0" i="0" dirty="0">
                <a:solidFill>
                  <a:srgbClr val="000000"/>
                </a:solidFill>
                <a:effectLst/>
                <a:latin typeface="PingFang SC"/>
              </a:rPr>
              <a:t>Reyes</a:t>
            </a:r>
            <a:r>
              <a:rPr lang="zh-CN" altLang="en-US" b="0" i="0" dirty="0">
                <a:solidFill>
                  <a:srgbClr val="000000"/>
                </a:solidFill>
                <a:effectLst/>
                <a:latin typeface="PingFang SC"/>
              </a:rPr>
              <a:t>和</a:t>
            </a:r>
            <a:r>
              <a:rPr lang="en-US" altLang="zh-CN" b="0" i="0" dirty="0">
                <a:solidFill>
                  <a:srgbClr val="000000"/>
                </a:solidFill>
                <a:effectLst/>
                <a:latin typeface="PingFang SC"/>
              </a:rPr>
              <a:t>Wortham</a:t>
            </a:r>
            <a:r>
              <a:rPr lang="zh-CN" altLang="en-US" b="0" i="0" dirty="0">
                <a:solidFill>
                  <a:srgbClr val="000000"/>
                </a:solidFill>
                <a:effectLst/>
                <a:latin typeface="PingFang SC"/>
              </a:rPr>
              <a:t>（</a:t>
            </a:r>
            <a:r>
              <a:rPr lang="en-US" altLang="zh-CN" b="0" i="0" dirty="0">
                <a:solidFill>
                  <a:srgbClr val="000000"/>
                </a:solidFill>
                <a:effectLst/>
                <a:latin typeface="PingFang SC"/>
              </a:rPr>
              <a:t>2017</a:t>
            </a:r>
            <a:r>
              <a:rPr lang="zh-CN" altLang="en-US" b="0" i="0" dirty="0">
                <a:solidFill>
                  <a:srgbClr val="000000"/>
                </a:solidFill>
                <a:effectLst/>
                <a:latin typeface="PingFang SC"/>
              </a:rPr>
              <a:t>），语篇和叙事具有显著的关联，它们的知识在不同的层面上共享：</a:t>
            </a:r>
            <a:endParaRPr lang="en-US" altLang="zh-CN" b="0" i="0" dirty="0">
              <a:solidFill>
                <a:srgbClr val="000000"/>
              </a:solidFill>
              <a:effectLst/>
              <a:latin typeface="PingFang SC"/>
            </a:endParaRPr>
          </a:p>
          <a:p>
            <a:r>
              <a:rPr lang="en-US" altLang="zh-CN" b="0" i="0" dirty="0">
                <a:solidFill>
                  <a:srgbClr val="000000"/>
                </a:solidFill>
                <a:effectLst/>
                <a:latin typeface="PingFang SC"/>
              </a:rPr>
              <a:t>1</a:t>
            </a:r>
            <a:r>
              <a:rPr lang="zh-CN" altLang="en-US" b="0" i="0" dirty="0">
                <a:solidFill>
                  <a:srgbClr val="000000"/>
                </a:solidFill>
                <a:effectLst/>
                <a:latin typeface="PingFang SC"/>
              </a:rPr>
              <a:t>）标记层面的知识：语篇和叙事具有相似的词汇和句法结构，</a:t>
            </a:r>
            <a:endParaRPr lang="en-US" altLang="zh-CN" b="0" i="0" dirty="0">
              <a:solidFill>
                <a:srgbClr val="000000"/>
              </a:solidFill>
              <a:effectLst/>
              <a:latin typeface="PingFang SC"/>
            </a:endParaRPr>
          </a:p>
          <a:p>
            <a:r>
              <a:rPr lang="en-US" altLang="zh-CN" b="0" i="0" dirty="0">
                <a:solidFill>
                  <a:srgbClr val="000000"/>
                </a:solidFill>
                <a:effectLst/>
                <a:latin typeface="PingFang SC"/>
              </a:rPr>
              <a:t>2</a:t>
            </a:r>
            <a:r>
              <a:rPr lang="zh-CN" altLang="en-US" b="0" i="0" dirty="0">
                <a:solidFill>
                  <a:srgbClr val="000000"/>
                </a:solidFill>
                <a:effectLst/>
                <a:latin typeface="PingFang SC"/>
              </a:rPr>
              <a:t>）语义层面的知识：语篇对和事件对中包含的语义是类比的，例如。，</a:t>
            </a:r>
            <a:r>
              <a:rPr lang="en-US" altLang="zh-CN" b="0" i="0" dirty="0">
                <a:solidFill>
                  <a:srgbClr val="000000"/>
                </a:solidFill>
                <a:effectLst/>
                <a:latin typeface="PingFang SC"/>
              </a:rPr>
              <a:t>E3</a:t>
            </a:r>
            <a:r>
              <a:rPr lang="zh-CN" altLang="en-US" b="0" i="0" dirty="0">
                <a:solidFill>
                  <a:srgbClr val="000000"/>
                </a:solidFill>
                <a:effectLst/>
                <a:latin typeface="PingFang SC"/>
              </a:rPr>
              <a:t>→</a:t>
            </a:r>
            <a:r>
              <a:rPr lang="en-US" altLang="zh-CN" b="0" i="0" dirty="0">
                <a:solidFill>
                  <a:srgbClr val="000000"/>
                </a:solidFill>
                <a:effectLst/>
                <a:latin typeface="PingFang SC"/>
              </a:rPr>
              <a:t>E1 </a:t>
            </a:r>
            <a:r>
              <a:rPr lang="zh-CN" altLang="en-US" b="0" i="0" dirty="0">
                <a:solidFill>
                  <a:srgbClr val="000000"/>
                </a:solidFill>
                <a:effectLst/>
                <a:latin typeface="PingFang SC"/>
              </a:rPr>
              <a:t>和 </a:t>
            </a:r>
            <a:r>
              <a:rPr lang="en-US" altLang="zh-CN" b="0" i="0" dirty="0">
                <a:solidFill>
                  <a:srgbClr val="000000"/>
                </a:solidFill>
                <a:effectLst/>
                <a:latin typeface="PingFang SC"/>
              </a:rPr>
              <a:t>D3</a:t>
            </a:r>
            <a:r>
              <a:rPr lang="zh-CN" altLang="en-US" b="0" i="0" dirty="0">
                <a:solidFill>
                  <a:srgbClr val="000000"/>
                </a:solidFill>
                <a:effectLst/>
                <a:latin typeface="PingFang SC"/>
              </a:rPr>
              <a:t>→</a:t>
            </a:r>
            <a:r>
              <a:rPr lang="en-US" altLang="zh-CN" b="0" i="0" dirty="0">
                <a:solidFill>
                  <a:srgbClr val="000000"/>
                </a:solidFill>
                <a:effectLst/>
                <a:latin typeface="PingFang SC"/>
              </a:rPr>
              <a:t>D1</a:t>
            </a:r>
          </a:p>
          <a:p>
            <a:r>
              <a:rPr lang="en-US" altLang="zh-CN" b="0" i="0" dirty="0">
                <a:solidFill>
                  <a:srgbClr val="000000"/>
                </a:solidFill>
                <a:effectLst/>
                <a:latin typeface="PingFang SC"/>
              </a:rPr>
              <a:t>3</a:t>
            </a:r>
            <a:r>
              <a:rPr lang="zh-CN" altLang="en-US" b="0" i="0" dirty="0">
                <a:solidFill>
                  <a:srgbClr val="000000"/>
                </a:solidFill>
                <a:effectLst/>
                <a:latin typeface="PingFang SC"/>
              </a:rPr>
              <a:t>）标签级知识：各种各样的</a:t>
            </a:r>
            <a:r>
              <a:rPr lang="zh-CN" altLang="en-US" b="1" i="0" dirty="0">
                <a:solidFill>
                  <a:srgbClr val="000000"/>
                </a:solidFill>
                <a:effectLst/>
                <a:latin typeface="PingFang SC"/>
              </a:rPr>
              <a:t>事件和话语关系具有相同的粗分类，例如，事件关系原因和话语关系原因都包含在粗粒度关系偶然中</a:t>
            </a:r>
            <a:r>
              <a:rPr lang="zh-CN" altLang="en-US" b="0" i="0" dirty="0">
                <a:solidFill>
                  <a:srgbClr val="000000"/>
                </a:solidFill>
                <a:effectLst/>
                <a:latin typeface="PingFang SC"/>
              </a:rPr>
              <a:t>。利用人工标注的语篇语料库中丰富的知识，将其投影到事件关系抽取模型中，可以显著提高事件关系抽取的性能，并大大降低数据需求。</a:t>
            </a:r>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6</a:t>
            </a:fld>
            <a:endParaRPr lang="zh-CN" altLang="en-US"/>
          </a:p>
        </p:txBody>
      </p:sp>
    </p:spTree>
    <p:extLst>
      <p:ext uri="{BB962C8B-B14F-4D97-AF65-F5344CB8AC3E}">
        <p14:creationId xmlns:p14="http://schemas.microsoft.com/office/powerpoint/2010/main" val="369069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PingFang SC"/>
              </a:rPr>
              <a:t>本文的主要贡献有：</a:t>
            </a:r>
          </a:p>
          <a:p>
            <a:pPr algn="l"/>
            <a:r>
              <a:rPr lang="en-US" altLang="zh-CN" b="0" i="0" dirty="0">
                <a:solidFill>
                  <a:srgbClr val="000000"/>
                </a:solidFill>
                <a:effectLst/>
                <a:latin typeface="PingFang SC"/>
              </a:rPr>
              <a:t>•</a:t>
            </a:r>
            <a:r>
              <a:rPr lang="zh-CN" altLang="en-US" b="0" i="0" dirty="0">
                <a:solidFill>
                  <a:srgbClr val="000000"/>
                </a:solidFill>
                <a:effectLst/>
                <a:latin typeface="PingFang SC"/>
              </a:rPr>
              <a:t>我们提出了一种新的知识投射范式，它可以有效地利用话语和叙事之间的共性来提取事件关系。</a:t>
            </a:r>
          </a:p>
          <a:p>
            <a:pPr algn="l"/>
            <a:r>
              <a:rPr lang="en-US" altLang="zh-CN" b="0" i="0" dirty="0">
                <a:solidFill>
                  <a:srgbClr val="000000"/>
                </a:solidFill>
                <a:effectLst/>
                <a:latin typeface="PingFang SC"/>
              </a:rPr>
              <a:t>•</a:t>
            </a:r>
            <a:r>
              <a:rPr lang="zh-CN" altLang="en-US" b="0" i="0" dirty="0">
                <a:solidFill>
                  <a:srgbClr val="000000"/>
                </a:solidFill>
                <a:effectLst/>
                <a:latin typeface="PingFang SC"/>
              </a:rPr>
              <a:t>我们设计了</a:t>
            </a:r>
            <a:r>
              <a:rPr lang="en-US" altLang="zh-CN" b="0" i="0" dirty="0" err="1">
                <a:solidFill>
                  <a:srgbClr val="000000"/>
                </a:solidFill>
                <a:effectLst/>
                <a:latin typeface="PingFang SC"/>
              </a:rPr>
              <a:t>MKPNet</a:t>
            </a:r>
            <a:r>
              <a:rPr lang="zh-CN" altLang="en-US" b="0" i="0" dirty="0">
                <a:solidFill>
                  <a:srgbClr val="000000"/>
                </a:solidFill>
                <a:effectLst/>
                <a:latin typeface="PingFang SC"/>
              </a:rPr>
              <a:t>，它可以通过令牌适配器、语义适配器和粗分类适配器有效地利用多层话语知识提取事件关系。</a:t>
            </a:r>
          </a:p>
          <a:p>
            <a:pPr algn="l"/>
            <a:r>
              <a:rPr lang="en-US" altLang="zh-CN" b="0" i="0" dirty="0">
                <a:solidFill>
                  <a:srgbClr val="000000"/>
                </a:solidFill>
                <a:effectLst/>
                <a:latin typeface="PingFang SC"/>
              </a:rPr>
              <a:t>•</a:t>
            </a:r>
            <a:r>
              <a:rPr lang="zh-CN" altLang="en-US" b="0" i="0" dirty="0">
                <a:solidFill>
                  <a:srgbClr val="000000"/>
                </a:solidFill>
                <a:effectLst/>
                <a:latin typeface="PingFang SC"/>
              </a:rPr>
              <a:t>我们的方法实现了新的</a:t>
            </a:r>
            <a:r>
              <a:rPr lang="en-US" altLang="zh-CN" b="0" i="0" dirty="0" err="1">
                <a:solidFill>
                  <a:srgbClr val="000000"/>
                </a:solidFill>
                <a:effectLst/>
                <a:latin typeface="PingFang SC"/>
              </a:rPr>
              <a:t>SotA</a:t>
            </a:r>
            <a:r>
              <a:rPr lang="en-US" altLang="zh-CN" b="0" i="0" dirty="0">
                <a:solidFill>
                  <a:srgbClr val="000000"/>
                </a:solidFill>
                <a:effectLst/>
                <a:latin typeface="PingFang SC"/>
              </a:rPr>
              <a:t> </a:t>
            </a:r>
            <a:r>
              <a:rPr lang="zh-CN" altLang="en-US" b="0" i="0" dirty="0">
                <a:solidFill>
                  <a:srgbClr val="000000"/>
                </a:solidFill>
                <a:effectLst/>
                <a:latin typeface="PingFang SC"/>
              </a:rPr>
              <a:t>时间关系提取性能，并通过提取显式和隐式事件关系释放了丰富的</a:t>
            </a:r>
            <a:r>
              <a:rPr lang="en-US" altLang="zh-CN" b="0" i="0" dirty="0" err="1">
                <a:solidFill>
                  <a:srgbClr val="000000"/>
                </a:solidFill>
                <a:effectLst/>
                <a:latin typeface="PingFang SC"/>
              </a:rPr>
              <a:t>EventKG</a:t>
            </a:r>
            <a:r>
              <a:rPr lang="zh-CN" altLang="en-US" b="0" i="0" dirty="0">
                <a:solidFill>
                  <a:srgbClr val="000000"/>
                </a:solidFill>
                <a:effectLst/>
                <a:latin typeface="PingFang SC"/>
              </a:rPr>
              <a:t>。我们相信它可以使许多下游</a:t>
            </a:r>
            <a:r>
              <a:rPr lang="en-US" altLang="zh-CN" b="0" i="0" dirty="0">
                <a:solidFill>
                  <a:srgbClr val="000000"/>
                </a:solidFill>
                <a:effectLst/>
                <a:latin typeface="PingFang SC"/>
              </a:rPr>
              <a:t>NLP</a:t>
            </a:r>
            <a:r>
              <a:rPr lang="zh-CN" altLang="en-US" b="0" i="0" dirty="0">
                <a:solidFill>
                  <a:srgbClr val="000000"/>
                </a:solidFill>
                <a:effectLst/>
                <a:latin typeface="PingFang SC"/>
              </a:rPr>
              <a:t>任务受益。</a:t>
            </a:r>
          </a:p>
          <a:p>
            <a:endParaRPr lang="zh-CN" altLang="en-US" dirty="0"/>
          </a:p>
        </p:txBody>
      </p:sp>
      <p:sp>
        <p:nvSpPr>
          <p:cNvPr id="4" name="灯片编号占位符 3"/>
          <p:cNvSpPr>
            <a:spLocks noGrp="1"/>
          </p:cNvSpPr>
          <p:nvPr>
            <p:ph type="sldNum" sz="quarter" idx="5"/>
          </p:nvPr>
        </p:nvSpPr>
        <p:spPr/>
        <p:txBody>
          <a:bodyPr/>
          <a:lstStyle/>
          <a:p>
            <a:fld id="{DE962459-B5EB-4FA3-86BC-62BC5084E9C5}" type="slidenum">
              <a:rPr lang="zh-CN" altLang="en-US" smtClean="0"/>
              <a:t>7</a:t>
            </a:fld>
            <a:endParaRPr lang="zh-CN" altLang="en-US"/>
          </a:p>
        </p:txBody>
      </p:sp>
    </p:spTree>
    <p:extLst>
      <p:ext uri="{BB962C8B-B14F-4D97-AF65-F5344CB8AC3E}">
        <p14:creationId xmlns:p14="http://schemas.microsoft.com/office/powerpoint/2010/main" val="343569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effectLst/>
              </a:rPr>
              <a:t>具体来说，我们设计了多层知识投影网络（</a:t>
            </a:r>
            <a:r>
              <a:rPr lang="en-US" altLang="zh-CN" b="0" dirty="0" err="1">
                <a:effectLst/>
              </a:rPr>
              <a:t>MKPNet</a:t>
            </a:r>
            <a:r>
              <a:rPr lang="zh-CN" altLang="en-US" b="0" dirty="0">
                <a:effectLst/>
              </a:rPr>
              <a:t>），可以有效地利用多层话语知识进行事件关系提取。</a:t>
            </a:r>
            <a:r>
              <a:rPr lang="en-US" altLang="zh-CN" b="0" dirty="0" err="1">
                <a:effectLst/>
              </a:rPr>
              <a:t>MKPNet</a:t>
            </a:r>
            <a:r>
              <a:rPr lang="zh-CN" altLang="en-US" b="0" dirty="0">
                <a:effectLst/>
              </a:rPr>
              <a:t>介绍了三种将知识从语篇投射到叙事中的适配器：（</a:t>
            </a:r>
            <a:r>
              <a:rPr lang="en-US" altLang="zh-CN" b="0" dirty="0">
                <a:effectLst/>
              </a:rPr>
              <a:t>a</a:t>
            </a:r>
            <a:r>
              <a:rPr lang="zh-CN" altLang="en-US" b="0" dirty="0">
                <a:effectLst/>
              </a:rPr>
              <a:t>）标记级知识投射的标记适配器；（</a:t>
            </a:r>
            <a:r>
              <a:rPr lang="en-US" altLang="zh-CN" b="0" dirty="0">
                <a:effectLst/>
              </a:rPr>
              <a:t>b</a:t>
            </a:r>
            <a:r>
              <a:rPr lang="zh-CN" altLang="en-US" b="0" dirty="0">
                <a:effectLst/>
              </a:rPr>
              <a:t>） 语义层次知识投影的语义适配器；（</a:t>
            </a:r>
            <a:r>
              <a:rPr lang="en-US" altLang="zh-CN" b="0" dirty="0">
                <a:effectLst/>
              </a:rPr>
              <a:t>c</a:t>
            </a:r>
            <a:r>
              <a:rPr lang="zh-CN" altLang="en-US" b="0" dirty="0">
                <a:effectLst/>
              </a:rPr>
              <a:t>） 用于标签级知识投影的粗糙类别适配器。通过共享这三个改编者的参数，可以有效地探索不同层次的语篇和叙事之间的共性。因此，我们可以获得更通用的标记表示、更精确的语义表示和更可信的粗类别表示，从而更好地预测事件关系。我们对这些材料进行了内在实验</a:t>
            </a:r>
          </a:p>
          <a:p>
            <a:r>
              <a:rPr lang="en-US" altLang="zh-CN" b="0" dirty="0">
                <a:effectLst/>
              </a:rPr>
              <a:t>ASER</a:t>
            </a:r>
            <a:r>
              <a:rPr lang="zh-CN" altLang="en-US" b="0" dirty="0">
                <a:effectLst/>
              </a:rPr>
              <a:t>（</a:t>
            </a:r>
            <a:r>
              <a:rPr lang="en-US" altLang="zh-CN" b="0" dirty="0">
                <a:effectLst/>
              </a:rPr>
              <a:t>Zhang et al.</a:t>
            </a:r>
            <a:r>
              <a:rPr lang="zh-CN" altLang="en-US" b="0" dirty="0">
                <a:effectLst/>
              </a:rPr>
              <a:t>，</a:t>
            </a:r>
            <a:r>
              <a:rPr lang="en-US" altLang="zh-CN" b="0" dirty="0">
                <a:effectLst/>
              </a:rPr>
              <a:t>2020b</a:t>
            </a:r>
            <a:r>
              <a:rPr lang="zh-CN" altLang="en-US" b="0" dirty="0">
                <a:effectLst/>
              </a:rPr>
              <a:t>），代表性事件</a:t>
            </a:r>
            <a:r>
              <a:rPr lang="en-US" altLang="zh-CN" b="0" dirty="0">
                <a:effectLst/>
              </a:rPr>
              <a:t>KG</a:t>
            </a:r>
            <a:r>
              <a:rPr lang="zh-CN" altLang="en-US" b="0" dirty="0">
                <a:effectLst/>
              </a:rPr>
              <a:t>之一，以及</a:t>
            </a:r>
            <a:r>
              <a:rPr lang="en-US" altLang="zh-CN" b="0" dirty="0">
                <a:effectLst/>
              </a:rPr>
              <a:t>Winograd</a:t>
            </a:r>
            <a:r>
              <a:rPr lang="zh-CN" altLang="en-US" b="0" dirty="0">
                <a:effectLst/>
              </a:rPr>
              <a:t>方案挑战（</a:t>
            </a:r>
            <a:r>
              <a:rPr lang="en-US" altLang="zh-CN" b="0" dirty="0">
                <a:effectLst/>
              </a:rPr>
              <a:t>WSC</a:t>
            </a:r>
            <a:r>
              <a:rPr lang="zh-CN" altLang="en-US" b="0" dirty="0">
                <a:effectLst/>
              </a:rPr>
              <a:t>）的外部实验（</a:t>
            </a:r>
            <a:r>
              <a:rPr lang="en-US" altLang="zh-CN" b="0" dirty="0">
                <a:effectLst/>
              </a:rPr>
              <a:t>Leveque et al.</a:t>
            </a:r>
            <a:r>
              <a:rPr lang="zh-CN" altLang="en-US" b="0" dirty="0">
                <a:effectLst/>
              </a:rPr>
              <a:t>，</a:t>
            </a:r>
            <a:r>
              <a:rPr lang="en-US" altLang="zh-CN" b="0" dirty="0">
                <a:effectLst/>
              </a:rPr>
              <a:t>2012</a:t>
            </a:r>
            <a:r>
              <a:rPr lang="zh-CN" altLang="en-US" b="0" dirty="0">
                <a:effectLst/>
              </a:rPr>
              <a:t>），代表性自然语言理解基准之一。内部实验结果表明，所提出的</a:t>
            </a:r>
            <a:r>
              <a:rPr lang="en-US" altLang="zh-CN" b="0" dirty="0" err="1">
                <a:effectLst/>
              </a:rPr>
              <a:t>MKPNet</a:t>
            </a:r>
            <a:r>
              <a:rPr lang="zh-CN" altLang="en-US" b="0" dirty="0">
                <a:effectLst/>
              </a:rPr>
              <a:t>显著优于最先进的基线，外部实验结果验证了提取的事件关系</a:t>
            </a:r>
            <a:r>
              <a:rPr lang="en-US" altLang="zh-CN" b="0" dirty="0">
                <a:effectLst/>
              </a:rPr>
              <a:t>2</a:t>
            </a:r>
            <a:r>
              <a:rPr lang="zh-CN" altLang="en-US" b="0" dirty="0">
                <a:effectLst/>
              </a:rPr>
              <a:t>的价值。</a:t>
            </a:r>
          </a:p>
        </p:txBody>
      </p:sp>
      <p:sp>
        <p:nvSpPr>
          <p:cNvPr id="4" name="灯片编号占位符 3"/>
          <p:cNvSpPr>
            <a:spLocks noGrp="1"/>
          </p:cNvSpPr>
          <p:nvPr>
            <p:ph type="sldNum" sz="quarter" idx="5"/>
          </p:nvPr>
        </p:nvSpPr>
        <p:spPr/>
        <p:txBody>
          <a:bodyPr/>
          <a:lstStyle/>
          <a:p>
            <a:fld id="{DE962459-B5EB-4FA3-86BC-62BC5084E9C5}" type="slidenum">
              <a:rPr lang="zh-CN" altLang="en-US" smtClean="0"/>
              <a:t>8</a:t>
            </a:fld>
            <a:endParaRPr lang="zh-CN" altLang="en-US"/>
          </a:p>
        </p:txBody>
      </p:sp>
    </p:spTree>
    <p:extLst>
      <p:ext uri="{BB962C8B-B14F-4D97-AF65-F5344CB8AC3E}">
        <p14:creationId xmlns:p14="http://schemas.microsoft.com/office/powerpoint/2010/main" val="193666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en-US" altLang="zh-CN" dirty="0"/>
              <a:t>Bert</a:t>
            </a:r>
          </a:p>
          <a:p>
            <a:r>
              <a:rPr lang="en-US" altLang="zh-CN" dirty="0" err="1"/>
              <a:t>Vae</a:t>
            </a:r>
            <a:r>
              <a:rPr lang="en-US" altLang="zh-CN" dirty="0"/>
              <a:t> </a:t>
            </a:r>
            <a:r>
              <a:rPr lang="zh-CN" altLang="en-US" dirty="0"/>
              <a:t>变分自编码器</a:t>
            </a:r>
            <a:endParaRPr lang="en-US" altLang="zh-CN" dirty="0"/>
          </a:p>
          <a:p>
            <a:r>
              <a:rPr lang="zh-CN" altLang="en-US" dirty="0"/>
              <a:t>分类 粗类别</a:t>
            </a:r>
            <a:r>
              <a:rPr lang="en-US" altLang="zh-CN" dirty="0"/>
              <a:t>-&gt;embedding</a:t>
            </a:r>
          </a:p>
          <a:p>
            <a:r>
              <a:rPr lang="zh-CN" altLang="en-US" dirty="0"/>
              <a:t>分类器</a:t>
            </a:r>
          </a:p>
        </p:txBody>
      </p:sp>
      <p:sp>
        <p:nvSpPr>
          <p:cNvPr id="4" name="灯片编号占位符 3"/>
          <p:cNvSpPr>
            <a:spLocks noGrp="1"/>
          </p:cNvSpPr>
          <p:nvPr>
            <p:ph type="sldNum" sz="quarter" idx="5"/>
          </p:nvPr>
        </p:nvSpPr>
        <p:spPr/>
        <p:txBody>
          <a:bodyPr/>
          <a:lstStyle/>
          <a:p>
            <a:fld id="{DE962459-B5EB-4FA3-86BC-62BC5084E9C5}" type="slidenum">
              <a:rPr lang="zh-CN" altLang="en-US" smtClean="0"/>
              <a:t>9</a:t>
            </a:fld>
            <a:endParaRPr lang="zh-CN" altLang="en-US"/>
          </a:p>
        </p:txBody>
      </p:sp>
    </p:spTree>
    <p:extLst>
      <p:ext uri="{BB962C8B-B14F-4D97-AF65-F5344CB8AC3E}">
        <p14:creationId xmlns:p14="http://schemas.microsoft.com/office/powerpoint/2010/main" val="35274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具体而言，</a:t>
            </a:r>
            <a:r>
              <a:rPr lang="en-US" altLang="zh-CN" dirty="0" err="1"/>
              <a:t>MKPNet</a:t>
            </a:r>
            <a:r>
              <a:rPr lang="zh-CN" altLang="en-US" dirty="0"/>
              <a:t>扩展了</a:t>
            </a:r>
            <a:r>
              <a:rPr lang="en-US" altLang="zh-CN" dirty="0" err="1"/>
              <a:t>SotA</a:t>
            </a:r>
            <a:r>
              <a:rPr lang="en-US" altLang="zh-CN" dirty="0"/>
              <a:t> DRR</a:t>
            </a:r>
            <a:r>
              <a:rPr lang="zh-CN" altLang="en-US" dirty="0"/>
              <a:t>通过基于</a:t>
            </a:r>
            <a:r>
              <a:rPr lang="en-US" altLang="zh-CN" dirty="0"/>
              <a:t>VAE</a:t>
            </a:r>
            <a:r>
              <a:rPr lang="zh-CN" altLang="en-US" dirty="0"/>
              <a:t>的语义编码器和粗分类编码器对</a:t>
            </a:r>
            <a:r>
              <a:rPr lang="en-US" altLang="zh-CN" dirty="0"/>
              <a:t>BERT-CLS</a:t>
            </a:r>
            <a:r>
              <a:rPr lang="zh-CN" altLang="en-US" dirty="0"/>
              <a:t>（</a:t>
            </a:r>
            <a:r>
              <a:rPr lang="en-US" altLang="zh-CN" dirty="0" err="1"/>
              <a:t>Kishimoto</a:t>
            </a:r>
            <a:r>
              <a:rPr lang="en-US" altLang="zh-CN" dirty="0"/>
              <a:t> et al.</a:t>
            </a:r>
            <a:r>
              <a:rPr lang="zh-CN" altLang="en-US" dirty="0"/>
              <a:t>，</a:t>
            </a:r>
            <a:r>
              <a:rPr lang="en-US" altLang="zh-CN" dirty="0"/>
              <a:t>2020</a:t>
            </a:r>
            <a:r>
              <a:rPr lang="zh-CN" altLang="en-US" dirty="0"/>
              <a:t>）进行建模，以逐层对知识进行建模（</a:t>
            </a:r>
            <a:r>
              <a:rPr lang="en-US" altLang="zh-CN" dirty="0"/>
              <a:t>Pan et al.</a:t>
            </a:r>
            <a:r>
              <a:rPr lang="zh-CN" altLang="en-US" dirty="0"/>
              <a:t>，</a:t>
            </a:r>
            <a:r>
              <a:rPr lang="en-US" altLang="zh-CN" dirty="0"/>
              <a:t>2016</a:t>
            </a:r>
            <a:r>
              <a:rPr lang="zh-CN" altLang="en-US" dirty="0"/>
              <a:t>；</a:t>
            </a:r>
            <a:r>
              <a:rPr lang="en-US" altLang="zh-CN" dirty="0"/>
              <a:t>Guo et al.</a:t>
            </a:r>
            <a:r>
              <a:rPr lang="zh-CN" altLang="en-US" dirty="0"/>
              <a:t>，</a:t>
            </a:r>
            <a:r>
              <a:rPr lang="en-US" altLang="zh-CN" dirty="0"/>
              <a:t>2019</a:t>
            </a:r>
            <a:r>
              <a:rPr lang="zh-CN" altLang="en-US" dirty="0"/>
              <a:t>；</a:t>
            </a:r>
            <a:r>
              <a:rPr lang="en-US" altLang="zh-CN" dirty="0"/>
              <a:t>Kang et al.</a:t>
            </a:r>
            <a:r>
              <a:rPr lang="zh-CN" altLang="en-US" dirty="0"/>
              <a:t>，</a:t>
            </a:r>
            <a:r>
              <a:rPr lang="en-US" altLang="zh-CN" dirty="0"/>
              <a:t>2020</a:t>
            </a:r>
            <a:r>
              <a:rPr lang="zh-CN" altLang="en-US" dirty="0"/>
              <a:t>；</a:t>
            </a:r>
            <a:r>
              <a:rPr lang="en-US" altLang="zh-CN" dirty="0"/>
              <a:t>Li et al.</a:t>
            </a:r>
            <a:r>
              <a:rPr lang="zh-CN" altLang="en-US" dirty="0"/>
              <a:t>，</a:t>
            </a:r>
            <a:r>
              <a:rPr lang="en-US" altLang="zh-CN" dirty="0"/>
              <a:t>2020b</a:t>
            </a:r>
            <a:r>
              <a:rPr lang="zh-CN" altLang="en-US" dirty="0"/>
              <a:t>）。它</a:t>
            </a:r>
            <a:r>
              <a:rPr lang="en-US" altLang="zh-CN" dirty="0"/>
              <a:t>1</a:t>
            </a:r>
            <a:r>
              <a:rPr lang="zh-CN" altLang="en-US" dirty="0"/>
              <a:t>）首先利用基于</a:t>
            </a:r>
            <a:r>
              <a:rPr lang="en-US" altLang="zh-CN" dirty="0"/>
              <a:t>BERT</a:t>
            </a:r>
            <a:r>
              <a:rPr lang="zh-CN" altLang="en-US" dirty="0"/>
              <a:t>的令牌编码器将实例对编码为令牌表示</a:t>
            </a:r>
            <a:r>
              <a:rPr lang="en-US" altLang="zh-CN" dirty="0"/>
              <a:t>h[CLS]</a:t>
            </a:r>
            <a:r>
              <a:rPr lang="zh-CN" altLang="en-US" dirty="0"/>
              <a:t>；</a:t>
            </a:r>
            <a:r>
              <a:rPr lang="en-US" altLang="zh-CN" dirty="0"/>
              <a:t>2</a:t>
            </a:r>
            <a:r>
              <a:rPr lang="zh-CN" altLang="en-US" dirty="0"/>
              <a:t>） 然后通过基于</a:t>
            </a:r>
            <a:r>
              <a:rPr lang="en-US" altLang="zh-CN" dirty="0"/>
              <a:t>VAE</a:t>
            </a:r>
            <a:r>
              <a:rPr lang="zh-CN" altLang="en-US" dirty="0"/>
              <a:t>的语义编码器获得语义表示</a:t>
            </a:r>
            <a:r>
              <a:rPr lang="en-US" altLang="zh-CN" dirty="0" err="1"/>
              <a:t>hz</a:t>
            </a:r>
            <a:r>
              <a:rPr lang="zh-CN" altLang="en-US" dirty="0"/>
              <a:t>；</a:t>
            </a:r>
            <a:r>
              <a:rPr lang="en-US" altLang="zh-CN" dirty="0"/>
              <a:t>3</a:t>
            </a:r>
            <a:r>
              <a:rPr lang="zh-CN" altLang="en-US" dirty="0"/>
              <a:t>） 预测粗粒度标签并将其嵌入为粗类别表示</a:t>
            </a:r>
            <a:r>
              <a:rPr lang="en-US" altLang="zh-CN" dirty="0" err="1"/>
              <a:t>hYc</a:t>
            </a:r>
            <a:r>
              <a:rPr lang="en-US" altLang="zh-CN" dirty="0"/>
              <a:t>; 4</a:t>
            </a:r>
            <a:r>
              <a:rPr lang="zh-CN" altLang="en-US" dirty="0"/>
              <a:t>） 最后在聚合实例对表示的指导下对其关系进行分类</a:t>
            </a:r>
          </a:p>
        </p:txBody>
      </p:sp>
      <p:sp>
        <p:nvSpPr>
          <p:cNvPr id="4" name="灯片编号占位符 3"/>
          <p:cNvSpPr>
            <a:spLocks noGrp="1"/>
          </p:cNvSpPr>
          <p:nvPr>
            <p:ph type="sldNum" sz="quarter" idx="5"/>
          </p:nvPr>
        </p:nvSpPr>
        <p:spPr/>
        <p:txBody>
          <a:bodyPr/>
          <a:lstStyle/>
          <a:p>
            <a:fld id="{DE962459-B5EB-4FA3-86BC-62BC5084E9C5}" type="slidenum">
              <a:rPr lang="zh-CN" altLang="en-US" smtClean="0"/>
              <a:t>11</a:t>
            </a:fld>
            <a:endParaRPr lang="zh-CN" altLang="en-US"/>
          </a:p>
        </p:txBody>
      </p:sp>
    </p:spTree>
    <p:extLst>
      <p:ext uri="{BB962C8B-B14F-4D97-AF65-F5344CB8AC3E}">
        <p14:creationId xmlns:p14="http://schemas.microsoft.com/office/powerpoint/2010/main" val="84678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325922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20718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8256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340252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266936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4840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295507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083075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271053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1150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05174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413978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210857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41841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9042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84229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1A1D1AF-4179-468B-B30D-C4209B32FE8C}" type="datetimeFigureOut">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100437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1A1D1AF-4179-468B-B30D-C4209B32FE8C}" type="datetimeFigureOut">
              <a:rPr lang="zh-CN" altLang="en-US" smtClean="0"/>
              <a:t>2021/10/27</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1CBC67-02CA-4BF3-8E47-68B562BBC7EE}" type="slidenum">
              <a:rPr lang="zh-CN" altLang="en-US" smtClean="0"/>
              <a:t>‹#›</a:t>
            </a:fld>
            <a:endParaRPr lang="zh-CN" altLang="en-US"/>
          </a:p>
        </p:txBody>
      </p:sp>
    </p:spTree>
    <p:extLst>
      <p:ext uri="{BB962C8B-B14F-4D97-AF65-F5344CB8AC3E}">
        <p14:creationId xmlns:p14="http://schemas.microsoft.com/office/powerpoint/2010/main" val="789607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CCA79-9699-4178-8E72-15F8F70AD5DA}"/>
              </a:ext>
            </a:extLst>
          </p:cNvPr>
          <p:cNvSpPr>
            <a:spLocks noGrp="1"/>
          </p:cNvSpPr>
          <p:nvPr>
            <p:ph type="ctrTitle"/>
          </p:nvPr>
        </p:nvSpPr>
        <p:spPr>
          <a:xfrm>
            <a:off x="1154955" y="1681422"/>
            <a:ext cx="8825658" cy="2677648"/>
          </a:xfrm>
        </p:spPr>
        <p:txBody>
          <a:bodyPr>
            <a:normAutofit fontScale="90000"/>
          </a:bodyPr>
          <a:lstStyle/>
          <a:p>
            <a:r>
              <a:rPr lang="en-US" altLang="zh-CN" dirty="0"/>
              <a:t>From Discourse to Narrative: Knowledge Projection for Event Relation Extraction</a:t>
            </a:r>
            <a:endParaRPr lang="zh-CN" altLang="en-US" dirty="0"/>
          </a:p>
        </p:txBody>
      </p:sp>
      <p:sp>
        <p:nvSpPr>
          <p:cNvPr id="3" name="副标题 2">
            <a:extLst>
              <a:ext uri="{FF2B5EF4-FFF2-40B4-BE49-F238E27FC236}">
                <a16:creationId xmlns:a16="http://schemas.microsoft.com/office/drawing/2014/main" id="{9C6F2995-2978-4DAE-A3E0-4BA69B54BE72}"/>
              </a:ext>
            </a:extLst>
          </p:cNvPr>
          <p:cNvSpPr>
            <a:spLocks noGrp="1"/>
          </p:cNvSpPr>
          <p:nvPr>
            <p:ph type="subTitle" idx="1"/>
          </p:nvPr>
        </p:nvSpPr>
        <p:spPr/>
        <p:txBody>
          <a:bodyPr>
            <a:normAutofit/>
          </a:bodyPr>
          <a:lstStyle/>
          <a:p>
            <a:pPr algn="just"/>
            <a:r>
              <a:rPr lang="en-US" altLang="zh-CN" cap="none" dirty="0" err="1"/>
              <a:t>Jialong</a:t>
            </a:r>
            <a:r>
              <a:rPr lang="en-US" altLang="zh-CN" cap="none" dirty="0"/>
              <a:t> Tang</a:t>
            </a:r>
            <a:r>
              <a:rPr lang="en-US" altLang="zh-CN" dirty="0"/>
              <a:t>, </a:t>
            </a:r>
            <a:r>
              <a:rPr lang="en-US" altLang="zh-CN" cap="none" dirty="0"/>
              <a:t>etc</a:t>
            </a:r>
            <a:r>
              <a:rPr lang="en-US" altLang="zh-CN" dirty="0"/>
              <a:t>.</a:t>
            </a:r>
          </a:p>
          <a:p>
            <a:r>
              <a:rPr lang="en-US" altLang="zh-CN" dirty="0"/>
              <a:t>Chinese Information Processing Laboratory, </a:t>
            </a:r>
            <a:r>
              <a:rPr lang="en-US" altLang="zh-CN" cap="none" dirty="0"/>
              <a:t>etc</a:t>
            </a:r>
            <a:r>
              <a:rPr lang="en-US" altLang="zh-CN" dirty="0"/>
              <a:t>.</a:t>
            </a:r>
            <a:endParaRPr lang="zh-CN" altLang="en-US" dirty="0"/>
          </a:p>
        </p:txBody>
      </p:sp>
      <p:sp>
        <p:nvSpPr>
          <p:cNvPr id="4" name="文本框 3">
            <a:extLst>
              <a:ext uri="{FF2B5EF4-FFF2-40B4-BE49-F238E27FC236}">
                <a16:creationId xmlns:a16="http://schemas.microsoft.com/office/drawing/2014/main" id="{56BE13D8-7872-4A71-8377-D0CB864E7FD4}"/>
              </a:ext>
            </a:extLst>
          </p:cNvPr>
          <p:cNvSpPr txBox="1"/>
          <p:nvPr/>
        </p:nvSpPr>
        <p:spPr>
          <a:xfrm>
            <a:off x="1154955" y="5756988"/>
            <a:ext cx="2567191" cy="264688"/>
          </a:xfrm>
          <a:prstGeom prst="rect">
            <a:avLst/>
          </a:prstGeom>
          <a:noFill/>
        </p:spPr>
        <p:txBody>
          <a:bodyPr wrap="square" rtlCol="0">
            <a:spAutoFit/>
          </a:bodyPr>
          <a:lstStyle/>
          <a:p>
            <a:pPr>
              <a:lnSpc>
                <a:spcPct val="80000"/>
              </a:lnSpc>
              <a:spcBef>
                <a:spcPts val="1000"/>
              </a:spcBef>
              <a:buClr>
                <a:schemeClr val="accent1"/>
              </a:buClr>
              <a:buSzPct val="80000"/>
            </a:pPr>
            <a:r>
              <a:rPr lang="en-US" altLang="zh-CN" sz="1400" cap="all" dirty="0">
                <a:solidFill>
                  <a:schemeClr val="accent1">
                    <a:lumMod val="60000"/>
                    <a:lumOff val="40000"/>
                  </a:schemeClr>
                </a:solidFill>
              </a:rPr>
              <a:t>Reporter : </a:t>
            </a:r>
            <a:r>
              <a:rPr lang="en-US" altLang="zh-CN" sz="1400" dirty="0" err="1">
                <a:solidFill>
                  <a:schemeClr val="accent1">
                    <a:lumMod val="60000"/>
                    <a:lumOff val="40000"/>
                  </a:schemeClr>
                </a:solidFill>
              </a:rPr>
              <a:t>Baiyan</a:t>
            </a:r>
            <a:r>
              <a:rPr lang="en-US" altLang="zh-CN" sz="1400" cap="all" dirty="0">
                <a:solidFill>
                  <a:schemeClr val="accent1">
                    <a:lumMod val="60000"/>
                    <a:lumOff val="40000"/>
                  </a:schemeClr>
                </a:solidFill>
              </a:rPr>
              <a:t> </a:t>
            </a:r>
            <a:r>
              <a:rPr lang="en-US" altLang="zh-CN" sz="1400" dirty="0">
                <a:solidFill>
                  <a:schemeClr val="accent1">
                    <a:lumMod val="60000"/>
                    <a:lumOff val="40000"/>
                  </a:schemeClr>
                </a:solidFill>
              </a:rPr>
              <a:t>Zhang</a:t>
            </a:r>
            <a:endParaRPr lang="zh-CN" altLang="en-US" sz="1400" cap="all" dirty="0">
              <a:solidFill>
                <a:schemeClr val="accent1">
                  <a:lumMod val="60000"/>
                  <a:lumOff val="40000"/>
                </a:schemeClr>
              </a:solidFill>
            </a:endParaRPr>
          </a:p>
        </p:txBody>
      </p:sp>
      <p:sp>
        <p:nvSpPr>
          <p:cNvPr id="5" name="文本框 4">
            <a:extLst>
              <a:ext uri="{FF2B5EF4-FFF2-40B4-BE49-F238E27FC236}">
                <a16:creationId xmlns:a16="http://schemas.microsoft.com/office/drawing/2014/main" id="{483EA83A-986D-4CE2-AE9D-5BF47A629DA9}"/>
              </a:ext>
            </a:extLst>
          </p:cNvPr>
          <p:cNvSpPr txBox="1"/>
          <p:nvPr/>
        </p:nvSpPr>
        <p:spPr>
          <a:xfrm>
            <a:off x="1154955" y="1681422"/>
            <a:ext cx="2362200" cy="369332"/>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从话语到叙事</a:t>
            </a:r>
          </a:p>
        </p:txBody>
      </p:sp>
    </p:spTree>
    <p:extLst>
      <p:ext uri="{BB962C8B-B14F-4D97-AF65-F5344CB8AC3E}">
        <p14:creationId xmlns:p14="http://schemas.microsoft.com/office/powerpoint/2010/main" val="3078535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9B614-0F3A-43D6-BE60-5C84B4C6B2E8}"/>
              </a:ext>
            </a:extLst>
          </p:cNvPr>
          <p:cNvSpPr>
            <a:spLocks noGrp="1"/>
          </p:cNvSpPr>
          <p:nvPr>
            <p:ph type="title"/>
          </p:nvPr>
        </p:nvSpPr>
        <p:spPr/>
        <p:txBody>
          <a:bodyPr/>
          <a:lstStyle/>
          <a:p>
            <a:r>
              <a:rPr lang="en-US" altLang="zh-CN" dirty="0"/>
              <a:t>Model Overview</a:t>
            </a:r>
            <a:endParaRPr lang="zh-CN" altLang="en-US" dirty="0"/>
          </a:p>
        </p:txBody>
      </p:sp>
      <p:sp>
        <p:nvSpPr>
          <p:cNvPr id="3" name="内容占位符 2">
            <a:extLst>
              <a:ext uri="{FF2B5EF4-FFF2-40B4-BE49-F238E27FC236}">
                <a16:creationId xmlns:a16="http://schemas.microsoft.com/office/drawing/2014/main" id="{F2709C69-15B4-4EB5-8E2F-73CC7FA10527}"/>
              </a:ext>
            </a:extLst>
          </p:cNvPr>
          <p:cNvSpPr>
            <a:spLocks noGrp="1"/>
          </p:cNvSpPr>
          <p:nvPr>
            <p:ph idx="1"/>
          </p:nvPr>
        </p:nvSpPr>
        <p:spPr>
          <a:xfrm>
            <a:off x="484095" y="2563158"/>
            <a:ext cx="11107270" cy="4294841"/>
          </a:xfrm>
        </p:spPr>
        <p:txBody>
          <a:bodyPr>
            <a:normAutofit/>
          </a:bodyPr>
          <a:lstStyle/>
          <a:p>
            <a:r>
              <a:rPr lang="en-US" altLang="zh-CN" sz="2400" dirty="0"/>
              <a:t>Commonly, implicit event relation extraction (IERE) takes two events </a:t>
            </a:r>
          </a:p>
          <a:p>
            <a:endParaRPr lang="en-US" altLang="zh-CN" sz="2400" dirty="0"/>
          </a:p>
          <a:p>
            <a:pPr marL="0" indent="0">
              <a:buNone/>
            </a:pPr>
            <a:endParaRPr lang="en-US" altLang="zh-CN" sz="2400" dirty="0"/>
          </a:p>
          <a:p>
            <a:pPr marL="0" indent="0">
              <a:buNone/>
            </a:pPr>
            <a:r>
              <a:rPr lang="en-US" altLang="zh-CN" sz="2400" dirty="0"/>
              <a:t>ERE: 	INPUT: </a:t>
            </a:r>
            <a:r>
              <a:rPr lang="en-US" altLang="zh-CN" sz="2400" b="1" dirty="0"/>
              <a:t>&lt;E1: “PER goes to the restaurant”, E3: “PER is so hungry”&gt;</a:t>
            </a:r>
          </a:p>
          <a:p>
            <a:pPr marL="0" indent="0">
              <a:buNone/>
            </a:pPr>
            <a:r>
              <a:rPr lang="en-US" altLang="zh-CN" sz="2400" dirty="0"/>
              <a:t>		OUTPUT: an event relation such as </a:t>
            </a:r>
            <a:r>
              <a:rPr lang="en-US" altLang="zh-CN" sz="2400" b="1" dirty="0"/>
              <a:t>Reason</a:t>
            </a:r>
          </a:p>
          <a:p>
            <a:pPr marL="0" indent="0">
              <a:buNone/>
            </a:pPr>
            <a:r>
              <a:rPr lang="en-US" altLang="zh-CN" sz="2400" dirty="0"/>
              <a:t>DDR:	INPUT: </a:t>
            </a:r>
            <a:r>
              <a:rPr lang="en-US" altLang="zh-CN" sz="2400" b="1" dirty="0"/>
              <a:t>&lt;D1: “Tom goes to the restaurant”, D3:“he is so hungry”&gt;</a:t>
            </a:r>
          </a:p>
          <a:p>
            <a:pPr marL="0" indent="0">
              <a:buNone/>
            </a:pPr>
            <a:r>
              <a:rPr lang="en-US" altLang="zh-CN" sz="2400" dirty="0"/>
              <a:t>		OUTPUT: a discourse relation such as </a:t>
            </a:r>
            <a:r>
              <a:rPr lang="en-US" altLang="zh-CN" sz="2400" b="1" dirty="0"/>
              <a:t>Cause</a:t>
            </a:r>
          </a:p>
          <a:p>
            <a:pPr marL="0" indent="0">
              <a:buNone/>
            </a:pPr>
            <a:r>
              <a:rPr lang="en-US" altLang="zh-CN" sz="2400" dirty="0"/>
              <a:t> then uses a neural network to classify their underlying relation.</a:t>
            </a:r>
            <a:endParaRPr lang="zh-CN" altLang="en-US" sz="2400" dirty="0"/>
          </a:p>
        </p:txBody>
      </p:sp>
      <p:pic>
        <p:nvPicPr>
          <p:cNvPr id="5" name="图片 4">
            <a:extLst>
              <a:ext uri="{FF2B5EF4-FFF2-40B4-BE49-F238E27FC236}">
                <a16:creationId xmlns:a16="http://schemas.microsoft.com/office/drawing/2014/main" id="{78A10D33-A59B-447F-9A64-15F4413E24D3}"/>
              </a:ext>
            </a:extLst>
          </p:cNvPr>
          <p:cNvPicPr>
            <a:picLocks noChangeAspect="1"/>
          </p:cNvPicPr>
          <p:nvPr/>
        </p:nvPicPr>
        <p:blipFill>
          <a:blip r:embed="rId2"/>
          <a:stretch>
            <a:fillRect/>
          </a:stretch>
        </p:blipFill>
        <p:spPr>
          <a:xfrm>
            <a:off x="3085605" y="3153103"/>
            <a:ext cx="5613900" cy="551793"/>
          </a:xfrm>
          <a:prstGeom prst="rect">
            <a:avLst/>
          </a:prstGeom>
        </p:spPr>
      </p:pic>
    </p:spTree>
    <p:extLst>
      <p:ext uri="{BB962C8B-B14F-4D97-AF65-F5344CB8AC3E}">
        <p14:creationId xmlns:p14="http://schemas.microsoft.com/office/powerpoint/2010/main" val="145390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24889-B635-4E7A-AA3F-BD2E3F49A4BC}"/>
              </a:ext>
            </a:extLst>
          </p:cNvPr>
          <p:cNvSpPr>
            <a:spLocks noGrp="1"/>
          </p:cNvSpPr>
          <p:nvPr>
            <p:ph type="title"/>
          </p:nvPr>
        </p:nvSpPr>
        <p:spPr/>
        <p:txBody>
          <a:bodyPr/>
          <a:lstStyle/>
          <a:p>
            <a:r>
              <a:rPr lang="en-US" altLang="zh-CN" dirty="0"/>
              <a:t>Model Overview</a:t>
            </a:r>
            <a:endParaRPr lang="zh-CN" altLang="en-US" dirty="0"/>
          </a:p>
        </p:txBody>
      </p:sp>
      <p:sp>
        <p:nvSpPr>
          <p:cNvPr id="3" name="内容占位符 2">
            <a:extLst>
              <a:ext uri="{FF2B5EF4-FFF2-40B4-BE49-F238E27FC236}">
                <a16:creationId xmlns:a16="http://schemas.microsoft.com/office/drawing/2014/main" id="{C3987F7E-1B68-44AD-9BE6-48DE12E2168B}"/>
              </a:ext>
            </a:extLst>
          </p:cNvPr>
          <p:cNvSpPr>
            <a:spLocks noGrp="1"/>
          </p:cNvSpPr>
          <p:nvPr>
            <p:ph idx="1"/>
          </p:nvPr>
        </p:nvSpPr>
        <p:spPr>
          <a:xfrm>
            <a:off x="551329" y="2294217"/>
            <a:ext cx="11345583" cy="4461839"/>
          </a:xfrm>
        </p:spPr>
        <p:txBody>
          <a:bodyPr>
            <a:normAutofit/>
          </a:bodyPr>
          <a:lstStyle/>
          <a:p>
            <a:r>
              <a:rPr lang="en-US" altLang="zh-CN" sz="2400" dirty="0"/>
              <a:t>1) same </a:t>
            </a:r>
            <a:r>
              <a:rPr lang="en-US" altLang="zh-CN" sz="2400" b="1" dirty="0"/>
              <a:t>BERT-based</a:t>
            </a:r>
            <a:r>
              <a:rPr lang="en-US" altLang="zh-CN" sz="2400" dirty="0"/>
              <a:t> token encoder;</a:t>
            </a:r>
          </a:p>
          <a:p>
            <a:endParaRPr lang="en-US" altLang="zh-CN" sz="2400" dirty="0"/>
          </a:p>
          <a:p>
            <a:r>
              <a:rPr lang="en-US" altLang="zh-CN" sz="2400" dirty="0"/>
              <a:t>2) then obtains the semantic representation </a:t>
            </a:r>
            <a:r>
              <a:rPr lang="en-US" altLang="zh-CN" sz="2400" dirty="0" err="1"/>
              <a:t>hz</a:t>
            </a:r>
            <a:r>
              <a:rPr lang="en-US" altLang="zh-CN" sz="2400" dirty="0"/>
              <a:t> via a </a:t>
            </a:r>
            <a:r>
              <a:rPr lang="en-US" altLang="zh-CN" sz="2400" b="1" dirty="0"/>
              <a:t>VAE-based</a:t>
            </a:r>
            <a:r>
              <a:rPr lang="en-US" altLang="zh-CN" sz="2400" dirty="0"/>
              <a:t> semantic encoder; </a:t>
            </a:r>
          </a:p>
          <a:p>
            <a:r>
              <a:rPr lang="en-US" altLang="zh-CN" sz="2400" dirty="0"/>
              <a:t>3) same </a:t>
            </a:r>
            <a:r>
              <a:rPr lang="en-US" altLang="zh-CN" sz="2400" b="1" dirty="0"/>
              <a:t>coarse-grained label and embeddings</a:t>
            </a:r>
          </a:p>
          <a:p>
            <a:endParaRPr lang="en-US" altLang="zh-CN" sz="2400" dirty="0"/>
          </a:p>
          <a:p>
            <a:r>
              <a:rPr lang="en-US" altLang="zh-CN" sz="2400" dirty="0"/>
              <a:t>4) finally </a:t>
            </a:r>
            <a:r>
              <a:rPr lang="en-US" altLang="zh-CN" sz="2400" b="1" dirty="0"/>
              <a:t>classifies</a:t>
            </a:r>
            <a:r>
              <a:rPr lang="en-US" altLang="zh-CN" sz="2400" dirty="0"/>
              <a:t> its relation with the guidance of the </a:t>
            </a:r>
            <a:r>
              <a:rPr lang="en-US" altLang="zh-CN" sz="2400" b="1" dirty="0"/>
              <a:t>aggregate instance-pair representation(separated parameters)</a:t>
            </a:r>
          </a:p>
        </p:txBody>
      </p:sp>
      <p:pic>
        <p:nvPicPr>
          <p:cNvPr id="5" name="图片 4">
            <a:extLst>
              <a:ext uri="{FF2B5EF4-FFF2-40B4-BE49-F238E27FC236}">
                <a16:creationId xmlns:a16="http://schemas.microsoft.com/office/drawing/2014/main" id="{496F3DDA-B24D-42D5-8A33-F6EF39367CFF}"/>
              </a:ext>
            </a:extLst>
          </p:cNvPr>
          <p:cNvPicPr>
            <a:picLocks noChangeAspect="1"/>
          </p:cNvPicPr>
          <p:nvPr/>
        </p:nvPicPr>
        <p:blipFill>
          <a:blip r:embed="rId3"/>
          <a:stretch>
            <a:fillRect/>
          </a:stretch>
        </p:blipFill>
        <p:spPr>
          <a:xfrm>
            <a:off x="2998694" y="6087084"/>
            <a:ext cx="6493932" cy="668973"/>
          </a:xfrm>
          <a:prstGeom prst="rect">
            <a:avLst/>
          </a:prstGeom>
        </p:spPr>
      </p:pic>
      <p:pic>
        <p:nvPicPr>
          <p:cNvPr id="6" name="图片 5">
            <a:extLst>
              <a:ext uri="{FF2B5EF4-FFF2-40B4-BE49-F238E27FC236}">
                <a16:creationId xmlns:a16="http://schemas.microsoft.com/office/drawing/2014/main" id="{27EB0ED0-375B-465B-8B83-D2995A9A8D05}"/>
              </a:ext>
            </a:extLst>
          </p:cNvPr>
          <p:cNvPicPr>
            <a:picLocks noChangeAspect="1"/>
          </p:cNvPicPr>
          <p:nvPr/>
        </p:nvPicPr>
        <p:blipFill>
          <a:blip r:embed="rId4"/>
          <a:stretch>
            <a:fillRect/>
          </a:stretch>
        </p:blipFill>
        <p:spPr>
          <a:xfrm>
            <a:off x="3996761" y="2709527"/>
            <a:ext cx="3691297" cy="668973"/>
          </a:xfrm>
          <a:prstGeom prst="rect">
            <a:avLst/>
          </a:prstGeom>
        </p:spPr>
      </p:pic>
      <p:grpSp>
        <p:nvGrpSpPr>
          <p:cNvPr id="15" name="组合 14">
            <a:extLst>
              <a:ext uri="{FF2B5EF4-FFF2-40B4-BE49-F238E27FC236}">
                <a16:creationId xmlns:a16="http://schemas.microsoft.com/office/drawing/2014/main" id="{0755C823-86B0-443B-BECC-C58CA0877F1B}"/>
              </a:ext>
            </a:extLst>
          </p:cNvPr>
          <p:cNvGrpSpPr/>
          <p:nvPr/>
        </p:nvGrpSpPr>
        <p:grpSpPr>
          <a:xfrm>
            <a:off x="1946164" y="4645818"/>
            <a:ext cx="6611405" cy="464064"/>
            <a:chOff x="1946164" y="4645818"/>
            <a:chExt cx="6611405" cy="464064"/>
          </a:xfrm>
        </p:grpSpPr>
        <p:grpSp>
          <p:nvGrpSpPr>
            <p:cNvPr id="12" name="组合 11">
              <a:extLst>
                <a:ext uri="{FF2B5EF4-FFF2-40B4-BE49-F238E27FC236}">
                  <a16:creationId xmlns:a16="http://schemas.microsoft.com/office/drawing/2014/main" id="{15E9837E-0B55-4C69-B4B1-72DE64E4419A}"/>
                </a:ext>
              </a:extLst>
            </p:cNvPr>
            <p:cNvGrpSpPr/>
            <p:nvPr/>
          </p:nvGrpSpPr>
          <p:grpSpPr>
            <a:xfrm>
              <a:off x="1946164" y="4645819"/>
              <a:ext cx="5741894" cy="464063"/>
              <a:chOff x="2998694" y="4672713"/>
              <a:chExt cx="5741894" cy="464063"/>
            </a:xfrm>
          </p:grpSpPr>
          <p:pic>
            <p:nvPicPr>
              <p:cNvPr id="8" name="图片 7">
                <a:extLst>
                  <a:ext uri="{FF2B5EF4-FFF2-40B4-BE49-F238E27FC236}">
                    <a16:creationId xmlns:a16="http://schemas.microsoft.com/office/drawing/2014/main" id="{7D94C045-5B0C-42CF-923E-D1E316FE2EB7}"/>
                  </a:ext>
                </a:extLst>
              </p:cNvPr>
              <p:cNvPicPr>
                <a:picLocks noChangeAspect="1"/>
              </p:cNvPicPr>
              <p:nvPr/>
            </p:nvPicPr>
            <p:blipFill>
              <a:blip r:embed="rId5"/>
              <a:stretch>
                <a:fillRect/>
              </a:stretch>
            </p:blipFill>
            <p:spPr>
              <a:xfrm>
                <a:off x="2998694" y="4672713"/>
                <a:ext cx="4524615" cy="464063"/>
              </a:xfrm>
              <a:prstGeom prst="rect">
                <a:avLst/>
              </a:prstGeom>
            </p:spPr>
          </p:pic>
          <p:sp>
            <p:nvSpPr>
              <p:cNvPr id="11" name="箭头: 右 10">
                <a:extLst>
                  <a:ext uri="{FF2B5EF4-FFF2-40B4-BE49-F238E27FC236}">
                    <a16:creationId xmlns:a16="http://schemas.microsoft.com/office/drawing/2014/main" id="{87BC53B3-B587-44ED-BEA8-11029CAE6760}"/>
                  </a:ext>
                </a:extLst>
              </p:cNvPr>
              <p:cNvSpPr/>
              <p:nvPr/>
            </p:nvSpPr>
            <p:spPr>
              <a:xfrm>
                <a:off x="7812741" y="4840941"/>
                <a:ext cx="927847" cy="14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a:extLst>
                <a:ext uri="{FF2B5EF4-FFF2-40B4-BE49-F238E27FC236}">
                  <a16:creationId xmlns:a16="http://schemas.microsoft.com/office/drawing/2014/main" id="{7CDA4E70-6111-4F05-B6B6-F1AC34976428}"/>
                </a:ext>
              </a:extLst>
            </p:cNvPr>
            <p:cNvPicPr>
              <a:picLocks noChangeAspect="1"/>
            </p:cNvPicPr>
            <p:nvPr/>
          </p:nvPicPr>
          <p:blipFill>
            <a:blip r:embed="rId6"/>
            <a:stretch>
              <a:fillRect/>
            </a:stretch>
          </p:blipFill>
          <p:spPr>
            <a:xfrm>
              <a:off x="7977490" y="4645818"/>
              <a:ext cx="580079" cy="464063"/>
            </a:xfrm>
            <a:prstGeom prst="rect">
              <a:avLst/>
            </a:prstGeom>
          </p:spPr>
        </p:pic>
      </p:grpSp>
    </p:spTree>
    <p:extLst>
      <p:ext uri="{BB962C8B-B14F-4D97-AF65-F5344CB8AC3E}">
        <p14:creationId xmlns:p14="http://schemas.microsoft.com/office/powerpoint/2010/main" val="88351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2875-C947-434D-A717-301376EAAC65}"/>
              </a:ext>
            </a:extLst>
          </p:cNvPr>
          <p:cNvSpPr>
            <a:spLocks noGrp="1"/>
          </p:cNvSpPr>
          <p:nvPr>
            <p:ph type="title"/>
          </p:nvPr>
        </p:nvSpPr>
        <p:spPr/>
        <p:txBody>
          <a:bodyPr/>
          <a:lstStyle/>
          <a:p>
            <a:r>
              <a:rPr lang="en-US" altLang="zh-CN" dirty="0"/>
              <a:t>Token Adaptor (Bert-based)</a:t>
            </a:r>
            <a:endParaRPr lang="zh-CN" altLang="en-US" dirty="0"/>
          </a:p>
        </p:txBody>
      </p:sp>
      <p:sp>
        <p:nvSpPr>
          <p:cNvPr id="3" name="内容占位符 2">
            <a:extLst>
              <a:ext uri="{FF2B5EF4-FFF2-40B4-BE49-F238E27FC236}">
                <a16:creationId xmlns:a16="http://schemas.microsoft.com/office/drawing/2014/main" id="{58D8D7D7-4E1C-4860-BACF-730A86D46784}"/>
              </a:ext>
            </a:extLst>
          </p:cNvPr>
          <p:cNvSpPr>
            <a:spLocks noGrp="1"/>
          </p:cNvSpPr>
          <p:nvPr>
            <p:ph idx="1"/>
          </p:nvPr>
        </p:nvSpPr>
        <p:spPr>
          <a:xfrm>
            <a:off x="763928" y="2603500"/>
            <a:ext cx="11110571" cy="4013200"/>
          </a:xfrm>
        </p:spPr>
        <p:txBody>
          <a:bodyPr>
            <a:normAutofit/>
          </a:bodyPr>
          <a:lstStyle/>
          <a:p>
            <a:r>
              <a:rPr lang="en-US" altLang="zh-CN" sz="2400" b="1" dirty="0"/>
              <a:t>Sharing the parameters</a:t>
            </a:r>
          </a:p>
          <a:p>
            <a:endParaRPr lang="en-US" altLang="zh-CN" sz="2400" dirty="0"/>
          </a:p>
          <a:p>
            <a:endParaRPr lang="en-US" altLang="zh-CN" sz="2400" dirty="0"/>
          </a:p>
          <a:p>
            <a:pPr marL="0" indent="0">
              <a:buNone/>
            </a:pPr>
            <a:endParaRPr lang="en-US" altLang="zh-CN" sz="2400" dirty="0"/>
          </a:p>
          <a:p>
            <a:endParaRPr lang="en-US" altLang="zh-CN" sz="2400" dirty="0"/>
          </a:p>
        </p:txBody>
      </p:sp>
      <p:pic>
        <p:nvPicPr>
          <p:cNvPr id="5" name="图片 4">
            <a:extLst>
              <a:ext uri="{FF2B5EF4-FFF2-40B4-BE49-F238E27FC236}">
                <a16:creationId xmlns:a16="http://schemas.microsoft.com/office/drawing/2014/main" id="{66AF3EFA-28C3-4F4B-99A3-2DFE4BD20E11}"/>
              </a:ext>
            </a:extLst>
          </p:cNvPr>
          <p:cNvPicPr>
            <a:picLocks noChangeAspect="1"/>
          </p:cNvPicPr>
          <p:nvPr/>
        </p:nvPicPr>
        <p:blipFill>
          <a:blip r:embed="rId3"/>
          <a:stretch>
            <a:fillRect/>
          </a:stretch>
        </p:blipFill>
        <p:spPr>
          <a:xfrm>
            <a:off x="2746453" y="3682243"/>
            <a:ext cx="6513898" cy="551520"/>
          </a:xfrm>
          <a:prstGeom prst="rect">
            <a:avLst/>
          </a:prstGeom>
        </p:spPr>
      </p:pic>
      <p:pic>
        <p:nvPicPr>
          <p:cNvPr id="8" name="图片 7">
            <a:extLst>
              <a:ext uri="{FF2B5EF4-FFF2-40B4-BE49-F238E27FC236}">
                <a16:creationId xmlns:a16="http://schemas.microsoft.com/office/drawing/2014/main" id="{627F5A3B-C595-4F39-ACF8-C8C234C1DE43}"/>
              </a:ext>
            </a:extLst>
          </p:cNvPr>
          <p:cNvPicPr>
            <a:picLocks noChangeAspect="1"/>
          </p:cNvPicPr>
          <p:nvPr/>
        </p:nvPicPr>
        <p:blipFill>
          <a:blip r:embed="rId4"/>
          <a:stretch>
            <a:fillRect/>
          </a:stretch>
        </p:blipFill>
        <p:spPr>
          <a:xfrm>
            <a:off x="3782609" y="4880871"/>
            <a:ext cx="3691297" cy="668973"/>
          </a:xfrm>
          <a:prstGeom prst="rect">
            <a:avLst/>
          </a:prstGeom>
        </p:spPr>
      </p:pic>
    </p:spTree>
    <p:extLst>
      <p:ext uri="{BB962C8B-B14F-4D97-AF65-F5344CB8AC3E}">
        <p14:creationId xmlns:p14="http://schemas.microsoft.com/office/powerpoint/2010/main" val="41874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2875-C947-434D-A717-301376EAAC65}"/>
              </a:ext>
            </a:extLst>
          </p:cNvPr>
          <p:cNvSpPr>
            <a:spLocks noGrp="1"/>
          </p:cNvSpPr>
          <p:nvPr>
            <p:ph type="title"/>
          </p:nvPr>
        </p:nvSpPr>
        <p:spPr/>
        <p:txBody>
          <a:bodyPr/>
          <a:lstStyle/>
          <a:p>
            <a:r>
              <a:rPr lang="en-US" altLang="zh-CN" dirty="0"/>
              <a:t>Semantic Adaptor (VAE-based)</a:t>
            </a:r>
            <a:endParaRPr lang="zh-CN" altLang="en-US" dirty="0"/>
          </a:p>
        </p:txBody>
      </p:sp>
      <p:sp>
        <p:nvSpPr>
          <p:cNvPr id="3" name="内容占位符 2">
            <a:extLst>
              <a:ext uri="{FF2B5EF4-FFF2-40B4-BE49-F238E27FC236}">
                <a16:creationId xmlns:a16="http://schemas.microsoft.com/office/drawing/2014/main" id="{58D8D7D7-4E1C-4860-BACF-730A86D46784}"/>
              </a:ext>
            </a:extLst>
          </p:cNvPr>
          <p:cNvSpPr>
            <a:spLocks noGrp="1"/>
          </p:cNvSpPr>
          <p:nvPr>
            <p:ph idx="1"/>
          </p:nvPr>
        </p:nvSpPr>
        <p:spPr>
          <a:xfrm>
            <a:off x="441960" y="2501900"/>
            <a:ext cx="11750040" cy="4356100"/>
          </a:xfrm>
        </p:spPr>
        <p:txBody>
          <a:bodyPr>
            <a:normAutofit/>
          </a:bodyPr>
          <a:lstStyle/>
          <a:p>
            <a:r>
              <a:rPr lang="en-US" altLang="zh-CN" sz="2400" dirty="0"/>
              <a:t>variational autoencoder-based</a:t>
            </a:r>
          </a:p>
        </p:txBody>
      </p:sp>
      <p:pic>
        <p:nvPicPr>
          <p:cNvPr id="6" name="图片 5">
            <a:extLst>
              <a:ext uri="{FF2B5EF4-FFF2-40B4-BE49-F238E27FC236}">
                <a16:creationId xmlns:a16="http://schemas.microsoft.com/office/drawing/2014/main" id="{A59242B6-98B8-4D32-B5BB-12BB8B8EE43E}"/>
              </a:ext>
            </a:extLst>
          </p:cNvPr>
          <p:cNvPicPr>
            <a:picLocks noChangeAspect="1"/>
          </p:cNvPicPr>
          <p:nvPr/>
        </p:nvPicPr>
        <p:blipFill>
          <a:blip r:embed="rId3"/>
          <a:stretch>
            <a:fillRect/>
          </a:stretch>
        </p:blipFill>
        <p:spPr>
          <a:xfrm>
            <a:off x="690704" y="3195510"/>
            <a:ext cx="3610272" cy="2688822"/>
          </a:xfrm>
          <a:prstGeom prst="rect">
            <a:avLst/>
          </a:prstGeom>
        </p:spPr>
      </p:pic>
      <p:sp>
        <p:nvSpPr>
          <p:cNvPr id="8" name="文本框 7">
            <a:extLst>
              <a:ext uri="{FF2B5EF4-FFF2-40B4-BE49-F238E27FC236}">
                <a16:creationId xmlns:a16="http://schemas.microsoft.com/office/drawing/2014/main" id="{4CF5D81C-5E21-470A-9EB0-63B017937C5B}"/>
              </a:ext>
            </a:extLst>
          </p:cNvPr>
          <p:cNvSpPr txBox="1"/>
          <p:nvPr/>
        </p:nvSpPr>
        <p:spPr>
          <a:xfrm>
            <a:off x="4895669" y="3308171"/>
            <a:ext cx="7118531" cy="2862322"/>
          </a:xfrm>
          <a:prstGeom prst="rect">
            <a:avLst/>
          </a:prstGeom>
          <a:noFill/>
        </p:spPr>
        <p:txBody>
          <a:bodyPr wrap="square" rtlCol="0">
            <a:spAutoFit/>
          </a:bodyPr>
          <a:lstStyle/>
          <a:p>
            <a:r>
              <a:rPr lang="en-US" altLang="zh-CN" dirty="0"/>
              <a:t>Solid lines to denote the generative model </a:t>
            </a:r>
            <a:r>
              <a:rPr lang="zh-CN" altLang="en-US" dirty="0"/>
              <a:t>生成模型</a:t>
            </a:r>
            <a:endParaRPr lang="en-US" altLang="zh-CN" dirty="0"/>
          </a:p>
          <a:p>
            <a:endParaRPr lang="en-US" altLang="zh-CN" dirty="0"/>
          </a:p>
          <a:p>
            <a:endParaRPr lang="en-US" altLang="zh-CN" dirty="0"/>
          </a:p>
          <a:p>
            <a:r>
              <a:rPr lang="en-US" altLang="zh-CN" dirty="0"/>
              <a:t>Dashed lines to denote the variational approximation </a:t>
            </a:r>
            <a:r>
              <a:rPr lang="zh-CN" altLang="en-US" dirty="0"/>
              <a:t>变分模型</a:t>
            </a:r>
            <a:endParaRPr lang="en-US" altLang="zh-CN" dirty="0"/>
          </a:p>
          <a:p>
            <a:endParaRPr lang="en-US" altLang="zh-CN" dirty="0"/>
          </a:p>
          <a:p>
            <a:endParaRPr lang="en-US" altLang="zh-CN" dirty="0"/>
          </a:p>
          <a:p>
            <a:r>
              <a:rPr lang="zh-CN" altLang="en-US" b="0" i="0" dirty="0">
                <a:solidFill>
                  <a:srgbClr val="000000"/>
                </a:solidFill>
                <a:effectLst/>
                <a:latin typeface="PingFang SC"/>
              </a:rPr>
              <a:t>具体地说，我们假设存在一个连续的潜变量</a:t>
            </a:r>
            <a:r>
              <a:rPr lang="en-US" altLang="zh-CN" b="0" i="0" dirty="0" err="1">
                <a:solidFill>
                  <a:srgbClr val="000000"/>
                </a:solidFill>
                <a:effectLst/>
                <a:latin typeface="PingFang SC"/>
              </a:rPr>
              <a:t>hz</a:t>
            </a:r>
            <a:r>
              <a:rPr lang="en-US" altLang="zh-CN" b="0" i="0" dirty="0">
                <a:solidFill>
                  <a:srgbClr val="000000"/>
                </a:solidFill>
                <a:effectLst/>
                <a:latin typeface="PingFang SC"/>
              </a:rPr>
              <a:t>∼ N</a:t>
            </a:r>
            <a:r>
              <a:rPr lang="zh-CN" altLang="en-US" b="0" i="0" dirty="0">
                <a:solidFill>
                  <a:srgbClr val="000000"/>
                </a:solidFill>
                <a:effectLst/>
                <a:latin typeface="PingFang SC"/>
              </a:rPr>
              <a:t>（</a:t>
            </a:r>
            <a:r>
              <a:rPr lang="en-US" altLang="zh-CN" b="0" i="0" dirty="0">
                <a:solidFill>
                  <a:srgbClr val="000000"/>
                </a:solidFill>
                <a:effectLst/>
                <a:latin typeface="PingFang SC"/>
              </a:rPr>
              <a:t>µ</a:t>
            </a:r>
            <a:r>
              <a:rPr lang="zh-CN" altLang="en-US" b="0" i="0" dirty="0">
                <a:solidFill>
                  <a:srgbClr val="000000"/>
                </a:solidFill>
                <a:effectLst/>
                <a:latin typeface="PingFang SC"/>
              </a:rPr>
              <a:t>，</a:t>
            </a:r>
            <a:r>
              <a:rPr lang="en-US" altLang="zh-CN" b="0" i="0" dirty="0" err="1">
                <a:solidFill>
                  <a:srgbClr val="000000"/>
                </a:solidFill>
                <a:effectLst/>
                <a:latin typeface="PingFang SC"/>
              </a:rPr>
              <a:t>diag</a:t>
            </a:r>
            <a:r>
              <a:rPr lang="zh-CN" altLang="en-US" b="0" i="0" dirty="0">
                <a:solidFill>
                  <a:srgbClr val="000000"/>
                </a:solidFill>
                <a:effectLst/>
                <a:latin typeface="PingFang SC"/>
              </a:rPr>
              <a:t>（</a:t>
            </a:r>
            <a:r>
              <a:rPr lang="en-US" altLang="zh-CN" b="0" i="0" dirty="0">
                <a:solidFill>
                  <a:srgbClr val="000000"/>
                </a:solidFill>
                <a:effectLst/>
                <a:latin typeface="PingFang SC"/>
              </a:rPr>
              <a:t>σ2</a:t>
            </a:r>
            <a:r>
              <a:rPr lang="zh-CN" altLang="en-US" b="0" i="0" dirty="0">
                <a:solidFill>
                  <a:srgbClr val="000000"/>
                </a:solidFill>
                <a:effectLst/>
                <a:latin typeface="PingFang SC"/>
              </a:rPr>
              <a:t>）），其中</a:t>
            </a:r>
            <a:r>
              <a:rPr lang="en-US" altLang="zh-CN" b="0" i="0" dirty="0">
                <a:solidFill>
                  <a:srgbClr val="000000"/>
                </a:solidFill>
                <a:effectLst/>
                <a:latin typeface="PingFang SC"/>
              </a:rPr>
              <a:t>µ</a:t>
            </a:r>
            <a:r>
              <a:rPr lang="zh-CN" altLang="en-US" b="0" i="0" dirty="0">
                <a:solidFill>
                  <a:srgbClr val="000000"/>
                </a:solidFill>
                <a:effectLst/>
                <a:latin typeface="PingFang SC"/>
              </a:rPr>
              <a:t>和</a:t>
            </a:r>
            <a:r>
              <a:rPr lang="en-US" altLang="zh-CN" b="0" i="0" dirty="0">
                <a:solidFill>
                  <a:srgbClr val="000000"/>
                </a:solidFill>
                <a:effectLst/>
                <a:latin typeface="PingFang SC"/>
              </a:rPr>
              <a:t>σ2</a:t>
            </a:r>
            <a:r>
              <a:rPr lang="zh-CN" altLang="en-US" b="0" i="0" dirty="0">
                <a:solidFill>
                  <a:srgbClr val="000000"/>
                </a:solidFill>
                <a:effectLst/>
                <a:latin typeface="PingFang SC"/>
              </a:rPr>
              <a:t>分别是高斯分布的均值和方差。在此假设下，事件</a:t>
            </a:r>
            <a:r>
              <a:rPr lang="en-US" altLang="zh-CN" b="0" i="0" dirty="0">
                <a:solidFill>
                  <a:srgbClr val="000000"/>
                </a:solidFill>
                <a:effectLst/>
                <a:latin typeface="PingFang SC"/>
              </a:rPr>
              <a:t>/</a:t>
            </a:r>
            <a:r>
              <a:rPr lang="zh-CN" altLang="en-US" b="0" i="0" dirty="0">
                <a:solidFill>
                  <a:srgbClr val="000000"/>
                </a:solidFill>
                <a:effectLst/>
                <a:latin typeface="PingFang SC"/>
              </a:rPr>
              <a:t>话语关系的原始条件概率为</a:t>
            </a:r>
            <a:endParaRPr lang="en-US" altLang="zh-CN" b="0" i="0" dirty="0">
              <a:solidFill>
                <a:srgbClr val="000000"/>
              </a:solidFill>
              <a:effectLst/>
              <a:latin typeface="PingFang SC"/>
            </a:endParaRPr>
          </a:p>
          <a:p>
            <a:endParaRPr lang="en-US" altLang="zh-CN" dirty="0"/>
          </a:p>
        </p:txBody>
      </p:sp>
      <p:pic>
        <p:nvPicPr>
          <p:cNvPr id="10" name="图片 9">
            <a:extLst>
              <a:ext uri="{FF2B5EF4-FFF2-40B4-BE49-F238E27FC236}">
                <a16:creationId xmlns:a16="http://schemas.microsoft.com/office/drawing/2014/main" id="{C5B45D3F-CB55-48CC-9615-2FF26A0F0E60}"/>
              </a:ext>
            </a:extLst>
          </p:cNvPr>
          <p:cNvPicPr>
            <a:picLocks noChangeAspect="1"/>
          </p:cNvPicPr>
          <p:nvPr/>
        </p:nvPicPr>
        <p:blipFill>
          <a:blip r:embed="rId4"/>
          <a:stretch>
            <a:fillRect/>
          </a:stretch>
        </p:blipFill>
        <p:spPr>
          <a:xfrm>
            <a:off x="5100812" y="3702081"/>
            <a:ext cx="4364788" cy="387319"/>
          </a:xfrm>
          <a:prstGeom prst="rect">
            <a:avLst/>
          </a:prstGeom>
        </p:spPr>
      </p:pic>
      <p:pic>
        <p:nvPicPr>
          <p:cNvPr id="12" name="图片 11">
            <a:extLst>
              <a:ext uri="{FF2B5EF4-FFF2-40B4-BE49-F238E27FC236}">
                <a16:creationId xmlns:a16="http://schemas.microsoft.com/office/drawing/2014/main" id="{1D4729C6-A657-4298-AB6F-EC17173155B6}"/>
              </a:ext>
            </a:extLst>
          </p:cNvPr>
          <p:cNvPicPr>
            <a:picLocks noChangeAspect="1"/>
          </p:cNvPicPr>
          <p:nvPr/>
        </p:nvPicPr>
        <p:blipFill>
          <a:blip r:embed="rId5"/>
          <a:stretch>
            <a:fillRect/>
          </a:stretch>
        </p:blipFill>
        <p:spPr>
          <a:xfrm>
            <a:off x="5100812" y="4539921"/>
            <a:ext cx="3090688" cy="407908"/>
          </a:xfrm>
          <a:prstGeom prst="rect">
            <a:avLst/>
          </a:prstGeom>
        </p:spPr>
      </p:pic>
      <p:pic>
        <p:nvPicPr>
          <p:cNvPr id="14" name="图片 13">
            <a:extLst>
              <a:ext uri="{FF2B5EF4-FFF2-40B4-BE49-F238E27FC236}">
                <a16:creationId xmlns:a16="http://schemas.microsoft.com/office/drawing/2014/main" id="{A10FEE19-3F10-4F80-9AD1-8FAE8B4BDA82}"/>
              </a:ext>
            </a:extLst>
          </p:cNvPr>
          <p:cNvPicPr>
            <a:picLocks noChangeAspect="1"/>
          </p:cNvPicPr>
          <p:nvPr/>
        </p:nvPicPr>
        <p:blipFill>
          <a:blip r:embed="rId6"/>
          <a:stretch>
            <a:fillRect/>
          </a:stretch>
        </p:blipFill>
        <p:spPr>
          <a:xfrm>
            <a:off x="5100812" y="5847582"/>
            <a:ext cx="4011438" cy="1003189"/>
          </a:xfrm>
          <a:prstGeom prst="rect">
            <a:avLst/>
          </a:prstGeom>
        </p:spPr>
      </p:pic>
    </p:spTree>
    <p:extLst>
      <p:ext uri="{BB962C8B-B14F-4D97-AF65-F5344CB8AC3E}">
        <p14:creationId xmlns:p14="http://schemas.microsoft.com/office/powerpoint/2010/main" val="325057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2875-C947-434D-A717-301376EAAC65}"/>
              </a:ext>
            </a:extLst>
          </p:cNvPr>
          <p:cNvSpPr>
            <a:spLocks noGrp="1"/>
          </p:cNvSpPr>
          <p:nvPr>
            <p:ph type="title"/>
          </p:nvPr>
        </p:nvSpPr>
        <p:spPr/>
        <p:txBody>
          <a:bodyPr/>
          <a:lstStyle/>
          <a:p>
            <a:r>
              <a:rPr lang="en-US" altLang="zh-CN" dirty="0"/>
              <a:t>Semantic Adaptor (VAE-based)</a:t>
            </a:r>
            <a:endParaRPr lang="zh-CN" altLang="en-US" dirty="0"/>
          </a:p>
        </p:txBody>
      </p:sp>
      <p:sp>
        <p:nvSpPr>
          <p:cNvPr id="3" name="内容占位符 2">
            <a:extLst>
              <a:ext uri="{FF2B5EF4-FFF2-40B4-BE49-F238E27FC236}">
                <a16:creationId xmlns:a16="http://schemas.microsoft.com/office/drawing/2014/main" id="{58D8D7D7-4E1C-4860-BACF-730A86D46784}"/>
              </a:ext>
            </a:extLst>
          </p:cNvPr>
          <p:cNvSpPr>
            <a:spLocks noGrp="1"/>
          </p:cNvSpPr>
          <p:nvPr>
            <p:ph idx="1"/>
          </p:nvPr>
        </p:nvSpPr>
        <p:spPr>
          <a:xfrm>
            <a:off x="441960" y="2501900"/>
            <a:ext cx="11750040" cy="4356100"/>
          </a:xfrm>
        </p:spPr>
        <p:txBody>
          <a:bodyPr>
            <a:normAutofit/>
          </a:bodyPr>
          <a:lstStyle/>
          <a:p>
            <a:endParaRPr lang="en-US" altLang="zh-CN" sz="2400" dirty="0"/>
          </a:p>
        </p:txBody>
      </p:sp>
      <p:pic>
        <p:nvPicPr>
          <p:cNvPr id="5" name="图片 4">
            <a:extLst>
              <a:ext uri="{FF2B5EF4-FFF2-40B4-BE49-F238E27FC236}">
                <a16:creationId xmlns:a16="http://schemas.microsoft.com/office/drawing/2014/main" id="{F2B32E2A-B15C-48BD-93E9-3CCCBBA59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83" y="2501900"/>
            <a:ext cx="7227896" cy="3760004"/>
          </a:xfrm>
          <a:prstGeom prst="rect">
            <a:avLst/>
          </a:prstGeom>
        </p:spPr>
      </p:pic>
    </p:spTree>
    <p:extLst>
      <p:ext uri="{BB962C8B-B14F-4D97-AF65-F5344CB8AC3E}">
        <p14:creationId xmlns:p14="http://schemas.microsoft.com/office/powerpoint/2010/main" val="146132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2875-C947-434D-A717-301376EAAC65}"/>
              </a:ext>
            </a:extLst>
          </p:cNvPr>
          <p:cNvSpPr>
            <a:spLocks noGrp="1"/>
          </p:cNvSpPr>
          <p:nvPr>
            <p:ph type="title"/>
          </p:nvPr>
        </p:nvSpPr>
        <p:spPr>
          <a:xfrm>
            <a:off x="1107456" y="968061"/>
            <a:ext cx="10625566" cy="706964"/>
          </a:xfrm>
        </p:spPr>
        <p:txBody>
          <a:bodyPr/>
          <a:lstStyle/>
          <a:p>
            <a:r>
              <a:rPr lang="en-US" altLang="zh-CN" dirty="0"/>
              <a:t>Coarse Category Adaptor (embedding)</a:t>
            </a:r>
            <a:endParaRPr lang="zh-CN" altLang="en-US" dirty="0"/>
          </a:p>
        </p:txBody>
      </p:sp>
      <p:sp>
        <p:nvSpPr>
          <p:cNvPr id="3" name="内容占位符 2">
            <a:extLst>
              <a:ext uri="{FF2B5EF4-FFF2-40B4-BE49-F238E27FC236}">
                <a16:creationId xmlns:a16="http://schemas.microsoft.com/office/drawing/2014/main" id="{58D8D7D7-4E1C-4860-BACF-730A86D46784}"/>
              </a:ext>
            </a:extLst>
          </p:cNvPr>
          <p:cNvSpPr>
            <a:spLocks noGrp="1"/>
          </p:cNvSpPr>
          <p:nvPr>
            <p:ph idx="1"/>
          </p:nvPr>
        </p:nvSpPr>
        <p:spPr>
          <a:xfrm>
            <a:off x="279400" y="2603500"/>
            <a:ext cx="11595100" cy="4013200"/>
          </a:xfrm>
        </p:spPr>
        <p:txBody>
          <a:bodyPr/>
          <a:lstStyle/>
          <a:p>
            <a:endParaRPr lang="en-US" altLang="zh-CN" dirty="0"/>
          </a:p>
          <a:p>
            <a:endParaRPr lang="en-US" altLang="zh-CN" dirty="0"/>
          </a:p>
        </p:txBody>
      </p:sp>
      <p:sp>
        <p:nvSpPr>
          <p:cNvPr id="10" name="文本框 9">
            <a:extLst>
              <a:ext uri="{FF2B5EF4-FFF2-40B4-BE49-F238E27FC236}">
                <a16:creationId xmlns:a16="http://schemas.microsoft.com/office/drawing/2014/main" id="{DA623800-7708-48B7-AEE6-686C530D3519}"/>
              </a:ext>
            </a:extLst>
          </p:cNvPr>
          <p:cNvSpPr txBox="1"/>
          <p:nvPr/>
        </p:nvSpPr>
        <p:spPr>
          <a:xfrm>
            <a:off x="1988573" y="3564905"/>
            <a:ext cx="8863330" cy="830997"/>
          </a:xfrm>
          <a:prstGeom prst="rect">
            <a:avLst/>
          </a:prstGeom>
          <a:noFill/>
        </p:spPr>
        <p:txBody>
          <a:bodyPr wrap="square" rtlCol="0">
            <a:spAutoFit/>
          </a:bodyPr>
          <a:lstStyle/>
          <a:p>
            <a:r>
              <a:rPr lang="en-US" altLang="zh-CN" sz="2400" dirty="0" err="1"/>
              <a:t>Yc</a:t>
            </a:r>
            <a:r>
              <a:rPr lang="en-US" altLang="zh-CN" sz="2400" dirty="0"/>
              <a:t> ∈ {Temporal, Contingency, Comparison, Expansion}</a:t>
            </a:r>
          </a:p>
          <a:p>
            <a:r>
              <a:rPr lang="zh-CN" altLang="en-US" sz="2400" b="0" i="0" dirty="0">
                <a:solidFill>
                  <a:srgbClr val="000000"/>
                </a:solidFill>
                <a:effectLst/>
                <a:latin typeface="PingFang SC"/>
              </a:rPr>
              <a:t>         </a:t>
            </a:r>
            <a:r>
              <a:rPr lang="en-US" altLang="zh-CN" sz="2400" b="0" i="0" dirty="0">
                <a:solidFill>
                  <a:srgbClr val="000000"/>
                </a:solidFill>
                <a:effectLst/>
                <a:latin typeface="PingFang SC"/>
              </a:rPr>
              <a:t>	{</a:t>
            </a:r>
            <a:r>
              <a:rPr lang="zh-CN" altLang="en-US" sz="2400" b="0" i="0" dirty="0">
                <a:solidFill>
                  <a:srgbClr val="000000"/>
                </a:solidFill>
                <a:effectLst/>
                <a:latin typeface="PingFang SC"/>
              </a:rPr>
              <a:t>时间的、偶然的、比较的、扩展的</a:t>
            </a:r>
            <a:r>
              <a:rPr lang="en-US" altLang="zh-CN" sz="2400" b="0" i="0" dirty="0">
                <a:solidFill>
                  <a:srgbClr val="000000"/>
                </a:solidFill>
                <a:effectLst/>
                <a:latin typeface="PingFang SC"/>
              </a:rPr>
              <a:t>} </a:t>
            </a:r>
            <a:r>
              <a:rPr lang="zh-CN" altLang="en-US" sz="2400" b="0" i="0" dirty="0">
                <a:solidFill>
                  <a:srgbClr val="000000"/>
                </a:solidFill>
                <a:effectLst/>
                <a:latin typeface="PingFang SC"/>
              </a:rPr>
              <a:t>四种粗分类</a:t>
            </a:r>
            <a:endParaRPr lang="zh-CN" altLang="en-US" sz="2400" dirty="0"/>
          </a:p>
        </p:txBody>
      </p:sp>
      <p:pic>
        <p:nvPicPr>
          <p:cNvPr id="6" name="图片 5">
            <a:extLst>
              <a:ext uri="{FF2B5EF4-FFF2-40B4-BE49-F238E27FC236}">
                <a16:creationId xmlns:a16="http://schemas.microsoft.com/office/drawing/2014/main" id="{467D6ACC-3A48-42E2-94FD-C838D88F3D01}"/>
              </a:ext>
            </a:extLst>
          </p:cNvPr>
          <p:cNvPicPr>
            <a:picLocks noChangeAspect="1"/>
          </p:cNvPicPr>
          <p:nvPr/>
        </p:nvPicPr>
        <p:blipFill>
          <a:blip r:embed="rId3"/>
          <a:stretch>
            <a:fillRect/>
          </a:stretch>
        </p:blipFill>
        <p:spPr>
          <a:xfrm>
            <a:off x="2675756" y="5275638"/>
            <a:ext cx="7488965" cy="771476"/>
          </a:xfrm>
          <a:prstGeom prst="rect">
            <a:avLst/>
          </a:prstGeom>
        </p:spPr>
      </p:pic>
      <p:sp>
        <p:nvSpPr>
          <p:cNvPr id="11" name="文本框 10">
            <a:extLst>
              <a:ext uri="{FF2B5EF4-FFF2-40B4-BE49-F238E27FC236}">
                <a16:creationId xmlns:a16="http://schemas.microsoft.com/office/drawing/2014/main" id="{6C43074B-601E-45DC-BBEA-22971DCC4C7B}"/>
              </a:ext>
            </a:extLst>
          </p:cNvPr>
          <p:cNvSpPr txBox="1"/>
          <p:nvPr/>
        </p:nvSpPr>
        <p:spPr>
          <a:xfrm>
            <a:off x="4216079" y="6071479"/>
            <a:ext cx="6094070" cy="461665"/>
          </a:xfrm>
          <a:prstGeom prst="rect">
            <a:avLst/>
          </a:prstGeom>
          <a:noFill/>
        </p:spPr>
        <p:txBody>
          <a:bodyPr wrap="square">
            <a:spAutoFit/>
          </a:bodyPr>
          <a:lstStyle/>
          <a:p>
            <a:r>
              <a:rPr lang="en-US" altLang="zh-CN" sz="2400" dirty="0"/>
              <a:t>separated parameters</a:t>
            </a:r>
            <a:endParaRPr lang="zh-CN" altLang="en-US" sz="2400" dirty="0"/>
          </a:p>
        </p:txBody>
      </p:sp>
      <p:grpSp>
        <p:nvGrpSpPr>
          <p:cNvPr id="12" name="组合 11">
            <a:extLst>
              <a:ext uri="{FF2B5EF4-FFF2-40B4-BE49-F238E27FC236}">
                <a16:creationId xmlns:a16="http://schemas.microsoft.com/office/drawing/2014/main" id="{3AC292DA-7712-4250-9B27-DF41858FCCB1}"/>
              </a:ext>
            </a:extLst>
          </p:cNvPr>
          <p:cNvGrpSpPr/>
          <p:nvPr/>
        </p:nvGrpSpPr>
        <p:grpSpPr>
          <a:xfrm>
            <a:off x="2964736" y="2763287"/>
            <a:ext cx="6611405" cy="464064"/>
            <a:chOff x="1946164" y="4645818"/>
            <a:chExt cx="6611405" cy="464064"/>
          </a:xfrm>
        </p:grpSpPr>
        <p:grpSp>
          <p:nvGrpSpPr>
            <p:cNvPr id="13" name="组合 12">
              <a:extLst>
                <a:ext uri="{FF2B5EF4-FFF2-40B4-BE49-F238E27FC236}">
                  <a16:creationId xmlns:a16="http://schemas.microsoft.com/office/drawing/2014/main" id="{F1F5DEC5-1026-43A2-B829-89A68E4AE3AB}"/>
                </a:ext>
              </a:extLst>
            </p:cNvPr>
            <p:cNvGrpSpPr/>
            <p:nvPr/>
          </p:nvGrpSpPr>
          <p:grpSpPr>
            <a:xfrm>
              <a:off x="1946164" y="4645819"/>
              <a:ext cx="5741894" cy="464063"/>
              <a:chOff x="2998694" y="4672713"/>
              <a:chExt cx="5741894" cy="464063"/>
            </a:xfrm>
          </p:grpSpPr>
          <p:pic>
            <p:nvPicPr>
              <p:cNvPr id="15" name="图片 14">
                <a:extLst>
                  <a:ext uri="{FF2B5EF4-FFF2-40B4-BE49-F238E27FC236}">
                    <a16:creationId xmlns:a16="http://schemas.microsoft.com/office/drawing/2014/main" id="{D0BC2370-4857-45EC-B179-8DA8AAE27D37}"/>
                  </a:ext>
                </a:extLst>
              </p:cNvPr>
              <p:cNvPicPr>
                <a:picLocks noChangeAspect="1"/>
              </p:cNvPicPr>
              <p:nvPr/>
            </p:nvPicPr>
            <p:blipFill>
              <a:blip r:embed="rId4"/>
              <a:stretch>
                <a:fillRect/>
              </a:stretch>
            </p:blipFill>
            <p:spPr>
              <a:xfrm>
                <a:off x="2998694" y="4672713"/>
                <a:ext cx="4524615" cy="464063"/>
              </a:xfrm>
              <a:prstGeom prst="rect">
                <a:avLst/>
              </a:prstGeom>
            </p:spPr>
          </p:pic>
          <p:sp>
            <p:nvSpPr>
              <p:cNvPr id="16" name="箭头: 右 15">
                <a:extLst>
                  <a:ext uri="{FF2B5EF4-FFF2-40B4-BE49-F238E27FC236}">
                    <a16:creationId xmlns:a16="http://schemas.microsoft.com/office/drawing/2014/main" id="{6FEA3083-B238-430B-9C13-65DF8E1C29B6}"/>
                  </a:ext>
                </a:extLst>
              </p:cNvPr>
              <p:cNvSpPr/>
              <p:nvPr/>
            </p:nvSpPr>
            <p:spPr>
              <a:xfrm>
                <a:off x="7812741" y="4840941"/>
                <a:ext cx="927847" cy="14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a:extLst>
                <a:ext uri="{FF2B5EF4-FFF2-40B4-BE49-F238E27FC236}">
                  <a16:creationId xmlns:a16="http://schemas.microsoft.com/office/drawing/2014/main" id="{96793739-7A15-4B35-94EA-FF6F4DADFEE2}"/>
                </a:ext>
              </a:extLst>
            </p:cNvPr>
            <p:cNvPicPr>
              <a:picLocks noChangeAspect="1"/>
            </p:cNvPicPr>
            <p:nvPr/>
          </p:nvPicPr>
          <p:blipFill>
            <a:blip r:embed="rId5"/>
            <a:stretch>
              <a:fillRect/>
            </a:stretch>
          </p:blipFill>
          <p:spPr>
            <a:xfrm>
              <a:off x="7977490" y="4645818"/>
              <a:ext cx="580079" cy="464063"/>
            </a:xfrm>
            <a:prstGeom prst="rect">
              <a:avLst/>
            </a:prstGeom>
          </p:spPr>
        </p:pic>
      </p:grpSp>
    </p:spTree>
    <p:extLst>
      <p:ext uri="{BB962C8B-B14F-4D97-AF65-F5344CB8AC3E}">
        <p14:creationId xmlns:p14="http://schemas.microsoft.com/office/powerpoint/2010/main" val="242684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90B2F-EA8C-4F29-B1B0-1E27665096B5}"/>
              </a:ext>
            </a:extLst>
          </p:cNvPr>
          <p:cNvSpPr>
            <a:spLocks noGrp="1"/>
          </p:cNvSpPr>
          <p:nvPr>
            <p:ph type="title"/>
          </p:nvPr>
        </p:nvSpPr>
        <p:spPr/>
        <p:txBody>
          <a:bodyPr/>
          <a:lstStyle/>
          <a:p>
            <a:r>
              <a:rPr lang="en-US" altLang="zh-CN" dirty="0"/>
              <a:t>Experiments and Results</a:t>
            </a:r>
            <a:endParaRPr lang="zh-CN" altLang="en-US" dirty="0"/>
          </a:p>
        </p:txBody>
      </p:sp>
      <p:sp>
        <p:nvSpPr>
          <p:cNvPr id="10" name="内容占位符 9">
            <a:extLst>
              <a:ext uri="{FF2B5EF4-FFF2-40B4-BE49-F238E27FC236}">
                <a16:creationId xmlns:a16="http://schemas.microsoft.com/office/drawing/2014/main" id="{59209641-0CDA-47BA-9FFE-72E01101FA66}"/>
              </a:ext>
            </a:extLst>
          </p:cNvPr>
          <p:cNvSpPr>
            <a:spLocks noGrp="1"/>
          </p:cNvSpPr>
          <p:nvPr>
            <p:ph idx="1"/>
          </p:nvPr>
        </p:nvSpPr>
        <p:spPr>
          <a:xfrm>
            <a:off x="454869" y="2256259"/>
            <a:ext cx="11282262" cy="4468631"/>
          </a:xfrm>
        </p:spPr>
        <p:txBody>
          <a:bodyPr>
            <a:normAutofit fontScale="92500" lnSpcReduction="10000"/>
          </a:bodyPr>
          <a:lstStyle/>
          <a:p>
            <a:r>
              <a:rPr lang="en-US" altLang="zh-CN" sz="2400" dirty="0"/>
              <a:t>Datasets</a:t>
            </a:r>
          </a:p>
          <a:p>
            <a:pPr marL="0" indent="0">
              <a:buNone/>
            </a:pPr>
            <a:r>
              <a:rPr lang="en-US" altLang="zh-CN" sz="2400" dirty="0"/>
              <a:t>for DRR : </a:t>
            </a:r>
            <a:r>
              <a:rPr lang="en-US" altLang="zh-CN" sz="2400" b="1" dirty="0"/>
              <a:t>PDTB 2.0</a:t>
            </a:r>
            <a:r>
              <a:rPr lang="en-US" altLang="zh-CN" sz="2400" dirty="0"/>
              <a:t>, The </a:t>
            </a:r>
            <a:r>
              <a:rPr lang="en-US" altLang="zh-CN" sz="2400" dirty="0" err="1"/>
              <a:t>penn</a:t>
            </a:r>
            <a:r>
              <a:rPr lang="en-US" altLang="zh-CN" sz="2400" dirty="0"/>
              <a:t> discourse treebank 2.0 sections 2-20/0-1/21-22 respectively for train/dev/test.</a:t>
            </a:r>
          </a:p>
          <a:p>
            <a:pPr marL="0" indent="0">
              <a:buNone/>
            </a:pPr>
            <a:r>
              <a:rPr lang="en-US" altLang="zh-CN" sz="2400" dirty="0"/>
              <a:t>for ERE : because there is no labelled training corpus, we construct a new dataset by </a:t>
            </a:r>
            <a:r>
              <a:rPr lang="en-US" altLang="zh-CN" sz="2400" b="1" dirty="0"/>
              <a:t>removing the connectives of the explicit event relation instances in ASER core version3 </a:t>
            </a:r>
            <a:r>
              <a:rPr lang="en-US" altLang="zh-CN" sz="2400" dirty="0"/>
              <a:t>and retaining at most 2200 instances with the highest confidence scores for each category. we denoted it as implicit event relation extraction (</a:t>
            </a:r>
            <a:r>
              <a:rPr lang="en-US" altLang="zh-CN" sz="2400" b="1" dirty="0"/>
              <a:t>IERE</a:t>
            </a:r>
            <a:r>
              <a:rPr lang="en-US" altLang="zh-CN" sz="2400" dirty="0"/>
              <a:t>) dataset.</a:t>
            </a:r>
          </a:p>
          <a:p>
            <a:r>
              <a:rPr lang="en-US" altLang="zh-CN" sz="2400" dirty="0"/>
              <a:t>Implementation</a:t>
            </a:r>
          </a:p>
          <a:p>
            <a:pPr marL="0" indent="0">
              <a:buNone/>
            </a:pPr>
            <a:r>
              <a:rPr lang="en-US" altLang="zh-CN" sz="2400" dirty="0"/>
              <a:t>We implement our model based on </a:t>
            </a:r>
            <a:r>
              <a:rPr lang="en-US" altLang="zh-CN" sz="2400" dirty="0" err="1"/>
              <a:t>pytorch</a:t>
            </a:r>
            <a:r>
              <a:rPr lang="en-US" altLang="zh-CN" sz="2400" dirty="0"/>
              <a:t>-transformers (Wolf et al., 2020). We use </a:t>
            </a:r>
            <a:r>
              <a:rPr lang="en-US" altLang="zh-CN" sz="2400" b="1" dirty="0"/>
              <a:t>BERT-base</a:t>
            </a:r>
            <a:r>
              <a:rPr lang="en-US" altLang="zh-CN" sz="2400" dirty="0"/>
              <a:t> and set all hyper-parameters using the default settings of the </a:t>
            </a:r>
            <a:r>
              <a:rPr lang="en-US" altLang="zh-CN" sz="2400" b="1" dirty="0" err="1"/>
              <a:t>SotA</a:t>
            </a:r>
            <a:r>
              <a:rPr lang="en-US" altLang="zh-CN" sz="2400" b="1" dirty="0"/>
              <a:t> DRR model</a:t>
            </a:r>
            <a:r>
              <a:rPr lang="en-US" altLang="zh-CN" sz="2400" dirty="0"/>
              <a:t> (</a:t>
            </a:r>
            <a:r>
              <a:rPr lang="en-US" altLang="zh-CN" sz="2400" dirty="0" err="1"/>
              <a:t>Kishimoto</a:t>
            </a:r>
            <a:r>
              <a:rPr lang="en-US" altLang="zh-CN" sz="2400" dirty="0"/>
              <a:t> et al., 2020).</a:t>
            </a:r>
          </a:p>
        </p:txBody>
      </p:sp>
    </p:spTree>
    <p:extLst>
      <p:ext uri="{BB962C8B-B14F-4D97-AF65-F5344CB8AC3E}">
        <p14:creationId xmlns:p14="http://schemas.microsoft.com/office/powerpoint/2010/main" val="208423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90B2F-EA8C-4F29-B1B0-1E27665096B5}"/>
              </a:ext>
            </a:extLst>
          </p:cNvPr>
          <p:cNvSpPr>
            <a:spLocks noGrp="1"/>
          </p:cNvSpPr>
          <p:nvPr>
            <p:ph type="title"/>
          </p:nvPr>
        </p:nvSpPr>
        <p:spPr/>
        <p:txBody>
          <a:bodyPr/>
          <a:lstStyle/>
          <a:p>
            <a:r>
              <a:rPr lang="en-US" altLang="zh-CN" dirty="0"/>
              <a:t>Previous </a:t>
            </a:r>
            <a:r>
              <a:rPr lang="en-US" altLang="zh-CN" dirty="0" err="1"/>
              <a:t>SotA</a:t>
            </a:r>
            <a:r>
              <a:rPr lang="en-US" altLang="zh-CN" dirty="0"/>
              <a:t> DRR (Bert-based)</a:t>
            </a:r>
            <a:endParaRPr lang="zh-CN" altLang="en-US" dirty="0"/>
          </a:p>
        </p:txBody>
      </p:sp>
      <p:sp>
        <p:nvSpPr>
          <p:cNvPr id="10" name="内容占位符 9">
            <a:extLst>
              <a:ext uri="{FF2B5EF4-FFF2-40B4-BE49-F238E27FC236}">
                <a16:creationId xmlns:a16="http://schemas.microsoft.com/office/drawing/2014/main" id="{59209641-0CDA-47BA-9FFE-72E01101FA66}"/>
              </a:ext>
            </a:extLst>
          </p:cNvPr>
          <p:cNvSpPr>
            <a:spLocks noGrp="1"/>
          </p:cNvSpPr>
          <p:nvPr>
            <p:ph idx="1"/>
          </p:nvPr>
        </p:nvSpPr>
        <p:spPr>
          <a:xfrm>
            <a:off x="508000" y="2603500"/>
            <a:ext cx="11214100" cy="4147820"/>
          </a:xfrm>
        </p:spPr>
        <p:txBody>
          <a:bodyPr>
            <a:normAutofit lnSpcReduction="10000"/>
          </a:bodyPr>
          <a:lstStyle/>
          <a:p>
            <a:r>
              <a:rPr lang="en-US" altLang="zh-CN" sz="2400" dirty="0"/>
              <a:t>(1) We perform </a:t>
            </a:r>
            <a:r>
              <a:rPr lang="en-US" altLang="zh-CN" sz="2400" b="1" dirty="0"/>
              <a:t>additional pre-training</a:t>
            </a:r>
            <a:r>
              <a:rPr lang="en-US" altLang="zh-CN" sz="2400" dirty="0"/>
              <a:t> on text tailored(specific) to discourse classification.</a:t>
            </a:r>
          </a:p>
          <a:p>
            <a:r>
              <a:rPr lang="en-US" altLang="zh-CN" sz="2400" dirty="0"/>
              <a:t>(2) In expectation of knowledge transfer from explicit discourse relations to implicit discourse relations, we </a:t>
            </a:r>
            <a:r>
              <a:rPr lang="en-US" altLang="zh-CN" sz="2400" b="1" dirty="0"/>
              <a:t>add a task named explicit connective prediction</a:t>
            </a:r>
            <a:r>
              <a:rPr lang="en-US" altLang="zh-CN" sz="2400" dirty="0"/>
              <a:t> at the additional pre-training step.</a:t>
            </a:r>
          </a:p>
          <a:p>
            <a:r>
              <a:rPr lang="en-US" altLang="zh-CN" sz="2400" dirty="0"/>
              <a:t>(3) To exploit implicit connectives given by treebank annotators, we </a:t>
            </a:r>
            <a:r>
              <a:rPr lang="en-US" altLang="zh-CN" sz="2400" b="1" dirty="0"/>
              <a:t>add a task named implicit connective prediction</a:t>
            </a:r>
            <a:r>
              <a:rPr lang="en-US" altLang="zh-CN" sz="2400" dirty="0"/>
              <a:t> at the fine-tuning step. We demonstrate that these three techniques can be combined straightforwardly in a single training pipeline.</a:t>
            </a:r>
          </a:p>
          <a:p>
            <a:r>
              <a:rPr lang="en-US" altLang="zh-CN" sz="2400" dirty="0"/>
              <a:t> Through comprehensive experiments, we found that the </a:t>
            </a:r>
            <a:r>
              <a:rPr lang="en-US" altLang="zh-CN" sz="2400" b="1" dirty="0"/>
              <a:t>first and second</a:t>
            </a:r>
            <a:r>
              <a:rPr lang="en-US" altLang="zh-CN" sz="2400" dirty="0"/>
              <a:t> </a:t>
            </a:r>
            <a:r>
              <a:rPr lang="en-US" altLang="zh-CN" sz="2400" b="1" dirty="0"/>
              <a:t>techniques provide additional gain </a:t>
            </a:r>
            <a:r>
              <a:rPr lang="en-US" altLang="zh-CN" sz="2400" dirty="0"/>
              <a:t>while the last one did not.</a:t>
            </a:r>
          </a:p>
        </p:txBody>
      </p:sp>
    </p:spTree>
    <p:extLst>
      <p:ext uri="{BB962C8B-B14F-4D97-AF65-F5344CB8AC3E}">
        <p14:creationId xmlns:p14="http://schemas.microsoft.com/office/powerpoint/2010/main" val="33892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90B2F-EA8C-4F29-B1B0-1E27665096B5}"/>
              </a:ext>
            </a:extLst>
          </p:cNvPr>
          <p:cNvSpPr>
            <a:spLocks noGrp="1"/>
          </p:cNvSpPr>
          <p:nvPr>
            <p:ph type="title"/>
          </p:nvPr>
        </p:nvSpPr>
        <p:spPr/>
        <p:txBody>
          <a:bodyPr/>
          <a:lstStyle/>
          <a:p>
            <a:r>
              <a:rPr lang="en-US" altLang="zh-CN" dirty="0"/>
              <a:t>Experiments and Results</a:t>
            </a:r>
            <a:endParaRPr lang="zh-CN" altLang="en-US" dirty="0"/>
          </a:p>
        </p:txBody>
      </p:sp>
      <p:sp>
        <p:nvSpPr>
          <p:cNvPr id="10" name="内容占位符 9">
            <a:extLst>
              <a:ext uri="{FF2B5EF4-FFF2-40B4-BE49-F238E27FC236}">
                <a16:creationId xmlns:a16="http://schemas.microsoft.com/office/drawing/2014/main" id="{59209641-0CDA-47BA-9FFE-72E01101FA66}"/>
              </a:ext>
            </a:extLst>
          </p:cNvPr>
          <p:cNvSpPr>
            <a:spLocks noGrp="1"/>
          </p:cNvSpPr>
          <p:nvPr>
            <p:ph idx="1"/>
          </p:nvPr>
        </p:nvSpPr>
        <p:spPr>
          <a:xfrm>
            <a:off x="488950" y="2184400"/>
            <a:ext cx="11474450" cy="4559300"/>
          </a:xfrm>
        </p:spPr>
        <p:txBody>
          <a:bodyPr/>
          <a:lstStyle/>
          <a:p>
            <a:r>
              <a:rPr lang="en-US" altLang="zh-CN" dirty="0"/>
              <a:t>Baseline</a:t>
            </a:r>
          </a:p>
          <a:p>
            <a:pPr marL="0" indent="0">
              <a:buNone/>
            </a:pPr>
            <a:r>
              <a:rPr lang="en-US" altLang="zh-CN" b="1" dirty="0"/>
              <a:t>(a) for DRR : </a:t>
            </a:r>
          </a:p>
          <a:p>
            <a:pPr marL="0" indent="0">
              <a:buNone/>
            </a:pPr>
            <a:r>
              <a:rPr lang="en-US" altLang="zh-CN" dirty="0"/>
              <a:t>(1) Bai and Zhao (2018) is a </a:t>
            </a:r>
            <a:r>
              <a:rPr lang="en-US" altLang="zh-CN" b="1" dirty="0"/>
              <a:t>deep neural network model augmented by variable grained text representations</a:t>
            </a:r>
            <a:r>
              <a:rPr lang="en-US" altLang="zh-CN" dirty="0"/>
              <a:t> like character, sentence and sentence pair levels.</a:t>
            </a:r>
          </a:p>
          <a:p>
            <a:pPr marL="0" indent="0">
              <a:buNone/>
            </a:pPr>
            <a:r>
              <a:rPr lang="en-US" altLang="zh-CN" dirty="0"/>
              <a:t>(2) </a:t>
            </a:r>
            <a:r>
              <a:rPr lang="en-US" altLang="zh-CN" dirty="0" err="1"/>
              <a:t>Kishimoto</a:t>
            </a:r>
            <a:r>
              <a:rPr lang="en-US" altLang="zh-CN" dirty="0"/>
              <a:t> et al. (2020) is the </a:t>
            </a:r>
            <a:r>
              <a:rPr lang="en-US" altLang="zh-CN" dirty="0" err="1"/>
              <a:t>SotA</a:t>
            </a:r>
            <a:r>
              <a:rPr lang="en-US" altLang="zh-CN" dirty="0"/>
              <a:t> DRR model, </a:t>
            </a:r>
            <a:r>
              <a:rPr lang="en-US" altLang="zh-CN" b="1" dirty="0"/>
              <a:t>BERT-CLS</a:t>
            </a:r>
            <a:r>
              <a:rPr lang="en-US" altLang="zh-CN" dirty="0"/>
              <a:t>, which incorporating BERT with one </a:t>
            </a:r>
            <a:r>
              <a:rPr lang="en-US" altLang="zh-CN" b="1" dirty="0"/>
              <a:t>additional output layer</a:t>
            </a:r>
            <a:r>
              <a:rPr lang="en-US" altLang="zh-CN" dirty="0"/>
              <a:t>.</a:t>
            </a:r>
          </a:p>
          <a:p>
            <a:pPr marL="0" indent="0">
              <a:buNone/>
            </a:pPr>
            <a:r>
              <a:rPr lang="en-US" altLang="zh-CN" b="1" dirty="0"/>
              <a:t>(b) for ERE :</a:t>
            </a:r>
          </a:p>
          <a:p>
            <a:pPr marL="0" indent="0">
              <a:buNone/>
            </a:pPr>
            <a:r>
              <a:rPr lang="en-US" altLang="zh-CN" dirty="0"/>
              <a:t>(1) Baselines w/o Discourse Knowledge are only trained on IERE training set. We choose the </a:t>
            </a:r>
            <a:r>
              <a:rPr lang="en-US" altLang="zh-CN" b="1" dirty="0"/>
              <a:t>BERT-CLS</a:t>
            </a:r>
            <a:r>
              <a:rPr lang="en-US" altLang="zh-CN" dirty="0"/>
              <a:t> as the representative of them due to its </a:t>
            </a:r>
            <a:r>
              <a:rPr lang="en-US" altLang="zh-CN" dirty="0" err="1"/>
              <a:t>SotA</a:t>
            </a:r>
            <a:r>
              <a:rPr lang="en-US" altLang="zh-CN" dirty="0"/>
              <a:t> performance.</a:t>
            </a:r>
          </a:p>
          <a:p>
            <a:pPr marL="0" indent="0">
              <a:buNone/>
            </a:pPr>
            <a:r>
              <a:rPr lang="en-US" altLang="zh-CN" dirty="0"/>
              <a:t>(2) Baselines with Discourse Knowledge improve the learning of ERE via transfer learning (Pan and Yang, 2009; Pan et al., 2010) from discourse models, i.e., </a:t>
            </a:r>
            <a:r>
              <a:rPr lang="en-US" altLang="zh-CN" b="1" dirty="0"/>
              <a:t>first pre-train a parameter prior on PDTB 2.0 and then fine-tune it on IERE</a:t>
            </a:r>
            <a:r>
              <a:rPr lang="en-US" altLang="zh-CN" dirty="0"/>
              <a:t> –– we denote it as </a:t>
            </a:r>
            <a:r>
              <a:rPr lang="en-US" altLang="zh-CN" b="1" dirty="0"/>
              <a:t>BERT-Transfer</a:t>
            </a:r>
            <a:r>
              <a:rPr lang="en-US" altLang="zh-CN" dirty="0"/>
              <a:t>.</a:t>
            </a:r>
          </a:p>
          <a:p>
            <a:pPr marL="0" indent="0">
              <a:buNone/>
            </a:pPr>
            <a:r>
              <a:rPr lang="en-US" altLang="zh-CN" b="1" i="1" dirty="0"/>
              <a:t>(c) Use the full </a:t>
            </a:r>
            <a:r>
              <a:rPr lang="en-US" altLang="zh-CN" b="1" i="1" dirty="0" err="1"/>
              <a:t>MKPNet</a:t>
            </a:r>
            <a:r>
              <a:rPr lang="en-US" altLang="zh-CN" b="1" i="1" dirty="0"/>
              <a:t> and its four ablated settings</a:t>
            </a:r>
          </a:p>
        </p:txBody>
      </p:sp>
    </p:spTree>
    <p:extLst>
      <p:ext uri="{BB962C8B-B14F-4D97-AF65-F5344CB8AC3E}">
        <p14:creationId xmlns:p14="http://schemas.microsoft.com/office/powerpoint/2010/main" val="102812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C9862-596E-4CD0-86B6-B1D1D2BAC329}"/>
              </a:ext>
            </a:extLst>
          </p:cNvPr>
          <p:cNvSpPr>
            <a:spLocks noGrp="1"/>
          </p:cNvSpPr>
          <p:nvPr>
            <p:ph type="title"/>
          </p:nvPr>
        </p:nvSpPr>
        <p:spPr/>
        <p:txBody>
          <a:bodyPr/>
          <a:lstStyle/>
          <a:p>
            <a:r>
              <a:rPr lang="en-US" altLang="zh-CN" dirty="0"/>
              <a:t>Experiments and Results</a:t>
            </a:r>
            <a:endParaRPr lang="zh-CN" altLang="en-US" dirty="0"/>
          </a:p>
        </p:txBody>
      </p:sp>
      <p:pic>
        <p:nvPicPr>
          <p:cNvPr id="9" name="图片 8">
            <a:extLst>
              <a:ext uri="{FF2B5EF4-FFF2-40B4-BE49-F238E27FC236}">
                <a16:creationId xmlns:a16="http://schemas.microsoft.com/office/drawing/2014/main" id="{CB8E35EF-3BFF-4EDB-9A1B-63D11069D467}"/>
              </a:ext>
            </a:extLst>
          </p:cNvPr>
          <p:cNvPicPr>
            <a:picLocks noChangeAspect="1"/>
          </p:cNvPicPr>
          <p:nvPr/>
        </p:nvPicPr>
        <p:blipFill>
          <a:blip r:embed="rId2"/>
          <a:stretch>
            <a:fillRect/>
          </a:stretch>
        </p:blipFill>
        <p:spPr>
          <a:xfrm>
            <a:off x="348232" y="3429000"/>
            <a:ext cx="5005801" cy="3057789"/>
          </a:xfrm>
          <a:prstGeom prst="rect">
            <a:avLst/>
          </a:prstGeom>
        </p:spPr>
      </p:pic>
      <p:sp>
        <p:nvSpPr>
          <p:cNvPr id="13" name="文本框 12">
            <a:extLst>
              <a:ext uri="{FF2B5EF4-FFF2-40B4-BE49-F238E27FC236}">
                <a16:creationId xmlns:a16="http://schemas.microsoft.com/office/drawing/2014/main" id="{AE62E86C-BDE5-4F75-A961-E212D513443F}"/>
              </a:ext>
            </a:extLst>
          </p:cNvPr>
          <p:cNvSpPr txBox="1"/>
          <p:nvPr/>
        </p:nvSpPr>
        <p:spPr>
          <a:xfrm>
            <a:off x="0" y="2992878"/>
            <a:ext cx="6096000" cy="461665"/>
          </a:xfrm>
          <a:prstGeom prst="rect">
            <a:avLst/>
          </a:prstGeom>
          <a:noFill/>
        </p:spPr>
        <p:txBody>
          <a:bodyPr wrap="square">
            <a:spAutoFit/>
          </a:bodyPr>
          <a:lstStyle/>
          <a:p>
            <a:r>
              <a:rPr lang="zh-CN" altLang="en-US" sz="2400" dirty="0"/>
              <a:t>Experimental results on </a:t>
            </a:r>
            <a:r>
              <a:rPr lang="zh-CN" altLang="en-US" sz="2400" b="1" dirty="0"/>
              <a:t>IERE</a:t>
            </a:r>
            <a:r>
              <a:rPr lang="zh-CN" altLang="en-US" sz="2400" dirty="0"/>
              <a:t> test set</a:t>
            </a:r>
          </a:p>
        </p:txBody>
      </p:sp>
      <p:sp>
        <p:nvSpPr>
          <p:cNvPr id="15" name="文本框 14">
            <a:extLst>
              <a:ext uri="{FF2B5EF4-FFF2-40B4-BE49-F238E27FC236}">
                <a16:creationId xmlns:a16="http://schemas.microsoft.com/office/drawing/2014/main" id="{CDE93B26-BBAB-448F-85E7-0736883CDF35}"/>
              </a:ext>
            </a:extLst>
          </p:cNvPr>
          <p:cNvSpPr txBox="1"/>
          <p:nvPr/>
        </p:nvSpPr>
        <p:spPr>
          <a:xfrm>
            <a:off x="5702265" y="2222087"/>
            <a:ext cx="9013245" cy="1200329"/>
          </a:xfrm>
          <a:prstGeom prst="rect">
            <a:avLst/>
          </a:prstGeom>
          <a:noFill/>
        </p:spPr>
        <p:txBody>
          <a:bodyPr wrap="square">
            <a:spAutoFit/>
          </a:bodyPr>
          <a:lstStyle/>
          <a:p>
            <a:r>
              <a:rPr lang="en-US" altLang="zh-CN" sz="2400" dirty="0">
                <a:solidFill>
                  <a:schemeClr val="accent1">
                    <a:lumMod val="75000"/>
                  </a:schemeClr>
                </a:solidFill>
              </a:rPr>
              <a:t>SA, semantic adaptor</a:t>
            </a:r>
          </a:p>
          <a:p>
            <a:r>
              <a:rPr lang="en-US" altLang="zh-CN" sz="2400" dirty="0">
                <a:solidFill>
                  <a:schemeClr val="accent1">
                    <a:lumMod val="75000"/>
                  </a:schemeClr>
                </a:solidFill>
              </a:rPr>
              <a:t>CA, coarse category adaptor</a:t>
            </a:r>
          </a:p>
          <a:p>
            <a:r>
              <a:rPr lang="en-US" altLang="zh-CN" sz="2400" dirty="0">
                <a:solidFill>
                  <a:schemeClr val="accent1">
                    <a:lumMod val="75000"/>
                  </a:schemeClr>
                </a:solidFill>
              </a:rPr>
              <a:t>KP, knowledge projection</a:t>
            </a:r>
            <a:endParaRPr lang="zh-CN" altLang="en-US" sz="2400" dirty="0">
              <a:solidFill>
                <a:schemeClr val="accent1">
                  <a:lumMod val="75000"/>
                </a:schemeClr>
              </a:solidFill>
            </a:endParaRPr>
          </a:p>
        </p:txBody>
      </p:sp>
      <p:pic>
        <p:nvPicPr>
          <p:cNvPr id="8" name="图片 7">
            <a:extLst>
              <a:ext uri="{FF2B5EF4-FFF2-40B4-BE49-F238E27FC236}">
                <a16:creationId xmlns:a16="http://schemas.microsoft.com/office/drawing/2014/main" id="{6749FB08-5C2D-4E40-BDDF-431ED28091CE}"/>
              </a:ext>
            </a:extLst>
          </p:cNvPr>
          <p:cNvPicPr>
            <a:picLocks noChangeAspect="1"/>
          </p:cNvPicPr>
          <p:nvPr/>
        </p:nvPicPr>
        <p:blipFill>
          <a:blip r:embed="rId3"/>
          <a:stretch>
            <a:fillRect/>
          </a:stretch>
        </p:blipFill>
        <p:spPr>
          <a:xfrm>
            <a:off x="5812308" y="4215099"/>
            <a:ext cx="5110335" cy="2222500"/>
          </a:xfrm>
          <a:prstGeom prst="rect">
            <a:avLst/>
          </a:prstGeom>
        </p:spPr>
      </p:pic>
      <p:sp>
        <p:nvSpPr>
          <p:cNvPr id="10" name="文本框 9">
            <a:extLst>
              <a:ext uri="{FF2B5EF4-FFF2-40B4-BE49-F238E27FC236}">
                <a16:creationId xmlns:a16="http://schemas.microsoft.com/office/drawing/2014/main" id="{60795D3E-92FD-4F2A-B9DB-95150D5331F7}"/>
              </a:ext>
            </a:extLst>
          </p:cNvPr>
          <p:cNvSpPr txBox="1"/>
          <p:nvPr/>
        </p:nvSpPr>
        <p:spPr>
          <a:xfrm>
            <a:off x="5981597" y="3587925"/>
            <a:ext cx="6096000" cy="461665"/>
          </a:xfrm>
          <a:prstGeom prst="rect">
            <a:avLst/>
          </a:prstGeom>
          <a:noFill/>
        </p:spPr>
        <p:txBody>
          <a:bodyPr wrap="square">
            <a:spAutoFit/>
          </a:bodyPr>
          <a:lstStyle/>
          <a:p>
            <a:r>
              <a:rPr lang="zh-CN" altLang="en-US" sz="2400" dirty="0"/>
              <a:t>Experimental results on </a:t>
            </a:r>
            <a:r>
              <a:rPr lang="zh-CN" altLang="en-US" sz="2400" b="1" dirty="0"/>
              <a:t>PDTB 2.0</a:t>
            </a:r>
            <a:r>
              <a:rPr lang="zh-CN" altLang="en-US" sz="2400" dirty="0"/>
              <a:t> test set</a:t>
            </a:r>
          </a:p>
        </p:txBody>
      </p:sp>
    </p:spTree>
    <p:extLst>
      <p:ext uri="{BB962C8B-B14F-4D97-AF65-F5344CB8AC3E}">
        <p14:creationId xmlns:p14="http://schemas.microsoft.com/office/powerpoint/2010/main" val="46048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94771-78F7-4925-82EB-7BCC912605D2}"/>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6809F49C-33B9-4770-B2FB-5770C208A8C3}"/>
              </a:ext>
            </a:extLst>
          </p:cNvPr>
          <p:cNvSpPr>
            <a:spLocks noGrp="1"/>
          </p:cNvSpPr>
          <p:nvPr>
            <p:ph idx="1"/>
          </p:nvPr>
        </p:nvSpPr>
        <p:spPr/>
        <p:txBody>
          <a:bodyPr>
            <a:normAutofit/>
          </a:bodyPr>
          <a:lstStyle/>
          <a:p>
            <a:r>
              <a:rPr lang="en-US" altLang="zh-CN" sz="2800" dirty="0"/>
              <a:t>Background and Motivation</a:t>
            </a:r>
          </a:p>
          <a:p>
            <a:r>
              <a:rPr lang="en-US" altLang="zh-CN" sz="2800" dirty="0"/>
              <a:t>Method</a:t>
            </a:r>
          </a:p>
          <a:p>
            <a:r>
              <a:rPr lang="en-US" altLang="zh-CN" sz="2800" dirty="0"/>
              <a:t>Experiment and results</a:t>
            </a:r>
          </a:p>
          <a:p>
            <a:r>
              <a:rPr lang="en-US" altLang="zh-CN" sz="2800" dirty="0"/>
              <a:t>Ablation study and discussion</a:t>
            </a:r>
          </a:p>
          <a:p>
            <a:pPr marL="0" indent="0">
              <a:buNone/>
            </a:pPr>
            <a:endParaRPr lang="zh-CN" altLang="en-US" sz="2000" dirty="0"/>
          </a:p>
        </p:txBody>
      </p:sp>
    </p:spTree>
    <p:extLst>
      <p:ext uri="{BB962C8B-B14F-4D97-AF65-F5344CB8AC3E}">
        <p14:creationId xmlns:p14="http://schemas.microsoft.com/office/powerpoint/2010/main" val="15053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90B2F-EA8C-4F29-B1B0-1E27665096B5}"/>
              </a:ext>
            </a:extLst>
          </p:cNvPr>
          <p:cNvSpPr>
            <a:spLocks noGrp="1"/>
          </p:cNvSpPr>
          <p:nvPr>
            <p:ph type="title"/>
          </p:nvPr>
        </p:nvSpPr>
        <p:spPr/>
        <p:txBody>
          <a:bodyPr/>
          <a:lstStyle/>
          <a:p>
            <a:r>
              <a:rPr lang="en-US" altLang="zh-CN" dirty="0"/>
              <a:t>Experiments and Results</a:t>
            </a:r>
            <a:endParaRPr lang="zh-CN" altLang="en-US" dirty="0"/>
          </a:p>
        </p:txBody>
      </p:sp>
      <p:sp>
        <p:nvSpPr>
          <p:cNvPr id="10" name="内容占位符 9">
            <a:extLst>
              <a:ext uri="{FF2B5EF4-FFF2-40B4-BE49-F238E27FC236}">
                <a16:creationId xmlns:a16="http://schemas.microsoft.com/office/drawing/2014/main" id="{59209641-0CDA-47BA-9FFE-72E01101FA66}"/>
              </a:ext>
            </a:extLst>
          </p:cNvPr>
          <p:cNvSpPr>
            <a:spLocks noGrp="1"/>
          </p:cNvSpPr>
          <p:nvPr>
            <p:ph idx="1"/>
          </p:nvPr>
        </p:nvSpPr>
        <p:spPr>
          <a:xfrm>
            <a:off x="488950" y="2585720"/>
            <a:ext cx="11214100" cy="4165600"/>
          </a:xfrm>
        </p:spPr>
        <p:txBody>
          <a:bodyPr>
            <a:normAutofit/>
          </a:bodyPr>
          <a:lstStyle/>
          <a:p>
            <a:r>
              <a:rPr lang="en-US" altLang="zh-CN" sz="2800" dirty="0"/>
              <a:t>The proposed </a:t>
            </a:r>
            <a:r>
              <a:rPr lang="en-US" altLang="zh-CN" sz="2800" b="1" dirty="0" err="1"/>
              <a:t>MKPNet</a:t>
            </a:r>
            <a:r>
              <a:rPr lang="en-US" altLang="zh-CN" sz="2800" dirty="0"/>
              <a:t> achieves </a:t>
            </a:r>
            <a:r>
              <a:rPr lang="en-US" altLang="zh-CN" sz="2800" b="1" dirty="0" err="1"/>
              <a:t>SotA</a:t>
            </a:r>
            <a:r>
              <a:rPr lang="en-US" altLang="zh-CN" sz="2800" dirty="0"/>
              <a:t> performance for ERE</a:t>
            </a:r>
          </a:p>
          <a:p>
            <a:r>
              <a:rPr lang="en-US" altLang="zh-CN" sz="2800" dirty="0"/>
              <a:t>By projecting knowledge at token-level, semantic level and label level, </a:t>
            </a:r>
            <a:r>
              <a:rPr lang="en-US" altLang="zh-CN" sz="2800" b="1" dirty="0"/>
              <a:t>all three adaptors are useful and are complementary with each other</a:t>
            </a:r>
          </a:p>
          <a:p>
            <a:r>
              <a:rPr lang="en-US" altLang="zh-CN" sz="2800" dirty="0"/>
              <a:t>The </a:t>
            </a:r>
            <a:r>
              <a:rPr lang="en-US" altLang="zh-CN" sz="2800" b="1" dirty="0"/>
              <a:t>commonalities</a:t>
            </a:r>
            <a:r>
              <a:rPr lang="en-US" altLang="zh-CN" sz="2800" dirty="0"/>
              <a:t> between discourses and narratives are beneficial for both ERE and DRR.</a:t>
            </a:r>
          </a:p>
        </p:txBody>
      </p:sp>
    </p:spTree>
    <p:extLst>
      <p:ext uri="{BB962C8B-B14F-4D97-AF65-F5344CB8AC3E}">
        <p14:creationId xmlns:p14="http://schemas.microsoft.com/office/powerpoint/2010/main" val="152531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09AA9-487C-47A3-9D34-E651B41BAA6C}"/>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EA703D32-94F4-48AE-979F-1D589872A284}"/>
              </a:ext>
            </a:extLst>
          </p:cNvPr>
          <p:cNvSpPr>
            <a:spLocks noGrp="1"/>
          </p:cNvSpPr>
          <p:nvPr>
            <p:ph idx="1"/>
          </p:nvPr>
        </p:nvSpPr>
        <p:spPr>
          <a:xfrm>
            <a:off x="983877" y="2582332"/>
            <a:ext cx="10224246" cy="4123268"/>
          </a:xfrm>
        </p:spPr>
        <p:txBody>
          <a:bodyPr>
            <a:normAutofit/>
          </a:bodyPr>
          <a:lstStyle/>
          <a:p>
            <a:pPr marL="0" indent="0">
              <a:buNone/>
            </a:pPr>
            <a:r>
              <a:rPr lang="en-US" altLang="zh-CN" sz="2400" dirty="0">
                <a:latin typeface="Bahnschrift" panose="020B0502040204020203" pitchFamily="34" charset="0"/>
              </a:rPr>
              <a:t>propose a knowledge </a:t>
            </a:r>
            <a:r>
              <a:rPr lang="en-US" altLang="zh-CN" sz="2400" b="1" dirty="0">
                <a:latin typeface="Bahnschrift" panose="020B0502040204020203" pitchFamily="34" charset="0"/>
              </a:rPr>
              <a:t>projection paradigm </a:t>
            </a:r>
            <a:r>
              <a:rPr lang="en-US" altLang="zh-CN" sz="2400" dirty="0">
                <a:latin typeface="Bahnschrift" panose="020B0502040204020203" pitchFamily="34" charset="0"/>
              </a:rPr>
              <a:t>for event relation extraction </a:t>
            </a:r>
          </a:p>
          <a:p>
            <a:pPr marL="0" indent="0">
              <a:buNone/>
            </a:pPr>
            <a:r>
              <a:rPr lang="en-US" altLang="zh-CN" sz="2400" dirty="0">
                <a:latin typeface="Bahnschrift" panose="020B0502040204020203" pitchFamily="34" charset="0"/>
              </a:rPr>
              <a:t>Multitier Knowledge Projection Network (</a:t>
            </a:r>
            <a:r>
              <a:rPr lang="en-US" altLang="zh-CN" sz="2400" b="1" dirty="0" err="1">
                <a:latin typeface="Bahnschrift" panose="020B0502040204020203" pitchFamily="34" charset="0"/>
              </a:rPr>
              <a:t>MKPNet</a:t>
            </a:r>
            <a:r>
              <a:rPr lang="en-US" altLang="zh-CN" sz="2400" dirty="0">
                <a:latin typeface="Bahnschrift" panose="020B0502040204020203" pitchFamily="34" charset="0"/>
              </a:rPr>
              <a:t>) is designed to leverage multi-tier discourse knowledge and achieves the </a:t>
            </a:r>
            <a:r>
              <a:rPr lang="en-US" altLang="zh-CN" sz="2400" b="1" dirty="0">
                <a:latin typeface="Bahnschrift" panose="020B0502040204020203" pitchFamily="34" charset="0"/>
              </a:rPr>
              <a:t>new state-of-the-art</a:t>
            </a:r>
            <a:r>
              <a:rPr lang="en-US" altLang="zh-CN" sz="2400" dirty="0">
                <a:latin typeface="Bahnschrift" panose="020B0502040204020203" pitchFamily="34" charset="0"/>
              </a:rPr>
              <a:t> event relation extraction performance</a:t>
            </a:r>
          </a:p>
          <a:p>
            <a:pPr marL="0" indent="0">
              <a:buNone/>
            </a:pPr>
            <a:endParaRPr lang="en-US" altLang="zh-CN" sz="2400" dirty="0">
              <a:latin typeface="Bahnschrift" panose="020B0502040204020203" pitchFamily="34" charset="0"/>
            </a:endParaRPr>
          </a:p>
          <a:p>
            <a:pPr marL="0" indent="0">
              <a:buNone/>
            </a:pPr>
            <a:r>
              <a:rPr lang="en-US" altLang="zh-CN" sz="2400" dirty="0">
                <a:latin typeface="Bahnschrift" panose="020B0502040204020203" pitchFamily="34" charset="0"/>
              </a:rPr>
              <a:t>For future work, we want to design new data-efficient algorithms to learn </a:t>
            </a:r>
            <a:r>
              <a:rPr lang="en-US" altLang="zh-CN" sz="2400" b="1" dirty="0">
                <a:latin typeface="Bahnschrift" panose="020B0502040204020203" pitchFamily="34" charset="0"/>
              </a:rPr>
              <a:t>effective models using low-quality and heterogeneous knowledge.</a:t>
            </a:r>
          </a:p>
          <a:p>
            <a:pPr marL="0" indent="0">
              <a:buNone/>
            </a:pPr>
            <a:r>
              <a:rPr lang="zh-CN" altLang="en-US" sz="2400" b="0" i="0" dirty="0">
                <a:solidFill>
                  <a:srgbClr val="000000"/>
                </a:solidFill>
                <a:effectLst/>
                <a:latin typeface="PingFang SC"/>
              </a:rPr>
              <a:t>对于未来的工作，我们希望设计新的数据高效算法，使用低质量和异构的知识来学习有效的模型。</a:t>
            </a:r>
            <a:endParaRPr lang="en-US" altLang="zh-CN" sz="2400" b="1" dirty="0">
              <a:latin typeface="Bahnschrift" panose="020B0502040204020203" pitchFamily="34" charset="0"/>
            </a:endParaRPr>
          </a:p>
        </p:txBody>
      </p:sp>
    </p:spTree>
    <p:extLst>
      <p:ext uri="{BB962C8B-B14F-4D97-AF65-F5344CB8AC3E}">
        <p14:creationId xmlns:p14="http://schemas.microsoft.com/office/powerpoint/2010/main" val="62338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9A016-55FA-42C9-93C6-429676CD9798}"/>
              </a:ext>
            </a:extLst>
          </p:cNvPr>
          <p:cNvSpPr>
            <a:spLocks noGrp="1"/>
          </p:cNvSpPr>
          <p:nvPr>
            <p:ph type="title"/>
          </p:nvPr>
        </p:nvSpPr>
        <p:spPr/>
        <p:txBody>
          <a:bodyPr/>
          <a:lstStyle/>
          <a:p>
            <a:r>
              <a:rPr lang="en-US" altLang="zh-CN" dirty="0"/>
              <a:t>Thanks </a:t>
            </a:r>
            <a:endParaRPr lang="zh-CN" altLang="en-US" dirty="0"/>
          </a:p>
        </p:txBody>
      </p:sp>
      <p:sp>
        <p:nvSpPr>
          <p:cNvPr id="3" name="文本占位符 2">
            <a:extLst>
              <a:ext uri="{FF2B5EF4-FFF2-40B4-BE49-F238E27FC236}">
                <a16:creationId xmlns:a16="http://schemas.microsoft.com/office/drawing/2014/main" id="{CC337206-D1EF-4722-BC05-890835637EC3}"/>
              </a:ext>
            </a:extLst>
          </p:cNvPr>
          <p:cNvSpPr>
            <a:spLocks noGrp="1"/>
          </p:cNvSpPr>
          <p:nvPr>
            <p:ph type="body" idx="1"/>
          </p:nvPr>
        </p:nvSpPr>
        <p:spPr/>
        <p:txBody>
          <a:bodyPr/>
          <a:lstStyle/>
          <a:p>
            <a:r>
              <a:rPr lang="en-US" altLang="zh-CN" dirty="0"/>
              <a:t>Any questions?</a:t>
            </a:r>
            <a:endParaRPr lang="zh-CN" altLang="en-US" dirty="0"/>
          </a:p>
        </p:txBody>
      </p:sp>
    </p:spTree>
    <p:extLst>
      <p:ext uri="{BB962C8B-B14F-4D97-AF65-F5344CB8AC3E}">
        <p14:creationId xmlns:p14="http://schemas.microsoft.com/office/powerpoint/2010/main" val="94884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194F3-AE8B-4913-A7CB-940E9886DC10}"/>
              </a:ext>
            </a:extLst>
          </p:cNvPr>
          <p:cNvSpPr>
            <a:spLocks noGrp="1"/>
          </p:cNvSpPr>
          <p:nvPr>
            <p:ph type="title"/>
          </p:nvPr>
        </p:nvSpPr>
        <p:spPr/>
        <p:txBody>
          <a:bodyPr/>
          <a:lstStyle/>
          <a:p>
            <a:r>
              <a:rPr lang="en-US" altLang="zh-CN" dirty="0"/>
              <a:t>Background and Motivation</a:t>
            </a:r>
            <a:endParaRPr lang="zh-CN" altLang="en-US" dirty="0"/>
          </a:p>
        </p:txBody>
      </p:sp>
      <p:sp>
        <p:nvSpPr>
          <p:cNvPr id="3" name="内容占位符 2">
            <a:extLst>
              <a:ext uri="{FF2B5EF4-FFF2-40B4-BE49-F238E27FC236}">
                <a16:creationId xmlns:a16="http://schemas.microsoft.com/office/drawing/2014/main" id="{EA752BF2-4086-4A0A-BC02-7141D1CC0638}"/>
              </a:ext>
            </a:extLst>
          </p:cNvPr>
          <p:cNvSpPr>
            <a:spLocks noGrp="1"/>
          </p:cNvSpPr>
          <p:nvPr>
            <p:ph idx="1"/>
          </p:nvPr>
        </p:nvSpPr>
        <p:spPr>
          <a:xfrm>
            <a:off x="1154954" y="2631492"/>
            <a:ext cx="8825659" cy="3416300"/>
          </a:xfrm>
        </p:spPr>
        <p:txBody>
          <a:bodyPr>
            <a:normAutofit/>
          </a:bodyPr>
          <a:lstStyle/>
          <a:p>
            <a:pPr>
              <a:buFont typeface="+mj-lt"/>
              <a:buAutoNum type="arabicPeriod"/>
            </a:pPr>
            <a:r>
              <a:rPr lang="en-US" altLang="zh-CN" sz="2400" dirty="0"/>
              <a:t>Event-centric knowledge graphs (</a:t>
            </a:r>
            <a:r>
              <a:rPr lang="en-US" altLang="zh-CN" sz="2400" dirty="0" err="1"/>
              <a:t>EventKGs</a:t>
            </a:r>
            <a:r>
              <a:rPr lang="en-US" altLang="zh-CN" sz="2400" dirty="0"/>
              <a:t>) </a:t>
            </a:r>
            <a:r>
              <a:rPr lang="en-US" altLang="zh-CN" sz="2400" b="1" dirty="0"/>
              <a:t>model the narratives of the world</a:t>
            </a:r>
            <a:r>
              <a:rPr lang="en-US" altLang="zh-CN" sz="2400" dirty="0"/>
              <a:t> by representing events and identifying relations between them.</a:t>
            </a:r>
          </a:p>
          <a:p>
            <a:pPr>
              <a:buFont typeface="+mj-lt"/>
              <a:buAutoNum type="arabicPeriod"/>
            </a:pPr>
            <a:r>
              <a:rPr lang="en-US" altLang="zh-CN" sz="2400" b="1" dirty="0"/>
              <a:t>Benefits many downstream tasks</a:t>
            </a:r>
            <a:r>
              <a:rPr lang="en-US" altLang="zh-CN" sz="2400" dirty="0"/>
              <a:t>,</a:t>
            </a:r>
            <a:r>
              <a:rPr lang="zh-CN" altLang="en-US" sz="2400" dirty="0"/>
              <a:t> </a:t>
            </a:r>
            <a:r>
              <a:rPr lang="en-US" altLang="zh-CN" sz="2400" dirty="0"/>
              <a:t>such</a:t>
            </a:r>
            <a:r>
              <a:rPr lang="zh-CN" altLang="en-US" sz="2400" dirty="0"/>
              <a:t> </a:t>
            </a:r>
            <a:r>
              <a:rPr lang="en-US" altLang="zh-CN" sz="2400" dirty="0"/>
              <a:t>as</a:t>
            </a:r>
            <a:r>
              <a:rPr lang="zh-CN" altLang="en-US" sz="2400" dirty="0"/>
              <a:t> </a:t>
            </a:r>
            <a:r>
              <a:rPr lang="en-US" altLang="zh-CN" sz="2400" dirty="0"/>
              <a:t>question answering, news reading,</a:t>
            </a:r>
            <a:r>
              <a:rPr lang="zh-CN" altLang="en-US" sz="2400" dirty="0"/>
              <a:t> </a:t>
            </a:r>
            <a:r>
              <a:rPr lang="en-US" altLang="zh-CN" sz="2400" dirty="0"/>
              <a:t>commonsense knowledge acquisition and so on.</a:t>
            </a:r>
          </a:p>
        </p:txBody>
      </p:sp>
    </p:spTree>
    <p:extLst>
      <p:ext uri="{BB962C8B-B14F-4D97-AF65-F5344CB8AC3E}">
        <p14:creationId xmlns:p14="http://schemas.microsoft.com/office/powerpoint/2010/main" val="239603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B6A1D-30E6-4DB0-85CE-C7D81E075ACD}"/>
              </a:ext>
            </a:extLst>
          </p:cNvPr>
          <p:cNvSpPr>
            <a:spLocks noGrp="1"/>
          </p:cNvSpPr>
          <p:nvPr>
            <p:ph type="title"/>
          </p:nvPr>
        </p:nvSpPr>
        <p:spPr/>
        <p:txBody>
          <a:bodyPr/>
          <a:lstStyle/>
          <a:p>
            <a:r>
              <a:rPr lang="en-US" altLang="zh-CN" dirty="0"/>
              <a:t>Background and Motivation</a:t>
            </a:r>
            <a:endParaRPr lang="zh-CN" altLang="en-US" dirty="0"/>
          </a:p>
        </p:txBody>
      </p:sp>
      <p:sp>
        <p:nvSpPr>
          <p:cNvPr id="3" name="内容占位符 2">
            <a:extLst>
              <a:ext uri="{FF2B5EF4-FFF2-40B4-BE49-F238E27FC236}">
                <a16:creationId xmlns:a16="http://schemas.microsoft.com/office/drawing/2014/main" id="{8B8464F1-319B-42D7-97DE-91710A16FFA0}"/>
              </a:ext>
            </a:extLst>
          </p:cNvPr>
          <p:cNvSpPr>
            <a:spLocks noGrp="1"/>
          </p:cNvSpPr>
          <p:nvPr>
            <p:ph idx="1"/>
          </p:nvPr>
        </p:nvSpPr>
        <p:spPr>
          <a:xfrm>
            <a:off x="6107559" y="4046876"/>
            <a:ext cx="5794881" cy="2491084"/>
          </a:xfrm>
        </p:spPr>
        <p:txBody>
          <a:bodyPr>
            <a:normAutofit fontScale="85000" lnSpcReduction="10000"/>
          </a:bodyPr>
          <a:lstStyle/>
          <a:p>
            <a:pPr marL="0" indent="0">
              <a:buNone/>
            </a:pPr>
            <a:r>
              <a:rPr lang="en-US" altLang="zh-CN" sz="2400" dirty="0">
                <a:latin typeface="Bahnschrift SemiLight" panose="020B0502040204020203" pitchFamily="34" charset="0"/>
              </a:rPr>
              <a:t>The explicit projection </a:t>
            </a:r>
            <a:r>
              <a:rPr lang="en-US" altLang="zh-CN" sz="2400" b="1" dirty="0">
                <a:latin typeface="Bahnschrift SemiLight" panose="020B0502040204020203" pitchFamily="34" charset="0"/>
              </a:rPr>
              <a:t>directly projects</a:t>
            </a:r>
            <a:r>
              <a:rPr lang="en-US" altLang="zh-CN" sz="2400" dirty="0">
                <a:latin typeface="Bahnschrift SemiLight" panose="020B0502040204020203" pitchFamily="34" charset="0"/>
              </a:rPr>
              <a:t> connectives to event relations</a:t>
            </a:r>
          </a:p>
          <a:p>
            <a:pPr marL="0" indent="0">
              <a:buNone/>
            </a:pPr>
            <a:r>
              <a:rPr lang="en-US" altLang="zh-CN" sz="2400" dirty="0">
                <a:latin typeface="Bahnschrift SemiLight" panose="020B0502040204020203" pitchFamily="34" charset="0"/>
              </a:rPr>
              <a:t>e.g., from “because” to Reason. </a:t>
            </a:r>
          </a:p>
          <a:p>
            <a:pPr marL="0" indent="0">
              <a:buNone/>
            </a:pPr>
            <a:endParaRPr lang="en-US" altLang="zh-CN" sz="2400" dirty="0">
              <a:latin typeface="Bahnschrift SemiLight" panose="020B0502040204020203" pitchFamily="34" charset="0"/>
            </a:endParaRPr>
          </a:p>
          <a:p>
            <a:pPr marL="0" indent="0">
              <a:buNone/>
            </a:pPr>
            <a:r>
              <a:rPr lang="en-US" altLang="zh-CN" sz="2400" dirty="0">
                <a:latin typeface="Bahnschrift SemiLight" panose="020B0502040204020203" pitchFamily="34" charset="0"/>
              </a:rPr>
              <a:t>The </a:t>
            </a:r>
            <a:r>
              <a:rPr lang="en-US" altLang="zh-CN" sz="2400" b="1" dirty="0">
                <a:latin typeface="Bahnschrift SemiLight" panose="020B0502040204020203" pitchFamily="34" charset="0"/>
              </a:rPr>
              <a:t>implicit projection</a:t>
            </a:r>
            <a:r>
              <a:rPr lang="en-US" altLang="zh-CN" sz="2400" dirty="0">
                <a:latin typeface="Bahnschrift SemiLight" panose="020B0502040204020203" pitchFamily="34" charset="0"/>
              </a:rPr>
              <a:t> leverages the discourse knowledge to discover implicit event relations without connectives via </a:t>
            </a:r>
            <a:r>
              <a:rPr lang="en-US" altLang="zh-CN" sz="2400" dirty="0" err="1">
                <a:latin typeface="Bahnschrift SemiLight" panose="020B0502040204020203" pitchFamily="34" charset="0"/>
              </a:rPr>
              <a:t>MKPNet</a:t>
            </a:r>
            <a:r>
              <a:rPr lang="en-US" altLang="zh-CN" sz="2400" dirty="0">
                <a:latin typeface="Bahnschrift SemiLight" panose="020B0502040204020203" pitchFamily="34" charset="0"/>
              </a:rPr>
              <a:t>.</a:t>
            </a:r>
            <a:endParaRPr lang="en-US" altLang="zh-CN" sz="2800" dirty="0">
              <a:latin typeface="Bahnschrift SemiLight" panose="020B0502040204020203" pitchFamily="34" charset="0"/>
            </a:endParaRPr>
          </a:p>
        </p:txBody>
      </p:sp>
      <p:pic>
        <p:nvPicPr>
          <p:cNvPr id="6" name="图片 5">
            <a:extLst>
              <a:ext uri="{FF2B5EF4-FFF2-40B4-BE49-F238E27FC236}">
                <a16:creationId xmlns:a16="http://schemas.microsoft.com/office/drawing/2014/main" id="{6DE7B9E6-3A33-4484-9356-C3088F0E1379}"/>
              </a:ext>
            </a:extLst>
          </p:cNvPr>
          <p:cNvPicPr>
            <a:picLocks noChangeAspect="1"/>
          </p:cNvPicPr>
          <p:nvPr/>
        </p:nvPicPr>
        <p:blipFill>
          <a:blip r:embed="rId3"/>
          <a:stretch>
            <a:fillRect/>
          </a:stretch>
        </p:blipFill>
        <p:spPr>
          <a:xfrm>
            <a:off x="150470" y="1636653"/>
            <a:ext cx="5933972" cy="5221347"/>
          </a:xfrm>
          <a:prstGeom prst="rect">
            <a:avLst/>
          </a:prstGeom>
        </p:spPr>
      </p:pic>
      <p:sp>
        <p:nvSpPr>
          <p:cNvPr id="7" name="文本框 6">
            <a:extLst>
              <a:ext uri="{FF2B5EF4-FFF2-40B4-BE49-F238E27FC236}">
                <a16:creationId xmlns:a16="http://schemas.microsoft.com/office/drawing/2014/main" id="{B19B1DCE-6716-446E-8418-946CE903B25C}"/>
              </a:ext>
            </a:extLst>
          </p:cNvPr>
          <p:cNvSpPr txBox="1"/>
          <p:nvPr/>
        </p:nvSpPr>
        <p:spPr>
          <a:xfrm>
            <a:off x="6084443" y="2540588"/>
            <a:ext cx="6098240" cy="707886"/>
          </a:xfrm>
          <a:prstGeom prst="rect">
            <a:avLst/>
          </a:prstGeom>
          <a:noFill/>
        </p:spPr>
        <p:txBody>
          <a:bodyPr wrap="square">
            <a:spAutoFit/>
          </a:bodyPr>
          <a:lstStyle/>
          <a:p>
            <a:r>
              <a:rPr lang="en-US" altLang="zh-CN" sz="2000" b="1" dirty="0"/>
              <a:t>Multi-task learning</a:t>
            </a:r>
            <a:r>
              <a:rPr lang="en-US" altLang="zh-CN" sz="2000" dirty="0"/>
              <a:t>: optimize two tasks together through parameter sharing</a:t>
            </a:r>
            <a:endParaRPr lang="zh-CN" altLang="en-US" sz="2000" dirty="0"/>
          </a:p>
        </p:txBody>
      </p:sp>
    </p:spTree>
    <p:extLst>
      <p:ext uri="{BB962C8B-B14F-4D97-AF65-F5344CB8AC3E}">
        <p14:creationId xmlns:p14="http://schemas.microsoft.com/office/powerpoint/2010/main" val="399768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9E7A1-AFE6-4C89-85A3-B138F003DB54}"/>
              </a:ext>
            </a:extLst>
          </p:cNvPr>
          <p:cNvSpPr>
            <a:spLocks noGrp="1"/>
          </p:cNvSpPr>
          <p:nvPr>
            <p:ph type="title"/>
          </p:nvPr>
        </p:nvSpPr>
        <p:spPr/>
        <p:txBody>
          <a:bodyPr/>
          <a:lstStyle/>
          <a:p>
            <a:r>
              <a:rPr lang="en-US" altLang="zh-CN" dirty="0"/>
              <a:t>Background and Motivation</a:t>
            </a:r>
            <a:endParaRPr lang="zh-CN" altLang="en-US" dirty="0"/>
          </a:p>
        </p:txBody>
      </p:sp>
      <p:sp>
        <p:nvSpPr>
          <p:cNvPr id="3" name="内容占位符 2">
            <a:extLst>
              <a:ext uri="{FF2B5EF4-FFF2-40B4-BE49-F238E27FC236}">
                <a16:creationId xmlns:a16="http://schemas.microsoft.com/office/drawing/2014/main" id="{67DD67E1-2F80-4235-ADE9-3932687C942C}"/>
              </a:ext>
            </a:extLst>
          </p:cNvPr>
          <p:cNvSpPr>
            <a:spLocks noGrp="1"/>
          </p:cNvSpPr>
          <p:nvPr>
            <p:ph idx="1"/>
          </p:nvPr>
        </p:nvSpPr>
        <p:spPr>
          <a:xfrm>
            <a:off x="605118" y="2603499"/>
            <a:ext cx="10797988" cy="3931771"/>
          </a:xfrm>
        </p:spPr>
        <p:txBody>
          <a:bodyPr>
            <a:normAutofit/>
          </a:bodyPr>
          <a:lstStyle/>
          <a:p>
            <a:r>
              <a:rPr lang="en-US" altLang="zh-CN" sz="2800" dirty="0">
                <a:solidFill>
                  <a:srgbClr val="000000"/>
                </a:solidFill>
                <a:effectLst/>
              </a:rPr>
              <a:t>the </a:t>
            </a:r>
            <a:r>
              <a:rPr lang="en-US" altLang="zh-CN" sz="2800" b="1" dirty="0">
                <a:solidFill>
                  <a:srgbClr val="000000"/>
                </a:solidFill>
                <a:effectLst/>
              </a:rPr>
              <a:t>sparsity</a:t>
            </a:r>
            <a:r>
              <a:rPr lang="en-US" altLang="zh-CN" sz="2800" dirty="0">
                <a:solidFill>
                  <a:srgbClr val="000000"/>
                </a:solidFill>
                <a:effectLst/>
              </a:rPr>
              <a:t> of connectives. </a:t>
            </a:r>
            <a:r>
              <a:rPr lang="en-US" altLang="zh-CN" sz="2800" dirty="0">
                <a:solidFill>
                  <a:srgbClr val="000000"/>
                </a:solidFill>
              </a:rPr>
              <a:t>Underlying event relations instead of explicit connectives.</a:t>
            </a:r>
          </a:p>
          <a:p>
            <a:r>
              <a:rPr lang="en-US" altLang="zh-CN" sz="2800" dirty="0">
                <a:solidFill>
                  <a:srgbClr val="000000"/>
                </a:solidFill>
              </a:rPr>
              <a:t>the related events can even </a:t>
            </a:r>
            <a:r>
              <a:rPr lang="en-US" altLang="zh-CN" sz="2800" b="1" dirty="0">
                <a:solidFill>
                  <a:srgbClr val="000000"/>
                </a:solidFill>
              </a:rPr>
              <a:t>not close to each other </a:t>
            </a:r>
            <a:r>
              <a:rPr lang="en-US" altLang="zh-CN" sz="2800" dirty="0">
                <a:solidFill>
                  <a:srgbClr val="000000"/>
                </a:solidFill>
              </a:rPr>
              <a:t>in a document.</a:t>
            </a:r>
          </a:p>
          <a:p>
            <a:r>
              <a:rPr lang="en-US" altLang="zh-CN" sz="2800" dirty="0">
                <a:solidFill>
                  <a:srgbClr val="000000"/>
                </a:solidFill>
              </a:rPr>
              <a:t>because </a:t>
            </a:r>
            <a:r>
              <a:rPr lang="en-US" altLang="zh-CN" sz="2800" b="1" dirty="0">
                <a:solidFill>
                  <a:srgbClr val="000000"/>
                </a:solidFill>
              </a:rPr>
              <a:t>the</a:t>
            </a:r>
            <a:r>
              <a:rPr lang="en-US" altLang="zh-CN" sz="2800" dirty="0">
                <a:solidFill>
                  <a:srgbClr val="000000"/>
                </a:solidFill>
              </a:rPr>
              <a:t> </a:t>
            </a:r>
            <a:r>
              <a:rPr lang="en-US" altLang="zh-CN" sz="2800" b="1" dirty="0">
                <a:solidFill>
                  <a:srgbClr val="000000"/>
                </a:solidFill>
              </a:rPr>
              <a:t>scale</a:t>
            </a:r>
            <a:r>
              <a:rPr lang="en-US" altLang="zh-CN" sz="2800" dirty="0">
                <a:solidFill>
                  <a:srgbClr val="000000"/>
                </a:solidFill>
              </a:rPr>
              <a:t> </a:t>
            </a:r>
            <a:r>
              <a:rPr lang="en-US" altLang="zh-CN" sz="2800" b="1" dirty="0">
                <a:solidFill>
                  <a:srgbClr val="000000"/>
                </a:solidFill>
              </a:rPr>
              <a:t>of the existed event relation corpus is limited</a:t>
            </a:r>
            <a:r>
              <a:rPr lang="en-US" altLang="zh-CN" sz="2800" dirty="0">
                <a:solidFill>
                  <a:srgbClr val="000000"/>
                </a:solidFill>
              </a:rPr>
              <a:t>, it is also impractical to build effective event relation classifiers via supervised learning.</a:t>
            </a:r>
            <a:endParaRPr lang="zh-CN" altLang="en-US" sz="2800" dirty="0">
              <a:solidFill>
                <a:srgbClr val="000000"/>
              </a:solidFill>
            </a:endParaRPr>
          </a:p>
        </p:txBody>
      </p:sp>
    </p:spTree>
    <p:extLst>
      <p:ext uri="{BB962C8B-B14F-4D97-AF65-F5344CB8AC3E}">
        <p14:creationId xmlns:p14="http://schemas.microsoft.com/office/powerpoint/2010/main" val="240686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9181E-CE00-4204-8C97-B977329E6F4E}"/>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9160DFBA-D702-44C5-BD4D-8CC03FEDDEEE}"/>
              </a:ext>
            </a:extLst>
          </p:cNvPr>
          <p:cNvSpPr>
            <a:spLocks noGrp="1"/>
          </p:cNvSpPr>
          <p:nvPr>
            <p:ph idx="1"/>
          </p:nvPr>
        </p:nvSpPr>
        <p:spPr>
          <a:xfrm>
            <a:off x="494190" y="2345626"/>
            <a:ext cx="11215209" cy="4351338"/>
          </a:xfrm>
        </p:spPr>
        <p:txBody>
          <a:bodyPr>
            <a:normAutofit lnSpcReduction="10000"/>
          </a:bodyPr>
          <a:lstStyle/>
          <a:p>
            <a:pPr marL="0" indent="0">
              <a:buNone/>
            </a:pPr>
            <a:r>
              <a:rPr lang="en-US" altLang="zh-CN" sz="2400" dirty="0"/>
              <a:t>Enlightened by </a:t>
            </a:r>
            <a:r>
              <a:rPr lang="en-US" altLang="zh-CN" sz="2400" dirty="0" err="1"/>
              <a:t>Livholts</a:t>
            </a:r>
            <a:r>
              <a:rPr lang="en-US" altLang="zh-CN" sz="2400" dirty="0"/>
              <a:t> and </a:t>
            </a:r>
            <a:r>
              <a:rPr lang="en-US" altLang="zh-CN" sz="2400" dirty="0" err="1"/>
              <a:t>Tamboukou</a:t>
            </a:r>
            <a:r>
              <a:rPr lang="en-US" altLang="zh-CN" sz="2400" dirty="0"/>
              <a:t> (2015); </a:t>
            </a:r>
            <a:r>
              <a:rPr lang="en-US" altLang="zh-CN" sz="2400" dirty="0" err="1"/>
              <a:t>Altshuler</a:t>
            </a:r>
            <a:r>
              <a:rPr lang="en-US" altLang="zh-CN" sz="2400" dirty="0"/>
              <a:t> (2016); Reyes and Wortham (2017), discourses and narratives have significant associations</a:t>
            </a:r>
          </a:p>
          <a:p>
            <a:r>
              <a:rPr lang="en-US" altLang="zh-CN" sz="2400" dirty="0"/>
              <a:t>1) token-level knowledge: discourses and narratives </a:t>
            </a:r>
            <a:r>
              <a:rPr lang="en-US" altLang="zh-CN" sz="2400" b="1" dirty="0"/>
              <a:t>share similar lexical and syntactic structures</a:t>
            </a:r>
          </a:p>
          <a:p>
            <a:r>
              <a:rPr lang="en-US" altLang="zh-CN" sz="2400" dirty="0"/>
              <a:t>2) semantic-level knowledge: the </a:t>
            </a:r>
            <a:r>
              <a:rPr lang="en-US" altLang="zh-CN" sz="2400" b="1" dirty="0"/>
              <a:t>semantics</a:t>
            </a:r>
            <a:r>
              <a:rPr lang="en-US" altLang="zh-CN" sz="2400" dirty="0"/>
              <a:t> entailed in discourse pairs and event pairs </a:t>
            </a:r>
            <a:r>
              <a:rPr lang="en-US" altLang="zh-CN" sz="2400" b="1" dirty="0"/>
              <a:t>are analogical</a:t>
            </a:r>
          </a:p>
          <a:p>
            <a:pPr marL="0" indent="0">
              <a:buNone/>
            </a:pPr>
            <a:r>
              <a:rPr lang="en-US" altLang="zh-CN" sz="2400" dirty="0"/>
              <a:t>	e.g. E3</a:t>
            </a:r>
            <a:r>
              <a:rPr lang="zh-CN" altLang="en-US" sz="2400" dirty="0"/>
              <a:t>→</a:t>
            </a:r>
            <a:r>
              <a:rPr lang="en-US" altLang="zh-CN" sz="2400" dirty="0"/>
              <a:t>E1 and</a:t>
            </a:r>
            <a:r>
              <a:rPr lang="zh-CN" altLang="en-US" sz="2400" dirty="0"/>
              <a:t> </a:t>
            </a:r>
            <a:r>
              <a:rPr lang="en-US" altLang="zh-CN" sz="2400" dirty="0"/>
              <a:t>D3</a:t>
            </a:r>
            <a:r>
              <a:rPr lang="zh-CN" altLang="en-US" sz="2400" dirty="0"/>
              <a:t>→</a:t>
            </a:r>
            <a:r>
              <a:rPr lang="en-US" altLang="zh-CN" sz="2400" dirty="0"/>
              <a:t>D1</a:t>
            </a:r>
          </a:p>
          <a:p>
            <a:r>
              <a:rPr lang="en-US" altLang="zh-CN" sz="2400" dirty="0"/>
              <a:t>3) label-level knowledge: heterogeneous event and discourse relations have the </a:t>
            </a:r>
            <a:r>
              <a:rPr lang="en-US" altLang="zh-CN" sz="2400" b="1" dirty="0"/>
              <a:t>same coarse categories</a:t>
            </a:r>
          </a:p>
          <a:p>
            <a:pPr marL="457200" lvl="1" indent="0">
              <a:buNone/>
            </a:pPr>
            <a:r>
              <a:rPr lang="en-US" altLang="zh-CN" sz="2200" dirty="0"/>
              <a:t>e.g. Reason &amp; Cause </a:t>
            </a:r>
            <a:r>
              <a:rPr lang="zh-CN" altLang="en-US" sz="2400" b="0" i="0" dirty="0">
                <a:solidFill>
                  <a:srgbClr val="333333"/>
                </a:solidFill>
                <a:effectLst/>
                <a:latin typeface="Arial" panose="020B0604020202020204" pitchFamily="34" charset="0"/>
              </a:rPr>
              <a:t>∈</a:t>
            </a:r>
            <a:r>
              <a:rPr lang="zh-CN" altLang="en-US" sz="2000" dirty="0"/>
              <a:t> </a:t>
            </a:r>
            <a:r>
              <a:rPr lang="en-US" altLang="zh-CN" sz="2200" dirty="0"/>
              <a:t>Contingency(</a:t>
            </a:r>
            <a:r>
              <a:rPr lang="zh-CN" altLang="en-US" sz="2200" dirty="0"/>
              <a:t>偶然</a:t>
            </a:r>
            <a:r>
              <a:rPr lang="en-US" altLang="zh-CN" sz="2200" dirty="0"/>
              <a:t>)</a:t>
            </a:r>
          </a:p>
        </p:txBody>
      </p:sp>
      <p:sp>
        <p:nvSpPr>
          <p:cNvPr id="5" name="文本框 4">
            <a:extLst>
              <a:ext uri="{FF2B5EF4-FFF2-40B4-BE49-F238E27FC236}">
                <a16:creationId xmlns:a16="http://schemas.microsoft.com/office/drawing/2014/main" id="{B17C54F5-307E-4B91-A0AA-AB0B38D697A6}"/>
              </a:ext>
            </a:extLst>
          </p:cNvPr>
          <p:cNvSpPr txBox="1"/>
          <p:nvPr/>
        </p:nvSpPr>
        <p:spPr>
          <a:xfrm>
            <a:off x="482601" y="6327632"/>
            <a:ext cx="2876066" cy="369332"/>
          </a:xfrm>
          <a:prstGeom prst="rect">
            <a:avLst/>
          </a:prstGeom>
          <a:noFill/>
        </p:spPr>
        <p:txBody>
          <a:bodyPr wrap="square">
            <a:spAutoFit/>
          </a:bodyPr>
          <a:lstStyle/>
          <a:p>
            <a:r>
              <a:rPr lang="zh-CN" altLang="en-US" sz="1800" dirty="0"/>
              <a:t>词汇 句法 语义 粗分类</a:t>
            </a:r>
            <a:endParaRPr lang="zh-CN" altLang="en-US" dirty="0"/>
          </a:p>
        </p:txBody>
      </p:sp>
    </p:spTree>
    <p:extLst>
      <p:ext uri="{BB962C8B-B14F-4D97-AF65-F5344CB8AC3E}">
        <p14:creationId xmlns:p14="http://schemas.microsoft.com/office/powerpoint/2010/main" val="180867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4EA8C-6770-4498-A534-24A227AC9F33}"/>
              </a:ext>
            </a:extLst>
          </p:cNvPr>
          <p:cNvSpPr>
            <a:spLocks noGrp="1"/>
          </p:cNvSpPr>
          <p:nvPr>
            <p:ph type="title"/>
          </p:nvPr>
        </p:nvSpPr>
        <p:spPr/>
        <p:txBody>
          <a:bodyPr/>
          <a:lstStyle/>
          <a:p>
            <a:r>
              <a:rPr lang="en-US" altLang="zh-CN" dirty="0"/>
              <a:t>Main Contributions</a:t>
            </a:r>
            <a:endParaRPr lang="zh-CN" altLang="en-US" dirty="0"/>
          </a:p>
        </p:txBody>
      </p:sp>
      <p:sp>
        <p:nvSpPr>
          <p:cNvPr id="3" name="内容占位符 2">
            <a:extLst>
              <a:ext uri="{FF2B5EF4-FFF2-40B4-BE49-F238E27FC236}">
                <a16:creationId xmlns:a16="http://schemas.microsoft.com/office/drawing/2014/main" id="{F664F20C-CE36-4CC7-AADC-BF55322B0F52}"/>
              </a:ext>
            </a:extLst>
          </p:cNvPr>
          <p:cNvSpPr>
            <a:spLocks noGrp="1"/>
          </p:cNvSpPr>
          <p:nvPr>
            <p:ph idx="1"/>
          </p:nvPr>
        </p:nvSpPr>
        <p:spPr>
          <a:xfrm>
            <a:off x="520700" y="2734732"/>
            <a:ext cx="11366500" cy="3416300"/>
          </a:xfrm>
        </p:spPr>
        <p:txBody>
          <a:bodyPr>
            <a:normAutofit lnSpcReduction="10000"/>
          </a:bodyPr>
          <a:lstStyle/>
          <a:p>
            <a:r>
              <a:rPr lang="en-US" altLang="zh-CN" sz="2400" dirty="0"/>
              <a:t>Proposed a </a:t>
            </a:r>
            <a:r>
              <a:rPr lang="en-US" altLang="zh-CN" sz="2400" b="1" dirty="0"/>
              <a:t>new knowledge projection paradigm</a:t>
            </a:r>
            <a:r>
              <a:rPr lang="en-US" altLang="zh-CN" sz="2400" dirty="0"/>
              <a:t>, which can effectively leverage the commonalities between discourses and narratives for event relation extraction.</a:t>
            </a:r>
          </a:p>
          <a:p>
            <a:r>
              <a:rPr lang="en-US" altLang="zh-CN" sz="2400" dirty="0"/>
              <a:t>Designed </a:t>
            </a:r>
            <a:r>
              <a:rPr lang="en-US" altLang="zh-CN" sz="2400" b="1" dirty="0" err="1"/>
              <a:t>MKPNet</a:t>
            </a:r>
            <a:r>
              <a:rPr lang="en-US" altLang="zh-CN" sz="2400" dirty="0"/>
              <a:t>, which can effectively leverage multi-tier discourse knowledge for event relation extraction via token adaptor, semantic adaptor and coarse category adaptor.</a:t>
            </a:r>
          </a:p>
          <a:p>
            <a:r>
              <a:rPr lang="en-US" altLang="zh-CN" sz="2400" dirty="0"/>
              <a:t>Achieves the new </a:t>
            </a:r>
            <a:r>
              <a:rPr lang="en-US" altLang="zh-CN" sz="2400" b="1" dirty="0" err="1"/>
              <a:t>SotA</a:t>
            </a:r>
            <a:r>
              <a:rPr lang="en-US" altLang="zh-CN" sz="2400" b="1" dirty="0"/>
              <a:t> event relation extraction performance</a:t>
            </a:r>
            <a:r>
              <a:rPr lang="en-US" altLang="zh-CN" sz="2400" dirty="0"/>
              <a:t>, and an enriched </a:t>
            </a:r>
            <a:r>
              <a:rPr lang="en-US" altLang="zh-CN" sz="2400" dirty="0" err="1"/>
              <a:t>EventKG</a:t>
            </a:r>
            <a:r>
              <a:rPr lang="en-US" altLang="zh-CN" sz="2400" dirty="0"/>
              <a:t> is released by extracting both explicit and implicit event relations.</a:t>
            </a:r>
            <a:endParaRPr lang="zh-CN" altLang="en-US" sz="2400" dirty="0"/>
          </a:p>
        </p:txBody>
      </p:sp>
    </p:spTree>
    <p:extLst>
      <p:ext uri="{BB962C8B-B14F-4D97-AF65-F5344CB8AC3E}">
        <p14:creationId xmlns:p14="http://schemas.microsoft.com/office/powerpoint/2010/main" val="9883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AF5F8-CB6A-425D-81DE-24FF93B07438}"/>
              </a:ext>
            </a:extLst>
          </p:cNvPr>
          <p:cNvSpPr>
            <a:spLocks noGrp="1"/>
          </p:cNvSpPr>
          <p:nvPr>
            <p:ph type="title"/>
          </p:nvPr>
        </p:nvSpPr>
        <p:spPr/>
        <p:txBody>
          <a:bodyPr/>
          <a:lstStyle/>
          <a:p>
            <a:r>
              <a:rPr lang="en-US" altLang="zh-CN" dirty="0"/>
              <a:t>Model Overview</a:t>
            </a:r>
            <a:endParaRPr lang="zh-CN" altLang="en-US" dirty="0"/>
          </a:p>
        </p:txBody>
      </p:sp>
      <p:sp>
        <p:nvSpPr>
          <p:cNvPr id="7" name="内容占位符 6">
            <a:extLst>
              <a:ext uri="{FF2B5EF4-FFF2-40B4-BE49-F238E27FC236}">
                <a16:creationId xmlns:a16="http://schemas.microsoft.com/office/drawing/2014/main" id="{0D446669-C8DC-4861-9BEB-B1C6219B5237}"/>
              </a:ext>
            </a:extLst>
          </p:cNvPr>
          <p:cNvSpPr>
            <a:spLocks noGrp="1"/>
          </p:cNvSpPr>
          <p:nvPr>
            <p:ph idx="1"/>
          </p:nvPr>
        </p:nvSpPr>
        <p:spPr>
          <a:xfrm>
            <a:off x="411480" y="2313940"/>
            <a:ext cx="11155680" cy="4140200"/>
          </a:xfrm>
        </p:spPr>
        <p:txBody>
          <a:bodyPr>
            <a:normAutofit/>
          </a:bodyPr>
          <a:lstStyle/>
          <a:p>
            <a:pPr marL="0" indent="0">
              <a:buNone/>
            </a:pPr>
            <a:endParaRPr lang="en-US" altLang="zh-CN" sz="2000" dirty="0"/>
          </a:p>
          <a:p>
            <a:pPr marL="0" indent="0">
              <a:buNone/>
            </a:pPr>
            <a:r>
              <a:rPr lang="en-US" altLang="zh-CN" sz="2800" b="1" dirty="0"/>
              <a:t>(a) Multi-tier Knowledge Projection Network (</a:t>
            </a:r>
            <a:r>
              <a:rPr lang="en-US" altLang="zh-CN" sz="2800" b="1" dirty="0" err="1"/>
              <a:t>MKPNet</a:t>
            </a:r>
            <a:r>
              <a:rPr lang="en-US" altLang="zh-CN" sz="2800" b="1" dirty="0"/>
              <a:t>)</a:t>
            </a:r>
          </a:p>
          <a:p>
            <a:pPr marL="0" indent="0">
              <a:buNone/>
            </a:pPr>
            <a:r>
              <a:rPr lang="en-US" altLang="zh-CN" sz="2800" b="1" dirty="0"/>
              <a:t>(b)</a:t>
            </a:r>
            <a:endParaRPr lang="en-US" altLang="zh-CN" sz="2800" dirty="0"/>
          </a:p>
          <a:p>
            <a:r>
              <a:rPr lang="en-US" altLang="zh-CN" sz="2800" b="1" dirty="0"/>
              <a:t>token adaptor</a:t>
            </a:r>
          </a:p>
          <a:p>
            <a:r>
              <a:rPr lang="en-US" altLang="zh-CN" sz="2800" b="1" dirty="0"/>
              <a:t>semantic adaptor</a:t>
            </a:r>
            <a:endParaRPr lang="en-US" altLang="zh-CN" sz="2800" dirty="0"/>
          </a:p>
          <a:p>
            <a:r>
              <a:rPr lang="en-US" altLang="zh-CN" sz="2800" b="1" dirty="0"/>
              <a:t>coarse category adaptor</a:t>
            </a:r>
            <a:endParaRPr lang="en-US" altLang="zh-CN" sz="2000" dirty="0"/>
          </a:p>
        </p:txBody>
      </p:sp>
    </p:spTree>
    <p:extLst>
      <p:ext uri="{BB962C8B-B14F-4D97-AF65-F5344CB8AC3E}">
        <p14:creationId xmlns:p14="http://schemas.microsoft.com/office/powerpoint/2010/main" val="274341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8B149-E69A-4098-8BD0-70B90561DF60}"/>
              </a:ext>
            </a:extLst>
          </p:cNvPr>
          <p:cNvSpPr>
            <a:spLocks noGrp="1"/>
          </p:cNvSpPr>
          <p:nvPr>
            <p:ph type="title"/>
          </p:nvPr>
        </p:nvSpPr>
        <p:spPr/>
        <p:txBody>
          <a:bodyPr/>
          <a:lstStyle/>
          <a:p>
            <a:r>
              <a:rPr lang="en-US" altLang="zh-CN" dirty="0"/>
              <a:t>Model Overview</a:t>
            </a:r>
            <a:endParaRPr lang="zh-CN" altLang="en-US" dirty="0"/>
          </a:p>
        </p:txBody>
      </p:sp>
      <p:sp>
        <p:nvSpPr>
          <p:cNvPr id="3" name="内容占位符 2">
            <a:extLst>
              <a:ext uri="{FF2B5EF4-FFF2-40B4-BE49-F238E27FC236}">
                <a16:creationId xmlns:a16="http://schemas.microsoft.com/office/drawing/2014/main" id="{2D296166-A817-44F6-8000-A03F29E7A2C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ACA91CA-0405-45BE-8097-A4E762BBE6EB}"/>
              </a:ext>
            </a:extLst>
          </p:cNvPr>
          <p:cNvPicPr>
            <a:picLocks noChangeAspect="1"/>
          </p:cNvPicPr>
          <p:nvPr/>
        </p:nvPicPr>
        <p:blipFill>
          <a:blip r:embed="rId3"/>
          <a:stretch>
            <a:fillRect/>
          </a:stretch>
        </p:blipFill>
        <p:spPr>
          <a:xfrm>
            <a:off x="-114770" y="2603500"/>
            <a:ext cx="12421537" cy="3918466"/>
          </a:xfrm>
          <a:prstGeom prst="rect">
            <a:avLst/>
          </a:prstGeom>
        </p:spPr>
      </p:pic>
      <p:sp>
        <p:nvSpPr>
          <p:cNvPr id="7" name="文本框 6">
            <a:extLst>
              <a:ext uri="{FF2B5EF4-FFF2-40B4-BE49-F238E27FC236}">
                <a16:creationId xmlns:a16="http://schemas.microsoft.com/office/drawing/2014/main" id="{7389059B-284B-4E29-B18A-B421603E769D}"/>
              </a:ext>
            </a:extLst>
          </p:cNvPr>
          <p:cNvSpPr txBox="1"/>
          <p:nvPr/>
        </p:nvSpPr>
        <p:spPr>
          <a:xfrm>
            <a:off x="355854" y="6337300"/>
            <a:ext cx="6096000" cy="369332"/>
          </a:xfrm>
          <a:prstGeom prst="rect">
            <a:avLst/>
          </a:prstGeom>
          <a:noFill/>
        </p:spPr>
        <p:txBody>
          <a:bodyPr wrap="square">
            <a:spAutoFit/>
          </a:bodyPr>
          <a:lstStyle/>
          <a:p>
            <a:r>
              <a:rPr lang="en-US" altLang="zh-CN" dirty="0"/>
              <a:t>For event relation extraction (ERE)</a:t>
            </a:r>
          </a:p>
        </p:txBody>
      </p:sp>
      <p:sp>
        <p:nvSpPr>
          <p:cNvPr id="9" name="文本框 8">
            <a:extLst>
              <a:ext uri="{FF2B5EF4-FFF2-40B4-BE49-F238E27FC236}">
                <a16:creationId xmlns:a16="http://schemas.microsoft.com/office/drawing/2014/main" id="{7A64A495-6EC3-49A1-905E-C8B3E3E264FE}"/>
              </a:ext>
            </a:extLst>
          </p:cNvPr>
          <p:cNvSpPr txBox="1"/>
          <p:nvPr/>
        </p:nvSpPr>
        <p:spPr>
          <a:xfrm>
            <a:off x="355854" y="2286000"/>
            <a:ext cx="6096000" cy="369332"/>
          </a:xfrm>
          <a:prstGeom prst="rect">
            <a:avLst/>
          </a:prstGeom>
          <a:noFill/>
        </p:spPr>
        <p:txBody>
          <a:bodyPr wrap="square">
            <a:spAutoFit/>
          </a:bodyPr>
          <a:lstStyle/>
          <a:p>
            <a:r>
              <a:rPr lang="en-US" altLang="zh-CN" dirty="0"/>
              <a:t>For discourse relation recognition (DRR)</a:t>
            </a:r>
          </a:p>
        </p:txBody>
      </p:sp>
    </p:spTree>
    <p:extLst>
      <p:ext uri="{BB962C8B-B14F-4D97-AF65-F5344CB8AC3E}">
        <p14:creationId xmlns:p14="http://schemas.microsoft.com/office/powerpoint/2010/main" val="357831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2215</TotalTime>
  <Words>3113</Words>
  <Application>Microsoft Office PowerPoint</Application>
  <PresentationFormat>宽屏</PresentationFormat>
  <Paragraphs>180</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PingFang SC</vt:lpstr>
      <vt:lpstr>等线</vt:lpstr>
      <vt:lpstr>Arial</vt:lpstr>
      <vt:lpstr>Bahnschrift</vt:lpstr>
      <vt:lpstr>Bahnschrift SemiLight</vt:lpstr>
      <vt:lpstr>Century Gothic</vt:lpstr>
      <vt:lpstr>Wingdings 3</vt:lpstr>
      <vt:lpstr>离子会议室</vt:lpstr>
      <vt:lpstr>From Discourse to Narrative: Knowledge Projection for Event Relation Extraction</vt:lpstr>
      <vt:lpstr>Contents</vt:lpstr>
      <vt:lpstr>Background and Motivation</vt:lpstr>
      <vt:lpstr>Background and Motivation</vt:lpstr>
      <vt:lpstr>Background and Motivation</vt:lpstr>
      <vt:lpstr>Motivation</vt:lpstr>
      <vt:lpstr>Main Contributions</vt:lpstr>
      <vt:lpstr>Model Overview</vt:lpstr>
      <vt:lpstr>Model Overview</vt:lpstr>
      <vt:lpstr>Model Overview</vt:lpstr>
      <vt:lpstr>Model Overview</vt:lpstr>
      <vt:lpstr>Token Adaptor (Bert-based)</vt:lpstr>
      <vt:lpstr>Semantic Adaptor (VAE-based)</vt:lpstr>
      <vt:lpstr>Semantic Adaptor (VAE-based)</vt:lpstr>
      <vt:lpstr>Coarse Category Adaptor (embedding)</vt:lpstr>
      <vt:lpstr>Experiments and Results</vt:lpstr>
      <vt:lpstr>Previous SotA DRR (Bert-based)</vt:lpstr>
      <vt:lpstr>Experiments and Results</vt:lpstr>
      <vt:lpstr>Experiments and Results</vt:lpstr>
      <vt:lpstr>Experiments and Results</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Lab</dc:creator>
  <cp:lastModifiedBy>张 白岩</cp:lastModifiedBy>
  <cp:revision>69</cp:revision>
  <dcterms:created xsi:type="dcterms:W3CDTF">2020-11-25T12:49:00Z</dcterms:created>
  <dcterms:modified xsi:type="dcterms:W3CDTF">2021-10-27T17:56:05Z</dcterms:modified>
</cp:coreProperties>
</file>