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4" r:id="rId4"/>
    <p:sldId id="267" r:id="rId5"/>
    <p:sldId id="285" r:id="rId6"/>
    <p:sldId id="286" r:id="rId7"/>
    <p:sldId id="287" r:id="rId8"/>
    <p:sldId id="288" r:id="rId9"/>
    <p:sldId id="290" r:id="rId10"/>
    <p:sldId id="289" r:id="rId11"/>
    <p:sldId id="292" r:id="rId12"/>
    <p:sldId id="293" r:id="rId13"/>
    <p:sldId id="294" r:id="rId14"/>
    <p:sldId id="295" r:id="rId15"/>
    <p:sldId id="296" r:id="rId16"/>
    <p:sldId id="25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3B846-CE45-41CC-9D7D-2F5C17553D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17EF53-BE73-49BA-8F93-C13A6D732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3E5A628-CB35-403B-BB02-328F8DB6DCB1}"/>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733AC56C-A826-486B-9578-3444D20D5A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A4C671-4530-43FA-B749-A5CBBE6F2704}"/>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310532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21AED-02DC-49B1-9716-88AC000C31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D09283-2C02-459A-BD17-8BD62B08EC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AB5D7A-F990-4560-A97B-4F05D848B764}"/>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82FDD8DA-DCF9-467F-A74C-F0D60BDED3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8EC256-D577-4CB8-B7ED-DEAF28CFB8E0}"/>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215474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FC79569-0088-4691-9DF9-F945FE02C1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E851E7-5C12-4192-B43D-1EE8BBA9E39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D04986-6DE4-4C25-981B-0DD250F33C3E}"/>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9C8C71BD-A9CB-41C8-B4DE-FEC9A24CB6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7A2C1B-2662-47B5-900B-FCE0A10ECC96}"/>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157559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9B4B4-136A-4398-983B-7BEEE56F4B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164B27-1B2B-4DA3-9BE0-3C9BFDD3E2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A68551-76D7-4511-8B6E-F8D59DD9DA37}"/>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F70DDA96-623C-4762-A2BA-2FBC586671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252ADA-6025-4B71-9F2D-298D6598EB6D}"/>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379294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677FE-48CE-45A4-A005-8BFC68B89A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EC2CFE-7D11-4491-A061-6DD1EA843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B7EE7FE-3260-452D-9DAD-AE2DAD8EAAAF}"/>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814A90CE-C86A-4E9B-8AA2-6B99FDFD30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9A92DF-9716-496C-8484-DBCCA67834E2}"/>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387460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1354A-18C6-4C28-9BA5-CF79BD48C3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73B5D7-F1BC-4F12-A2DF-DF372B1361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26BC933-D836-42A8-B66B-36F24C4AC90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1E3BABE-8475-4EB0-978C-D13718307174}"/>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6" name="页脚占位符 5">
            <a:extLst>
              <a:ext uri="{FF2B5EF4-FFF2-40B4-BE49-F238E27FC236}">
                <a16:creationId xmlns:a16="http://schemas.microsoft.com/office/drawing/2014/main" id="{A7050277-675B-4326-A835-36EFFD6E9B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6FCB10-4456-4CBF-A4E4-0F8B168E0A8C}"/>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229147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FB1D5-B950-4759-B83B-B8D8B8DA24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9A40F5-8EC2-4D64-9B00-D9ED619712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1F6EF0-771A-4834-AB12-1996ECCF4C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02B42D-0EF1-40CE-9B79-CE5A0D84F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8B9984-ECAB-419B-8F5A-38F17104A6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EDC0FB8-E402-40AF-8B75-68B295BBD962}"/>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8" name="页脚占位符 7">
            <a:extLst>
              <a:ext uri="{FF2B5EF4-FFF2-40B4-BE49-F238E27FC236}">
                <a16:creationId xmlns:a16="http://schemas.microsoft.com/office/drawing/2014/main" id="{7262D1C8-D320-4D6C-B47D-E4BDB13848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B0854C-4B20-4E34-83FC-3F4C93B8A0E9}"/>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294518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F0C83-C620-4F16-BB21-6105C3F8C1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24C1A9-0011-44B1-B7DB-5D766DDF4ECC}"/>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4" name="页脚占位符 3">
            <a:extLst>
              <a:ext uri="{FF2B5EF4-FFF2-40B4-BE49-F238E27FC236}">
                <a16:creationId xmlns:a16="http://schemas.microsoft.com/office/drawing/2014/main" id="{1FD78257-CDA7-41C7-9AFB-69EBF15AC1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ABDCE6-F1FE-47F2-9166-CD949F09DE7D}"/>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237302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B7321A-4142-46E3-B6A8-16D59CB425FA}"/>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3" name="页脚占位符 2">
            <a:extLst>
              <a:ext uri="{FF2B5EF4-FFF2-40B4-BE49-F238E27FC236}">
                <a16:creationId xmlns:a16="http://schemas.microsoft.com/office/drawing/2014/main" id="{FF8C2816-C69D-40D9-BF6A-CE28D0CCEB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A7C538-444C-4F58-B47C-77337A84DDF5}"/>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146350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0F115-DDAE-4FC2-80E2-EADD46B188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6A15672-A5E0-43AD-BA70-BE0195633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6C9ED3-5B58-4D83-8300-9DA4ECA91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869B93-2AA2-4086-BFE1-A95F95EF98E9}"/>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6" name="页脚占位符 5">
            <a:extLst>
              <a:ext uri="{FF2B5EF4-FFF2-40B4-BE49-F238E27FC236}">
                <a16:creationId xmlns:a16="http://schemas.microsoft.com/office/drawing/2014/main" id="{0D1CB6FC-79C5-445B-BC75-45CB26A8C1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B6F76D-A8AC-45EF-8E5F-02050D9E2AF3}"/>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392716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64122-7D15-4EB2-B126-1F11E10F43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A04ACC4-4202-4F28-A990-58B76CE3A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57EF86-85BC-4FE0-B2EA-8BE99EDBD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10F719-12CF-4308-9076-2CCB469D86A6}"/>
              </a:ext>
            </a:extLst>
          </p:cNvPr>
          <p:cNvSpPr>
            <a:spLocks noGrp="1"/>
          </p:cNvSpPr>
          <p:nvPr>
            <p:ph type="dt" sz="half" idx="10"/>
          </p:nvPr>
        </p:nvSpPr>
        <p:spPr/>
        <p:txBody>
          <a:bodyPr/>
          <a:lstStyle/>
          <a:p>
            <a:fld id="{D57DA820-6ED3-4069-BE12-3B4AA4AC693C}" type="datetimeFigureOut">
              <a:rPr lang="zh-CN" altLang="en-US" smtClean="0"/>
              <a:t>2021/9/29</a:t>
            </a:fld>
            <a:endParaRPr lang="zh-CN" altLang="en-US"/>
          </a:p>
        </p:txBody>
      </p:sp>
      <p:sp>
        <p:nvSpPr>
          <p:cNvPr id="6" name="页脚占位符 5">
            <a:extLst>
              <a:ext uri="{FF2B5EF4-FFF2-40B4-BE49-F238E27FC236}">
                <a16:creationId xmlns:a16="http://schemas.microsoft.com/office/drawing/2014/main" id="{5C9868A1-01A0-47B6-97A7-7A4B10ABB4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CA207D-955A-4FD4-B983-C75936A879D5}"/>
              </a:ext>
            </a:extLst>
          </p:cNvPr>
          <p:cNvSpPr>
            <a:spLocks noGrp="1"/>
          </p:cNvSpPr>
          <p:nvPr>
            <p:ph type="sldNum" sz="quarter" idx="12"/>
          </p:nvPr>
        </p:nvSpPr>
        <p:spPr/>
        <p:txBody>
          <a:body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26240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C6F561-C65F-4982-8022-B4B0B0C04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E4293A-928D-47F3-ADA1-6DA7B4B84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506957-97BD-4D77-BE8A-8D483A4C9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DA820-6ED3-4069-BE12-3B4AA4AC693C}"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6492D65F-D790-4395-8761-110F935655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36CC0FB-B262-4DB4-BDF9-973E334D5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89087-83A1-400F-908F-354998E5E78B}" type="slidenum">
              <a:rPr lang="zh-CN" altLang="en-US" smtClean="0"/>
              <a:t>‹#›</a:t>
            </a:fld>
            <a:endParaRPr lang="zh-CN" altLang="en-US"/>
          </a:p>
        </p:txBody>
      </p:sp>
    </p:spTree>
    <p:extLst>
      <p:ext uri="{BB962C8B-B14F-4D97-AF65-F5344CB8AC3E}">
        <p14:creationId xmlns:p14="http://schemas.microsoft.com/office/powerpoint/2010/main" val="409792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5556149" y="631561"/>
            <a:ext cx="5339938" cy="1015663"/>
          </a:xfrm>
          <a:prstGeom prst="rect">
            <a:avLst/>
          </a:prstGeom>
          <a:noFill/>
        </p:spPr>
        <p:txBody>
          <a:bodyPr wrap="square" rtlCol="0">
            <a:spAutoFit/>
          </a:bodyPr>
          <a:lstStyle/>
          <a:p>
            <a:pPr algn="dist"/>
            <a:r>
              <a:rPr lang="en-US" altLang="zh-CN" sz="6000" dirty="0">
                <a:solidFill>
                  <a:srgbClr val="4C678E"/>
                </a:solidFill>
                <a:latin typeface="Century Schoolbook" panose="02040604050505020304" pitchFamily="18" charset="0"/>
                <a:cs typeface="+mn-ea"/>
                <a:sym typeface="+mn-lt"/>
              </a:rPr>
              <a:t>Paper Review</a:t>
            </a:r>
            <a:endParaRPr lang="zh-CN" altLang="en-US" sz="6000" dirty="0">
              <a:solidFill>
                <a:srgbClr val="4C678E"/>
              </a:solidFill>
              <a:latin typeface="Century Schoolbook" panose="02040604050505020304" pitchFamily="18" charset="0"/>
              <a:cs typeface="+mn-ea"/>
              <a:sym typeface="+mn-lt"/>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3514335" y="2341401"/>
            <a:ext cx="7518977" cy="1577548"/>
          </a:xfrm>
          <a:prstGeom prst="rect">
            <a:avLst/>
          </a:prstGeom>
          <a:noFill/>
        </p:spPr>
        <p:txBody>
          <a:bodyPr wrap="square" lIns="0" tIns="0" rIns="0" bIns="0" rtlCol="0">
            <a:spAutoFit/>
          </a:bodyPr>
          <a:lstStyle/>
          <a:p>
            <a:pPr hangingPunct="0">
              <a:lnSpc>
                <a:spcPct val="150000"/>
              </a:lnSpc>
            </a:pPr>
            <a:r>
              <a:rPr lang="en-US" altLang="zh-CN" sz="3600" b="1" dirty="0">
                <a:solidFill>
                  <a:schemeClr val="tx1">
                    <a:lumMod val="95000"/>
                    <a:lumOff val="5000"/>
                  </a:schemeClr>
                </a:solidFill>
                <a:cs typeface="+mn-ea"/>
                <a:sym typeface="+mn-lt"/>
              </a:rPr>
              <a:t>Are Pre-trained Convolutions Better than Pre-trained Transformers?</a:t>
            </a: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cs typeface="+mn-ea"/>
                  <a:sym typeface="+mn-lt"/>
                </a:rPr>
                <a:t>华东师范大学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b="0" i="0" dirty="0">
                  <a:solidFill>
                    <a:srgbClr val="333333"/>
                  </a:solidFill>
                  <a:effectLst/>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9" name="文本框 8">
            <a:extLst>
              <a:ext uri="{FF2B5EF4-FFF2-40B4-BE49-F238E27FC236}">
                <a16:creationId xmlns:a16="http://schemas.microsoft.com/office/drawing/2014/main" id="{0CEDE83C-79DB-495F-B1B6-94D772531285}"/>
              </a:ext>
            </a:extLst>
          </p:cNvPr>
          <p:cNvSpPr txBox="1"/>
          <p:nvPr/>
        </p:nvSpPr>
        <p:spPr>
          <a:xfrm>
            <a:off x="8598870" y="5073825"/>
            <a:ext cx="3072903" cy="369332"/>
          </a:xfrm>
          <a:prstGeom prst="rect">
            <a:avLst/>
          </a:prstGeom>
          <a:noFill/>
        </p:spPr>
        <p:txBody>
          <a:bodyPr wrap="square" rtlCol="0">
            <a:spAutoFit/>
          </a:bodyPr>
          <a:lstStyle/>
          <a:p>
            <a:r>
              <a:rPr lang="en-US" altLang="zh-CN" b="1" dirty="0">
                <a:solidFill>
                  <a:schemeClr val="bg1">
                    <a:lumMod val="50000"/>
                  </a:schemeClr>
                </a:solidFill>
              </a:rPr>
              <a:t>By Google Research</a:t>
            </a:r>
            <a:endParaRPr lang="zh-CN" altLang="en-US" b="1" dirty="0">
              <a:solidFill>
                <a:schemeClr val="bg1">
                  <a:lumMod val="50000"/>
                </a:schemeClr>
              </a:solidFill>
            </a:endParaRPr>
          </a:p>
        </p:txBody>
      </p:sp>
    </p:spTree>
    <p:extLst>
      <p:ext uri="{BB962C8B-B14F-4D97-AF65-F5344CB8AC3E}">
        <p14:creationId xmlns:p14="http://schemas.microsoft.com/office/powerpoint/2010/main" val="2770728728"/>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12"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369332"/>
          </a:xfrm>
          <a:prstGeom prst="rect">
            <a:avLst/>
          </a:prstGeom>
          <a:noFill/>
        </p:spPr>
        <p:txBody>
          <a:bodyPr wrap="square" rtlCol="0">
            <a:spAutoFit/>
          </a:bodyPr>
          <a:lstStyle/>
          <a:p>
            <a:pPr algn="dist"/>
            <a:r>
              <a:rPr lang="en-US" altLang="zh-CN" sz="900" dirty="0">
                <a:solidFill>
                  <a:srgbClr val="333333"/>
                </a:solidFill>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a:p>
            <a:pPr algn="dist"/>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145575" y="384160"/>
            <a:ext cx="8003297" cy="707886"/>
          </a:xfrm>
          <a:prstGeom prst="rect">
            <a:avLst/>
          </a:prstGeom>
          <a:noFill/>
        </p:spPr>
        <p:txBody>
          <a:bodyPr wrap="square" rtlCol="0">
            <a:spAutoFit/>
          </a:bodyPr>
          <a:lstStyle/>
          <a:p>
            <a:pPr algn="dist"/>
            <a:r>
              <a:rPr lang="en-US" altLang="zh-CN" sz="4000" dirty="0">
                <a:solidFill>
                  <a:srgbClr val="4C678E"/>
                </a:solidFill>
                <a:latin typeface="Berlin Sans FB Demi" panose="020E0802020502020306" pitchFamily="34" charset="0"/>
                <a:cs typeface="+mn-ea"/>
                <a:sym typeface="+mn-lt"/>
              </a:rPr>
              <a:t>Result and Analysis</a:t>
            </a:r>
            <a:endParaRPr lang="zh-CN" altLang="en-US" sz="4000" dirty="0">
              <a:solidFill>
                <a:srgbClr val="4C678E"/>
              </a:solidFill>
              <a:latin typeface="Berlin Sans FB Demi" panose="020E0802020502020306" pitchFamily="34" charset="0"/>
              <a:cs typeface="+mn-ea"/>
              <a:sym typeface="+mn-lt"/>
            </a:endParaRP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90626" y="824034"/>
            <a:ext cx="12773252" cy="168245"/>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24" name="图片 23">
            <a:extLst>
              <a:ext uri="{FF2B5EF4-FFF2-40B4-BE49-F238E27FC236}">
                <a16:creationId xmlns:a16="http://schemas.microsoft.com/office/drawing/2014/main" id="{51734FB5-B2BF-4A90-A1C2-BBEE377A6E12}"/>
              </a:ext>
            </a:extLst>
          </p:cNvPr>
          <p:cNvPicPr>
            <a:picLocks noChangeAspect="1"/>
          </p:cNvPicPr>
          <p:nvPr/>
        </p:nvPicPr>
        <p:blipFill>
          <a:blip r:embed="rId2"/>
          <a:stretch>
            <a:fillRect/>
          </a:stretch>
        </p:blipFill>
        <p:spPr>
          <a:xfrm>
            <a:off x="1260270" y="1516539"/>
            <a:ext cx="8964384" cy="4794554"/>
          </a:xfrm>
          <a:prstGeom prst="rect">
            <a:avLst/>
          </a:prstGeom>
        </p:spPr>
      </p:pic>
    </p:spTree>
    <p:extLst>
      <p:ext uri="{BB962C8B-B14F-4D97-AF65-F5344CB8AC3E}">
        <p14:creationId xmlns:p14="http://schemas.microsoft.com/office/powerpoint/2010/main" val="271530944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369332"/>
          </a:xfrm>
          <a:prstGeom prst="rect">
            <a:avLst/>
          </a:prstGeom>
          <a:noFill/>
        </p:spPr>
        <p:txBody>
          <a:bodyPr wrap="square" rtlCol="0">
            <a:spAutoFit/>
          </a:bodyPr>
          <a:lstStyle/>
          <a:p>
            <a:pPr algn="dist"/>
            <a:r>
              <a:rPr lang="en-US" altLang="zh-CN" sz="900" dirty="0">
                <a:solidFill>
                  <a:srgbClr val="333333"/>
                </a:solidFill>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a:p>
            <a:pPr algn="dist"/>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145575" y="384160"/>
            <a:ext cx="8003297" cy="707886"/>
          </a:xfrm>
          <a:prstGeom prst="rect">
            <a:avLst/>
          </a:prstGeom>
          <a:noFill/>
        </p:spPr>
        <p:txBody>
          <a:bodyPr wrap="square" rtlCol="0">
            <a:spAutoFit/>
          </a:bodyPr>
          <a:lstStyle/>
          <a:p>
            <a:pPr algn="dist"/>
            <a:r>
              <a:rPr lang="en-US" altLang="zh-CN" sz="4000" dirty="0">
                <a:solidFill>
                  <a:srgbClr val="4C678E"/>
                </a:solidFill>
                <a:latin typeface="Berlin Sans FB Demi" panose="020E0802020502020306" pitchFamily="34" charset="0"/>
                <a:cs typeface="+mn-ea"/>
                <a:sym typeface="+mn-lt"/>
              </a:rPr>
              <a:t>Result and Analysis</a:t>
            </a:r>
            <a:endParaRPr lang="zh-CN" altLang="en-US" sz="4000" dirty="0">
              <a:solidFill>
                <a:srgbClr val="4C678E"/>
              </a:solidFill>
              <a:latin typeface="Berlin Sans FB Demi" panose="020E0802020502020306" pitchFamily="34" charset="0"/>
              <a:cs typeface="+mn-ea"/>
              <a:sym typeface="+mn-lt"/>
            </a:endParaRP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90626" y="824034"/>
            <a:ext cx="12773252" cy="168245"/>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1" name="图片 10">
            <a:extLst>
              <a:ext uri="{FF2B5EF4-FFF2-40B4-BE49-F238E27FC236}">
                <a16:creationId xmlns:a16="http://schemas.microsoft.com/office/drawing/2014/main" id="{E01CE5CB-9747-40B6-B63C-EB9A4CFBE43A}"/>
              </a:ext>
            </a:extLst>
          </p:cNvPr>
          <p:cNvPicPr>
            <a:picLocks noChangeAspect="1"/>
          </p:cNvPicPr>
          <p:nvPr/>
        </p:nvPicPr>
        <p:blipFill>
          <a:blip r:embed="rId2"/>
          <a:stretch>
            <a:fillRect/>
          </a:stretch>
        </p:blipFill>
        <p:spPr>
          <a:xfrm>
            <a:off x="876251" y="2261813"/>
            <a:ext cx="8786621" cy="1318374"/>
          </a:xfrm>
          <a:prstGeom prst="rect">
            <a:avLst/>
          </a:prstGeom>
        </p:spPr>
      </p:pic>
      <p:sp>
        <p:nvSpPr>
          <p:cNvPr id="19" name="文本框 18">
            <a:extLst>
              <a:ext uri="{FF2B5EF4-FFF2-40B4-BE49-F238E27FC236}">
                <a16:creationId xmlns:a16="http://schemas.microsoft.com/office/drawing/2014/main" id="{BA08E13E-0C34-4A9D-9CC8-8952E3FA07D4}"/>
              </a:ext>
            </a:extLst>
          </p:cNvPr>
          <p:cNvSpPr txBox="1"/>
          <p:nvPr/>
        </p:nvSpPr>
        <p:spPr>
          <a:xfrm>
            <a:off x="876250" y="1487769"/>
            <a:ext cx="7852113" cy="646331"/>
          </a:xfrm>
          <a:prstGeom prst="rect">
            <a:avLst/>
          </a:prstGeom>
          <a:noFill/>
        </p:spPr>
        <p:txBody>
          <a:bodyPr wrap="square">
            <a:spAutoFit/>
          </a:bodyPr>
          <a:lstStyle/>
          <a:p>
            <a:r>
              <a:rPr lang="zh-CN" altLang="en-US" b="1" dirty="0"/>
              <a:t>Results on Compositional Generalization</a:t>
            </a:r>
          </a:p>
          <a:p>
            <a:r>
              <a:rPr lang="zh-CN" altLang="en-US" b="1" dirty="0"/>
              <a:t>Challenge and Semantic Parsing</a:t>
            </a:r>
          </a:p>
        </p:txBody>
      </p:sp>
      <p:sp>
        <p:nvSpPr>
          <p:cNvPr id="21" name="文本框 20">
            <a:extLst>
              <a:ext uri="{FF2B5EF4-FFF2-40B4-BE49-F238E27FC236}">
                <a16:creationId xmlns:a16="http://schemas.microsoft.com/office/drawing/2014/main" id="{5DEF8CDA-DD82-46DE-9323-4EF7DF6F2D1B}"/>
              </a:ext>
            </a:extLst>
          </p:cNvPr>
          <p:cNvSpPr txBox="1"/>
          <p:nvPr/>
        </p:nvSpPr>
        <p:spPr>
          <a:xfrm>
            <a:off x="876249" y="3860907"/>
            <a:ext cx="10318224" cy="369332"/>
          </a:xfrm>
          <a:prstGeom prst="rect">
            <a:avLst/>
          </a:prstGeom>
          <a:noFill/>
        </p:spPr>
        <p:txBody>
          <a:bodyPr wrap="square">
            <a:spAutoFit/>
          </a:bodyPr>
          <a:lstStyle/>
          <a:p>
            <a:r>
              <a:rPr lang="zh-CN" altLang="en-US" dirty="0"/>
              <a:t>On the in-distribution test set, Transformers and </a:t>
            </a:r>
            <a:r>
              <a:rPr lang="en-US" altLang="zh-CN" dirty="0"/>
              <a:t>C</a:t>
            </a:r>
            <a:r>
              <a:rPr lang="zh-CN" altLang="en-US" dirty="0"/>
              <a:t>onvolutions have identical performance (95%)</a:t>
            </a:r>
          </a:p>
        </p:txBody>
      </p:sp>
      <p:sp>
        <p:nvSpPr>
          <p:cNvPr id="23" name="文本框 22">
            <a:extLst>
              <a:ext uri="{FF2B5EF4-FFF2-40B4-BE49-F238E27FC236}">
                <a16:creationId xmlns:a16="http://schemas.microsoft.com/office/drawing/2014/main" id="{E96FDE98-F4DA-4848-8325-88C8F4FD5FF6}"/>
              </a:ext>
            </a:extLst>
          </p:cNvPr>
          <p:cNvSpPr txBox="1"/>
          <p:nvPr/>
        </p:nvSpPr>
        <p:spPr>
          <a:xfrm>
            <a:off x="876248" y="4383664"/>
            <a:ext cx="9754807" cy="646331"/>
          </a:xfrm>
          <a:prstGeom prst="rect">
            <a:avLst/>
          </a:prstGeom>
          <a:noFill/>
        </p:spPr>
        <p:txBody>
          <a:bodyPr wrap="square">
            <a:spAutoFit/>
          </a:bodyPr>
          <a:lstStyle/>
          <a:p>
            <a:r>
              <a:rPr lang="zh-CN" altLang="en-US" dirty="0"/>
              <a:t>On the generalization or out of distribution set,Transformers perform at 77.5% while convolutions come in at 76.9</a:t>
            </a:r>
            <a:r>
              <a:rPr lang="en-US" altLang="zh-CN" dirty="0"/>
              <a:t>%</a:t>
            </a:r>
            <a:endParaRPr lang="zh-CN" altLang="en-US" dirty="0"/>
          </a:p>
        </p:txBody>
      </p:sp>
    </p:spTree>
    <p:extLst>
      <p:ext uri="{BB962C8B-B14F-4D97-AF65-F5344CB8AC3E}">
        <p14:creationId xmlns:p14="http://schemas.microsoft.com/office/powerpoint/2010/main" val="331623570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369332"/>
          </a:xfrm>
          <a:prstGeom prst="rect">
            <a:avLst/>
          </a:prstGeom>
          <a:noFill/>
        </p:spPr>
        <p:txBody>
          <a:bodyPr wrap="square" rtlCol="0">
            <a:spAutoFit/>
          </a:bodyPr>
          <a:lstStyle/>
          <a:p>
            <a:pPr algn="dist"/>
            <a:r>
              <a:rPr lang="en-US" altLang="zh-CN" sz="900" dirty="0">
                <a:solidFill>
                  <a:srgbClr val="333333"/>
                </a:solidFill>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a:p>
            <a:pPr algn="dist"/>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145575" y="384160"/>
            <a:ext cx="8003297" cy="707886"/>
          </a:xfrm>
          <a:prstGeom prst="rect">
            <a:avLst/>
          </a:prstGeom>
          <a:noFill/>
        </p:spPr>
        <p:txBody>
          <a:bodyPr wrap="square" rtlCol="0">
            <a:spAutoFit/>
          </a:bodyPr>
          <a:lstStyle/>
          <a:p>
            <a:pPr algn="dist"/>
            <a:r>
              <a:rPr lang="en-US" altLang="zh-CN" sz="4000" dirty="0">
                <a:solidFill>
                  <a:srgbClr val="4C678E"/>
                </a:solidFill>
                <a:latin typeface="Berlin Sans FB Demi" panose="020E0802020502020306" pitchFamily="34" charset="0"/>
                <a:cs typeface="+mn-ea"/>
                <a:sym typeface="+mn-lt"/>
              </a:rPr>
              <a:t>Research Questions and Discussion</a:t>
            </a:r>
            <a:endParaRPr lang="zh-CN" altLang="en-US" sz="4000" dirty="0">
              <a:solidFill>
                <a:srgbClr val="4C678E"/>
              </a:solidFill>
              <a:latin typeface="Berlin Sans FB Demi" panose="020E0802020502020306" pitchFamily="34" charset="0"/>
              <a:cs typeface="+mn-ea"/>
              <a:sym typeface="+mn-lt"/>
            </a:endParaRP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90626" y="824034"/>
            <a:ext cx="12773252" cy="168245"/>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1" name="图片 10">
            <a:extLst>
              <a:ext uri="{FF2B5EF4-FFF2-40B4-BE49-F238E27FC236}">
                <a16:creationId xmlns:a16="http://schemas.microsoft.com/office/drawing/2014/main" id="{82D8488C-175B-40F0-898F-B09397D563B9}"/>
              </a:ext>
            </a:extLst>
          </p:cNvPr>
          <p:cNvPicPr>
            <a:picLocks noChangeAspect="1"/>
          </p:cNvPicPr>
          <p:nvPr/>
        </p:nvPicPr>
        <p:blipFill>
          <a:blip r:embed="rId2"/>
          <a:stretch>
            <a:fillRect/>
          </a:stretch>
        </p:blipFill>
        <p:spPr>
          <a:xfrm>
            <a:off x="498068" y="1571700"/>
            <a:ext cx="5395428" cy="906859"/>
          </a:xfrm>
          <a:prstGeom prst="rect">
            <a:avLst/>
          </a:prstGeom>
        </p:spPr>
      </p:pic>
      <p:pic>
        <p:nvPicPr>
          <p:cNvPr id="14" name="图片 13">
            <a:extLst>
              <a:ext uri="{FF2B5EF4-FFF2-40B4-BE49-F238E27FC236}">
                <a16:creationId xmlns:a16="http://schemas.microsoft.com/office/drawing/2014/main" id="{DE6687CD-656A-4192-AFA6-FEFD1D1E3635}"/>
              </a:ext>
            </a:extLst>
          </p:cNvPr>
          <p:cNvPicPr>
            <a:picLocks noChangeAspect="1"/>
          </p:cNvPicPr>
          <p:nvPr/>
        </p:nvPicPr>
        <p:blipFill>
          <a:blip r:embed="rId3"/>
          <a:stretch>
            <a:fillRect/>
          </a:stretch>
        </p:blipFill>
        <p:spPr>
          <a:xfrm>
            <a:off x="380164" y="2675239"/>
            <a:ext cx="5982218" cy="2933954"/>
          </a:xfrm>
          <a:prstGeom prst="rect">
            <a:avLst/>
          </a:prstGeom>
        </p:spPr>
      </p:pic>
      <p:pic>
        <p:nvPicPr>
          <p:cNvPr id="16" name="图片 15">
            <a:extLst>
              <a:ext uri="{FF2B5EF4-FFF2-40B4-BE49-F238E27FC236}">
                <a16:creationId xmlns:a16="http://schemas.microsoft.com/office/drawing/2014/main" id="{69A34E19-D959-4D0B-9267-AA7DC348FC2F}"/>
              </a:ext>
            </a:extLst>
          </p:cNvPr>
          <p:cNvPicPr>
            <a:picLocks noChangeAspect="1"/>
          </p:cNvPicPr>
          <p:nvPr/>
        </p:nvPicPr>
        <p:blipFill>
          <a:blip r:embed="rId4"/>
          <a:stretch>
            <a:fillRect/>
          </a:stretch>
        </p:blipFill>
        <p:spPr>
          <a:xfrm>
            <a:off x="5893496" y="1647382"/>
            <a:ext cx="5540220" cy="1676545"/>
          </a:xfrm>
          <a:prstGeom prst="rect">
            <a:avLst/>
          </a:prstGeom>
        </p:spPr>
      </p:pic>
    </p:spTree>
    <p:extLst>
      <p:ext uri="{BB962C8B-B14F-4D97-AF65-F5344CB8AC3E}">
        <p14:creationId xmlns:p14="http://schemas.microsoft.com/office/powerpoint/2010/main" val="105497345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369332"/>
          </a:xfrm>
          <a:prstGeom prst="rect">
            <a:avLst/>
          </a:prstGeom>
          <a:noFill/>
        </p:spPr>
        <p:txBody>
          <a:bodyPr wrap="square" rtlCol="0">
            <a:spAutoFit/>
          </a:bodyPr>
          <a:lstStyle/>
          <a:p>
            <a:pPr algn="dist"/>
            <a:r>
              <a:rPr lang="en-US" altLang="zh-CN" sz="900" dirty="0">
                <a:solidFill>
                  <a:srgbClr val="333333"/>
                </a:solidFill>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a:p>
            <a:pPr algn="dist"/>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145575" y="384160"/>
            <a:ext cx="8003297" cy="707886"/>
          </a:xfrm>
          <a:prstGeom prst="rect">
            <a:avLst/>
          </a:prstGeom>
          <a:noFill/>
        </p:spPr>
        <p:txBody>
          <a:bodyPr wrap="square" rtlCol="0">
            <a:spAutoFit/>
          </a:bodyPr>
          <a:lstStyle/>
          <a:p>
            <a:pPr algn="dist"/>
            <a:r>
              <a:rPr lang="en-US" altLang="zh-CN" sz="4000" dirty="0">
                <a:solidFill>
                  <a:srgbClr val="4C678E"/>
                </a:solidFill>
                <a:latin typeface="Berlin Sans FB Demi" panose="020E0802020502020306" pitchFamily="34" charset="0"/>
                <a:cs typeface="+mn-ea"/>
                <a:sym typeface="+mn-lt"/>
              </a:rPr>
              <a:t>Result and Analysis</a:t>
            </a:r>
            <a:endParaRPr lang="zh-CN" altLang="en-US" sz="4000" dirty="0">
              <a:solidFill>
                <a:srgbClr val="4C678E"/>
              </a:solidFill>
              <a:latin typeface="Berlin Sans FB Demi" panose="020E0802020502020306" pitchFamily="34" charset="0"/>
              <a:cs typeface="+mn-ea"/>
              <a:sym typeface="+mn-lt"/>
            </a:endParaRP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90626" y="824034"/>
            <a:ext cx="12773252" cy="168245"/>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38FCA640-0AF4-4D21-A5F7-EBDF8EE21444}"/>
              </a:ext>
            </a:extLst>
          </p:cNvPr>
          <p:cNvSpPr txBox="1"/>
          <p:nvPr/>
        </p:nvSpPr>
        <p:spPr>
          <a:xfrm>
            <a:off x="796636" y="1590280"/>
            <a:ext cx="8448964" cy="369332"/>
          </a:xfrm>
          <a:prstGeom prst="rect">
            <a:avLst/>
          </a:prstGeom>
          <a:noFill/>
        </p:spPr>
        <p:txBody>
          <a:bodyPr wrap="square">
            <a:spAutoFit/>
          </a:bodyPr>
          <a:lstStyle/>
          <a:p>
            <a:r>
              <a:rPr lang="en-US" altLang="zh-CN" b="1" dirty="0"/>
              <a:t>RQ3 : </a:t>
            </a:r>
            <a:r>
              <a:rPr lang="zh-CN" altLang="en-US" b="1" dirty="0"/>
              <a:t>What are the benefits of pre-trained convolutions over Transformers?</a:t>
            </a:r>
          </a:p>
        </p:txBody>
      </p:sp>
      <p:pic>
        <p:nvPicPr>
          <p:cNvPr id="13" name="图片 12">
            <a:extLst>
              <a:ext uri="{FF2B5EF4-FFF2-40B4-BE49-F238E27FC236}">
                <a16:creationId xmlns:a16="http://schemas.microsoft.com/office/drawing/2014/main" id="{A7411CA9-1B39-463B-B480-44841EEB178F}"/>
              </a:ext>
            </a:extLst>
          </p:cNvPr>
          <p:cNvPicPr>
            <a:picLocks noChangeAspect="1"/>
          </p:cNvPicPr>
          <p:nvPr/>
        </p:nvPicPr>
        <p:blipFill>
          <a:blip r:embed="rId2"/>
          <a:stretch>
            <a:fillRect/>
          </a:stretch>
        </p:blipFill>
        <p:spPr>
          <a:xfrm>
            <a:off x="999836" y="2033353"/>
            <a:ext cx="3771474" cy="4078151"/>
          </a:xfrm>
          <a:prstGeom prst="rect">
            <a:avLst/>
          </a:prstGeom>
        </p:spPr>
      </p:pic>
      <p:pic>
        <p:nvPicPr>
          <p:cNvPr id="15" name="图片 14">
            <a:extLst>
              <a:ext uri="{FF2B5EF4-FFF2-40B4-BE49-F238E27FC236}">
                <a16:creationId xmlns:a16="http://schemas.microsoft.com/office/drawing/2014/main" id="{7D89D8E6-0C34-438D-84AC-00A3947B4414}"/>
              </a:ext>
            </a:extLst>
          </p:cNvPr>
          <p:cNvPicPr>
            <a:picLocks noChangeAspect="1"/>
          </p:cNvPicPr>
          <p:nvPr/>
        </p:nvPicPr>
        <p:blipFill>
          <a:blip r:embed="rId3"/>
          <a:stretch>
            <a:fillRect/>
          </a:stretch>
        </p:blipFill>
        <p:spPr>
          <a:xfrm>
            <a:off x="5517614" y="2046178"/>
            <a:ext cx="4051259" cy="4065326"/>
          </a:xfrm>
          <a:prstGeom prst="rect">
            <a:avLst/>
          </a:prstGeom>
        </p:spPr>
      </p:pic>
    </p:spTree>
    <p:extLst>
      <p:ext uri="{BB962C8B-B14F-4D97-AF65-F5344CB8AC3E}">
        <p14:creationId xmlns:p14="http://schemas.microsoft.com/office/powerpoint/2010/main" val="34089640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369332"/>
          </a:xfrm>
          <a:prstGeom prst="rect">
            <a:avLst/>
          </a:prstGeom>
          <a:noFill/>
        </p:spPr>
        <p:txBody>
          <a:bodyPr wrap="square" rtlCol="0">
            <a:spAutoFit/>
          </a:bodyPr>
          <a:lstStyle/>
          <a:p>
            <a:pPr algn="dist"/>
            <a:r>
              <a:rPr lang="en-US" altLang="zh-CN" sz="900" dirty="0">
                <a:solidFill>
                  <a:srgbClr val="333333"/>
                </a:solidFill>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a:p>
            <a:pPr algn="dist"/>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145575" y="384160"/>
            <a:ext cx="8003297" cy="707886"/>
          </a:xfrm>
          <a:prstGeom prst="rect">
            <a:avLst/>
          </a:prstGeom>
          <a:noFill/>
        </p:spPr>
        <p:txBody>
          <a:bodyPr wrap="square" rtlCol="0">
            <a:spAutoFit/>
          </a:bodyPr>
          <a:lstStyle/>
          <a:p>
            <a:pPr algn="dist"/>
            <a:r>
              <a:rPr lang="en-US" altLang="zh-CN" sz="4000" dirty="0">
                <a:solidFill>
                  <a:srgbClr val="4C678E"/>
                </a:solidFill>
                <a:latin typeface="Berlin Sans FB Demi" panose="020E0802020502020306" pitchFamily="34" charset="0"/>
                <a:cs typeface="+mn-ea"/>
                <a:sym typeface="+mn-lt"/>
              </a:rPr>
              <a:t>Result and Analysis</a:t>
            </a:r>
            <a:endParaRPr lang="zh-CN" altLang="en-US" sz="4000" dirty="0">
              <a:solidFill>
                <a:srgbClr val="4C678E"/>
              </a:solidFill>
              <a:latin typeface="Berlin Sans FB Demi" panose="020E0802020502020306" pitchFamily="34" charset="0"/>
              <a:cs typeface="+mn-ea"/>
              <a:sym typeface="+mn-lt"/>
            </a:endParaRP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90626" y="824034"/>
            <a:ext cx="12773252" cy="168245"/>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38FCA640-0AF4-4D21-A5F7-EBDF8EE21444}"/>
              </a:ext>
            </a:extLst>
          </p:cNvPr>
          <p:cNvSpPr txBox="1"/>
          <p:nvPr/>
        </p:nvSpPr>
        <p:spPr>
          <a:xfrm>
            <a:off x="796635" y="1590280"/>
            <a:ext cx="9631219" cy="369332"/>
          </a:xfrm>
          <a:prstGeom prst="rect">
            <a:avLst/>
          </a:prstGeom>
          <a:noFill/>
        </p:spPr>
        <p:txBody>
          <a:bodyPr wrap="square">
            <a:spAutoFit/>
          </a:bodyPr>
          <a:lstStyle/>
          <a:p>
            <a:r>
              <a:rPr lang="en-US" altLang="zh-CN" b="1" dirty="0"/>
              <a:t>RQ5 : When do we expect pre-trained convolutions to fail?</a:t>
            </a:r>
            <a:endParaRPr lang="zh-CN" altLang="en-US" b="1" dirty="0"/>
          </a:p>
        </p:txBody>
      </p:sp>
      <p:sp>
        <p:nvSpPr>
          <p:cNvPr id="10" name="文本框 9">
            <a:extLst>
              <a:ext uri="{FF2B5EF4-FFF2-40B4-BE49-F238E27FC236}">
                <a16:creationId xmlns:a16="http://schemas.microsoft.com/office/drawing/2014/main" id="{B34A16EE-9D0C-412D-939A-9BA1F02DE418}"/>
              </a:ext>
            </a:extLst>
          </p:cNvPr>
          <p:cNvSpPr txBox="1"/>
          <p:nvPr/>
        </p:nvSpPr>
        <p:spPr>
          <a:xfrm>
            <a:off x="868218" y="2179782"/>
            <a:ext cx="9280654" cy="646331"/>
          </a:xfrm>
          <a:prstGeom prst="rect">
            <a:avLst/>
          </a:prstGeom>
          <a:noFill/>
        </p:spPr>
        <p:txBody>
          <a:bodyPr wrap="square" rtlCol="0">
            <a:spAutoFit/>
          </a:bodyPr>
          <a:lstStyle/>
          <a:p>
            <a:r>
              <a:rPr lang="en-US" altLang="zh-CN" dirty="0"/>
              <a:t>Failure mode : It’s not a good idea to use pre-trained convolutions for tasks</a:t>
            </a:r>
          </a:p>
          <a:p>
            <a:r>
              <a:rPr lang="en-US" altLang="zh-CN" dirty="0"/>
              <a:t>that </a:t>
            </a:r>
            <a:r>
              <a:rPr lang="en-US" altLang="zh-CN" b="1" dirty="0"/>
              <a:t>requires modeling the relationship between two or more sequences</a:t>
            </a:r>
            <a:endParaRPr lang="zh-CN" altLang="en-US" b="1" dirty="0"/>
          </a:p>
        </p:txBody>
      </p:sp>
      <p:sp>
        <p:nvSpPr>
          <p:cNvPr id="11" name="文本框 10">
            <a:extLst>
              <a:ext uri="{FF2B5EF4-FFF2-40B4-BE49-F238E27FC236}">
                <a16:creationId xmlns:a16="http://schemas.microsoft.com/office/drawing/2014/main" id="{06CEF1E5-6CBA-4148-8CBB-BA7CCB6BBE84}"/>
              </a:ext>
            </a:extLst>
          </p:cNvPr>
          <p:cNvSpPr txBox="1"/>
          <p:nvPr/>
        </p:nvSpPr>
        <p:spPr>
          <a:xfrm>
            <a:off x="868218" y="2935446"/>
            <a:ext cx="8368146" cy="369332"/>
          </a:xfrm>
          <a:prstGeom prst="rect">
            <a:avLst/>
          </a:prstGeom>
          <a:noFill/>
        </p:spPr>
        <p:txBody>
          <a:bodyPr wrap="square" rtlCol="0">
            <a:spAutoFit/>
          </a:bodyPr>
          <a:lstStyle/>
          <a:p>
            <a:r>
              <a:rPr lang="en-US" altLang="zh-CN" dirty="0"/>
              <a:t>Reason : lack of cross-attention</a:t>
            </a:r>
            <a:endParaRPr lang="zh-CN" altLang="en-US" dirty="0"/>
          </a:p>
        </p:txBody>
      </p:sp>
      <p:sp>
        <p:nvSpPr>
          <p:cNvPr id="12" name="文本框 11">
            <a:extLst>
              <a:ext uri="{FF2B5EF4-FFF2-40B4-BE49-F238E27FC236}">
                <a16:creationId xmlns:a16="http://schemas.microsoft.com/office/drawing/2014/main" id="{94726699-F599-48AE-BCA5-DD8E03C75696}"/>
              </a:ext>
            </a:extLst>
          </p:cNvPr>
          <p:cNvSpPr txBox="1"/>
          <p:nvPr/>
        </p:nvSpPr>
        <p:spPr>
          <a:xfrm>
            <a:off x="876250" y="3553223"/>
            <a:ext cx="11121785" cy="2308324"/>
          </a:xfrm>
          <a:prstGeom prst="rect">
            <a:avLst/>
          </a:prstGeom>
          <a:noFill/>
        </p:spPr>
        <p:txBody>
          <a:bodyPr wrap="square" rtlCol="0">
            <a:spAutoFit/>
          </a:bodyPr>
          <a:lstStyle/>
          <a:p>
            <a:r>
              <a:rPr lang="en-US" altLang="zh-CN" dirty="0"/>
              <a:t>To verify this:</a:t>
            </a:r>
          </a:p>
          <a:p>
            <a:r>
              <a:rPr lang="en-US" altLang="zh-CN" dirty="0"/>
              <a:t>Datasets : </a:t>
            </a:r>
            <a:r>
              <a:rPr lang="en-US" altLang="zh-CN" dirty="0" err="1"/>
              <a:t>SQuAD</a:t>
            </a:r>
            <a:r>
              <a:rPr lang="en-US" altLang="zh-CN" dirty="0"/>
              <a:t> and </a:t>
            </a:r>
            <a:r>
              <a:rPr lang="en-US" altLang="zh-CN" dirty="0" err="1"/>
              <a:t>MultiNLI</a:t>
            </a:r>
            <a:endParaRPr lang="en-US" altLang="zh-CN" dirty="0"/>
          </a:p>
          <a:p>
            <a:r>
              <a:rPr lang="en-US" altLang="zh-CN" b="1" dirty="0"/>
              <a:t>Convolutions</a:t>
            </a:r>
            <a:r>
              <a:rPr lang="en-US" altLang="zh-CN" dirty="0"/>
              <a:t> only achieve ≈ </a:t>
            </a:r>
            <a:r>
              <a:rPr lang="en-US" altLang="zh-CN" b="1" dirty="0"/>
              <a:t>75%</a:t>
            </a:r>
            <a:r>
              <a:rPr lang="en-US" altLang="zh-CN" dirty="0"/>
              <a:t> accuracy on </a:t>
            </a:r>
            <a:r>
              <a:rPr lang="en-US" altLang="zh-CN" dirty="0" err="1"/>
              <a:t>MultiNLI</a:t>
            </a:r>
            <a:r>
              <a:rPr lang="en-US" altLang="zh-CN" dirty="0"/>
              <a:t>, while </a:t>
            </a:r>
            <a:r>
              <a:rPr lang="en-US" altLang="zh-CN" b="1" dirty="0"/>
              <a:t>Transformers</a:t>
            </a:r>
            <a:r>
              <a:rPr lang="en-US" altLang="zh-CN" dirty="0"/>
              <a:t> easily achieve≈ </a:t>
            </a:r>
            <a:r>
              <a:rPr lang="en-US" altLang="zh-CN" b="1" dirty="0"/>
              <a:t>84% </a:t>
            </a:r>
            <a:r>
              <a:rPr lang="en-US" altLang="zh-CN" dirty="0"/>
              <a:t>accuracy on </a:t>
            </a:r>
            <a:r>
              <a:rPr lang="en-US" altLang="zh-CN" dirty="0" err="1"/>
              <a:t>MultiNLI</a:t>
            </a:r>
            <a:endParaRPr lang="en-US" altLang="zh-CN" dirty="0"/>
          </a:p>
          <a:p>
            <a:r>
              <a:rPr lang="en-US" altLang="zh-CN" b="1" dirty="0"/>
              <a:t>Convolutions</a:t>
            </a:r>
            <a:r>
              <a:rPr lang="en-US" altLang="zh-CN" dirty="0"/>
              <a:t> only achieve ≈ </a:t>
            </a:r>
            <a:r>
              <a:rPr lang="en-US" altLang="zh-CN" b="1" dirty="0"/>
              <a:t>70%</a:t>
            </a:r>
            <a:r>
              <a:rPr lang="en-US" altLang="zh-CN" dirty="0"/>
              <a:t> accuracy on </a:t>
            </a:r>
            <a:r>
              <a:rPr lang="en-US" altLang="zh-CN" dirty="0" err="1"/>
              <a:t>MultiNLI</a:t>
            </a:r>
            <a:r>
              <a:rPr lang="en-US" altLang="zh-CN" dirty="0"/>
              <a:t>, while </a:t>
            </a:r>
            <a:r>
              <a:rPr lang="en-US" altLang="zh-CN" b="1" dirty="0"/>
              <a:t>Transformers</a:t>
            </a:r>
            <a:r>
              <a:rPr lang="en-US" altLang="zh-CN" dirty="0"/>
              <a:t> easily achieve≈ </a:t>
            </a:r>
            <a:r>
              <a:rPr lang="en-US" altLang="zh-CN" b="1" dirty="0"/>
              <a:t>90% </a:t>
            </a:r>
            <a:r>
              <a:rPr lang="en-US" altLang="zh-CN" dirty="0"/>
              <a:t>accuracy on </a:t>
            </a:r>
            <a:endParaRPr lang="zh-CN" altLang="en-US" dirty="0"/>
          </a:p>
          <a:p>
            <a:r>
              <a:rPr lang="en-US" altLang="zh-CN" dirty="0" err="1"/>
              <a:t>SQuAD</a:t>
            </a:r>
            <a:endParaRPr lang="en-US" altLang="zh-CN" dirty="0"/>
          </a:p>
          <a:p>
            <a:r>
              <a:rPr lang="en-US" altLang="zh-CN" dirty="0"/>
              <a:t>When augmenting convolutions with a single layer of cross attention at the encoder,</a:t>
            </a:r>
            <a:r>
              <a:rPr lang="en-US" altLang="zh-CN" b="1" dirty="0"/>
              <a:t> Convolutions</a:t>
            </a:r>
            <a:r>
              <a:rPr lang="en-US" altLang="zh-CN" dirty="0"/>
              <a:t> achieve≈ </a:t>
            </a:r>
            <a:r>
              <a:rPr lang="en-US" altLang="zh-CN" b="1" dirty="0"/>
              <a:t>83%</a:t>
            </a:r>
            <a:r>
              <a:rPr lang="en-US" altLang="zh-CN" dirty="0"/>
              <a:t> accuracy on </a:t>
            </a:r>
            <a:r>
              <a:rPr lang="en-US" altLang="zh-CN" dirty="0" err="1"/>
              <a:t>MultiNLI</a:t>
            </a:r>
            <a:endParaRPr lang="zh-CN" altLang="en-US" dirty="0"/>
          </a:p>
        </p:txBody>
      </p:sp>
    </p:spTree>
    <p:extLst>
      <p:ext uri="{BB962C8B-B14F-4D97-AF65-F5344CB8AC3E}">
        <p14:creationId xmlns:p14="http://schemas.microsoft.com/office/powerpoint/2010/main" val="423075025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 V</a:t>
            </a:r>
            <a:endParaRPr lang="zh-CN" altLang="en-US" dirty="0">
              <a:solidFill>
                <a:srgbClr val="4C678E"/>
              </a:solidFill>
              <a:cs typeface="+mn-ea"/>
              <a:sym typeface="+mn-lt"/>
            </a:endParaRP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cs typeface="+mn-ea"/>
                  <a:sym typeface="+mn-lt"/>
                </a:rPr>
                <a:t>华东师范大学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b="0" i="0" dirty="0">
                  <a:solidFill>
                    <a:srgbClr val="333333"/>
                  </a:solidFill>
                  <a:effectLst/>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29" name="文本框 28">
            <a:extLst>
              <a:ext uri="{FF2B5EF4-FFF2-40B4-BE49-F238E27FC236}">
                <a16:creationId xmlns:a16="http://schemas.microsoft.com/office/drawing/2014/main" id="{7427C81C-5087-47E0-B08C-B8E7D5513416}"/>
              </a:ext>
            </a:extLst>
          </p:cNvPr>
          <p:cNvSpPr txBox="1"/>
          <p:nvPr/>
        </p:nvSpPr>
        <p:spPr>
          <a:xfrm>
            <a:off x="7007432" y="2944387"/>
            <a:ext cx="3495470" cy="769441"/>
          </a:xfrm>
          <a:prstGeom prst="rect">
            <a:avLst/>
          </a:prstGeom>
          <a:noFill/>
        </p:spPr>
        <p:txBody>
          <a:bodyPr wrap="square" rtlCol="0">
            <a:spAutoFit/>
          </a:bodyPr>
          <a:lstStyle/>
          <a:p>
            <a:pPr algn="dist"/>
            <a:r>
              <a:rPr lang="en-US" altLang="zh-CN" sz="4400" dirty="0">
                <a:solidFill>
                  <a:srgbClr val="4C678E"/>
                </a:solidFill>
                <a:latin typeface="Berlin Sans FB Demi" panose="020E0802020502020306" pitchFamily="34" charset="0"/>
                <a:cs typeface="+mn-ea"/>
                <a:sym typeface="+mn-lt"/>
              </a:rPr>
              <a:t>Contribution</a:t>
            </a:r>
            <a:endParaRPr lang="zh-CN" altLang="en-US" sz="4400" dirty="0">
              <a:solidFill>
                <a:srgbClr val="4C678E"/>
              </a:solidFill>
              <a:latin typeface="Berlin Sans FB Demi" panose="020E0802020502020306" pitchFamily="34" charset="0"/>
              <a:cs typeface="+mn-ea"/>
              <a:sym typeface="+mn-lt"/>
            </a:endParaRPr>
          </a:p>
        </p:txBody>
      </p:sp>
      <p:sp>
        <p:nvSpPr>
          <p:cNvPr id="30" name="文本框 29">
            <a:extLst>
              <a:ext uri="{FF2B5EF4-FFF2-40B4-BE49-F238E27FC236}">
                <a16:creationId xmlns:a16="http://schemas.microsoft.com/office/drawing/2014/main" id="{7D2F027E-7B4B-40BA-9092-8B34F2130B9D}"/>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05</a:t>
            </a:r>
            <a:endParaRPr lang="zh-CN" altLang="en-US" sz="16600" dirty="0">
              <a:ln>
                <a:solidFill>
                  <a:schemeClr val="accent1">
                    <a:shade val="50000"/>
                  </a:schemeClr>
                </a:solidFill>
              </a:ln>
              <a:noFill/>
              <a:cs typeface="+mn-ea"/>
              <a:sym typeface="+mn-lt"/>
            </a:endParaRPr>
          </a:p>
        </p:txBody>
      </p:sp>
      <p:sp>
        <p:nvSpPr>
          <p:cNvPr id="31" name="文本框 30">
            <a:extLst>
              <a:ext uri="{FF2B5EF4-FFF2-40B4-BE49-F238E27FC236}">
                <a16:creationId xmlns:a16="http://schemas.microsoft.com/office/drawing/2014/main" id="{32F4B6C3-17AC-43E0-A9AE-E93A11BC5F76}"/>
              </a:ext>
            </a:extLst>
          </p:cNvPr>
          <p:cNvSpPr txBox="1"/>
          <p:nvPr/>
        </p:nvSpPr>
        <p:spPr>
          <a:xfrm>
            <a:off x="7238027" y="3590718"/>
            <a:ext cx="3264874" cy="989823"/>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Click here to enter your text, change the color or size of the text. </a:t>
            </a:r>
          </a:p>
        </p:txBody>
      </p:sp>
    </p:spTree>
    <p:extLst>
      <p:ext uri="{BB962C8B-B14F-4D97-AF65-F5344CB8AC3E}">
        <p14:creationId xmlns:p14="http://schemas.microsoft.com/office/powerpoint/2010/main" val="307497314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cs typeface="+mn-ea"/>
                <a:sym typeface="+mn-lt"/>
              </a:rPr>
              <a:t>感谢您的欣赏</a:t>
            </a:r>
          </a:p>
        </p:txBody>
      </p:sp>
      <p:grpSp>
        <p:nvGrpSpPr>
          <p:cNvPr id="15" name="组合 14">
            <a:extLst>
              <a:ext uri="{FF2B5EF4-FFF2-40B4-BE49-F238E27FC236}">
                <a16:creationId xmlns:a16="http://schemas.microsoft.com/office/drawing/2014/main" id="{86CE59AF-7B62-4708-8A85-02DFCB44456E}"/>
              </a:ext>
            </a:extLst>
          </p:cNvPr>
          <p:cNvGrpSpPr/>
          <p:nvPr/>
        </p:nvGrpSpPr>
        <p:grpSpPr>
          <a:xfrm>
            <a:off x="939752" y="508992"/>
            <a:ext cx="4520175" cy="589647"/>
            <a:chOff x="706580" y="632385"/>
            <a:chExt cx="4520175" cy="589647"/>
          </a:xfrm>
        </p:grpSpPr>
        <p:sp>
          <p:nvSpPr>
            <p:cNvPr id="16" name="文本框 15">
              <a:extLst>
                <a:ext uri="{FF2B5EF4-FFF2-40B4-BE49-F238E27FC236}">
                  <a16:creationId xmlns:a16="http://schemas.microsoft.com/office/drawing/2014/main" id="{BE5922B7-7ADD-41AD-A849-D125F1DF6AAF}"/>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cs typeface="+mn-ea"/>
                  <a:sym typeface="+mn-lt"/>
                </a:rPr>
                <a:t>华东师范大学</a:t>
              </a:r>
            </a:p>
          </p:txBody>
        </p:sp>
        <p:sp>
          <p:nvSpPr>
            <p:cNvPr id="17" name="文本框 16">
              <a:extLst>
                <a:ext uri="{FF2B5EF4-FFF2-40B4-BE49-F238E27FC236}">
                  <a16:creationId xmlns:a16="http://schemas.microsoft.com/office/drawing/2014/main" id="{8B18E624-E362-49D4-A3F6-404103314F3F}"/>
                </a:ext>
              </a:extLst>
            </p:cNvPr>
            <p:cNvSpPr txBox="1"/>
            <p:nvPr/>
          </p:nvSpPr>
          <p:spPr>
            <a:xfrm>
              <a:off x="744680" y="991200"/>
              <a:ext cx="4482075" cy="230832"/>
            </a:xfrm>
            <a:prstGeom prst="rect">
              <a:avLst/>
            </a:prstGeom>
            <a:noFill/>
          </p:spPr>
          <p:txBody>
            <a:bodyPr wrap="square" rtlCol="0">
              <a:spAutoFit/>
            </a:bodyPr>
            <a:lstStyle/>
            <a:p>
              <a:r>
                <a:rPr lang="en-US" altLang="zh-CN" sz="900" b="0" i="0" dirty="0">
                  <a:solidFill>
                    <a:srgbClr val="333333"/>
                  </a:solidFill>
                  <a:effectLst/>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p:txBody>
        </p:sp>
      </p:grpSp>
      <p:grpSp>
        <p:nvGrpSpPr>
          <p:cNvPr id="18" name="ísļîḓé">
            <a:extLst>
              <a:ext uri="{FF2B5EF4-FFF2-40B4-BE49-F238E27FC236}">
                <a16:creationId xmlns:a16="http://schemas.microsoft.com/office/drawing/2014/main" id="{34BC134D-DD95-4164-8E64-4992D60211BC}"/>
              </a:ext>
            </a:extLst>
          </p:cNvPr>
          <p:cNvGrpSpPr/>
          <p:nvPr/>
        </p:nvGrpSpPr>
        <p:grpSpPr>
          <a:xfrm>
            <a:off x="452000" y="592577"/>
            <a:ext cx="519548" cy="519548"/>
            <a:chOff x="5683121" y="1558109"/>
            <a:chExt cx="673626" cy="673626"/>
          </a:xfrm>
        </p:grpSpPr>
        <p:sp>
          <p:nvSpPr>
            <p:cNvPr id="19" name="ïşļíḋê">
              <a:extLst>
                <a:ext uri="{FF2B5EF4-FFF2-40B4-BE49-F238E27FC236}">
                  <a16:creationId xmlns:a16="http://schemas.microsoft.com/office/drawing/2014/main" id="{F9E01EF1-D3ED-45FF-A9D6-FB6242297DAB}"/>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a:extLst>
                <a:ext uri="{FF2B5EF4-FFF2-40B4-BE49-F238E27FC236}">
                  <a16:creationId xmlns:a16="http://schemas.microsoft.com/office/drawing/2014/main" id="{DC944530-979E-4F66-9E2C-375A47639E68}"/>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dirty="0">
                  <a:solidFill>
                    <a:srgbClr val="4C678E"/>
                  </a:solidFill>
                  <a:latin typeface="方正细谭黑简体" panose="02000000000000000000" pitchFamily="2" charset="-122"/>
                  <a:ea typeface="方正细谭黑简体" panose="02000000000000000000" pitchFamily="2" charset="-122"/>
                  <a:cs typeface="+mn-ea"/>
                  <a:sym typeface="+mn-lt"/>
                </a:rPr>
                <a:t>2021</a:t>
              </a:r>
              <a:endParaRPr lang="zh-CN" altLang="en-US" sz="4800" dirty="0">
                <a:solidFill>
                  <a:srgbClr val="4C678E"/>
                </a:solidFill>
                <a:latin typeface="方正细谭黑简体" panose="02000000000000000000" pitchFamily="2" charset="-122"/>
                <a:ea typeface="方正细谭黑简体" panose="02000000000000000000" pitchFamily="2" charset="-122"/>
                <a:cs typeface="+mn-ea"/>
                <a:sym typeface="+mn-lt"/>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6" name="文本框 25">
            <a:extLst>
              <a:ext uri="{FF2B5EF4-FFF2-40B4-BE49-F238E27FC236}">
                <a16:creationId xmlns:a16="http://schemas.microsoft.com/office/drawing/2014/main" id="{3C6D5D2A-2985-415C-9DF9-16C867D7D1F4}"/>
              </a:ext>
            </a:extLst>
          </p:cNvPr>
          <p:cNvSpPr txBox="1"/>
          <p:nvPr/>
        </p:nvSpPr>
        <p:spPr>
          <a:xfrm>
            <a:off x="4555787" y="4265632"/>
            <a:ext cx="3080426" cy="731867"/>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a:t>
            </a:r>
          </a:p>
        </p:txBody>
      </p:sp>
      <p:sp>
        <p:nvSpPr>
          <p:cNvPr id="27" name="矩形: 圆角 26">
            <a:extLst>
              <a:ext uri="{FF2B5EF4-FFF2-40B4-BE49-F238E27FC236}">
                <a16:creationId xmlns:a16="http://schemas.microsoft.com/office/drawing/2014/main" id="{2E606734-C01F-419C-AEC4-19505A8AEAAB}"/>
              </a:ext>
            </a:extLst>
          </p:cNvPr>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09/23</a:t>
            </a:r>
            <a:endParaRPr lang="zh-CN" altLang="en-US" dirty="0">
              <a:solidFill>
                <a:srgbClr val="4C678E"/>
              </a:solidFill>
              <a:cs typeface="+mn-ea"/>
              <a:sym typeface="+mn-lt"/>
            </a:endParaRPr>
          </a:p>
        </p:txBody>
      </p:sp>
      <p:sp>
        <p:nvSpPr>
          <p:cNvPr id="30" name="矩形: 圆角 29">
            <a:extLst>
              <a:ext uri="{FF2B5EF4-FFF2-40B4-BE49-F238E27FC236}">
                <a16:creationId xmlns:a16="http://schemas.microsoft.com/office/drawing/2014/main" id="{7AF14897-0B6A-41DB-914E-8045AF4A8C80}"/>
              </a:ext>
            </a:extLst>
          </p:cNvPr>
          <p:cNvSpPr/>
          <p:nvPr/>
        </p:nvSpPr>
        <p:spPr>
          <a:xfrm>
            <a:off x="5103438" y="5276247"/>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THNAK YOU</a:t>
            </a:r>
            <a:endParaRPr lang="zh-CN" altLang="en-US" sz="1400" dirty="0">
              <a:solidFill>
                <a:schemeClr val="bg1"/>
              </a:solidFill>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Tree>
    <p:extLst>
      <p:ext uri="{BB962C8B-B14F-4D97-AF65-F5344CB8AC3E}">
        <p14:creationId xmlns:p14="http://schemas.microsoft.com/office/powerpoint/2010/main" val="776357179"/>
      </p:ext>
    </p:extLst>
  </p:cSld>
  <p:clrMapOvr>
    <a:masterClrMapping/>
  </p:clrMapOvr>
  <mc:AlternateContent xmlns:mc="http://schemas.openxmlformats.org/markup-compatibility/2006" xmlns:p14="http://schemas.microsoft.com/office/powerpoint/2010/main">
    <mc:Choice Requires="p14">
      <p:transition spd="slow" p14:dur="1600" advTm="9000">
        <p14:prism isInverted="1"/>
      </p:transition>
    </mc:Choice>
    <mc:Fallback xmlns="">
      <p:transition spd="slow" advTm="9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 I</a:t>
            </a:r>
            <a:endParaRPr lang="zh-CN" altLang="en-US" dirty="0">
              <a:solidFill>
                <a:srgbClr val="4C678E"/>
              </a:solidFill>
              <a:cs typeface="+mn-ea"/>
              <a:sym typeface="+mn-lt"/>
            </a:endParaRP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cs typeface="+mn-ea"/>
                  <a:sym typeface="+mn-lt"/>
                </a:rPr>
                <a:t>华东师范大学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b="0" i="0" dirty="0">
                  <a:solidFill>
                    <a:srgbClr val="333333"/>
                  </a:solidFill>
                  <a:effectLst/>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29" name="文本框 28">
            <a:extLst>
              <a:ext uri="{FF2B5EF4-FFF2-40B4-BE49-F238E27FC236}">
                <a16:creationId xmlns:a16="http://schemas.microsoft.com/office/drawing/2014/main" id="{7427C81C-5087-47E0-B08C-B8E7D5513416}"/>
              </a:ext>
            </a:extLst>
          </p:cNvPr>
          <p:cNvSpPr txBox="1"/>
          <p:nvPr/>
        </p:nvSpPr>
        <p:spPr>
          <a:xfrm>
            <a:off x="7081323" y="2823453"/>
            <a:ext cx="3668156" cy="923330"/>
          </a:xfrm>
          <a:prstGeom prst="rect">
            <a:avLst/>
          </a:prstGeom>
          <a:noFill/>
        </p:spPr>
        <p:txBody>
          <a:bodyPr wrap="square" rtlCol="0">
            <a:spAutoFit/>
          </a:bodyPr>
          <a:lstStyle/>
          <a:p>
            <a:pPr algn="dist"/>
            <a:r>
              <a:rPr lang="en-US" altLang="zh-CN" sz="5400" dirty="0">
                <a:solidFill>
                  <a:srgbClr val="4C678E"/>
                </a:solidFill>
                <a:latin typeface="Berlin Sans FB Demi" panose="020E0802020502020306" pitchFamily="34" charset="0"/>
                <a:cs typeface="+mn-ea"/>
                <a:sym typeface="+mn-lt"/>
              </a:rPr>
              <a:t>Motivation</a:t>
            </a:r>
            <a:endParaRPr lang="zh-CN" altLang="en-US" sz="5400" dirty="0">
              <a:solidFill>
                <a:srgbClr val="4C678E"/>
              </a:solidFill>
              <a:latin typeface="Berlin Sans FB Demi" panose="020E0802020502020306" pitchFamily="34" charset="0"/>
              <a:cs typeface="+mn-ea"/>
              <a:sym typeface="+mn-lt"/>
            </a:endParaRPr>
          </a:p>
        </p:txBody>
      </p:sp>
      <p:sp>
        <p:nvSpPr>
          <p:cNvPr id="30" name="文本框 29">
            <a:extLst>
              <a:ext uri="{FF2B5EF4-FFF2-40B4-BE49-F238E27FC236}">
                <a16:creationId xmlns:a16="http://schemas.microsoft.com/office/drawing/2014/main" id="{7D2F027E-7B4B-40BA-9092-8B34F2130B9D}"/>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01</a:t>
            </a:r>
            <a:endParaRPr lang="zh-CN" altLang="en-US" sz="16600" dirty="0">
              <a:ln>
                <a:solidFill>
                  <a:schemeClr val="accent1">
                    <a:shade val="50000"/>
                  </a:schemeClr>
                </a:solidFill>
              </a:ln>
              <a:noFill/>
              <a:cs typeface="+mn-ea"/>
              <a:sym typeface="+mn-lt"/>
            </a:endParaRPr>
          </a:p>
        </p:txBody>
      </p:sp>
      <p:sp>
        <p:nvSpPr>
          <p:cNvPr id="31" name="文本框 30">
            <a:extLst>
              <a:ext uri="{FF2B5EF4-FFF2-40B4-BE49-F238E27FC236}">
                <a16:creationId xmlns:a16="http://schemas.microsoft.com/office/drawing/2014/main" id="{32F4B6C3-17AC-43E0-A9AE-E93A11BC5F76}"/>
              </a:ext>
            </a:extLst>
          </p:cNvPr>
          <p:cNvSpPr txBox="1"/>
          <p:nvPr/>
        </p:nvSpPr>
        <p:spPr>
          <a:xfrm>
            <a:off x="7238027" y="3590718"/>
            <a:ext cx="3264874" cy="989823"/>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Click here to enter your text, change the color or size of the text. </a:t>
            </a:r>
          </a:p>
        </p:txBody>
      </p:sp>
    </p:spTree>
    <p:extLst>
      <p:ext uri="{BB962C8B-B14F-4D97-AF65-F5344CB8AC3E}">
        <p14:creationId xmlns:p14="http://schemas.microsoft.com/office/powerpoint/2010/main" val="1668081088"/>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1847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 II</a:t>
            </a:r>
            <a:endParaRPr lang="zh-CN" altLang="en-US" dirty="0">
              <a:solidFill>
                <a:srgbClr val="4C678E"/>
              </a:solidFill>
              <a:cs typeface="+mn-ea"/>
              <a:sym typeface="+mn-lt"/>
            </a:endParaRP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cs typeface="+mn-ea"/>
                  <a:sym typeface="+mn-lt"/>
                </a:rPr>
                <a:t>华东师范大学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b="0" i="0" dirty="0">
                  <a:solidFill>
                    <a:srgbClr val="333333"/>
                  </a:solidFill>
                  <a:effectLst/>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29" name="文本框 28">
            <a:extLst>
              <a:ext uri="{FF2B5EF4-FFF2-40B4-BE49-F238E27FC236}">
                <a16:creationId xmlns:a16="http://schemas.microsoft.com/office/drawing/2014/main" id="{7427C81C-5087-47E0-B08C-B8E7D5513416}"/>
              </a:ext>
            </a:extLst>
          </p:cNvPr>
          <p:cNvSpPr txBox="1"/>
          <p:nvPr/>
        </p:nvSpPr>
        <p:spPr>
          <a:xfrm>
            <a:off x="7069370" y="2634944"/>
            <a:ext cx="3668156" cy="1077218"/>
          </a:xfrm>
          <a:prstGeom prst="rect">
            <a:avLst/>
          </a:prstGeom>
          <a:noFill/>
        </p:spPr>
        <p:txBody>
          <a:bodyPr wrap="square" rtlCol="0">
            <a:spAutoFit/>
          </a:bodyPr>
          <a:lstStyle/>
          <a:p>
            <a:pPr algn="dist"/>
            <a:r>
              <a:rPr lang="en-US" altLang="zh-CN" sz="3200" dirty="0">
                <a:solidFill>
                  <a:srgbClr val="4C678E"/>
                </a:solidFill>
                <a:latin typeface="Berlin Sans FB Demi" panose="020E0802020502020306" pitchFamily="34" charset="0"/>
                <a:cs typeface="+mn-ea"/>
                <a:sym typeface="+mn-lt"/>
              </a:rPr>
              <a:t>Research Questions and Discussion</a:t>
            </a:r>
            <a:endParaRPr lang="zh-CN" altLang="en-US" sz="3200" dirty="0">
              <a:solidFill>
                <a:srgbClr val="4C678E"/>
              </a:solidFill>
              <a:latin typeface="Berlin Sans FB Demi" panose="020E0802020502020306" pitchFamily="34" charset="0"/>
              <a:cs typeface="+mn-ea"/>
              <a:sym typeface="+mn-lt"/>
            </a:endParaRPr>
          </a:p>
        </p:txBody>
      </p:sp>
      <p:sp>
        <p:nvSpPr>
          <p:cNvPr id="30" name="文本框 29">
            <a:extLst>
              <a:ext uri="{FF2B5EF4-FFF2-40B4-BE49-F238E27FC236}">
                <a16:creationId xmlns:a16="http://schemas.microsoft.com/office/drawing/2014/main" id="{7D2F027E-7B4B-40BA-9092-8B34F2130B9D}"/>
              </a:ext>
            </a:extLst>
          </p:cNvPr>
          <p:cNvSpPr txBox="1"/>
          <p:nvPr/>
        </p:nvSpPr>
        <p:spPr>
          <a:xfrm>
            <a:off x="4192000" y="212086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02</a:t>
            </a:r>
            <a:endParaRPr lang="zh-CN" altLang="en-US" sz="16600" dirty="0">
              <a:ln>
                <a:solidFill>
                  <a:schemeClr val="accent1">
                    <a:shade val="50000"/>
                  </a:schemeClr>
                </a:solidFill>
              </a:ln>
              <a:noFill/>
              <a:cs typeface="+mn-ea"/>
              <a:sym typeface="+mn-lt"/>
            </a:endParaRPr>
          </a:p>
        </p:txBody>
      </p:sp>
      <p:sp>
        <p:nvSpPr>
          <p:cNvPr id="31" name="文本框 30">
            <a:extLst>
              <a:ext uri="{FF2B5EF4-FFF2-40B4-BE49-F238E27FC236}">
                <a16:creationId xmlns:a16="http://schemas.microsoft.com/office/drawing/2014/main" id="{32F4B6C3-17AC-43E0-A9AE-E93A11BC5F76}"/>
              </a:ext>
            </a:extLst>
          </p:cNvPr>
          <p:cNvSpPr txBox="1"/>
          <p:nvPr/>
        </p:nvSpPr>
        <p:spPr>
          <a:xfrm>
            <a:off x="7187386" y="3676890"/>
            <a:ext cx="3264874" cy="989823"/>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Click here to enter your text, change the color or size of the text. </a:t>
            </a:r>
          </a:p>
        </p:txBody>
      </p:sp>
    </p:spTree>
    <p:extLst>
      <p:ext uri="{BB962C8B-B14F-4D97-AF65-F5344CB8AC3E}">
        <p14:creationId xmlns:p14="http://schemas.microsoft.com/office/powerpoint/2010/main" val="1036625604"/>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369332"/>
          </a:xfrm>
          <a:prstGeom prst="rect">
            <a:avLst/>
          </a:prstGeom>
          <a:noFill/>
        </p:spPr>
        <p:txBody>
          <a:bodyPr wrap="square" rtlCol="0">
            <a:spAutoFit/>
          </a:bodyPr>
          <a:lstStyle/>
          <a:p>
            <a:pPr algn="dist"/>
            <a:r>
              <a:rPr lang="en-US" altLang="zh-CN" sz="900" dirty="0">
                <a:solidFill>
                  <a:srgbClr val="333333"/>
                </a:solidFill>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a:p>
            <a:pPr algn="dist"/>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145575" y="384160"/>
            <a:ext cx="8003297" cy="707886"/>
          </a:xfrm>
          <a:prstGeom prst="rect">
            <a:avLst/>
          </a:prstGeom>
          <a:noFill/>
        </p:spPr>
        <p:txBody>
          <a:bodyPr wrap="square" rtlCol="0">
            <a:spAutoFit/>
          </a:bodyPr>
          <a:lstStyle/>
          <a:p>
            <a:pPr algn="dist"/>
            <a:r>
              <a:rPr lang="en-US" altLang="zh-CN" sz="4000" dirty="0">
                <a:solidFill>
                  <a:srgbClr val="4C678E"/>
                </a:solidFill>
                <a:latin typeface="Berlin Sans FB Demi" panose="020E0802020502020306" pitchFamily="34" charset="0"/>
                <a:cs typeface="+mn-ea"/>
                <a:sym typeface="+mn-lt"/>
              </a:rPr>
              <a:t>Research Questions and Discussion</a:t>
            </a:r>
            <a:endParaRPr lang="zh-CN" altLang="en-US" sz="4000" dirty="0">
              <a:solidFill>
                <a:srgbClr val="4C678E"/>
              </a:solidFill>
              <a:latin typeface="Berlin Sans FB Demi" panose="020E0802020502020306" pitchFamily="34" charset="0"/>
              <a:cs typeface="+mn-ea"/>
              <a:sym typeface="+mn-lt"/>
            </a:endParaRP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90626" y="824034"/>
            <a:ext cx="12773252" cy="168245"/>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1" name="图片 10">
            <a:extLst>
              <a:ext uri="{FF2B5EF4-FFF2-40B4-BE49-F238E27FC236}">
                <a16:creationId xmlns:a16="http://schemas.microsoft.com/office/drawing/2014/main" id="{82D8488C-175B-40F0-898F-B09397D563B9}"/>
              </a:ext>
            </a:extLst>
          </p:cNvPr>
          <p:cNvPicPr>
            <a:picLocks noChangeAspect="1"/>
          </p:cNvPicPr>
          <p:nvPr/>
        </p:nvPicPr>
        <p:blipFill>
          <a:blip r:embed="rId2"/>
          <a:stretch>
            <a:fillRect/>
          </a:stretch>
        </p:blipFill>
        <p:spPr>
          <a:xfrm>
            <a:off x="498068" y="1571700"/>
            <a:ext cx="5395428" cy="906859"/>
          </a:xfrm>
          <a:prstGeom prst="rect">
            <a:avLst/>
          </a:prstGeom>
        </p:spPr>
      </p:pic>
      <p:pic>
        <p:nvPicPr>
          <p:cNvPr id="14" name="图片 13">
            <a:extLst>
              <a:ext uri="{FF2B5EF4-FFF2-40B4-BE49-F238E27FC236}">
                <a16:creationId xmlns:a16="http://schemas.microsoft.com/office/drawing/2014/main" id="{DE6687CD-656A-4192-AFA6-FEFD1D1E3635}"/>
              </a:ext>
            </a:extLst>
          </p:cNvPr>
          <p:cNvPicPr>
            <a:picLocks noChangeAspect="1"/>
          </p:cNvPicPr>
          <p:nvPr/>
        </p:nvPicPr>
        <p:blipFill>
          <a:blip r:embed="rId3"/>
          <a:stretch>
            <a:fillRect/>
          </a:stretch>
        </p:blipFill>
        <p:spPr>
          <a:xfrm>
            <a:off x="380164" y="2675239"/>
            <a:ext cx="5982218" cy="2933954"/>
          </a:xfrm>
          <a:prstGeom prst="rect">
            <a:avLst/>
          </a:prstGeom>
        </p:spPr>
      </p:pic>
      <p:pic>
        <p:nvPicPr>
          <p:cNvPr id="16" name="图片 15">
            <a:extLst>
              <a:ext uri="{FF2B5EF4-FFF2-40B4-BE49-F238E27FC236}">
                <a16:creationId xmlns:a16="http://schemas.microsoft.com/office/drawing/2014/main" id="{69A34E19-D959-4D0B-9267-AA7DC348FC2F}"/>
              </a:ext>
            </a:extLst>
          </p:cNvPr>
          <p:cNvPicPr>
            <a:picLocks noChangeAspect="1"/>
          </p:cNvPicPr>
          <p:nvPr/>
        </p:nvPicPr>
        <p:blipFill>
          <a:blip r:embed="rId4"/>
          <a:stretch>
            <a:fillRect/>
          </a:stretch>
        </p:blipFill>
        <p:spPr>
          <a:xfrm>
            <a:off x="5893496" y="1647382"/>
            <a:ext cx="5540220" cy="1676545"/>
          </a:xfrm>
          <a:prstGeom prst="rect">
            <a:avLst/>
          </a:prstGeom>
        </p:spPr>
      </p:pic>
    </p:spTree>
    <p:extLst>
      <p:ext uri="{BB962C8B-B14F-4D97-AF65-F5344CB8AC3E}">
        <p14:creationId xmlns:p14="http://schemas.microsoft.com/office/powerpoint/2010/main" val="15112527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 III</a:t>
            </a:r>
            <a:endParaRPr lang="zh-CN" altLang="en-US" dirty="0">
              <a:solidFill>
                <a:srgbClr val="4C678E"/>
              </a:solidFill>
              <a:cs typeface="+mn-ea"/>
              <a:sym typeface="+mn-lt"/>
            </a:endParaRP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cs typeface="+mn-ea"/>
                  <a:sym typeface="+mn-lt"/>
                </a:rPr>
                <a:t>华东师范大学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b="0" i="0" dirty="0">
                  <a:solidFill>
                    <a:srgbClr val="333333"/>
                  </a:solidFill>
                  <a:effectLst/>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29" name="文本框 28">
            <a:extLst>
              <a:ext uri="{FF2B5EF4-FFF2-40B4-BE49-F238E27FC236}">
                <a16:creationId xmlns:a16="http://schemas.microsoft.com/office/drawing/2014/main" id="{7427C81C-5087-47E0-B08C-B8E7D5513416}"/>
              </a:ext>
            </a:extLst>
          </p:cNvPr>
          <p:cNvSpPr txBox="1"/>
          <p:nvPr/>
        </p:nvSpPr>
        <p:spPr>
          <a:xfrm>
            <a:off x="7007431" y="2944387"/>
            <a:ext cx="4298063" cy="646331"/>
          </a:xfrm>
          <a:prstGeom prst="rect">
            <a:avLst/>
          </a:prstGeom>
          <a:noFill/>
        </p:spPr>
        <p:txBody>
          <a:bodyPr wrap="square" rtlCol="0">
            <a:spAutoFit/>
          </a:bodyPr>
          <a:lstStyle/>
          <a:p>
            <a:pPr algn="dist"/>
            <a:r>
              <a:rPr lang="en-US" altLang="zh-CN" sz="3600" dirty="0">
                <a:solidFill>
                  <a:srgbClr val="4C678E"/>
                </a:solidFill>
                <a:latin typeface="Berlin Sans FB Demi" panose="020E0802020502020306" pitchFamily="34" charset="0"/>
                <a:cs typeface="+mn-ea"/>
                <a:sym typeface="+mn-lt"/>
              </a:rPr>
              <a:t>Experiment Design</a:t>
            </a:r>
            <a:endParaRPr lang="zh-CN" altLang="en-US" sz="3600" dirty="0">
              <a:solidFill>
                <a:srgbClr val="4C678E"/>
              </a:solidFill>
              <a:latin typeface="Berlin Sans FB Demi" panose="020E0802020502020306" pitchFamily="34" charset="0"/>
              <a:cs typeface="+mn-ea"/>
              <a:sym typeface="+mn-lt"/>
            </a:endParaRPr>
          </a:p>
        </p:txBody>
      </p:sp>
      <p:sp>
        <p:nvSpPr>
          <p:cNvPr id="30" name="文本框 29">
            <a:extLst>
              <a:ext uri="{FF2B5EF4-FFF2-40B4-BE49-F238E27FC236}">
                <a16:creationId xmlns:a16="http://schemas.microsoft.com/office/drawing/2014/main" id="{7D2F027E-7B4B-40BA-9092-8B34F2130B9D}"/>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03</a:t>
            </a:r>
            <a:endParaRPr lang="zh-CN" altLang="en-US" sz="16600" dirty="0">
              <a:ln>
                <a:solidFill>
                  <a:schemeClr val="accent1">
                    <a:shade val="50000"/>
                  </a:schemeClr>
                </a:solidFill>
              </a:ln>
              <a:noFill/>
              <a:cs typeface="+mn-ea"/>
              <a:sym typeface="+mn-lt"/>
            </a:endParaRPr>
          </a:p>
        </p:txBody>
      </p:sp>
      <p:sp>
        <p:nvSpPr>
          <p:cNvPr id="31" name="文本框 30">
            <a:extLst>
              <a:ext uri="{FF2B5EF4-FFF2-40B4-BE49-F238E27FC236}">
                <a16:creationId xmlns:a16="http://schemas.microsoft.com/office/drawing/2014/main" id="{32F4B6C3-17AC-43E0-A9AE-E93A11BC5F76}"/>
              </a:ext>
            </a:extLst>
          </p:cNvPr>
          <p:cNvSpPr txBox="1"/>
          <p:nvPr/>
        </p:nvSpPr>
        <p:spPr>
          <a:xfrm>
            <a:off x="7238027" y="3590718"/>
            <a:ext cx="3264874" cy="989823"/>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Click here to enter your text, change the color or size of the text. </a:t>
            </a:r>
          </a:p>
        </p:txBody>
      </p:sp>
    </p:spTree>
    <p:extLst>
      <p:ext uri="{BB962C8B-B14F-4D97-AF65-F5344CB8AC3E}">
        <p14:creationId xmlns:p14="http://schemas.microsoft.com/office/powerpoint/2010/main" val="2446829107"/>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369332"/>
          </a:xfrm>
          <a:prstGeom prst="rect">
            <a:avLst/>
          </a:prstGeom>
          <a:noFill/>
        </p:spPr>
        <p:txBody>
          <a:bodyPr wrap="square" rtlCol="0">
            <a:spAutoFit/>
          </a:bodyPr>
          <a:lstStyle/>
          <a:p>
            <a:pPr algn="dist"/>
            <a:r>
              <a:rPr lang="en-US" altLang="zh-CN" sz="900" dirty="0">
                <a:solidFill>
                  <a:srgbClr val="333333"/>
                </a:solidFill>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a:p>
            <a:pPr algn="dist"/>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145575" y="384160"/>
            <a:ext cx="8003297" cy="707886"/>
          </a:xfrm>
          <a:prstGeom prst="rect">
            <a:avLst/>
          </a:prstGeom>
          <a:noFill/>
        </p:spPr>
        <p:txBody>
          <a:bodyPr wrap="square" rtlCol="0">
            <a:spAutoFit/>
          </a:bodyPr>
          <a:lstStyle/>
          <a:p>
            <a:pPr algn="dist"/>
            <a:r>
              <a:rPr lang="en-US" altLang="zh-CN" sz="4000" dirty="0">
                <a:solidFill>
                  <a:srgbClr val="4C678E"/>
                </a:solidFill>
                <a:latin typeface="Berlin Sans FB Demi" panose="020E0802020502020306" pitchFamily="34" charset="0"/>
                <a:cs typeface="+mn-ea"/>
                <a:sym typeface="+mn-lt"/>
              </a:rPr>
              <a:t>Experiment Design</a:t>
            </a:r>
            <a:endParaRPr lang="zh-CN" altLang="en-US" sz="4000" dirty="0">
              <a:solidFill>
                <a:srgbClr val="4C678E"/>
              </a:solidFill>
              <a:latin typeface="Berlin Sans FB Demi" panose="020E0802020502020306" pitchFamily="34" charset="0"/>
              <a:cs typeface="+mn-ea"/>
              <a:sym typeface="+mn-lt"/>
            </a:endParaRP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90626" y="824034"/>
            <a:ext cx="12773252" cy="168245"/>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1039E7E8-2723-4A49-BDE1-E2F1DC3E45C5}"/>
              </a:ext>
            </a:extLst>
          </p:cNvPr>
          <p:cNvSpPr txBox="1"/>
          <p:nvPr/>
        </p:nvSpPr>
        <p:spPr>
          <a:xfrm>
            <a:off x="8835785" y="2222327"/>
            <a:ext cx="4959927" cy="1477328"/>
          </a:xfrm>
          <a:prstGeom prst="rect">
            <a:avLst/>
          </a:prstGeom>
          <a:noFill/>
        </p:spPr>
        <p:txBody>
          <a:bodyPr wrap="square" rtlCol="0">
            <a:spAutoFit/>
          </a:bodyPr>
          <a:lstStyle/>
          <a:p>
            <a:r>
              <a:rPr lang="en-US" altLang="zh-CN" dirty="0"/>
              <a:t>Alternative</a:t>
            </a:r>
            <a:r>
              <a:rPr lang="zh-CN" altLang="en-US" dirty="0"/>
              <a:t>：</a:t>
            </a:r>
            <a:endParaRPr lang="en-US" altLang="zh-CN" dirty="0"/>
          </a:p>
          <a:p>
            <a:r>
              <a:rPr lang="en-US" altLang="zh-CN" dirty="0"/>
              <a:t>1.Standard Convolution</a:t>
            </a:r>
          </a:p>
          <a:p>
            <a:r>
              <a:rPr lang="en-US" altLang="zh-CN" dirty="0"/>
              <a:t>2.Lightweight Convolution</a:t>
            </a:r>
          </a:p>
          <a:p>
            <a:r>
              <a:rPr lang="en-US" altLang="zh-CN" dirty="0"/>
              <a:t>3.Dynamic Convolution</a:t>
            </a:r>
          </a:p>
          <a:p>
            <a:r>
              <a:rPr lang="en-US" altLang="zh-CN" dirty="0"/>
              <a:t>4.Dilated Convolution</a:t>
            </a:r>
            <a:endParaRPr lang="zh-CN" altLang="en-US" dirty="0"/>
          </a:p>
        </p:txBody>
      </p:sp>
      <p:pic>
        <p:nvPicPr>
          <p:cNvPr id="20" name="图片 19">
            <a:extLst>
              <a:ext uri="{FF2B5EF4-FFF2-40B4-BE49-F238E27FC236}">
                <a16:creationId xmlns:a16="http://schemas.microsoft.com/office/drawing/2014/main" id="{CBAEC75D-AA7E-4D51-90B8-B7781C8B4301}"/>
              </a:ext>
            </a:extLst>
          </p:cNvPr>
          <p:cNvPicPr>
            <a:picLocks noChangeAspect="1"/>
          </p:cNvPicPr>
          <p:nvPr/>
        </p:nvPicPr>
        <p:blipFill>
          <a:blip r:embed="rId2"/>
          <a:stretch>
            <a:fillRect/>
          </a:stretch>
        </p:blipFill>
        <p:spPr>
          <a:xfrm>
            <a:off x="391635" y="1587112"/>
            <a:ext cx="8245422" cy="3683776"/>
          </a:xfrm>
          <a:prstGeom prst="rect">
            <a:avLst/>
          </a:prstGeom>
        </p:spPr>
      </p:pic>
    </p:spTree>
    <p:extLst>
      <p:ext uri="{BB962C8B-B14F-4D97-AF65-F5344CB8AC3E}">
        <p14:creationId xmlns:p14="http://schemas.microsoft.com/office/powerpoint/2010/main" val="216284749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369332"/>
          </a:xfrm>
          <a:prstGeom prst="rect">
            <a:avLst/>
          </a:prstGeom>
          <a:noFill/>
        </p:spPr>
        <p:txBody>
          <a:bodyPr wrap="square" rtlCol="0">
            <a:spAutoFit/>
          </a:bodyPr>
          <a:lstStyle/>
          <a:p>
            <a:pPr algn="dist"/>
            <a:r>
              <a:rPr lang="en-US" altLang="zh-CN" sz="900" dirty="0">
                <a:solidFill>
                  <a:srgbClr val="333333"/>
                </a:solidFill>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a:p>
            <a:pPr algn="dist"/>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145575" y="384160"/>
            <a:ext cx="8003297" cy="707886"/>
          </a:xfrm>
          <a:prstGeom prst="rect">
            <a:avLst/>
          </a:prstGeom>
          <a:noFill/>
        </p:spPr>
        <p:txBody>
          <a:bodyPr wrap="square" rtlCol="0">
            <a:spAutoFit/>
          </a:bodyPr>
          <a:lstStyle/>
          <a:p>
            <a:pPr algn="dist"/>
            <a:r>
              <a:rPr lang="en-US" altLang="zh-CN" sz="4000" dirty="0">
                <a:solidFill>
                  <a:srgbClr val="4C678E"/>
                </a:solidFill>
                <a:latin typeface="Berlin Sans FB Demi" panose="020E0802020502020306" pitchFamily="34" charset="0"/>
                <a:cs typeface="+mn-ea"/>
                <a:sym typeface="+mn-lt"/>
              </a:rPr>
              <a:t>Experiment Design</a:t>
            </a:r>
            <a:endParaRPr lang="zh-CN" altLang="en-US" sz="4000" dirty="0">
              <a:solidFill>
                <a:srgbClr val="4C678E"/>
              </a:solidFill>
              <a:latin typeface="Berlin Sans FB Demi" panose="020E0802020502020306" pitchFamily="34" charset="0"/>
              <a:cs typeface="+mn-ea"/>
              <a:sym typeface="+mn-lt"/>
            </a:endParaRP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90626" y="824034"/>
            <a:ext cx="12773252" cy="168245"/>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1" name="图片 10">
            <a:extLst>
              <a:ext uri="{FF2B5EF4-FFF2-40B4-BE49-F238E27FC236}">
                <a16:creationId xmlns:a16="http://schemas.microsoft.com/office/drawing/2014/main" id="{9CA855A3-7F19-4C04-850D-1C49FD7A7189}"/>
              </a:ext>
            </a:extLst>
          </p:cNvPr>
          <p:cNvPicPr>
            <a:picLocks noChangeAspect="1"/>
          </p:cNvPicPr>
          <p:nvPr/>
        </p:nvPicPr>
        <p:blipFill>
          <a:blip r:embed="rId2"/>
          <a:stretch>
            <a:fillRect/>
          </a:stretch>
        </p:blipFill>
        <p:spPr>
          <a:xfrm>
            <a:off x="1066433" y="2095944"/>
            <a:ext cx="3321417" cy="4130063"/>
          </a:xfrm>
          <a:prstGeom prst="rect">
            <a:avLst/>
          </a:prstGeom>
        </p:spPr>
      </p:pic>
      <p:sp>
        <p:nvSpPr>
          <p:cNvPr id="12" name="文本框 11">
            <a:extLst>
              <a:ext uri="{FF2B5EF4-FFF2-40B4-BE49-F238E27FC236}">
                <a16:creationId xmlns:a16="http://schemas.microsoft.com/office/drawing/2014/main" id="{85687271-9788-4FDF-81E6-A4660831F9F0}"/>
              </a:ext>
            </a:extLst>
          </p:cNvPr>
          <p:cNvSpPr txBox="1"/>
          <p:nvPr/>
        </p:nvSpPr>
        <p:spPr>
          <a:xfrm>
            <a:off x="1447338" y="1587996"/>
            <a:ext cx="3746538" cy="369332"/>
          </a:xfrm>
          <a:prstGeom prst="rect">
            <a:avLst/>
          </a:prstGeom>
          <a:noFill/>
        </p:spPr>
        <p:txBody>
          <a:bodyPr wrap="none" rtlCol="0">
            <a:spAutoFit/>
          </a:bodyPr>
          <a:lstStyle/>
          <a:p>
            <a:r>
              <a:rPr lang="en-US" altLang="zh-CN" dirty="0"/>
              <a:t>Convolutional Seq2Seq Architecture</a:t>
            </a:r>
            <a:endParaRPr lang="zh-CN" altLang="en-US" dirty="0"/>
          </a:p>
        </p:txBody>
      </p:sp>
      <p:sp>
        <p:nvSpPr>
          <p:cNvPr id="21" name="文本框 20">
            <a:extLst>
              <a:ext uri="{FF2B5EF4-FFF2-40B4-BE49-F238E27FC236}">
                <a16:creationId xmlns:a16="http://schemas.microsoft.com/office/drawing/2014/main" id="{D22666B6-8D4C-4385-901A-FBBBB3E99C49}"/>
              </a:ext>
            </a:extLst>
          </p:cNvPr>
          <p:cNvSpPr txBox="1"/>
          <p:nvPr/>
        </p:nvSpPr>
        <p:spPr>
          <a:xfrm>
            <a:off x="5389418" y="2253725"/>
            <a:ext cx="6802582" cy="646331"/>
          </a:xfrm>
          <a:prstGeom prst="rect">
            <a:avLst/>
          </a:prstGeom>
          <a:noFill/>
        </p:spPr>
        <p:txBody>
          <a:bodyPr wrap="square">
            <a:spAutoFit/>
          </a:bodyPr>
          <a:lstStyle/>
          <a:p>
            <a:r>
              <a:rPr lang="zh-CN" altLang="en-US" b="1" dirty="0"/>
              <a:t>2017. Convolutional sequence to sequence learning. </a:t>
            </a:r>
          </a:p>
          <a:p>
            <a:r>
              <a:rPr lang="zh-CN" altLang="en-US" b="1" dirty="0"/>
              <a:t>arXiv:1705.03122.</a:t>
            </a:r>
          </a:p>
        </p:txBody>
      </p:sp>
      <p:sp>
        <p:nvSpPr>
          <p:cNvPr id="22" name="文本框 21">
            <a:extLst>
              <a:ext uri="{FF2B5EF4-FFF2-40B4-BE49-F238E27FC236}">
                <a16:creationId xmlns:a16="http://schemas.microsoft.com/office/drawing/2014/main" id="{C32E2525-B459-4146-9D33-6ADACAD871D0}"/>
              </a:ext>
            </a:extLst>
          </p:cNvPr>
          <p:cNvSpPr txBox="1"/>
          <p:nvPr/>
        </p:nvSpPr>
        <p:spPr>
          <a:xfrm>
            <a:off x="5389418" y="3119928"/>
            <a:ext cx="6802582" cy="646331"/>
          </a:xfrm>
          <a:prstGeom prst="rect">
            <a:avLst/>
          </a:prstGeom>
          <a:noFill/>
        </p:spPr>
        <p:txBody>
          <a:bodyPr wrap="square">
            <a:spAutoFit/>
          </a:bodyPr>
          <a:lstStyle/>
          <a:p>
            <a:r>
              <a:rPr lang="zh-CN" altLang="en-US" b="1" dirty="0"/>
              <a:t>2019. Pay less attention with lightweight and dynamic convolutions. arXiv:1901.10430.</a:t>
            </a:r>
          </a:p>
        </p:txBody>
      </p:sp>
    </p:spTree>
    <p:extLst>
      <p:ext uri="{BB962C8B-B14F-4D97-AF65-F5344CB8AC3E}">
        <p14:creationId xmlns:p14="http://schemas.microsoft.com/office/powerpoint/2010/main" val="337240793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369332"/>
          </a:xfrm>
          <a:prstGeom prst="rect">
            <a:avLst/>
          </a:prstGeom>
          <a:noFill/>
        </p:spPr>
        <p:txBody>
          <a:bodyPr wrap="square" rtlCol="0">
            <a:spAutoFit/>
          </a:bodyPr>
          <a:lstStyle/>
          <a:p>
            <a:pPr algn="dist"/>
            <a:r>
              <a:rPr lang="en-US" altLang="zh-CN" sz="900" dirty="0">
                <a:solidFill>
                  <a:srgbClr val="333333"/>
                </a:solidFill>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a:p>
            <a:pPr algn="dist"/>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145575" y="384160"/>
            <a:ext cx="8003297" cy="707886"/>
          </a:xfrm>
          <a:prstGeom prst="rect">
            <a:avLst/>
          </a:prstGeom>
          <a:noFill/>
        </p:spPr>
        <p:txBody>
          <a:bodyPr wrap="square" rtlCol="0">
            <a:spAutoFit/>
          </a:bodyPr>
          <a:lstStyle/>
          <a:p>
            <a:pPr algn="dist"/>
            <a:r>
              <a:rPr lang="en-US" altLang="zh-CN" sz="4000" dirty="0">
                <a:solidFill>
                  <a:srgbClr val="4C678E"/>
                </a:solidFill>
                <a:latin typeface="Berlin Sans FB Demi" panose="020E0802020502020306" pitchFamily="34" charset="0"/>
                <a:cs typeface="+mn-ea"/>
                <a:sym typeface="+mn-lt"/>
              </a:rPr>
              <a:t>Experiment Design</a:t>
            </a:r>
            <a:endParaRPr lang="zh-CN" altLang="en-US" sz="4000" dirty="0">
              <a:solidFill>
                <a:srgbClr val="4C678E"/>
              </a:solidFill>
              <a:latin typeface="Berlin Sans FB Demi" panose="020E0802020502020306" pitchFamily="34" charset="0"/>
              <a:cs typeface="+mn-ea"/>
              <a:sym typeface="+mn-lt"/>
            </a:endParaRP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90626" y="824034"/>
            <a:ext cx="12773252" cy="168245"/>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8F0D5C78-8174-43D4-AADA-2B0F16854151}"/>
              </a:ext>
            </a:extLst>
          </p:cNvPr>
          <p:cNvSpPr txBox="1"/>
          <p:nvPr/>
        </p:nvSpPr>
        <p:spPr>
          <a:xfrm>
            <a:off x="685799" y="1662607"/>
            <a:ext cx="6802582" cy="369332"/>
          </a:xfrm>
          <a:prstGeom prst="rect">
            <a:avLst/>
          </a:prstGeom>
          <a:noFill/>
        </p:spPr>
        <p:txBody>
          <a:bodyPr wrap="square">
            <a:spAutoFit/>
          </a:bodyPr>
          <a:lstStyle/>
          <a:p>
            <a:r>
              <a:rPr lang="en-US" altLang="zh-CN" b="1" dirty="0"/>
              <a:t>P</a:t>
            </a:r>
            <a:r>
              <a:rPr lang="zh-CN" altLang="en-US" b="1" dirty="0"/>
              <a:t>re-training </a:t>
            </a:r>
            <a:r>
              <a:rPr lang="en-US" altLang="zh-CN" b="1" dirty="0"/>
              <a:t>method(self-supervised)</a:t>
            </a:r>
            <a:endParaRPr lang="zh-CN" altLang="en-US" b="1" dirty="0"/>
          </a:p>
        </p:txBody>
      </p:sp>
      <p:sp>
        <p:nvSpPr>
          <p:cNvPr id="23" name="文本框 22">
            <a:extLst>
              <a:ext uri="{FF2B5EF4-FFF2-40B4-BE49-F238E27FC236}">
                <a16:creationId xmlns:a16="http://schemas.microsoft.com/office/drawing/2014/main" id="{0B79924F-581C-4FAE-8981-4EC7359FDF63}"/>
              </a:ext>
            </a:extLst>
          </p:cNvPr>
          <p:cNvSpPr txBox="1"/>
          <p:nvPr/>
        </p:nvSpPr>
        <p:spPr>
          <a:xfrm>
            <a:off x="685798" y="2270346"/>
            <a:ext cx="7839365" cy="646331"/>
          </a:xfrm>
          <a:prstGeom prst="rect">
            <a:avLst/>
          </a:prstGeom>
          <a:noFill/>
        </p:spPr>
        <p:txBody>
          <a:bodyPr wrap="square">
            <a:spAutoFit/>
          </a:bodyPr>
          <a:lstStyle/>
          <a:p>
            <a:r>
              <a:rPr lang="en-US" altLang="zh-CN" dirty="0"/>
              <a:t>R</a:t>
            </a:r>
            <a:r>
              <a:rPr lang="zh-CN" altLang="en-US" dirty="0"/>
              <a:t>andomly mask spans of lengths L and replace them with a special sentinel token. </a:t>
            </a:r>
            <a:r>
              <a:rPr lang="en-US" altLang="zh-CN" dirty="0"/>
              <a:t>And the </a:t>
            </a:r>
            <a:r>
              <a:rPr lang="zh-CN" altLang="en-US" dirty="0"/>
              <a:t>task is then to generate the masked tokens as targets.</a:t>
            </a:r>
          </a:p>
        </p:txBody>
      </p:sp>
      <p:sp>
        <p:nvSpPr>
          <p:cNvPr id="14" name="文本框 13">
            <a:extLst>
              <a:ext uri="{FF2B5EF4-FFF2-40B4-BE49-F238E27FC236}">
                <a16:creationId xmlns:a16="http://schemas.microsoft.com/office/drawing/2014/main" id="{93C5F326-4D83-45ED-BFD7-676FA12994E9}"/>
              </a:ext>
            </a:extLst>
          </p:cNvPr>
          <p:cNvSpPr txBox="1"/>
          <p:nvPr/>
        </p:nvSpPr>
        <p:spPr>
          <a:xfrm>
            <a:off x="685798" y="3070319"/>
            <a:ext cx="5634182" cy="1200329"/>
          </a:xfrm>
          <a:prstGeom prst="rect">
            <a:avLst/>
          </a:prstGeom>
          <a:noFill/>
        </p:spPr>
        <p:txBody>
          <a:bodyPr wrap="square" rtlCol="0">
            <a:spAutoFit/>
          </a:bodyPr>
          <a:lstStyle/>
          <a:p>
            <a:r>
              <a:rPr lang="en-US" altLang="zh-CN" dirty="0"/>
              <a:t>For example:</a:t>
            </a:r>
          </a:p>
          <a:p>
            <a:r>
              <a:rPr lang="en-US" altLang="zh-CN" dirty="0"/>
              <a:t>Original : The happy cat sat on the mat</a:t>
            </a:r>
          </a:p>
          <a:p>
            <a:r>
              <a:rPr lang="en-US" altLang="zh-CN" dirty="0"/>
              <a:t>Input : The happy cat sat [mask]</a:t>
            </a:r>
          </a:p>
          <a:p>
            <a:r>
              <a:rPr lang="en-US" altLang="zh-CN" dirty="0"/>
              <a:t>Prediction : on the mat</a:t>
            </a:r>
          </a:p>
        </p:txBody>
      </p:sp>
      <p:sp>
        <p:nvSpPr>
          <p:cNvPr id="15" name="文本框 14">
            <a:extLst>
              <a:ext uri="{FF2B5EF4-FFF2-40B4-BE49-F238E27FC236}">
                <a16:creationId xmlns:a16="http://schemas.microsoft.com/office/drawing/2014/main" id="{83F8CCD1-A179-4611-8FBC-70D71A8D2A8F}"/>
              </a:ext>
            </a:extLst>
          </p:cNvPr>
          <p:cNvSpPr txBox="1"/>
          <p:nvPr/>
        </p:nvSpPr>
        <p:spPr>
          <a:xfrm>
            <a:off x="685798" y="4582500"/>
            <a:ext cx="9818254" cy="369332"/>
          </a:xfrm>
          <a:prstGeom prst="rect">
            <a:avLst/>
          </a:prstGeom>
          <a:noFill/>
        </p:spPr>
        <p:txBody>
          <a:bodyPr wrap="square" rtlCol="0">
            <a:spAutoFit/>
          </a:bodyPr>
          <a:lstStyle/>
          <a:p>
            <a:r>
              <a:rPr lang="en-US" altLang="zh-CN" b="1" dirty="0"/>
              <a:t>Train method(supervised learning + Teacher forcing)</a:t>
            </a:r>
            <a:endParaRPr lang="zh-CN" altLang="en-US" b="1" dirty="0"/>
          </a:p>
        </p:txBody>
      </p:sp>
      <p:pic>
        <p:nvPicPr>
          <p:cNvPr id="20" name="图片 19">
            <a:extLst>
              <a:ext uri="{FF2B5EF4-FFF2-40B4-BE49-F238E27FC236}">
                <a16:creationId xmlns:a16="http://schemas.microsoft.com/office/drawing/2014/main" id="{76A97482-8C85-426A-88BE-8507467841C1}"/>
              </a:ext>
            </a:extLst>
          </p:cNvPr>
          <p:cNvPicPr>
            <a:picLocks noChangeAspect="1"/>
          </p:cNvPicPr>
          <p:nvPr/>
        </p:nvPicPr>
        <p:blipFill>
          <a:blip r:embed="rId2"/>
          <a:stretch>
            <a:fillRect/>
          </a:stretch>
        </p:blipFill>
        <p:spPr>
          <a:xfrm>
            <a:off x="685798" y="4951832"/>
            <a:ext cx="5243014" cy="1082134"/>
          </a:xfrm>
          <a:prstGeom prst="rect">
            <a:avLst/>
          </a:prstGeom>
        </p:spPr>
      </p:pic>
    </p:spTree>
    <p:extLst>
      <p:ext uri="{BB962C8B-B14F-4D97-AF65-F5344CB8AC3E}">
        <p14:creationId xmlns:p14="http://schemas.microsoft.com/office/powerpoint/2010/main" val="187137157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 IV</a:t>
            </a:r>
            <a:endParaRPr lang="zh-CN" altLang="en-US" dirty="0">
              <a:solidFill>
                <a:srgbClr val="4C678E"/>
              </a:solidFill>
              <a:cs typeface="+mn-ea"/>
              <a:sym typeface="+mn-lt"/>
            </a:endParaRP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cs typeface="+mn-ea"/>
                  <a:sym typeface="+mn-lt"/>
                </a:rPr>
                <a:t>华东师范大学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b="0" i="0" dirty="0">
                  <a:solidFill>
                    <a:srgbClr val="333333"/>
                  </a:solidFill>
                  <a:effectLst/>
                  <a:latin typeface="Arial" panose="020B0604020202020204" pitchFamily="34" charset="0"/>
                </a:rPr>
                <a:t>East China Normal University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29" name="文本框 28">
            <a:extLst>
              <a:ext uri="{FF2B5EF4-FFF2-40B4-BE49-F238E27FC236}">
                <a16:creationId xmlns:a16="http://schemas.microsoft.com/office/drawing/2014/main" id="{7427C81C-5087-47E0-B08C-B8E7D5513416}"/>
              </a:ext>
            </a:extLst>
          </p:cNvPr>
          <p:cNvSpPr txBox="1"/>
          <p:nvPr/>
        </p:nvSpPr>
        <p:spPr>
          <a:xfrm>
            <a:off x="7007431" y="2944387"/>
            <a:ext cx="4298063" cy="584775"/>
          </a:xfrm>
          <a:prstGeom prst="rect">
            <a:avLst/>
          </a:prstGeom>
          <a:noFill/>
        </p:spPr>
        <p:txBody>
          <a:bodyPr wrap="square" rtlCol="0">
            <a:spAutoFit/>
          </a:bodyPr>
          <a:lstStyle/>
          <a:p>
            <a:pPr algn="dist"/>
            <a:r>
              <a:rPr lang="en-US" altLang="zh-CN" sz="3200" dirty="0">
                <a:solidFill>
                  <a:srgbClr val="4C678E"/>
                </a:solidFill>
                <a:latin typeface="Berlin Sans FB Demi" panose="020E0802020502020306" pitchFamily="34" charset="0"/>
                <a:cs typeface="+mn-ea"/>
                <a:sym typeface="+mn-lt"/>
              </a:rPr>
              <a:t>Result and Analysis</a:t>
            </a:r>
            <a:endParaRPr lang="zh-CN" altLang="en-US" sz="3200" dirty="0">
              <a:solidFill>
                <a:srgbClr val="4C678E"/>
              </a:solidFill>
              <a:latin typeface="Berlin Sans FB Demi" panose="020E0802020502020306" pitchFamily="34" charset="0"/>
              <a:cs typeface="+mn-ea"/>
              <a:sym typeface="+mn-lt"/>
            </a:endParaRPr>
          </a:p>
        </p:txBody>
      </p:sp>
      <p:sp>
        <p:nvSpPr>
          <p:cNvPr id="30" name="文本框 29">
            <a:extLst>
              <a:ext uri="{FF2B5EF4-FFF2-40B4-BE49-F238E27FC236}">
                <a16:creationId xmlns:a16="http://schemas.microsoft.com/office/drawing/2014/main" id="{7D2F027E-7B4B-40BA-9092-8B34F2130B9D}"/>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04</a:t>
            </a:r>
            <a:endParaRPr lang="zh-CN" altLang="en-US" sz="16600" dirty="0">
              <a:ln>
                <a:solidFill>
                  <a:schemeClr val="accent1">
                    <a:shade val="50000"/>
                  </a:schemeClr>
                </a:solidFill>
              </a:ln>
              <a:noFill/>
              <a:cs typeface="+mn-ea"/>
              <a:sym typeface="+mn-lt"/>
            </a:endParaRPr>
          </a:p>
        </p:txBody>
      </p:sp>
      <p:sp>
        <p:nvSpPr>
          <p:cNvPr id="31" name="文本框 30">
            <a:extLst>
              <a:ext uri="{FF2B5EF4-FFF2-40B4-BE49-F238E27FC236}">
                <a16:creationId xmlns:a16="http://schemas.microsoft.com/office/drawing/2014/main" id="{32F4B6C3-17AC-43E0-A9AE-E93A11BC5F76}"/>
              </a:ext>
            </a:extLst>
          </p:cNvPr>
          <p:cNvSpPr txBox="1"/>
          <p:nvPr/>
        </p:nvSpPr>
        <p:spPr>
          <a:xfrm>
            <a:off x="7238027" y="3590718"/>
            <a:ext cx="3264874" cy="989823"/>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Click here to enter your text, change the color or size of the text. </a:t>
            </a:r>
          </a:p>
        </p:txBody>
      </p:sp>
    </p:spTree>
    <p:extLst>
      <p:ext uri="{BB962C8B-B14F-4D97-AF65-F5344CB8AC3E}">
        <p14:creationId xmlns:p14="http://schemas.microsoft.com/office/powerpoint/2010/main" val="210525909"/>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676</Words>
  <Application>Microsoft Office PowerPoint</Application>
  <PresentationFormat>宽屏</PresentationFormat>
  <Paragraphs>98</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方正细谭黑简体</vt:lpstr>
      <vt:lpstr>Arial</vt:lpstr>
      <vt:lpstr>Berlin Sans FB Demi</vt:lpstr>
      <vt:lpstr>Century Schoolbook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jeffrey19951212@outlook.com</dc:creator>
  <cp:lastModifiedBy>jeffrey19951212@outlook.com</cp:lastModifiedBy>
  <cp:revision>24</cp:revision>
  <dcterms:created xsi:type="dcterms:W3CDTF">2021-09-21T07:56:56Z</dcterms:created>
  <dcterms:modified xsi:type="dcterms:W3CDTF">2021-09-29T14:27:39Z</dcterms:modified>
</cp:coreProperties>
</file>