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zh-CN" sz="3200"/>
              <a:t>Style is NOT a single variable:</a:t>
            </a:r>
            <a:br>
              <a:rPr lang="zh-CN" altLang="zh-CN" sz="3200"/>
            </a:br>
            <a:r>
              <a:rPr lang="zh-CN" altLang="zh-CN" sz="3200"/>
              <a:t>Case Studies for Cross-Style Language Understanding</a:t>
            </a:r>
            <a:r>
              <a:rPr lang="en-US" altLang="zh-CN" sz="3200"/>
              <a:t>(ACL2021)</a:t>
            </a:r>
            <a:endParaRPr lang="en-US" altLang="zh-CN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551420" y="3950970"/>
            <a:ext cx="3114675" cy="83502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              </a:t>
            </a:r>
            <a:r>
              <a:rPr lang="zh-CN" altLang="en-US"/>
              <a:t>金江林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风格依赖</a:t>
            </a:r>
            <a:r>
              <a:rPr lang="zh-CN" altLang="en-US" sz="2400"/>
              <a:t>分析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预测了100万条推文中53个风格属性的概率，</a:t>
            </a:r>
            <a:r>
              <a:rPr lang="zh-CN" altLang="en-US"/>
              <a:t>并把一条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推文分成句子，然后平均它们的预测得分</a:t>
            </a:r>
            <a:endParaRPr lang="zh-CN" altLang="en-US"/>
          </a:p>
          <a:p>
            <a:r>
              <a:rPr lang="zh-CN" altLang="en-US"/>
              <a:t>使用Pearson相关系数生成一个跨风格属性的相关矩阵</a:t>
            </a:r>
            <a:endParaRPr lang="zh-CN" altLang="en-US"/>
          </a:p>
          <a:p>
            <a:r>
              <a:rPr lang="zh-CN" altLang="en-US"/>
              <a:t>显示p值&lt; 0.05有统计学意义的相关性，并划掉其余的相关性</a:t>
            </a:r>
            <a:endParaRPr lang="zh-CN" altLang="en-US"/>
          </a:p>
          <a:p>
            <a:r>
              <a:rPr lang="zh-CN" altLang="en-US"/>
              <a:t>分类器在某些样式上的低性能，导致对相关性的分析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解释不可靠，</a:t>
            </a:r>
            <a:r>
              <a:rPr lang="zh-CN" altLang="en-US"/>
              <a:t>使用人工标注的交叉集进行了相同的分析，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显示出与预测相似的相关性趋势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1580" y="608330"/>
            <a:ext cx="4429125" cy="5791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670" y="120650"/>
            <a:ext cx="11600815" cy="6608445"/>
          </a:xfrm>
        </p:spPr>
        <p:txBody>
          <a:bodyPr/>
          <a:p>
            <a:pPr>
              <a:lnSpc>
                <a:spcPct val="140000"/>
              </a:lnSpc>
            </a:pPr>
            <a:endParaRPr lang="zh-CN" altLang="en-US"/>
          </a:p>
          <a:p>
            <a:pPr>
              <a:lnSpc>
                <a:spcPct val="140000"/>
              </a:lnSpc>
            </a:pP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相关程度由红色(负)逐渐增加到蓝色(正)，其中</a:t>
            </a:r>
            <a:endParaRPr lang="zh-CN" altLang="en-US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/>
              <a:t>   </a:t>
            </a:r>
            <a:r>
              <a:rPr lang="zh-CN" altLang="en-US"/>
              <a:t>颜色强度与相关系数成正比。</a:t>
            </a:r>
            <a:endParaRPr lang="zh-CN" altLang="en-US"/>
          </a:p>
          <a:p>
            <a:pPr marL="0" indent="0">
              <a:lnSpc>
                <a:spcPct val="140000"/>
              </a:lnSpc>
              <a:buNone/>
            </a:pPr>
            <a:endParaRPr lang="zh-CN" altLang="en-US"/>
          </a:p>
          <a:p>
            <a:r>
              <a:rPr lang="zh-CN" altLang="en-US"/>
              <a:t>将相关矩阵划分为三个部分:人际、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比喻和情感风格(左上)，人物角色、人际、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比喻和情感风格</a:t>
            </a:r>
            <a:r>
              <a:rPr lang="en-US" altLang="zh-CN"/>
              <a:t>(</a:t>
            </a:r>
            <a:r>
              <a:rPr lang="zh-CN" altLang="en-US"/>
              <a:t>右上</a:t>
            </a:r>
            <a:r>
              <a:rPr lang="en-US" altLang="zh-CN"/>
              <a:t>)</a:t>
            </a:r>
            <a:r>
              <a:rPr lang="zh-CN" altLang="en-US"/>
              <a:t>，以及跨人物角色风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格(右下)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2320" y="60960"/>
            <a:ext cx="6223000" cy="6736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>
          <a:xfrm>
            <a:off x="608330" y="273685"/>
            <a:ext cx="10968990" cy="5975985"/>
          </a:xfrm>
        </p:spPr>
        <p:txBody>
          <a:bodyPr/>
          <a:p>
            <a:r>
              <a:rPr lang="zh-CN" altLang="en-US"/>
              <a:t>亚洲种族(南亚，东亚)</a:t>
            </a:r>
            <a:r>
              <a:rPr lang="en-US" altLang="zh-CN"/>
              <a:t>       </a:t>
            </a:r>
            <a:endParaRPr lang="zh-CN" altLang="en-US"/>
          </a:p>
          <a:p>
            <a:r>
              <a:rPr lang="zh-CN" altLang="en-US"/>
              <a:t>中年(35-44,45-54,55-74)</a:t>
            </a:r>
            <a:endParaRPr lang="zh-CN" altLang="en-US"/>
          </a:p>
          <a:p>
            <a:r>
              <a:rPr lang="zh-CN" altLang="en-US"/>
              <a:t>积极(快乐，支配，积极，礼貌)</a:t>
            </a:r>
            <a:endParaRPr lang="zh-CN" altLang="en-US"/>
          </a:p>
          <a:p>
            <a:r>
              <a:rPr lang="zh-CN" altLang="en-US"/>
              <a:t>不良情绪(愤怒，厌恶，悲伤，恐惧)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2397760"/>
            <a:ext cx="10058400" cy="4229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条件风格</a:t>
            </a:r>
            <a:r>
              <a:rPr lang="zh-CN" altLang="en-US" sz="2400"/>
              <a:t>文本生成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给定文本</a:t>
            </a:r>
            <a:r>
              <a:rPr lang="en-US" altLang="zh-CN"/>
              <a:t>x,</a:t>
            </a:r>
            <a:r>
              <a:rPr lang="zh-CN" altLang="en-US"/>
              <a:t>目标风格</a:t>
            </a:r>
            <a:r>
              <a:rPr lang="en-US" altLang="zh-CN"/>
              <a:t>s,</a:t>
            </a:r>
            <a:r>
              <a:rPr lang="zh-CN" altLang="en-US"/>
              <a:t>由于上文已训练好风格分类器 P(s|x)，便可以使分类器与一个文本生成器P(x)结合，就像预先训练的语言模型，然后根据目标风格生成文本P(</a:t>
            </a:r>
            <a:r>
              <a:rPr lang="en-US" altLang="zh-CN"/>
              <a:t>x</a:t>
            </a:r>
            <a:r>
              <a:rPr lang="zh-CN" altLang="en-US"/>
              <a:t>|s)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			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0" y="3691890"/>
            <a:ext cx="4794885" cy="7537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45110"/>
            <a:ext cx="10968990" cy="634936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给定提示符“Every natural text is”，风格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生成器预测输出文本。</a:t>
            </a:r>
            <a:endParaRPr lang="zh-CN" altLang="en-US"/>
          </a:p>
          <a:p>
            <a:r>
              <a:rPr lang="zh-CN" altLang="en-US"/>
              <a:t>蓝色和红色的短语被手工标记为每个标签的</a:t>
            </a:r>
            <a:r>
              <a:rPr lang="zh-CN" altLang="en-US">
                <a:sym typeface="+mn-ea"/>
              </a:rPr>
              <a:t>特征，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冒犯性的词语用*代替</a:t>
            </a:r>
            <a:endParaRPr lang="zh-CN" altLang="en-US"/>
          </a:p>
          <a:p>
            <a:r>
              <a:rPr lang="zh-CN" altLang="en-US"/>
              <a:t>使用微调分类器计算生成文本的F1分数，以检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查输出文本是否反映给定目标风格的风格因素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1415" y="245110"/>
            <a:ext cx="5535930" cy="6251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130" y="292735"/>
            <a:ext cx="11706225" cy="595693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由三组人员</a:t>
            </a:r>
            <a:r>
              <a:rPr lang="zh-CN" altLang="en-US"/>
              <a:t>打分，标注的分数(1-5 Likert scale)在三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个指标上取平均值:文体的适当性、一致性和整体的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连贯性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与XSLUE中单个测试集上的F1分数相比，生成器输出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上的自动分数平均要少20.5%，这表明条件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风格生成器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在分类和生成之间是次优的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每一种风格的负面标签(每种风格的第二个标签)，比正面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标签表现出更少的文体得体性。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8455" y="782955"/>
            <a:ext cx="5295900" cy="164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55" y="3060065"/>
            <a:ext cx="4762500" cy="3333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349885"/>
            <a:ext cx="10968990" cy="5899785"/>
          </a:xfrm>
        </p:spPr>
        <p:txBody>
          <a:bodyPr/>
          <a:p>
            <a:r>
              <a:rPr lang="zh-CN" altLang="en-US"/>
              <a:t>将情感和礼貌两种风格作为条件输入生成器，人工评估</a:t>
            </a:r>
            <a:r>
              <a:rPr lang="zh-CN" altLang="en-US"/>
              <a:t>得体性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有些组合，如积极和不礼貌，或消极和礼貌，显示较少的文体适宜性得分，因为它们在文体变化中自然是矛盾的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文体适宜性得分与相关得分</a:t>
            </a:r>
            <a:r>
              <a:rPr lang="zh-CN" altLang="en-US"/>
              <a:t>结果相似，表明在人类书写的文本和由该模型生成的输出中，都存在一些自然或不自然的文体组合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540" y="1391920"/>
            <a:ext cx="6830695" cy="1611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研究背景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127250"/>
            <a:ext cx="10968990" cy="4122420"/>
          </a:xfrm>
        </p:spPr>
        <p:txBody>
          <a:bodyPr/>
          <a:p>
            <a:r>
              <a:rPr lang="zh-CN" altLang="en-US"/>
              <a:t>文本由许多风格自然组成，单一的</a:t>
            </a:r>
            <a:r>
              <a:rPr lang="zh-CN" altLang="en-US"/>
              <a:t>风格研究无法完整的理解</a:t>
            </a:r>
            <a:r>
              <a:rPr lang="zh-CN" altLang="en-US"/>
              <a:t>文章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文本的风格之间是相互依赖的，</a:t>
            </a:r>
            <a:r>
              <a:rPr lang="zh-CN" altLang="en-US"/>
              <a:t>但只有少数的著作在非常有限的范围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内研究了风格之间的相互依赖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首次提出对跨文体</a:t>
            </a:r>
            <a:r>
              <a:rPr lang="zh-CN" altLang="en-US"/>
              <a:t>语言的全面理解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主要贡献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汇总了15种不同的风格和23种句子级别分类任务。根据它们的社会目标，这些风格被分为比喻型，情感型，个人型和人际型</a:t>
            </a:r>
            <a:r>
              <a:rPr lang="zh-CN" altLang="en-US"/>
              <a:t>四类。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通过在同一文本上注释15种风格来收集一套交叉风格集，以便对交叉风格变化进行有效评估</a:t>
            </a:r>
            <a:endParaRPr lang="zh-CN" altLang="en-US"/>
          </a:p>
          <a:p>
            <a:r>
              <a:rPr lang="zh-CN" altLang="en-US">
                <a:sym typeface="+mn-ea"/>
              </a:rPr>
              <a:t>在分类、相关性和</a:t>
            </a:r>
            <a:r>
              <a:rPr lang="zh-CN" altLang="en-US">
                <a:sym typeface="+mn-ea"/>
              </a:rPr>
              <a:t>文本生成方面研究交叉风格的变化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2775" y="2232660"/>
            <a:ext cx="6600825" cy="3076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36010" y="205175"/>
            <a:ext cx="10969200" cy="705600"/>
          </a:xfrm>
        </p:spPr>
        <p:txBody>
          <a:bodyPr>
            <a:normAutofit/>
          </a:bodyPr>
          <a:p>
            <a:r>
              <a:rPr lang="en-US" altLang="zh-CN" sz="2220"/>
              <a:t>xSLUE</a:t>
            </a:r>
            <a:r>
              <a:rPr lang="zh-CN" altLang="en-US" sz="2220"/>
              <a:t>: 交叉风格语言理解与评估</a:t>
            </a:r>
            <a:r>
              <a:rPr lang="zh-CN" altLang="en-US" sz="2220"/>
              <a:t>的基准</a:t>
            </a:r>
            <a:r>
              <a:rPr lang="zh-CN" altLang="en-US" sz="2220"/>
              <a:t>语料库</a:t>
            </a:r>
            <a:endParaRPr lang="zh-CN" altLang="en-US" sz="222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7955" y="785495"/>
            <a:ext cx="8743315" cy="6073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509395"/>
            <a:ext cx="10968990" cy="4740275"/>
          </a:xfrm>
        </p:spPr>
        <p:txBody>
          <a:bodyPr/>
          <a:p>
            <a:r>
              <a:rPr lang="zh-CN" altLang="en-US"/>
              <a:t>广泛使用，以及具有公开的注释和训练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15</a:t>
            </a:r>
            <a:r>
              <a:rPr lang="zh-CN" altLang="en-US"/>
              <a:t>种风格分为</a:t>
            </a:r>
            <a:r>
              <a:rPr lang="en-US" altLang="zh-CN"/>
              <a:t>4</a:t>
            </a:r>
            <a:r>
              <a:rPr lang="zh-CN" altLang="en-US"/>
              <a:t>组，作为检测风格依赖关系的基本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zh-CN" altLang="en-US"/>
              <a:t>忽略数据量小于</a:t>
            </a:r>
            <a:r>
              <a:rPr lang="en-US" altLang="zh-CN"/>
              <a:t>1K</a:t>
            </a:r>
            <a:r>
              <a:rPr lang="zh-CN" altLang="en-US"/>
              <a:t>的</a:t>
            </a:r>
            <a:r>
              <a:rPr lang="zh-CN" altLang="en-US"/>
              <a:t>数据集</a:t>
            </a:r>
            <a:endParaRPr lang="zh-CN" altLang="en-US"/>
          </a:p>
          <a:p>
            <a:r>
              <a:rPr lang="zh-CN" altLang="en-US"/>
              <a:t>如果数据集有原有划分，则按照原有方案进行划分；否则按</a:t>
            </a:r>
            <a:r>
              <a:rPr lang="en-US" altLang="zh-CN"/>
              <a:t>train:val:test=0.9:0.05:0.05</a:t>
            </a:r>
            <a:endParaRPr lang="en-US" altLang="zh-CN"/>
          </a:p>
          <a:p>
            <a:r>
              <a:rPr lang="zh-CN" altLang="en-US"/>
              <a:t>对正负样本进行</a:t>
            </a:r>
            <a:r>
              <a:rPr lang="zh-CN" altLang="en-US"/>
              <a:t>平衡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5035" y="385515"/>
            <a:ext cx="10969200" cy="705600"/>
          </a:xfrm>
        </p:spPr>
        <p:txBody>
          <a:bodyPr>
            <a:normAutofit/>
          </a:bodyPr>
          <a:p>
            <a:r>
              <a:rPr lang="zh-CN" altLang="en-US" sz="2220"/>
              <a:t>处理</a:t>
            </a:r>
            <a:r>
              <a:rPr lang="zh-CN" altLang="en-US" sz="2220"/>
              <a:t>方式</a:t>
            </a:r>
            <a:endParaRPr lang="zh-CN" altLang="en-US" sz="222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交叉风格数据集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从以下两个部分</a:t>
            </a:r>
            <a:r>
              <a:rPr lang="zh-CN" altLang="en-US"/>
              <a:t>收集</a:t>
            </a:r>
            <a:r>
              <a:rPr lang="en-US" altLang="zh-CN"/>
              <a:t>500</a:t>
            </a:r>
            <a:r>
              <a:rPr lang="zh-CN" altLang="en-US"/>
              <a:t>条文本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/>
              <a:t>前半部分从15个平衡</a:t>
            </a:r>
            <a:r>
              <a:rPr lang="zh-CN" altLang="en-US"/>
              <a:t>后的</a:t>
            </a:r>
            <a:r>
              <a:rPr lang="en-US" altLang="zh-CN"/>
              <a:t>风格数据集的测试集中随机选取</a:t>
            </a:r>
            <a:endParaRPr lang="en-US" altLang="zh-CN"/>
          </a:p>
          <a:p>
            <a:pPr lvl="1"/>
            <a:r>
              <a:rPr lang="en-US" altLang="zh-CN"/>
              <a:t>第二部分是从使用预先训练过的风格分类器的风格预测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得分差异很大的随机</a:t>
            </a:r>
            <a:r>
              <a:rPr lang="zh-CN" altLang="en-US"/>
              <a:t>文本</a:t>
            </a:r>
            <a:r>
              <a:rPr lang="en-US" altLang="zh-CN"/>
              <a:t>中选择的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每个示例文本由5个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注释，每个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风格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的最终标签是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  通过5个注释的多数投票决定的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8470" y="2475230"/>
            <a:ext cx="5105400" cy="3286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交叉风格</a:t>
            </a:r>
            <a:r>
              <a:rPr lang="zh-CN" altLang="en-US" sz="2400"/>
              <a:t>分类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使用基于编码器-解码器的模型</a:t>
            </a:r>
            <a:endParaRPr lang="zh-CN" altLang="en-US"/>
          </a:p>
          <a:p>
            <a:r>
              <a:rPr lang="zh-CN" altLang="en-US"/>
              <a:t>使用T5 中预先训练的编码器-解码器模型，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并使用XSLUE中合并的、混合的数据集对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其进行微调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6300" y="1623695"/>
            <a:ext cx="5438775" cy="3495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8475" y="89535"/>
            <a:ext cx="8493125" cy="6670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73685"/>
            <a:ext cx="10968990" cy="597598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大多数风格获得</a:t>
            </a:r>
            <a:r>
              <a:rPr lang="zh-CN" altLang="en-US"/>
              <a:t>提升</a:t>
            </a:r>
            <a:endParaRPr lang="zh-CN" altLang="en-US"/>
          </a:p>
          <a:p>
            <a:r>
              <a:rPr lang="zh-CN" altLang="en-US"/>
              <a:t>种族以及两种隐喻风格的数据集表现</a:t>
            </a:r>
            <a:r>
              <a:rPr lang="zh-CN" altLang="en-US"/>
              <a:t>较差，可能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是因为隐喻任务将目标隐喻动词置于输入文本之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前，这与其他任务设置不同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8940" y="133350"/>
            <a:ext cx="4981575" cy="65913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/>
              <a:t>交叉模型相对于单模型BERT的F1改进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4845,&quot;width&quot;:10395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</Words>
  <Application>WPS 演示</Application>
  <PresentationFormat>宽屏</PresentationFormat>
  <Paragraphs>134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Style is NOT a single variable: Case Studies for Cross-Style Language Understanding(ACL2021)</vt:lpstr>
      <vt:lpstr>研究背景</vt:lpstr>
      <vt:lpstr>主要贡献</vt:lpstr>
      <vt:lpstr>xSLUE: 交叉风格语言理解与评估的基准语料库</vt:lpstr>
      <vt:lpstr>处理方式</vt:lpstr>
      <vt:lpstr>交叉风格数据集</vt:lpstr>
      <vt:lpstr>交叉风格分类</vt:lpstr>
      <vt:lpstr>PowerPoint 演示文稿</vt:lpstr>
      <vt:lpstr>交叉模型相对于单模型BERT的F1改进</vt:lpstr>
      <vt:lpstr>风格依赖分析</vt:lpstr>
      <vt:lpstr>PowerPoint 演示文稿</vt:lpstr>
      <vt:lpstr>PowerPoint 演示文稿</vt:lpstr>
      <vt:lpstr>条件风格文本生成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AL木木</cp:lastModifiedBy>
  <cp:revision>153</cp:revision>
  <dcterms:created xsi:type="dcterms:W3CDTF">2019-06-19T02:08:00Z</dcterms:created>
  <dcterms:modified xsi:type="dcterms:W3CDTF">2021-11-24T13:11:15Z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127820CB86E84F9F973D982B48483DE4</vt:lpwstr>
  </property>
</Properties>
</file>