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59" r:id="rId3"/>
    <p:sldId id="1138" r:id="rId5"/>
    <p:sldId id="1219" r:id="rId6"/>
    <p:sldId id="1147" r:id="rId7"/>
    <p:sldId id="777" r:id="rId8"/>
    <p:sldId id="1218" r:id="rId9"/>
    <p:sldId id="1186" r:id="rId10"/>
    <p:sldId id="1217" r:id="rId11"/>
    <p:sldId id="1126" r:id="rId12"/>
    <p:sldId id="1145" r:id="rId13"/>
    <p:sldId id="1188" r:id="rId14"/>
    <p:sldId id="7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7C5"/>
    <a:srgbClr val="EF4B11"/>
    <a:srgbClr val="3D68BF"/>
    <a:srgbClr val="888888"/>
    <a:srgbClr val="0066FF"/>
    <a:srgbClr val="0066FB"/>
    <a:srgbClr val="04A4F7"/>
    <a:srgbClr val="666666"/>
    <a:srgbClr val="59B7F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 autoAdjust="0"/>
    <p:restoredTop sz="84623" autoAdjust="0"/>
  </p:normalViewPr>
  <p:slideViewPr>
    <p:cSldViewPr snapToGrid="0" snapToObjects="1">
      <p:cViewPr varScale="1">
        <p:scale>
          <a:sx n="85" d="100"/>
          <a:sy n="85" d="100"/>
        </p:scale>
        <p:origin x="538" y="48"/>
      </p:cViewPr>
      <p:guideLst>
        <p:guide orient="horz" pos="2145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27C7-49C8-F14F-90C6-3A00235A3A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会有噪声</a:t>
            </a:r>
            <a:r>
              <a:rPr lang="en-US" altLang="zh-CN" dirty="0"/>
              <a:t> </a:t>
            </a:r>
            <a:r>
              <a:rPr lang="zh-CN" altLang="en-US" dirty="0"/>
              <a:t>生成图像会大大增加负担，而且生成图像还有不确定性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9876"/>
            <a:ext cx="12192000" cy="418122"/>
          </a:xfrm>
          <a:prstGeom prst="rect">
            <a:avLst/>
          </a:prstGeom>
          <a:solidFill>
            <a:srgbClr val="2E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66FB"/>
              </a:solidFill>
            </a:endParaRPr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108000" y="720000"/>
            <a:ext cx="11987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1838" y="73392"/>
            <a:ext cx="1954161" cy="5960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88219" y="6211867"/>
            <a:ext cx="884221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华东师范大学 计算机科学与技术学院</a:t>
            </a:r>
            <a:endParaRPr lang="zh-CN" altLang="en-US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219" y="5647802"/>
            <a:ext cx="5479025" cy="4603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ym typeface="微软雅黑" panose="020B0503020204020204" pitchFamily="34" charset="-122"/>
              </a:rPr>
              <a:t>2021</a:t>
            </a:r>
            <a:r>
              <a:rPr lang="zh-CN" altLang="en-US" sz="2400" dirty="0">
                <a:sym typeface="微软雅黑" panose="020B0503020204020204" pitchFamily="34" charset="-122"/>
              </a:rPr>
              <a:t>级专硕   陈忠    </a:t>
            </a:r>
            <a:endParaRPr lang="zh-CN" altLang="en-US" sz="2400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61" y="4532883"/>
            <a:ext cx="1524000" cy="152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8035" y="4857750"/>
            <a:ext cx="8187055" cy="70675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HERALD: An Annotation Efficient Method to Detect User Disengagement in Social Conversations</a:t>
            </a:r>
            <a:endParaRPr sz="20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305" y="960120"/>
            <a:ext cx="3465830" cy="608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k=10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 as the text encoder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017395"/>
            <a:ext cx="4175760" cy="4023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815205" y="1179830"/>
            <a:ext cx="6322695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在启发式标记预测的效果很好（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从大量嘈杂的标签中学习比有限但干净的标签效果更好（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在自动标记训练数据上微调模型比启发式更好（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去噪算法可以很好提高性能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排除启发式第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组会导致性能下降严重，表明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以非积极回复结束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是最普遍的用户脱离形式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消融分析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685925"/>
            <a:ext cx="4114800" cy="3208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382260" y="2329180"/>
            <a:ext cx="5852160" cy="157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/>
              <a:t>训练过程中删除低</a:t>
            </a:r>
            <a:r>
              <a:rPr lang="en-US" altLang="zh-CN" b="1"/>
              <a:t>Shapley</a:t>
            </a:r>
            <a:r>
              <a:rPr lang="zh-CN" altLang="en-US" b="1"/>
              <a:t>值能提高性能并快速收敛</a:t>
            </a:r>
            <a:endParaRPr lang="zh-CN" altLang="en-US" b="1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/>
              <a:t>随机删除会降低性能</a:t>
            </a:r>
            <a:endParaRPr lang="zh-CN" altLang="en-US" b="1"/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/>
              <a:t>删除高</a:t>
            </a:r>
            <a:r>
              <a:rPr lang="en-US" altLang="zh-CN" b="1"/>
              <a:t>Shapley</a:t>
            </a:r>
            <a:r>
              <a:rPr lang="zh-CN" altLang="en-US" b="1"/>
              <a:t>值会降低性能</a:t>
            </a:r>
            <a:endParaRPr lang="zh-CN" altLang="en-US" b="1"/>
          </a:p>
          <a:p>
            <a:pPr lvl="1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altLang="en-US" b="1"/>
              <a:t>进一步表明</a:t>
            </a:r>
            <a:r>
              <a:rPr lang="en-US" altLang="zh-CN" b="1">
                <a:solidFill>
                  <a:srgbClr val="FF0000"/>
                </a:solidFill>
              </a:rPr>
              <a:t>Shapley</a:t>
            </a:r>
            <a:r>
              <a:rPr lang="zh-CN" altLang="en-US" b="1">
                <a:solidFill>
                  <a:srgbClr val="FF0000"/>
                </a:solidFill>
              </a:rPr>
              <a:t>去噪算法</a:t>
            </a:r>
            <a:r>
              <a:rPr lang="zh-CN" altLang="en-US" b="1"/>
              <a:t>的重要性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38599" y="5227007"/>
            <a:ext cx="452482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 谢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5227007"/>
            <a:ext cx="1320800" cy="1236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92405" y="86360"/>
            <a:ext cx="10010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HERALD: An Annotation Efficient Method to Detect User Disengagement in Social Conversations</a:t>
            </a:r>
            <a:endParaRPr kumimoji="1" lang="en-US" altLang="zh-CN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552756" y="2746357"/>
            <a:ext cx="4546859" cy="12241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HERALD：一种检测社交会话中用户脱离的有效方法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0" y="937895"/>
            <a:ext cx="4986655" cy="5222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78"/>
    </mc:Choice>
    <mc:Fallback>
      <p:transition spd="slow" advTm="228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fld id="{96727D3B-1B81-5549-9B2F-B47ED2EA5FA0}" type="slidenum">
              <a:rPr kumimoji="1" lang="en-US" altLang="zh-CN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847725"/>
            <a:ext cx="4918075" cy="2745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" y="3717925"/>
            <a:ext cx="4691380" cy="2546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847725"/>
            <a:ext cx="6130925" cy="328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 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6915" y="945515"/>
            <a:ext cx="8957945" cy="394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开放域多轮对话系统的评价指标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最终目标是为用户提供好的体验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（用于机器翻译）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但这些评价标准比较死板，评价效果与人类判断相关性很差，且大多依赖于静态语料库，另外针对不同用户无法做到个性化评价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提出：用户参与度是一个很重要的指标，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人工评价能很好地解决问题，但是成本高且存在隐私问题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设计一个系统自动判别用户参与度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网络框架 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878840"/>
            <a:ext cx="9975850" cy="3442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0080" y="4529455"/>
            <a:ext cx="6322695" cy="1517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使用基于文本的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的系统分割模型分段：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在每个段上应用启发式函数来检测脱离意图（正则表达式）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任何段上有脱离意图就判断为脱离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只有最后一段中检测到脱离才分配脱离标签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8025" y="4529455"/>
            <a:ext cx="337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算法去噪和微调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5152390"/>
            <a:ext cx="3558540" cy="655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fld id="{96727D3B-1B81-5549-9B2F-B47ED2EA5FA0}" type="slidenum">
              <a:rPr kumimoji="1" lang="en-US" altLang="zh-CN" smtClean="0"/>
            </a:fld>
            <a:endParaRPr kumimoji="1" lang="zh-CN" altLang="en-US" dirty="0"/>
          </a:p>
        </p:txBody>
      </p:sp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具体的降噪过程 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075" y="1014730"/>
            <a:ext cx="10096500" cy="428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首先在auto-labeled training samples上微调基于 BERT 的分类模型 Mθ = M(φ, f) = f(φ(x))。 这一步将 labeling heuristic的知识注入模型 Mθ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）将每个auto-labeled training数据映射到特征空间 {φ(x)}中 ，因为我们想在特征空间中应用 Shapley 值的闭式 KNN 公式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）接下来，对于二元分类问题，我们将每个训练数据复制 2 次，标签为 [0, 1]。 这会生成一个包含 2 × Ntrain 数据点的大型训练集 Dlarge，我们注意到原始训练集 Dtrain 是 Dlarge 的子集，因为 Dlarge 为每个训练数据枚举了所有 C 个可能的标签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）使用封闭形式的 KNN 公式计算 Dlarge 中 2 × Ntrain 数据点的 Shapley 值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）去除Dlarge中Shapley值为负的数据，得到一个干净的训练集Dclean。 复制和删除过程“翻转”具有低沙普利值的噪声数据点的标签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 Dclean 上微调分类模型 Mθ 以获得最终的user disengagement检测模型。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网络框架 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861695"/>
            <a:ext cx="8206740" cy="3154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13385" y="4281170"/>
            <a:ext cx="3846195" cy="163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人工将用户脱离分为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Complain system responses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Dislike current topic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Termination or change topics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with non-positive response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fld id="{96727D3B-1B81-5549-9B2F-B47ED2EA5FA0}" type="slidenum">
              <a:rPr kumimoji="1" lang="en-US" altLang="zh-CN" smtClean="0"/>
            </a:fld>
            <a:endParaRPr kumimoji="1" lang="zh-CN" altLang="en-US" dirty="0"/>
          </a:p>
        </p:txBody>
      </p:sp>
      <p:sp>
        <p:nvSpPr>
          <p:cNvPr id="11" name="文本框 5"/>
          <p:cNvSpPr txBox="1"/>
          <p:nvPr/>
        </p:nvSpPr>
        <p:spPr>
          <a:xfrm>
            <a:off x="180000" y="108000"/>
            <a:ext cx="851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Shapley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 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91490" y="985520"/>
                <a:ext cx="10533380" cy="21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Shapley value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：考虑各个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agent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做的贡献，来公平分配合作收益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例子：一个合作项目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C=&lt;Ag,v&gt;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由一些代理（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Ag={1,2...,n},n&gt;2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），和每个代理在这个合作项目中所做的贡献量的特征方程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v(C)=k(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𝑪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表示。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一个程序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C=500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行代码找三个程序员完成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1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：普通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2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：大神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3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：美女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v({1})=100,v({2})=125,v({3})=50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None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v({1,2})=270,v({2,3})=350,v({1,3})=375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985520"/>
                <a:ext cx="10533380" cy="21786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5" y="3401060"/>
            <a:ext cx="6126480" cy="2522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70" y="3475355"/>
            <a:ext cx="3467100" cy="548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4418330"/>
            <a:ext cx="2984500" cy="65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610" y="5005070"/>
            <a:ext cx="3175000" cy="462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980" y="5467350"/>
            <a:ext cx="3096895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999" y="108000"/>
            <a:ext cx="914098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2E6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kumimoji="1" lang="en-US" altLang="zh-CN" sz="2400" b="1" dirty="0">
              <a:solidFill>
                <a:srgbClr val="2E6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3D68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760" y="814705"/>
            <a:ext cx="5614035" cy="1214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Gunrock Movie Dataset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Gunrock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的开放域社交聊天机器人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个未标记对话框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+5644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轮对话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+dev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轮对话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+2312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个用户回复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2520315"/>
            <a:ext cx="3371215" cy="378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197600" y="1002665"/>
            <a:ext cx="5711190" cy="1455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ConvAI2 Dataset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</a:t>
            </a: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ConvAI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挑战中收集的基于文本的对话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None/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挑选了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个聊天机器人，排除了少于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轮的对话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2226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个未标记对话框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+18306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轮对话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+dev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轮对话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003550"/>
            <a:ext cx="3467735" cy="3077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78"/>
    </mc:Choice>
    <mc:Fallback>
      <p:transition spd="slow" advTm="22878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356,&quot;width&quot;:988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宽屏</PresentationFormat>
  <Paragraphs>120</Paragraphs>
  <Slides>12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Cambria Math</vt:lpstr>
      <vt:lpstr>MS Mincho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✨ 忠小怪i ✨</cp:lastModifiedBy>
  <cp:revision>1254</cp:revision>
  <dcterms:created xsi:type="dcterms:W3CDTF">2021-12-12T14:35:00Z</dcterms:created>
  <dcterms:modified xsi:type="dcterms:W3CDTF">2021-12-22T08:48:55Z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0A673EA4C1D14B3E9772A4BBF43E13BE</vt:lpwstr>
  </property>
</Properties>
</file>