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5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329" r:id="rId3"/>
    <p:sldId id="355" r:id="rId4"/>
    <p:sldId id="358" r:id="rId6"/>
    <p:sldId id="359" r:id="rId7"/>
    <p:sldId id="338" r:id="rId8"/>
    <p:sldId id="362" r:id="rId9"/>
    <p:sldId id="360" r:id="rId10"/>
    <p:sldId id="363" r:id="rId11"/>
    <p:sldId id="364" r:id="rId12"/>
    <p:sldId id="365" r:id="rId13"/>
    <p:sldId id="366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22" r:id="rId22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/>
    <p:restoredTop sz="94714"/>
  </p:normalViewPr>
  <p:slideViewPr>
    <p:cSldViewPr snapToGrid="0" snapToObjects="1">
      <p:cViewPr>
        <p:scale>
          <a:sx n="195" d="100"/>
          <a:sy n="195" d="100"/>
        </p:scale>
        <p:origin x="584" y="168"/>
      </p:cViewPr>
      <p:guideLst>
        <p:guide pos="5534"/>
        <p:guide orient="horz" pos="3039"/>
        <p:guide pos="1478"/>
        <p:guide orient="horz" pos="2470"/>
        <p:guide pos="2698"/>
        <p:guide orient="horz" pos="1963"/>
        <p:guide orient="horz" pos="590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ustomXml" Target="../customXml/item1.xml"/><Relationship Id="rId26" Type="http://schemas.openxmlformats.org/officeDocument/2006/relationships/customXmlProps" Target="../customXml/itemProps59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  <p:custDataLst>
              <p:tags r:id="rId3"/>
            </p:custDataLst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16358" y="3699584"/>
            <a:ext cx="1960880" cy="19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zh-CN" altLang="en-US" sz="20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汇报人：李浩铭</a:t>
            </a:r>
            <a:endParaRPr kumimoji="1" lang="zh-CN" altLang="en-US" sz="20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3983" y="2892323"/>
            <a:ext cx="5489803" cy="53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20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ACL2020</a:t>
            </a:r>
            <a:r>
              <a:rPr kumimoji="1" lang="en-US" altLang="zh-CN" sz="20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endParaRPr kumimoji="1" lang="en-US" altLang="zh-CN" sz="20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4255" y="1877695"/>
            <a:ext cx="58699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zh-CN" altLang="en-US" sz="20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Document Modeling with Graph Attention Networks for Multi-grained Machine Reading Comprehension</a:t>
            </a:r>
            <a:endParaRPr kumimoji="1" lang="zh-CN" altLang="en-US" sz="20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1184231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Graph Encoder</a:t>
            </a:r>
            <a:endParaRPr kumimoji="1" lang="zh-CN" altLang="en-US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6956" y="1841298"/>
            <a:ext cx="3475904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Each layer in our graph encoder consists of three self-attention layers, a graph integration layer, and a feed-forward layer.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2015" y="1184275"/>
            <a:ext cx="4451985" cy="38836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115" y="513715"/>
            <a:ext cx="6471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  <a:sym typeface="+mn-ea"/>
              </a:rPr>
              <a:t>Document Modeling with Graph Attention Networks for Multi-grained Machine Reading Comprehension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5360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09 / 17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944836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Graph Attention Networks</a:t>
            </a:r>
            <a:endParaRPr kumimoji="1" lang="zh-CN" altLang="en-US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047230" y="1311073"/>
                <a:ext cx="7149804" cy="319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2200"/>
                  </a:lnSpc>
                </a:pPr>
                <a:r>
                  <a:rPr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We apply graph attention networks to model the information flow between nodes, which can further improve the representations of nodes by attention mechanism over features from its neighbors. </a:t>
                </a:r>
                <a:endParaRPr sz="1400" dirty="0">
                  <a:solidFill>
                    <a:srgbClr val="6C6E70"/>
                  </a:solidFill>
                  <a:latin typeface="兰亭黑-简 纤黑" charset="-122"/>
                  <a:ea typeface="兰亭黑-简 纤黑" charset="-122"/>
                </a:endParaRPr>
              </a:p>
              <a:p>
                <a:pPr algn="just">
                  <a:lnSpc>
                    <a:spcPts val="2200"/>
                  </a:lnSpc>
                </a:pPr>
                <a:r>
                  <a:rPr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define a graph</a:t>
                </a:r>
                <a:endParaRPr sz="1400" dirty="0">
                  <a:solidFill>
                    <a:srgbClr val="6C6E70"/>
                  </a:solidFill>
                  <a:latin typeface="兰亭黑-简 纤黑" charset="-122"/>
                  <a:ea typeface="兰亭黑-简 纤黑" charset="-122"/>
                </a:endParaRPr>
              </a:p>
              <a:p>
                <a:pPr algn="just">
                  <a:lnSpc>
                    <a:spcPts val="2200"/>
                  </a:lnSpc>
                </a:pPr>
                <a:endParaRPr sz="1400" dirty="0">
                  <a:solidFill>
                    <a:srgbClr val="6C6E70"/>
                  </a:solidFill>
                  <a:latin typeface="兰亭黑-简 纤黑" charset="-122"/>
                  <a:ea typeface="兰亭黑-简 纤黑" charset="-122"/>
                </a:endParaRPr>
              </a:p>
              <a:p>
                <a:pPr algn="just">
                  <a:lnSpc>
                    <a:spcPts val="2200"/>
                  </a:lnSpc>
                </a:pPr>
                <a:r>
                  <a:rPr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attention coefficient </a:t>
                </a:r>
                <a:endParaRPr sz="1400" dirty="0">
                  <a:solidFill>
                    <a:srgbClr val="6C6E70"/>
                  </a:solidFill>
                  <a:latin typeface="兰亭黑-简 纤黑" charset="-122"/>
                  <a:ea typeface="兰亭黑-简 纤黑" charset="-122"/>
                </a:endParaRPr>
              </a:p>
              <a:p>
                <a:pPr algn="just">
                  <a:lnSpc>
                    <a:spcPts val="2200"/>
                  </a:lnSpc>
                </a:pPr>
                <a:endParaRPr sz="1400" dirty="0">
                  <a:solidFill>
                    <a:srgbClr val="6C6E70"/>
                  </a:solidFill>
                  <a:latin typeface="兰亭黑-简 纤黑" charset="-122"/>
                  <a:ea typeface="兰亭黑-简 纤黑" charset="-122"/>
                </a:endParaRPr>
              </a:p>
              <a:p>
                <a:pPr algn="just">
                  <a:lnSpc>
                    <a:spcPts val="2200"/>
                  </a:lnSpc>
                </a:pPr>
                <a:endParaRPr sz="1400" dirty="0">
                  <a:solidFill>
                    <a:srgbClr val="6C6E70"/>
                  </a:solidFill>
                  <a:latin typeface="兰亭黑-简 纤黑" charset="-122"/>
                  <a:ea typeface="兰亭黑-简 纤黑" charset="-122"/>
                </a:endParaRPr>
              </a:p>
              <a:p>
                <a:pPr algn="just">
                  <a:lnSpc>
                    <a:spcPts val="2200"/>
                  </a:lnSpc>
                </a:pPr>
                <a:r>
                  <a:rPr lang="en-US"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t</a:t>
                </a:r>
                <a:r>
                  <a:rPr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he output of this attention head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i="1" dirty="0">
                  <a:solidFill>
                    <a:srgbClr val="6C6E70"/>
                  </a:solidFill>
                  <a:latin typeface="Cambria Math" panose="02040503050406030204" charset="0"/>
                  <a:ea typeface="兰亭黑-简 纤黑" charset="-122"/>
                  <a:cs typeface="Cambria Math" panose="02040503050406030204" charset="0"/>
                </a:endParaRPr>
              </a:p>
              <a:p>
                <a:pPr algn="just">
                  <a:lnSpc>
                    <a:spcPts val="2200"/>
                  </a:lnSpc>
                </a:pPr>
                <a:endParaRPr sz="1400" dirty="0">
                  <a:solidFill>
                    <a:srgbClr val="6C6E70"/>
                  </a:solidFill>
                  <a:latin typeface="兰亭黑-简 纤黑" charset="-122"/>
                  <a:ea typeface="兰亭黑-简 纤黑" charset="-122"/>
                </a:endParaRPr>
              </a:p>
              <a:p>
                <a:pPr algn="just">
                  <a:lnSpc>
                    <a:spcPts val="2200"/>
                  </a:lnSpc>
                </a:pPr>
                <a:r>
                  <a:rPr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the multi-head attention result</a:t>
                </a:r>
                <a:endParaRPr sz="1400" dirty="0">
                  <a:solidFill>
                    <a:srgbClr val="6C6E70"/>
                  </a:solidFill>
                  <a:latin typeface="兰亭黑-简 纤黑" charset="-122"/>
                  <a:ea typeface="兰亭黑-简 纤黑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30" y="1311073"/>
                <a:ext cx="7149804" cy="3194685"/>
              </a:xfrm>
              <a:prstGeom prst="rect">
                <a:avLst/>
              </a:prstGeom>
              <a:blipFill rotWithShape="1">
                <a:blip r:embed="rId1"/>
                <a:stretch>
                  <a:fillRect l="-2" t="-14" r="6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047115" y="513715"/>
            <a:ext cx="6471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  <a:sym typeface="+mn-ea"/>
              </a:rPr>
              <a:t>Document Modeling with Graph Attention Networks for Multi-grained Machine Reading Comprehension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pic>
        <p:nvPicPr>
          <p:cNvPr id="2" name="334E55B0-647D-440b-865C-3EC943EB4CBC-6" descr="/private/var/folders/10/zjzpn4nj0fs1bs8blqygy0900000gn/T/com.kingsoft.wpsoffice.mac/wpsoffice.HdwynH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55" y="2239010"/>
            <a:ext cx="1407160" cy="234950"/>
          </a:xfrm>
          <a:prstGeom prst="rect">
            <a:avLst/>
          </a:prstGeom>
        </p:spPr>
      </p:pic>
      <p:pic>
        <p:nvPicPr>
          <p:cNvPr id="3" name="334E55B0-647D-440b-865C-3EC943EB4CBC-7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0" y="2665095"/>
            <a:ext cx="1833224" cy="439200"/>
          </a:xfrm>
          <a:prstGeom prst="rect">
            <a:avLst/>
          </a:prstGeom>
        </p:spPr>
      </p:pic>
      <p:pic>
        <p:nvPicPr>
          <p:cNvPr id="4" name="334E55B0-647D-440b-865C-3EC943EB4CBC-8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570" y="3104515"/>
            <a:ext cx="2999740" cy="438785"/>
          </a:xfrm>
          <a:prstGeom prst="rect">
            <a:avLst/>
          </a:prstGeom>
        </p:spPr>
      </p:pic>
      <p:pic>
        <p:nvPicPr>
          <p:cNvPr id="14" name="334E55B0-647D-440b-865C-3EC943EB4CBC-9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365" y="3627755"/>
            <a:ext cx="1556145" cy="439200"/>
          </a:xfrm>
          <a:prstGeom prst="rect">
            <a:avLst/>
          </a:prstGeom>
        </p:spPr>
      </p:pic>
      <p:pic>
        <p:nvPicPr>
          <p:cNvPr id="15" name="334E55B0-647D-440b-865C-3EC943EB4CBC-10" descr="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1125" y="4206240"/>
            <a:ext cx="907415" cy="299720"/>
          </a:xfrm>
          <a:prstGeom prst="rect">
            <a:avLst/>
          </a:prstGeom>
        </p:spPr>
      </p:pic>
      <p:pic>
        <p:nvPicPr>
          <p:cNvPr id="16" name="334E55B0-647D-440b-865C-3EC943EB4CBC-11" descr="wpsoffi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8260" y="4589780"/>
            <a:ext cx="1527810" cy="3530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95360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10 / 17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1184231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Graph Integration Layer</a:t>
            </a:r>
            <a:endParaRPr kumimoji="1" lang="zh-CN" altLang="en-US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765" y="1660525"/>
            <a:ext cx="397764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We use graph attention networks on the graph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, this layer allows information to be passed to nodes with different levels of granularity. 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This layer helps to model the dependencies of the two-grained answers.   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0" y="1684655"/>
            <a:ext cx="2641600" cy="1816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115" y="513715"/>
            <a:ext cx="6471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  <a:sym typeface="+mn-ea"/>
              </a:rPr>
              <a:t>Document Modeling with Graph Attention Networks for Multi-grained Machine Reading Comprehension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95360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11 / 17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5234" y="1235666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Relational Embedding</a:t>
            </a:r>
            <a:endParaRPr kumimoji="1" lang="zh-CN" altLang="en-US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121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introduce a novel relational embedding on constructed graph, which aims at modeling the relative position information between nodes on the  multi-granularity  documentstructure</a:t>
            </a: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.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7115" y="513715"/>
            <a:ext cx="6471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  <a:sym typeface="+mn-ea"/>
              </a:rPr>
              <a:t>Document Modeling with Graph Attention Networks for Multi-grained Machine Reading Comprehension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pic>
        <p:nvPicPr>
          <p:cNvPr id="3" name="334E55B0-647D-440b-865C-3EC943EB4CBC-12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7595" y="2566670"/>
            <a:ext cx="3870325" cy="586740"/>
          </a:xfrm>
          <a:prstGeom prst="rect">
            <a:avLst/>
          </a:prstGeom>
        </p:spPr>
      </p:pic>
      <p:pic>
        <p:nvPicPr>
          <p:cNvPr id="4" name="334E55B0-647D-440b-865C-3EC943EB4CBC-13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95" y="3215005"/>
            <a:ext cx="2905760" cy="587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071245" y="3940810"/>
                <a:ext cx="7106285" cy="5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In above equations,  the edge between node </a:t>
                </a:r>
                <a:r>
                  <a:rPr lang="en-US"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i </a:t>
                </a:r>
                <a:r>
                  <a:rPr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and node </a:t>
                </a:r>
                <a:r>
                  <a:rPr lang="en-US"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j </a:t>
                </a:r>
                <a:r>
                  <a:rPr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is represented by learnable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  <m:t>𝑖𝑗</m:t>
                        </m:r>
                      </m:sub>
                      <m:sup>
                        <m: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  <m:t>𝐾</m:t>
                        </m:r>
                      </m:sup>
                    </m:sSubSup>
                    <m:r>
                      <a:rPr lang="en-US" sz="1400" i="1" dirty="0">
                        <a:solidFill>
                          <a:srgbClr val="6C6E70"/>
                        </a:solidFill>
                        <a:latin typeface="Cambria Math" panose="02040503050406030204" charset="0"/>
                        <a:ea typeface="兰亭黑-简 纤黑" charset="-122"/>
                        <a:cs typeface="Cambria Math" panose="02040503050406030204" charset="0"/>
                      </a:rPr>
                      <m:t>,</m:t>
                    </m:r>
                    <m:sSubSup>
                      <m:sSubSupPr>
                        <m:ctrlP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  <m:t>𝑖𝑗</m:t>
                        </m:r>
                      </m:sub>
                      <m:sup>
                        <m: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  <m:t>𝑉</m:t>
                        </m:r>
                      </m:sup>
                    </m:sSubSup>
                    <m:r>
                      <a:rPr lang="en-US" sz="1400" i="1" dirty="0">
                        <a:solidFill>
                          <a:srgbClr val="6C6E70"/>
                        </a:solidFill>
                        <a:latin typeface="Cambria Math" panose="02040503050406030204" charset="0"/>
                        <a:ea typeface="兰亭黑-简 纤黑" charset="-122"/>
                        <a:cs typeface="Cambria Math" panose="02040503050406030204" charset="0"/>
                      </a:rPr>
                      <m:t>∈</m:t>
                    </m:r>
                    <m:sSup>
                      <m:sSupPr>
                        <m:ctrlP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sz="1400" i="1" dirty="0">
                                <a:solidFill>
                                  <a:srgbClr val="6C6E70"/>
                                </a:solidFill>
                                <a:latin typeface="Cambria Math" panose="02040503050406030204" charset="0"/>
                                <a:ea typeface="兰亭黑-简 纤黑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solidFill>
                                  <a:srgbClr val="6C6E70"/>
                                </a:solidFill>
                                <a:latin typeface="Cambria Math" panose="02040503050406030204" charset="0"/>
                                <a:ea typeface="兰亭黑-简 纤黑" charset="-122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 dirty="0">
                                <a:solidFill>
                                  <a:srgbClr val="6C6E70"/>
                                </a:solidFill>
                                <a:latin typeface="Cambria Math" panose="02040503050406030204" charset="0"/>
                                <a:ea typeface="兰亭黑-简 纤黑" charset="-122"/>
                                <a:cs typeface="Cambria Math" panose="02040503050406030204" charset="0"/>
                              </a:rPr>
                              <m:t>𝑧</m:t>
                            </m:r>
                          </m:sub>
                        </m:sSub>
                      </m:sup>
                    </m:sSup>
                  </m:oMath>
                </a14:m>
                <a:endParaRPr lang="en-US" sz="1400" dirty="0">
                  <a:solidFill>
                    <a:srgbClr val="6C6E70"/>
                  </a:solidFill>
                  <a:latin typeface="兰亭黑-简 纤黑" charset="-122"/>
                  <a:ea typeface="兰亭黑-简 纤黑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45" y="3940810"/>
                <a:ext cx="7106285" cy="5702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295360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12 / 17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5234" y="1235666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Graph Initialization</a:t>
            </a:r>
            <a:endParaRPr kumimoji="1" lang="zh-CN" altLang="en-US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002780" y="1660323"/>
                <a:ext cx="7149804" cy="150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2200"/>
                  </a:lnSpc>
                </a:pPr>
                <a:r>
                  <a:rPr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Since the BERT model can only provide token level representation, we use a bottom-up average-pooling strategy to initialize the nodes other than token level nodes.  </a:t>
                </a:r>
                <a:endParaRPr sz="1400" dirty="0">
                  <a:solidFill>
                    <a:srgbClr val="6C6E70"/>
                  </a:solidFill>
                  <a:latin typeface="兰亭黑-简 纤黑" charset="-122"/>
                  <a:ea typeface="兰亭黑-简 纤黑" charset="-122"/>
                </a:endParaRPr>
              </a:p>
              <a:p>
                <a:pPr algn="just">
                  <a:lnSpc>
                    <a:spcPts val="2200"/>
                  </a:lnSpc>
                </a:pPr>
                <a:r>
                  <a:rPr lang="en-US"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  <m:t>𝑜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1400" i="1" dirty="0">
                        <a:solidFill>
                          <a:srgbClr val="6C6E70"/>
                        </a:solidFill>
                        <a:latin typeface="Cambria Math" panose="02040503050406030204" charset="0"/>
                        <a:ea typeface="兰亭黑-简 纤黑" charset="-122"/>
                        <a:cs typeface="Cambria Math" panose="02040503050406030204" charset="0"/>
                      </a:rPr>
                      <m:t>∈{</m:t>
                    </m:r>
                    <m:r>
                      <a:rPr lang="en-US" sz="1400" i="1" dirty="0">
                        <a:solidFill>
                          <a:srgbClr val="6C6E70"/>
                        </a:solidFill>
                        <a:latin typeface="Cambria Math" panose="02040503050406030204" charset="0"/>
                        <a:ea typeface="兰亭黑-简 纤黑" charset="-122"/>
                        <a:cs typeface="Cambria Math" panose="02040503050406030204" charset="0"/>
                      </a:rPr>
                      <m:t>0</m:t>
                    </m:r>
                    <m:r>
                      <a:rPr lang="en-US" sz="1400" i="1" dirty="0">
                        <a:solidFill>
                          <a:srgbClr val="6C6E70"/>
                        </a:solidFill>
                        <a:latin typeface="Cambria Math" panose="02040503050406030204" charset="0"/>
                        <a:ea typeface="兰亭黑-简 纤黑" charset="-122"/>
                        <a:cs typeface="Cambria Math" panose="02040503050406030204" charset="0"/>
                      </a:rPr>
                      <m:t>,</m:t>
                    </m:r>
                    <m:r>
                      <a:rPr lang="en-US" sz="1400" i="1" dirty="0">
                        <a:solidFill>
                          <a:srgbClr val="6C6E70"/>
                        </a:solidFill>
                        <a:latin typeface="Cambria Math" panose="02040503050406030204" charset="0"/>
                        <a:ea typeface="兰亭黑-简 纤黑" charset="-122"/>
                        <a:cs typeface="Cambria Math" panose="02040503050406030204" charset="0"/>
                      </a:rPr>
                      <m:t>1</m:t>
                    </m:r>
                    <m:r>
                      <a:rPr lang="en-US" sz="1400" i="1" dirty="0">
                        <a:solidFill>
                          <a:srgbClr val="6C6E70"/>
                        </a:solidFill>
                        <a:latin typeface="Cambria Math" panose="02040503050406030204" charset="0"/>
                        <a:ea typeface="兰亭黑-简 纤黑" charset="-122"/>
                        <a:cs typeface="Cambria Math" panose="02040503050406030204" charset="0"/>
                      </a:rPr>
                      <m:t>,</m:t>
                    </m:r>
                    <m:r>
                      <a:rPr lang="en-US" sz="1400" i="1" dirty="0">
                        <a:solidFill>
                          <a:srgbClr val="6C6E70"/>
                        </a:solidFill>
                        <a:latin typeface="Cambria Math" panose="02040503050406030204" charset="0"/>
                        <a:ea typeface="兰亭黑-简 纤黑" charset="-122"/>
                        <a:cs typeface="Cambria Math" panose="02040503050406030204" charset="0"/>
                      </a:rPr>
                      <m:t>2</m:t>
                    </m:r>
                    <m:r>
                      <a:rPr lang="en-US" sz="1400" i="1" dirty="0">
                        <a:solidFill>
                          <a:srgbClr val="6C6E70"/>
                        </a:solidFill>
                        <a:latin typeface="Cambria Math" panose="02040503050406030204" charset="0"/>
                        <a:ea typeface="兰亭黑-简 纤黑" charset="-122"/>
                        <a:cs typeface="Cambria Math" panose="02040503050406030204" charset="0"/>
                      </a:rPr>
                      <m:t>,</m:t>
                    </m:r>
                    <m:r>
                      <a:rPr lang="en-US" sz="1400" i="1" dirty="0">
                        <a:solidFill>
                          <a:srgbClr val="6C6E70"/>
                        </a:solidFill>
                        <a:latin typeface="Cambria Math" panose="02040503050406030204" charset="0"/>
                        <a:ea typeface="兰亭黑-简 纤黑" charset="-122"/>
                        <a:cs typeface="Cambria Math" panose="02040503050406030204" charset="0"/>
                      </a:rPr>
                      <m:t>3</m:t>
                    </m:r>
                    <m:r>
                      <a:rPr lang="en-US" sz="1400" i="1" dirty="0">
                        <a:solidFill>
                          <a:srgbClr val="6C6E70"/>
                        </a:solidFill>
                        <a:latin typeface="Cambria Math" panose="02040503050406030204" charset="0"/>
                        <a:ea typeface="兰亭黑-简 纤黑" charset="-122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 to indicate the type of node i, representing token node,sentence node, paragraph node and document node respectively. </a:t>
                </a:r>
                <a:endParaRPr lang="en-US" sz="1400" dirty="0">
                  <a:solidFill>
                    <a:srgbClr val="6C6E70"/>
                  </a:solidFill>
                  <a:latin typeface="兰亭黑-简 纤黑" charset="-122"/>
                  <a:ea typeface="兰亭黑-简 纤黑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80" y="1660323"/>
                <a:ext cx="7149804" cy="1501775"/>
              </a:xfrm>
              <a:prstGeom prst="rect">
                <a:avLst/>
              </a:prstGeom>
              <a:blipFill rotWithShape="1">
                <a:blip r:embed="rId1"/>
                <a:stretch>
                  <a:fillRect l="-2" t="-29" r="6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047115" y="513715"/>
            <a:ext cx="6471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  <a:sym typeface="+mn-ea"/>
              </a:rPr>
              <a:t>Document Modeling with Graph Attention Networks for Multi-grained Machine Reading Comprehension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0" y="3086100"/>
            <a:ext cx="3568700" cy="546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045210" y="3711575"/>
                <a:ext cx="7106920" cy="561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  <m:r>
                      <a:rPr lang="en-US" sz="1400" i="1" dirty="0">
                        <a:solidFill>
                          <a:srgbClr val="6C6E70"/>
                        </a:solidFill>
                        <a:latin typeface="Cambria Math" panose="02040503050406030204" charset="0"/>
                        <a:ea typeface="兰亭黑-简 纤黑" charset="-122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sz="1400" i="1" dirty="0">
                                <a:solidFill>
                                  <a:srgbClr val="6C6E70"/>
                                </a:solidFill>
                                <a:latin typeface="Cambria Math" panose="02040503050406030204" charset="0"/>
                                <a:ea typeface="兰亭黑-简 纤黑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solidFill>
                                  <a:srgbClr val="6C6E70"/>
                                </a:solidFill>
                                <a:latin typeface="Cambria Math" panose="02040503050406030204" charset="0"/>
                                <a:ea typeface="兰亭黑-简 纤黑" charset="-122"/>
                                <a:cs typeface="Cambria Math" panose="0204050305040603020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400" i="1" dirty="0">
                                <a:solidFill>
                                  <a:srgbClr val="6C6E70"/>
                                </a:solidFill>
                                <a:latin typeface="Cambria Math" panose="02040503050406030204" charset="0"/>
                                <a:ea typeface="兰亭黑-简 纤黑" charset="-122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400" i="1" dirty="0">
                        <a:solidFill>
                          <a:srgbClr val="6C6E70"/>
                        </a:solidFill>
                        <a:latin typeface="Cambria Math" panose="02040503050406030204" charset="0"/>
                        <a:ea typeface="兰亭黑-简 纤黑" charset="-122"/>
                        <a:cs typeface="Cambria Math" panose="02040503050406030204" charset="0"/>
                      </a:rPr>
                      <m:t>∈</m:t>
                    </m:r>
                    <m:sSup>
                      <m:sSupPr>
                        <m:ctrlP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sz="1400" i="1" dirty="0">
                                <a:solidFill>
                                  <a:srgbClr val="6C6E70"/>
                                </a:solidFill>
                                <a:latin typeface="Cambria Math" panose="02040503050406030204" charset="0"/>
                                <a:ea typeface="兰亭黑-简 纤黑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solidFill>
                                  <a:srgbClr val="6C6E70"/>
                                </a:solidFill>
                                <a:latin typeface="Cambria Math" panose="02040503050406030204" charset="0"/>
                                <a:ea typeface="兰亭黑-简 纤黑" charset="-122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 dirty="0">
                                <a:solidFill>
                                  <a:srgbClr val="6C6E70"/>
                                </a:solidFill>
                                <a:latin typeface="Cambria Math" panose="02040503050406030204" charset="0"/>
                                <a:ea typeface="兰亭黑-简 纤黑" charset="-122"/>
                                <a:cs typeface="Cambria Math" panose="02040503050406030204" charset="0"/>
                              </a:rPr>
                              <m:t>ℎ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 represent the relational embedding and node type embedding in the graph initializer.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10" y="3711575"/>
                <a:ext cx="7106920" cy="5619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7295360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13 / 17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5234" y="1235666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Output Layer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02780" y="1660323"/>
            <a:ext cx="7149804" cy="65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The objective function is defined as the negative log likelihood of the prediction deviation of all training examples</a:t>
            </a:r>
            <a:endParaRPr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7115" y="513715"/>
            <a:ext cx="6471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  <a:sym typeface="+mn-ea"/>
              </a:rPr>
              <a:t>Document Modeling with Graph Attention Networks for Multi-grained Machine Reading Comprehension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pic>
        <p:nvPicPr>
          <p:cNvPr id="3" name="334E55B0-647D-440b-865C-3EC943EB4CBC-14" descr="/private/var/folders/10/zjzpn4nj0fs1bs8blqygy0900000gn/T/com.kingsoft.wpsoffice.mac/wpsoffice.mxzXfm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2003" y="2566035"/>
            <a:ext cx="4460875" cy="1012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03300" y="3578860"/>
                <a:ext cx="7149465" cy="83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sz="1400" dirty="0">
                            <a:solidFill>
                              <a:srgbClr val="6C6E70"/>
                            </a:solidFill>
                            <a:latin typeface="兰亭黑-简 纤黑" charset="-122"/>
                            <a:ea typeface="兰亭黑-简 纤黑" charset="-122"/>
                          </a:rPr>
                        </m:ctrlPr>
                      </m:sSubPr>
                      <m:e>
                        <m:r>
                          <a:rPr sz="1400" dirty="0">
                            <a:solidFill>
                              <a:srgbClr val="6C6E70"/>
                            </a:solidFill>
                            <a:latin typeface="兰亭黑-简 纤黑" charset="-122"/>
                            <a:ea typeface="兰亭黑-简 纤黑" charset="-122"/>
                          </a:rPr>
                          <m:t>𝑝</m:t>
                        </m:r>
                      </m:e>
                      <m:sub>
                        <m:r>
                          <a:rPr sz="1400" dirty="0">
                            <a:solidFill>
                              <a:srgbClr val="6C6E70"/>
                            </a:solidFill>
                            <a:latin typeface="兰亭黑-简 纤黑" charset="-122"/>
                            <a:ea typeface="兰亭黑-简 纤黑" charset="-122"/>
                          </a:rPr>
                          <m:t>𝑠</m:t>
                        </m:r>
                      </m:sub>
                    </m:sSub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(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𝑠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|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𝑐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,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𝑆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),</m:t>
                    </m:r>
                    <m:sSub>
                      <m:sSubPr>
                        <m:ctrlPr>
                          <a:rPr sz="1400" dirty="0">
                            <a:solidFill>
                              <a:srgbClr val="6C6E70"/>
                            </a:solidFill>
                            <a:latin typeface="兰亭黑-简 纤黑" charset="-122"/>
                            <a:ea typeface="兰亭黑-简 纤黑" charset="-122"/>
                          </a:rPr>
                        </m:ctrlPr>
                      </m:sSubPr>
                      <m:e>
                        <m:r>
                          <a:rPr sz="1400" dirty="0">
                            <a:solidFill>
                              <a:srgbClr val="6C6E70"/>
                            </a:solidFill>
                            <a:latin typeface="兰亭黑-简 纤黑" charset="-122"/>
                            <a:ea typeface="兰亭黑-简 纤黑" charset="-122"/>
                          </a:rPr>
                          <m:t>𝑝</m:t>
                        </m:r>
                      </m:e>
                      <m:sub>
                        <m:r>
                          <a:rPr sz="1400" dirty="0">
                            <a:solidFill>
                              <a:srgbClr val="6C6E70"/>
                            </a:solidFill>
                            <a:latin typeface="兰亭黑-简 纤黑" charset="-122"/>
                            <a:ea typeface="兰亭黑-简 纤黑" charset="-122"/>
                          </a:rPr>
                          <m:t>𝑒</m:t>
                        </m:r>
                      </m:sub>
                    </m:sSub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(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𝑒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|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𝑐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,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𝑆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),</m:t>
                    </m:r>
                    <m:sSub>
                      <m:sSubPr>
                        <m:ctrlPr>
                          <a:rPr sz="1400" dirty="0">
                            <a:solidFill>
                              <a:srgbClr val="6C6E70"/>
                            </a:solidFill>
                            <a:latin typeface="兰亭黑-简 纤黑" charset="-122"/>
                            <a:ea typeface="兰亭黑-简 纤黑" charset="-122"/>
                          </a:rPr>
                        </m:ctrlPr>
                      </m:sSubPr>
                      <m:e>
                        <m:r>
                          <a:rPr sz="1400" dirty="0">
                            <a:solidFill>
                              <a:srgbClr val="6C6E70"/>
                            </a:solidFill>
                            <a:latin typeface="兰亭黑-简 纤黑" charset="-122"/>
                            <a:ea typeface="兰亭黑-简 纤黑" charset="-122"/>
                          </a:rPr>
                          <m:t>𝑝</m:t>
                        </m:r>
                      </m:e>
                      <m:sub>
                        <m:r>
                          <a:rPr sz="1400" dirty="0">
                            <a:solidFill>
                              <a:srgbClr val="6C6E70"/>
                            </a:solidFill>
                            <a:latin typeface="兰亭黑-简 纤黑" charset="-122"/>
                            <a:ea typeface="兰亭黑-简 纤黑" charset="-122"/>
                          </a:rPr>
                          <m:t>𝑙</m:t>
                        </m:r>
                      </m:sub>
                    </m:sSub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(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𝑙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|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𝑐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,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𝑆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),</m:t>
                    </m:r>
                    <m:sSub>
                      <m:sSubPr>
                        <m:ctrlPr>
                          <a:rPr sz="1400" dirty="0">
                            <a:solidFill>
                              <a:srgbClr val="6C6E70"/>
                            </a:solidFill>
                            <a:latin typeface="兰亭黑-简 纤黑" charset="-122"/>
                            <a:ea typeface="兰亭黑-简 纤黑" charset="-122"/>
                          </a:rPr>
                        </m:ctrlPr>
                      </m:sSubPr>
                      <m:e>
                        <m:r>
                          <a:rPr sz="1400" dirty="0">
                            <a:solidFill>
                              <a:srgbClr val="6C6E70"/>
                            </a:solidFill>
                            <a:latin typeface="兰亭黑-简 纤黑" charset="-122"/>
                            <a:ea typeface="兰亭黑-简 纤黑" charset="-122"/>
                          </a:rPr>
                          <m:t>𝑝</m:t>
                        </m:r>
                      </m:e>
                      <m:sub>
                        <m:r>
                          <a:rPr sz="1400" dirty="0">
                            <a:solidFill>
                              <a:srgbClr val="6C6E70"/>
                            </a:solidFill>
                            <a:latin typeface="兰亭黑-简 纤黑" charset="-122"/>
                            <a:ea typeface="兰亭黑-简 纤黑" charset="-122"/>
                          </a:rPr>
                          <m:t>𝑡</m:t>
                        </m:r>
                      </m:sub>
                    </m:sSub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(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𝑡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|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𝑐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,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𝑆</m:t>
                    </m:r>
                    <m:r>
                      <a:rPr sz="1400" dirty="0">
                        <a:solidFill>
                          <a:srgbClr val="6C6E70"/>
                        </a:solidFill>
                        <a:latin typeface="兰亭黑-简 纤黑" charset="-122"/>
                        <a:ea typeface="兰亭黑-简 纤黑" charset="-122"/>
                      </a:rPr>
                      <m:t>)</m:t>
                    </m:r>
                  </m:oMath>
                </a14:m>
                <a:r>
                  <a:rPr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are the probabilities for the start andend position of the short answer, probabilities forthe long answer candidate, and probabilities for theanswer type of this instance, respectively</a:t>
                </a:r>
                <a:r>
                  <a:rPr lang="en-US"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.</a:t>
                </a:r>
                <a:endParaRPr lang="en-US" sz="1400" dirty="0">
                  <a:solidFill>
                    <a:srgbClr val="6C6E70"/>
                  </a:solidFill>
                  <a:latin typeface="兰亭黑-简 纤黑" charset="-122"/>
                  <a:ea typeface="兰亭黑-简 纤黑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3578860"/>
                <a:ext cx="7149465" cy="8343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295360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14 / 17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5234" y="1235666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Experiments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7065" y="1660323"/>
            <a:ext cx="7149804" cy="319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use three model settings for experiments,which are:</a:t>
            </a:r>
            <a:endParaRPr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）Model-I: A refined BERT baseline on the basis of Alberti et al. (2019b);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）Model-II:  A  pipeline  model  with  only  graph  initialization method to get representation of sentence, paragraph, and document;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）Model-III: Adding two layers of our graph encoder on the basis of Model-II.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u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se three BERT encoders to initialize ourtoken  node  representation: 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）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B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ERT-base: a BERT-base-uncased model finetuned on SQuAD2.0;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）BERT-large: a BERT-large-uncased model  finetuned  on  SQuAD  2.0;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）BERT-syn: Google’s BERT-large-uncased model pre-trained on  SQuAD2.0  with  N-Gram  Masking  and  Syn-thetic Self-Training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.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7115" y="513715"/>
            <a:ext cx="6471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  <a:sym typeface="+mn-ea"/>
              </a:rPr>
              <a:t>Document Modeling with Graph Attention Networks for Multi-grained Machine Reading Comprehension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5360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15 / 17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8724" y="1235666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Experiments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7115" y="513715"/>
            <a:ext cx="6471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  <a:sym typeface="+mn-ea"/>
              </a:rPr>
              <a:t>Document Modeling with Graph Attention Networks for Multi-grained Machine Reading Comprehension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8085" y="1660525"/>
            <a:ext cx="4020185" cy="33362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95360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16 / 17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5234" y="1235666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Ablation Study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7115" y="513715"/>
            <a:ext cx="6471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  <a:sym typeface="+mn-ea"/>
              </a:rPr>
              <a:t>Document Modeling with Graph Attention Networks for Multi-grained Machine Reading Comprehension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210" y="1864360"/>
            <a:ext cx="3035300" cy="2247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5055" y="4284345"/>
            <a:ext cx="3005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Influences of graph layer numbers on the development set.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760" y="1761490"/>
            <a:ext cx="3871595" cy="2453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13935" y="4316095"/>
            <a:ext cx="3482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Ablation study on the development set.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95360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17 / 17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 smtClean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  <a:endParaRPr kumimoji="1" lang="en-US" altLang="zh-CN" sz="4000" dirty="0">
              <a:solidFill>
                <a:srgbClr val="A51E36"/>
              </a:solidFill>
              <a:latin typeface="Geometria" panose="020B0503020204020204" charset="0"/>
              <a:ea typeface="+mj-ea"/>
              <a:cs typeface="Gotham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235666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Introduction</a:t>
            </a:r>
            <a:endParaRPr kumimoji="1" lang="zh-CN" altLang="en-US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65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Machine reading comprehension (MRC), a task that aims to answer questions based on a given document.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7115" y="513715"/>
            <a:ext cx="6471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  <a:sym typeface="+mn-ea"/>
              </a:rPr>
              <a:t>Document Modeling with Graph Attention Networks for Multi-grained Machine Reading Comprehension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95360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17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1184231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  <a:sym typeface="+mn-ea"/>
              </a:rPr>
              <a:t>Introduction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606" y="1660323"/>
            <a:ext cx="3475904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Natural Questions(NQ), a newly released benchmark</a:t>
            </a: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.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1)i</a:t>
            </a:r>
            <a:r>
              <a:rPr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ntroduc</a:t>
            </a: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</a:t>
            </a:r>
            <a:r>
              <a:rPr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much longer documents than existing datasets</a:t>
            </a: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.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2)</a:t>
            </a:r>
            <a:r>
              <a:rPr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questions that are from real user queries</a:t>
            </a: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.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In NQ, answers are providedin a two-grained format: long answer and short answers.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57777" y="2157797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1515" y="1660525"/>
            <a:ext cx="4538980" cy="2549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7115" y="513715"/>
            <a:ext cx="6471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  <a:sym typeface="+mn-ea"/>
              </a:rPr>
              <a:t>Document Modeling with Graph Attention Networks for Multi-grained Machine Reading Comprehension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95360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02 / 17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1184231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  <a:sym typeface="+mn-ea"/>
              </a:rPr>
              <a:t>Introduction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5366" y="2224838"/>
            <a:ext cx="3475904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At present, the two methods to solve </a:t>
            </a:r>
            <a:r>
              <a:rPr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Natural Questions</a:t>
            </a: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can be divided into two categories.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1)Pipeline method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2)Bert-based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57777" y="2157797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3325" y="1919605"/>
            <a:ext cx="3407410" cy="21126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7115" y="513715"/>
            <a:ext cx="6471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  <a:sym typeface="+mn-ea"/>
              </a:rPr>
              <a:t>Document Modeling with Graph Attention Networks for Multi-grained Machine Reading Comprehension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95360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03 / 17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84231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Motivation</a:t>
            </a:r>
            <a:endParaRPr kumimoji="1" lang="zh-CN" altLang="en-US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234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The above two methods t</a:t>
            </a:r>
            <a:r>
              <a:rPr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reat these two sub-tasks individually  during  training  while  ignoring their dependencies.</a:t>
            </a:r>
            <a:endParaRPr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We utilize graph attention networks to obtain different levels of representations so that they can be learned simultaneously.  The long and short answers can be extracted from paragraph-level representation and token-level representation, respectively. In this way, we can model the dependencies between the two-grained answers to provide evidence for each other.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7115" y="513715"/>
            <a:ext cx="6471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  <a:sym typeface="+mn-ea"/>
              </a:rPr>
              <a:t>Document Modeling with Graph Attention Networks for Multi-grained Machine Reading Comprehension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95360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04 / 17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84231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Data Preprocessing</a:t>
            </a:r>
            <a:endParaRPr kumimoji="1" lang="zh-CN" altLang="en-US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291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Since the average length of the documents in NQ is too long to be considered as one training instance,we first split each document into a list of documentfragments  with  overlapping  windows  of  tokens</a:t>
            </a: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.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Tag each document fragment with an answer type as one of the five labels to constructa training instance: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1)short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2)yes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3)no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4)long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5)no-answer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7115" y="513715"/>
            <a:ext cx="6471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  <a:sym typeface="+mn-ea"/>
              </a:rPr>
              <a:t>Document Modeling with Graph Attention Networks for Multi-grained Machine Reading Comprehension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95360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05 / 17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1184231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  <a:sym typeface="+mn-ea"/>
              </a:rPr>
              <a:t>Model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5366" y="2224838"/>
            <a:ext cx="3475904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The main idea of model lies in multi-granularity document modeling with graph attention networks</a:t>
            </a: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.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57777" y="2157797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050" y="1184275"/>
            <a:ext cx="2992120" cy="3808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47115" y="513715"/>
            <a:ext cx="6471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  <a:sym typeface="+mn-ea"/>
              </a:rPr>
              <a:t>Document Modeling with Graph Attention Networks for Multi-grained Machine Reading Comprehension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95360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06 / 17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235666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Input &amp; Output Definition</a:t>
            </a:r>
            <a:endParaRPr kumimoji="1" lang="zh-CN" altLang="en-US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047230" y="1660323"/>
                <a:ext cx="7149804" cy="2912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2200"/>
                  </a:lnSpc>
                </a:pPr>
                <a:r>
                  <a:rPr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define an instance in the training setas a six-tuple</a:t>
                </a:r>
                <a:r>
                  <a:rPr lang="en-US"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: </a:t>
                </a:r>
                <a:endParaRPr lang="en-US" sz="1400" i="1" dirty="0">
                  <a:solidFill>
                    <a:srgbClr val="6C6E70"/>
                  </a:solidFill>
                  <a:latin typeface="Cambria Math" panose="02040503050406030204" charset="0"/>
                  <a:ea typeface="兰亭黑-简 纤黑" charset="-122"/>
                  <a:cs typeface="Cambria Math" panose="02040503050406030204" charset="0"/>
                </a:endParaRPr>
              </a:p>
              <a:p>
                <a:pPr algn="just">
                  <a:lnSpc>
                    <a:spcPts val="2200"/>
                  </a:lnSpc>
                </a:pPr>
                <a:r>
                  <a:rPr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Suppose the instance is generated from the i-th document fragment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6C6E70"/>
                            </a:solidFill>
                            <a:latin typeface="Cambria Math" panose="02040503050406030204" charset="0"/>
                            <a:ea typeface="兰亭黑-简 纤黑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 of the corresponding example</a:t>
                </a:r>
                <a:r>
                  <a:rPr lang="en-US"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.</a:t>
                </a:r>
                <a:endParaRPr lang="en-US" sz="1400" dirty="0">
                  <a:solidFill>
                    <a:srgbClr val="6C6E70"/>
                  </a:solidFill>
                  <a:latin typeface="兰亭黑-简 纤黑" charset="-122"/>
                  <a:ea typeface="兰亭黑-简 纤黑" charset="-122"/>
                </a:endParaRPr>
              </a:p>
              <a:p>
                <a:pPr algn="just">
                  <a:lnSpc>
                    <a:spcPts val="2200"/>
                  </a:lnSpc>
                </a:pPr>
                <a:endParaRPr sz="1400" dirty="0">
                  <a:solidFill>
                    <a:srgbClr val="6C6E70"/>
                  </a:solidFill>
                  <a:latin typeface="兰亭黑-简 纤黑" charset="-122"/>
                  <a:ea typeface="兰亭黑-简 纤黑" charset="-122"/>
                </a:endParaRPr>
              </a:p>
              <a:p>
                <a:pPr algn="just">
                  <a:lnSpc>
                    <a:spcPts val="2200"/>
                  </a:lnSpc>
                </a:pPr>
                <a:r>
                  <a:rPr lang="en-US"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S denotes the set of long answer candidates inside the document fragment.</a:t>
                </a:r>
                <a:endParaRPr lang="en-US" sz="1400" dirty="0">
                  <a:solidFill>
                    <a:srgbClr val="6C6E70"/>
                  </a:solidFill>
                  <a:latin typeface="兰亭黑-简 纤黑" charset="-122"/>
                  <a:ea typeface="兰亭黑-简 纤黑" charset="-122"/>
                </a:endParaRPr>
              </a:p>
              <a:p>
                <a:pPr algn="just">
                  <a:lnSpc>
                    <a:spcPts val="2200"/>
                  </a:lnSpc>
                </a:pPr>
                <a:r>
                  <a:rPr lang="en-US"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          is the target long answer candidate among the candidate set S of this instance.</a:t>
                </a:r>
                <a:endParaRPr lang="en-US" sz="1400" dirty="0">
                  <a:solidFill>
                    <a:srgbClr val="6C6E70"/>
                  </a:solidFill>
                  <a:latin typeface="兰亭黑-简 纤黑" charset="-122"/>
                  <a:ea typeface="兰亭黑-简 纤黑" charset="-122"/>
                </a:endParaRPr>
              </a:p>
              <a:p>
                <a:pPr algn="just">
                  <a:lnSpc>
                    <a:spcPts val="2200"/>
                  </a:lnSpc>
                </a:pPr>
                <a:r>
                  <a:rPr lang="en-US" altLang="en-US"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                               are inclusive indices pointing to the start and end of the target answer span.</a:t>
                </a:r>
                <a:endParaRPr lang="en-US" altLang="en-US" sz="1400" dirty="0">
                  <a:solidFill>
                    <a:srgbClr val="6C6E70"/>
                  </a:solidFill>
                  <a:latin typeface="兰亭黑-简 纤黑" charset="-122"/>
                  <a:ea typeface="兰亭黑-简 纤黑" charset="-122"/>
                </a:endParaRPr>
              </a:p>
              <a:p>
                <a:pPr algn="just">
                  <a:lnSpc>
                    <a:spcPts val="2200"/>
                  </a:lnSpc>
                </a:pPr>
                <a:r>
                  <a:rPr lang="zh-CN" altLang="en-US" sz="1400" dirty="0">
                    <a:solidFill>
                      <a:srgbClr val="6C6E70"/>
                    </a:solidFill>
                    <a:latin typeface="兰亭黑-简 纤黑" charset="-122"/>
                    <a:ea typeface="兰亭黑-简 纤黑" charset="-122"/>
                  </a:rPr>
                  <a:t>                          is the annotated answer type, corresponding to the five labels.</a:t>
                </a:r>
                <a:endParaRPr lang="zh-CN" altLang="en-US" sz="1400" dirty="0">
                  <a:solidFill>
                    <a:srgbClr val="6C6E70"/>
                  </a:solidFill>
                  <a:latin typeface="兰亭黑-简 纤黑" charset="-122"/>
                  <a:ea typeface="兰亭黑-简 纤黑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30" y="1660323"/>
                <a:ext cx="7149804" cy="2912745"/>
              </a:xfrm>
              <a:prstGeom prst="rect">
                <a:avLst/>
              </a:prstGeom>
              <a:blipFill rotWithShape="1">
                <a:blip r:embed="rId1"/>
                <a:stretch>
                  <a:fillRect l="-2" t="-15" r="6" b="-7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047115" y="513715"/>
            <a:ext cx="6471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  <a:sym typeface="+mn-ea"/>
              </a:rPr>
              <a:t>Document Modeling with Graph Attention Networks for Multi-grained Machine Reading Comprehension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pic>
        <p:nvPicPr>
          <p:cNvPr id="5" name="334E55B0-647D-440b-865C-3EC943EB4CBC-1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0" y="1788160"/>
            <a:ext cx="984250" cy="180975"/>
          </a:xfrm>
          <a:prstGeom prst="rect">
            <a:avLst/>
          </a:prstGeom>
        </p:spPr>
      </p:pic>
      <p:pic>
        <p:nvPicPr>
          <p:cNvPr id="6" name="334E55B0-647D-440b-865C-3EC943EB4CBC-2" descr="/private/var/folders/10/zjzpn4nj0fs1bs8blqygy0900000gn/T/com.kingsoft.wpsoffice.mac/wpsoffice.baObYU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90" y="2649538"/>
            <a:ext cx="6197600" cy="210185"/>
          </a:xfrm>
          <a:prstGeom prst="rect">
            <a:avLst/>
          </a:prstGeom>
        </p:spPr>
      </p:pic>
      <p:pic>
        <p:nvPicPr>
          <p:cNvPr id="9" name="334E55B0-647D-440b-865C-3EC943EB4CBC-3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90" y="3170555"/>
            <a:ext cx="472440" cy="163830"/>
          </a:xfrm>
          <a:prstGeom prst="rect">
            <a:avLst/>
          </a:prstGeom>
        </p:spPr>
      </p:pic>
      <p:pic>
        <p:nvPicPr>
          <p:cNvPr id="10" name="334E55B0-647D-440b-865C-3EC943EB4CBC-4" descr="/private/var/folders/10/zjzpn4nj0fs1bs8blqygy0900000gn/T/com.kingsoft.wpsoffice.mac/wpsoffice.gfRpCl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90" y="3708400"/>
            <a:ext cx="1747520" cy="213995"/>
          </a:xfrm>
          <a:prstGeom prst="rect">
            <a:avLst/>
          </a:prstGeom>
        </p:spPr>
      </p:pic>
      <p:pic>
        <p:nvPicPr>
          <p:cNvPr id="12" name="334E55B0-647D-440b-865C-3EC943EB4CBC-5" descr="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590" y="4296410"/>
            <a:ext cx="1448435" cy="2133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295360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07 / 17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489960" y="1188085"/>
            <a:ext cx="4891405" cy="7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  <a:sym typeface="+mn-ea"/>
              </a:rPr>
              <a:t>Multi-granularity Document Modeling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89892" y="1934008"/>
            <a:ext cx="4611121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The intuition of representing documents in multi-granularity is derived from the natural hierarchical structure of a document</a:t>
            </a: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.</a:t>
            </a:r>
            <a:endParaRPr 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Treat the document structure as a tree,which has four types of nodes, namely token nodes,sentence nodes, paragraph nodes, and a document node.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3582" y="2484438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" y="1684020"/>
            <a:ext cx="2628900" cy="1816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7115" y="513715"/>
            <a:ext cx="6471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  <a:sym typeface="+mn-ea"/>
              </a:rPr>
              <a:t>Document Modeling with Graph Attention Networks for Multi-grained Machine Reading Comprehension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95360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08 / 17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_OLD_SHAPE_ID" val="2"/>
  <p:tag name="REFSHAPE" val="105553122844184"/>
</p:tagLst>
</file>

<file path=ppt/tags/tag10.xml><?xml version="1.0" encoding="utf-8"?>
<p:tagLst xmlns:p="http://schemas.openxmlformats.org/presentationml/2006/main">
  <p:tag name="MH_OLD_SHAPE_ID" val="6"/>
  <p:tag name="REFSHAPE" val="105553122847320"/>
</p:tagLst>
</file>

<file path=ppt/tags/tag11.xml><?xml version="1.0" encoding="utf-8"?>
<p:tagLst xmlns:p="http://schemas.openxmlformats.org/presentationml/2006/main">
  <p:tag name="MH_OLD_SHAPE_ID" val="2"/>
  <p:tag name="REFSHAPE" val="105553122850008"/>
</p:tagLst>
</file>

<file path=ppt/tags/tag12.xml><?xml version="1.0" encoding="utf-8"?>
<p:tagLst xmlns:p="http://schemas.openxmlformats.org/presentationml/2006/main">
  <p:tag name="MH_OLD_SHAPE_ID" val="3"/>
  <p:tag name="REFSHAPE" val="105553122852024"/>
</p:tagLst>
</file>

<file path=ppt/tags/tag13.xml><?xml version="1.0" encoding="utf-8"?>
<p:tagLst xmlns:p="http://schemas.openxmlformats.org/presentationml/2006/main">
  <p:tag name="MH_OLD_SHAPE_ID" val="4"/>
  <p:tag name="REFSHAPE" val="105553122844856"/>
</p:tagLst>
</file>

<file path=ppt/tags/tag14.xml><?xml version="1.0" encoding="utf-8"?>
<p:tagLst xmlns:p="http://schemas.openxmlformats.org/presentationml/2006/main">
  <p:tag name="MH_OLD_SHAPE_ID" val="5"/>
  <p:tag name="REFSHAPE" val="105553122852472"/>
</p:tagLst>
</file>

<file path=ppt/tags/tag15.xml><?xml version="1.0" encoding="utf-8"?>
<p:tagLst xmlns:p="http://schemas.openxmlformats.org/presentationml/2006/main">
  <p:tag name="MH_OLD_SHAPE_ID" val="6"/>
  <p:tag name="REFSHAPE" val="105553122852696"/>
</p:tagLst>
</file>

<file path=ppt/tags/tag16.xml><?xml version="1.0" encoding="utf-8"?>
<p:tagLst xmlns:p="http://schemas.openxmlformats.org/presentationml/2006/main">
  <p:tag name="MH_OLD_SHAPE_ID" val="2"/>
  <p:tag name="REFSHAPE" val="105553122849112"/>
</p:tagLst>
</file>

<file path=ppt/tags/tag17.xml><?xml version="1.0" encoding="utf-8"?>
<p:tagLst xmlns:p="http://schemas.openxmlformats.org/presentationml/2006/main">
  <p:tag name="MH_OLD_SHAPE_ID" val="3"/>
  <p:tag name="REFSHAPE" val="105553122845304"/>
</p:tagLst>
</file>

<file path=ppt/tags/tag18.xml><?xml version="1.0" encoding="utf-8"?>
<p:tagLst xmlns:p="http://schemas.openxmlformats.org/presentationml/2006/main">
  <p:tag name="MH_OLD_SHAPE_ID" val="4"/>
  <p:tag name="REFSHAPE" val="105553122843288"/>
</p:tagLst>
</file>

<file path=ppt/tags/tag19.xml><?xml version="1.0" encoding="utf-8"?>
<p:tagLst xmlns:p="http://schemas.openxmlformats.org/presentationml/2006/main">
  <p:tag name="MH_OLD_SHAPE_ID" val="5"/>
  <p:tag name="REFSHAPE" val="105553122847096"/>
</p:tagLst>
</file>

<file path=ppt/tags/tag2.xml><?xml version="1.0" encoding="utf-8"?>
<p:tagLst xmlns:p="http://schemas.openxmlformats.org/presentationml/2006/main">
  <p:tag name="MH_OLD_SHAPE_ID" val="3"/>
  <p:tag name="REFSHAPE" val="105553122850456"/>
</p:tagLst>
</file>

<file path=ppt/tags/tag20.xml><?xml version="1.0" encoding="utf-8"?>
<p:tagLst xmlns:p="http://schemas.openxmlformats.org/presentationml/2006/main">
  <p:tag name="MH_OLD_SHAPE_ID" val="6"/>
  <p:tag name="REFSHAPE" val="105553122846648"/>
</p:tagLst>
</file>

<file path=ppt/tags/tag21.xml><?xml version="1.0" encoding="utf-8"?>
<p:tagLst xmlns:p="http://schemas.openxmlformats.org/presentationml/2006/main">
  <p:tag name="MH_OLD_SHAPE_ID" val="7"/>
  <p:tag name="REFSHAPE" val="105553122838136"/>
</p:tagLst>
</file>

<file path=ppt/tags/tag22.xml><?xml version="1.0" encoding="utf-8"?>
<p:tagLst xmlns:p="http://schemas.openxmlformats.org/presentationml/2006/main">
  <p:tag name="MH_OLD_SHAPE_ID" val="2"/>
  <p:tag name="REFSHAPE" val="105553122843064"/>
</p:tagLst>
</file>

<file path=ppt/tags/tag23.xml><?xml version="1.0" encoding="utf-8"?>
<p:tagLst xmlns:p="http://schemas.openxmlformats.org/presentationml/2006/main">
  <p:tag name="MH_OLD_SHAPE_ID" val="3"/>
  <p:tag name="REFSHAPE" val="105553122838808"/>
</p:tagLst>
</file>

<file path=ppt/tags/tag24.xml><?xml version="1.0" encoding="utf-8"?>
<p:tagLst xmlns:p="http://schemas.openxmlformats.org/presentationml/2006/main">
  <p:tag name="MH_OLD_SHAPE_ID" val="4"/>
  <p:tag name="REFSHAPE" val="105553122847544"/>
</p:tagLst>
</file>

<file path=ppt/tags/tag25.xml><?xml version="1.0" encoding="utf-8"?>
<p:tagLst xmlns:p="http://schemas.openxmlformats.org/presentationml/2006/main">
  <p:tag name="MH_OLD_SHAPE_ID" val="5"/>
  <p:tag name="REFSHAPE" val="105553122845528"/>
</p:tagLst>
</file>

<file path=ppt/tags/tag26.xml><?xml version="1.0" encoding="utf-8"?>
<p:tagLst xmlns:p="http://schemas.openxmlformats.org/presentationml/2006/main">
  <p:tag name="MH_OLD_SHAPE_ID" val="6"/>
  <p:tag name="REFSHAPE" val="105553122843960"/>
</p:tagLst>
</file>

<file path=ppt/tags/tag27.xml><?xml version="1.0" encoding="utf-8"?>
<p:tagLst xmlns:p="http://schemas.openxmlformats.org/presentationml/2006/main">
  <p:tag name="MH_OLD_SHAPE_ID" val="7"/>
  <p:tag name="REFSHAPE" val="105553122844632"/>
</p:tagLst>
</file>

<file path=ppt/tags/tag28.xml><?xml version="1.0" encoding="utf-8"?>
<p:tagLst xmlns:p="http://schemas.openxmlformats.org/presentationml/2006/main">
  <p:tag name="MH_OLD_SHAPE_ID" val="8"/>
  <p:tag name="REFSHAPE" val="105553122839256"/>
</p:tagLst>
</file>

<file path=ppt/tags/tag29.xml><?xml version="1.0" encoding="utf-8"?>
<p:tagLst xmlns:p="http://schemas.openxmlformats.org/presentationml/2006/main">
  <p:tag name="MH_OLD_SHAPE_ID" val="9"/>
  <p:tag name="REFSHAPE" val="105553122839704"/>
</p:tagLst>
</file>

<file path=ppt/tags/tag3.xml><?xml version="1.0" encoding="utf-8"?>
<p:tagLst xmlns:p="http://schemas.openxmlformats.org/presentationml/2006/main">
  <p:tag name="MH_OLD_SHAPE_ID" val="4"/>
  <p:tag name="REFSHAPE" val="105553122836568"/>
</p:tagLst>
</file>

<file path=ppt/tags/tag30.xml><?xml version="1.0" encoding="utf-8"?>
<p:tagLst xmlns:p="http://schemas.openxmlformats.org/presentationml/2006/main">
  <p:tag name="MH_OLD_SHAPE_ID" val="2"/>
  <p:tag name="REFSHAPE" val="105553122851576"/>
</p:tagLst>
</file>

<file path=ppt/tags/tag31.xml><?xml version="1.0" encoding="utf-8"?>
<p:tagLst xmlns:p="http://schemas.openxmlformats.org/presentationml/2006/main">
  <p:tag name="MH_OLD_SHAPE_ID" val="3"/>
  <p:tag name="REFSHAPE" val="105553122851128"/>
</p:tagLst>
</file>

<file path=ppt/tags/tag32.xml><?xml version="1.0" encoding="utf-8"?>
<p:tagLst xmlns:p="http://schemas.openxmlformats.org/presentationml/2006/main">
  <p:tag name="MH_OLD_SHAPE_ID" val="4"/>
  <p:tag name="REFSHAPE" val="105553122838584"/>
</p:tagLst>
</file>

<file path=ppt/tags/tag33.xml><?xml version="1.0" encoding="utf-8"?>
<p:tagLst xmlns:p="http://schemas.openxmlformats.org/presentationml/2006/main">
  <p:tag name="MH_OLD_SHAPE_ID" val="5"/>
  <p:tag name="REFSHAPE" val="105553122878520"/>
</p:tagLst>
</file>

<file path=ppt/tags/tag34.xml><?xml version="1.0" encoding="utf-8"?>
<p:tagLst xmlns:p="http://schemas.openxmlformats.org/presentationml/2006/main">
  <p:tag name="MH_OLD_SHAPE_ID" val="2"/>
  <p:tag name="REFSHAPE" val="105553122875832"/>
</p:tagLst>
</file>

<file path=ppt/tags/tag35.xml><?xml version="1.0" encoding="utf-8"?>
<p:tagLst xmlns:p="http://schemas.openxmlformats.org/presentationml/2006/main">
  <p:tag name="MH_OLD_SHAPE_ID" val="3"/>
  <p:tag name="REFSHAPE" val="105553122873368"/>
</p:tagLst>
</file>

<file path=ppt/tags/tag36.xml><?xml version="1.0" encoding="utf-8"?>
<p:tagLst xmlns:p="http://schemas.openxmlformats.org/presentationml/2006/main">
  <p:tag name="MH_OLD_SHAPE_ID" val="4"/>
  <p:tag name="REFSHAPE" val="105553122870232"/>
</p:tagLst>
</file>

<file path=ppt/tags/tag37.xml><?xml version="1.0" encoding="utf-8"?>
<p:tagLst xmlns:p="http://schemas.openxmlformats.org/presentationml/2006/main">
  <p:tag name="MH_OLD_SHAPE_ID" val="2"/>
  <p:tag name="REFSHAPE" val="105553122877848"/>
</p:tagLst>
</file>

<file path=ppt/tags/tag38.xml><?xml version="1.0" encoding="utf-8"?>
<p:tagLst xmlns:p="http://schemas.openxmlformats.org/presentationml/2006/main">
  <p:tag name="MH_OLD_SHAPE_ID" val="3"/>
  <p:tag name="REFSHAPE" val="105553122870680"/>
</p:tagLst>
</file>

<file path=ppt/tags/tag39.xml><?xml version="1.0" encoding="utf-8"?>
<p:tagLst xmlns:p="http://schemas.openxmlformats.org/presentationml/2006/main">
  <p:tag name="MH_OLD_SHAPE_ID" val="4"/>
  <p:tag name="REFSHAPE" val="105553122882552"/>
</p:tagLst>
</file>

<file path=ppt/tags/tag4.xml><?xml version="1.0" encoding="utf-8"?>
<p:tagLst xmlns:p="http://schemas.openxmlformats.org/presentationml/2006/main">
  <p:tag name="MH_OLD_SHAPE_ID" val="5"/>
  <p:tag name="REFSHAPE" val="105553122839480"/>
</p:tagLst>
</file>

<file path=ppt/tags/tag40.xml><?xml version="1.0" encoding="utf-8"?>
<p:tagLst xmlns:p="http://schemas.openxmlformats.org/presentationml/2006/main">
  <p:tag name="MH_OLD_SHAPE_ID" val="5"/>
  <p:tag name="REFSHAPE" val="105553122881880"/>
</p:tagLst>
</file>

<file path=ppt/tags/tag41.xml><?xml version="1.0" encoding="utf-8"?>
<p:tagLst xmlns:p="http://schemas.openxmlformats.org/presentationml/2006/main">
  <p:tag name="MH_OLD_SHAPE_ID" val="6"/>
  <p:tag name="REFSHAPE" val="105553122870904"/>
</p:tagLst>
</file>

<file path=ppt/tags/tag42.xml><?xml version="1.0" encoding="utf-8"?>
<p:tagLst xmlns:p="http://schemas.openxmlformats.org/presentationml/2006/main">
  <p:tag name="MH_OLD_SHAPE_ID" val="7"/>
  <p:tag name="REFSHAPE" val="105553122874936"/>
</p:tagLst>
</file>

<file path=ppt/tags/tag43.xml><?xml version="1.0" encoding="utf-8"?>
<p:tagLst xmlns:p="http://schemas.openxmlformats.org/presentationml/2006/main">
  <p:tag name="MH_OLD_SHAPE_ID" val="2"/>
  <p:tag name="REFSHAPE" val="105553122882328"/>
</p:tagLst>
</file>

<file path=ppt/tags/tag44.xml><?xml version="1.0" encoding="utf-8"?>
<p:tagLst xmlns:p="http://schemas.openxmlformats.org/presentationml/2006/main">
  <p:tag name="MH_OLD_SHAPE_ID" val="3"/>
  <p:tag name="REFSHAPE" val="105553122869336"/>
</p:tagLst>
</file>

<file path=ppt/tags/tag45.xml><?xml version="1.0" encoding="utf-8"?>
<p:tagLst xmlns:p="http://schemas.openxmlformats.org/presentationml/2006/main">
  <p:tag name="MH_OLD_SHAPE_ID" val="4"/>
  <p:tag name="REFSHAPE" val="105553122883224"/>
</p:tagLst>
</file>

<file path=ppt/tags/tag46.xml><?xml version="1.0" encoding="utf-8"?>
<p:tagLst xmlns:p="http://schemas.openxmlformats.org/presentationml/2006/main">
  <p:tag name="MH_OLD_SHAPE_ID" val="5"/>
  <p:tag name="REFSHAPE" val="105553122869784"/>
</p:tagLst>
</file>

<file path=ppt/tags/tag47.xml><?xml version="1.0" encoding="utf-8"?>
<p:tagLst xmlns:p="http://schemas.openxmlformats.org/presentationml/2006/main">
  <p:tag name="MH_OLD_SHAPE_ID" val="6"/>
  <p:tag name="REFSHAPE" val="105553122872024"/>
</p:tagLst>
</file>

<file path=ppt/tags/tag48.xml><?xml version="1.0" encoding="utf-8"?>
<p:tagLst xmlns:p="http://schemas.openxmlformats.org/presentationml/2006/main">
  <p:tag name="MH_OLD_SHAPE_ID" val="7"/>
  <p:tag name="REFSHAPE" val="105553122873144"/>
</p:tagLst>
</file>

<file path=ppt/tags/tag49.xml><?xml version="1.0" encoding="utf-8"?>
<p:tagLst xmlns:p="http://schemas.openxmlformats.org/presentationml/2006/main">
  <p:tag name="MH_OLD_SHAPE_ID" val="2"/>
  <p:tag name="REFSHAPE" val="105553122883000"/>
</p:tagLst>
</file>

<file path=ppt/tags/tag5.xml><?xml version="1.0" encoding="utf-8"?>
<p:tagLst xmlns:p="http://schemas.openxmlformats.org/presentationml/2006/main">
  <p:tag name="MH_OLD_SHAPE_ID" val="6"/>
  <p:tag name="REFSHAPE" val="105553122848440"/>
</p:tagLst>
</file>

<file path=ppt/tags/tag50.xml><?xml version="1.0" encoding="utf-8"?>
<p:tagLst xmlns:p="http://schemas.openxmlformats.org/presentationml/2006/main">
  <p:tag name="MH_OLD_SHAPE_ID" val="3"/>
  <p:tag name="REFSHAPE" val="105553122880312"/>
</p:tagLst>
</file>

<file path=ppt/tags/tag51.xml><?xml version="1.0" encoding="utf-8"?>
<p:tagLst xmlns:p="http://schemas.openxmlformats.org/presentationml/2006/main">
  <p:tag name="MH_OLD_SHAPE_ID" val="4"/>
  <p:tag name="REFSHAPE" val="105553122876728"/>
</p:tagLst>
</file>

<file path=ppt/tags/tag52.xml><?xml version="1.0" encoding="utf-8"?>
<p:tagLst xmlns:p="http://schemas.openxmlformats.org/presentationml/2006/main">
  <p:tag name="MH_OLD_SHAPE_ID" val="5"/>
  <p:tag name="REFSHAPE" val="105553122880536"/>
</p:tagLst>
</file>

<file path=ppt/tags/tag53.xml><?xml version="1.0" encoding="utf-8"?>
<p:tagLst xmlns:p="http://schemas.openxmlformats.org/presentationml/2006/main">
  <p:tag name="MH_OLD_SHAPE_ID" val="6"/>
  <p:tag name="REFSHAPE" val="105553122872696"/>
</p:tagLst>
</file>

<file path=ppt/tags/tag54.xml><?xml version="1.0" encoding="utf-8"?>
<p:tagLst xmlns:p="http://schemas.openxmlformats.org/presentationml/2006/main">
  <p:tag name="MH_OLD_SHAPE_ID" val="2"/>
  <p:tag name="REFSHAPE" val="105553122838360"/>
</p:tagLst>
</file>

<file path=ppt/tags/tag55.xml><?xml version="1.0" encoding="utf-8"?>
<p:tagLst xmlns:p="http://schemas.openxmlformats.org/presentationml/2006/main">
  <p:tag name="MH_OLD_SHAPE_ID" val="3"/>
  <p:tag name="REFSHAPE" val="105553122844408"/>
</p:tagLst>
</file>

<file path=ppt/tags/tag56.xml><?xml version="1.0" encoding="utf-8"?>
<p:tagLst xmlns:p="http://schemas.openxmlformats.org/presentationml/2006/main">
  <p:tag name="MH_OLD_SHAPE_ID" val="4"/>
  <p:tag name="REFSHAPE" val="105553122848888"/>
</p:tagLst>
</file>

<file path=ppt/tags/tag57.xml><?xml version="1.0" encoding="utf-8"?>
<p:tagLst xmlns:p="http://schemas.openxmlformats.org/presentationml/2006/main">
  <p:tag name="MH_OLD_SHAPE_ID" val="5"/>
  <p:tag name="REFSHAPE" val="105553122848216"/>
</p:tagLst>
</file>

<file path=ppt/tags/tag58.xml><?xml version="1.0" encoding="utf-8"?>
<p:tagLst xmlns:p="http://schemas.openxmlformats.org/presentationml/2006/main">
  <p:tag name="MH_OLD_SHAPE_ID" val="6"/>
  <p:tag name="REFSHAPE" val="105553122842840"/>
</p:tagLst>
</file>

<file path=ppt/tags/tag6.xml><?xml version="1.0" encoding="utf-8"?>
<p:tagLst xmlns:p="http://schemas.openxmlformats.org/presentationml/2006/main">
  <p:tag name="MH_OLD_SHAPE_ID" val="2"/>
  <p:tag name="REFSHAPE" val="105553122851800"/>
</p:tagLst>
</file>

<file path=ppt/tags/tag7.xml><?xml version="1.0" encoding="utf-8"?>
<p:tagLst xmlns:p="http://schemas.openxmlformats.org/presentationml/2006/main">
  <p:tag name="MH_OLD_SHAPE_ID" val="3"/>
  <p:tag name="REFSHAPE" val="105553122840152"/>
</p:tagLst>
</file>

<file path=ppt/tags/tag8.xml><?xml version="1.0" encoding="utf-8"?>
<p:tagLst xmlns:p="http://schemas.openxmlformats.org/presentationml/2006/main">
  <p:tag name="MH_OLD_SHAPE_ID" val="4"/>
  <p:tag name="REFSHAPE" val="105553122840376"/>
</p:tagLst>
</file>

<file path=ppt/tags/tag9.xml><?xml version="1.0" encoding="utf-8"?>
<p:tagLst xmlns:p="http://schemas.openxmlformats.org/presentationml/2006/main">
  <p:tag name="MH_OLD_SHAPE_ID" val="5"/>
  <p:tag name="REFSHAPE" val="105553122851352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0lDaGpMRk1zYkN4ekxHVXNkQ2xjWFE9PSIsCiAgICJMYXRleEltZ0Jhc2U2NCIgOiAiaVZCT1J3MEtHZ29BQUFBTlNVaEVVZ0FBQWNZQUFBQlRCQU1BQUFEM2tMcGVBQUFBTUZCTVZFWC8vLzhBQUFBQUFBQUFBQUFBQUFBQUFBQUFBQUFBQUFBQUFBQUFBQUFBQUFBQUFBQUFBQUFBQUFBQUFBQUFBQUF2M2FCN0FBQUFEM1JTVGxNQVZOMUVtZThpcXpLN3pXYUpFSGFtUTRSWUFBQUFDWEJJV1hNQUFBN0VBQUFPeEFHVkt3NGJBQUFORGtsRVFWUjRBZDFiWFd4Y1J4VWUvMlM5VG54dEN4VVFSY2doL0lnZjBUV29BVUVSYXlDQ0JnRWJCVFd0S3Fycmw3eDJyVUo0UUFqdkN4S3FxanJ3QUx5VVhZSUFWU3BzaEFRSVZGZ0xVUW5FdzVwQUZacUhySVVRUWtqVkJ0TnRHNWYyY0didW5ibm56TStkalJVbkRmZkI5L3g4Yytibm5qbm56TDFySWZKcjRpMmErais1bno3dlRLUnh5aEhkMm9MSnEvYjRaNkJsaTI1eFBxbjkySnBCK3orVzROWm5UKzlzc1VrY0JOZDdHU0RFVEIzL3djNlBubFhhbzh0ZVVPVzlUMzd5WE5yeTZ2WlZXSVgzTVB2ci8yWHMyTXdIUUYzZnd3WVZXUFExcTZRSzBmTHA5bG0ydEVzN21JT3psQjJiZmhqZzNqKys4UThwUENiRTA3RGxhemVScllKUHRkK3lPVmdqWGRUOTR5TUlMM2tSNEc2cG1HcVBXcUs3NDhXSTMveXVDOEJXMUkvYkIybnRsY0pva3I1VU1PTlQxUlMrbEtFbjROUU1QQmRxZVFoZ2oxc2haSEZNZVpNa2k0UFFHYk1WZ3kyQldacm1iaC8relpTRVFYZTlPVkY3SGc2YllmUmcxZERqRTRjQVBUUy9wbkRYdmF3Wit6NFBjTVdXN1J0L2NXZTVzSjBhLzBuQ2JsYkFYYXBPbjg0NmtEV3pzTE93TnoreHpJekgxdWg2OW95enpvUWZRWW5kS3RDYzJnUllDWUVYQURaRHV1c3R4MzFCL0duU0xPNUdlSGdsUTVnRVdoRGlzMW9NZ1RjQWlQK0VVTmRIanVNNFhGaWFNRUdpdmFmTU1ZVG5DMk1DOTl3V1lSazVCR0Q4ZmpMb015dkVmbTJVTWRVOWJjY0tzQXhiaFVCNnhEN2FOekE5b3M5UWZ4ckN0cHJrTEx5WVRmYWEvazV6Qnl5TFd6Y3lQYUxQVUg4YXdBazFxd0gxNExIbmlVN0JzTWJ6bVZReUdKeHVYSHBzYzMrYXlZYzEzRlBVVytMR0JBMW5mSm8zTkQwQzMzaFQrVGFwN2FrQ2FMT3dLa1I2bU0rczRHNWtla1NmNGVVV3FNbFY5eFlSVW5paG1BWlNMSnd4RFhyMUpoUHNJNE0rUTlJamR0UldmVS92cldDMnp4SXNuTEZaWUtoYlpvSjlaSGg2eEk1Nkt0Z3M3Q2tpWU9wZ01TZGg0WXpOd2dwMVRIZTltUU04UFFyUlZFbWpUZ3U4c2Z0RXg2ZWxuS2lHVDRnM01UMEtNUW12NEp6NnBxWWJlNElJbE04eFN6MTVxMzhHVzkvRTlDakVqQXFOWFY5RXVQeFFldks3cThGaEM1SGdISG5RQ1lISFNZL0pMNzRKOS84K1pNSElIL3h5ZXZMamh2TVJWbm9VQXMvbmlPUEZUOWJ3bHdBN0tWeGQ5Wm5KWlNsTzhyRVN2VkU1b2M1b0RGRnRBeHdCaUx5cFQzNkxvd3FqenVDQTlIVmZZUnJ3ZUlXbjI1YVI1TVRQWU9mWFFqeVNscFVuRFdtdmZGRXphMDZvczN1VDIrVWJXNkx5VTU5REZlQ2tBVmQvTGlwREZnWUtOVDZyNGlJRGwyRmpqc2RIMmVoaEdKMlg5MmwzOWxLY1hYVmw4ZW8vTkIrOFkzcGNDU3FWNGhLOFE5MkhNandFcno3c3RsQ1oxQUxWOVpQSGpoMzdGSlk1ZVB2MFltR2xoa2VIV2FzbUUvS1l0SlpoR3AwQ2ExTUg4MVc3OTAyMnh1SXhQWkl1TGFWaXU3dGI2bjRvbkgrRXVBVDVFV0lqSE1GeE1pb2QwazdXTVRRZXNHb3lJUnA1eVZjNXcwNkl0Q0hTTXJCbTEwOWFsb3F6MGZRNEF3L2tMYnJidkNuaHBsSmRwTTJVbEo0ZW4ybGdhbHpnUmF5UWE3R3BqSisyYXovU0paSTlQVWNZYlhNTjU1eFF4OVZDMVBNSEpKNHFlWk5kTjk0d1grSVdIcCtSUi9tbVNwS2szNjUrc04zeU9XSlUxdGZPS21sdms5Wkp3RllMMGMxZEZCZTM0Mm96Q1NZZy9ZcHRvbVNPSHA5WndqS3VYcndrVmVidzdKdTVqblJHK2piRDZmNm9uaUtVSGJLZGs0QnR4N3hCcUpzNFlFT0VRSi9xNU5MNWt1clg0ek1iT0wrZVZhNzJ0RlBJVjZhSDNkNkk1SFl6eVZFV05Jak9rTkgwT0szOXBzK3JRMk5CRW1tUjRXWlpuY3hRbUQrY2wvVk5kSUErZndpNDdIbmNrcFZNaTV1d3VVZlJuYlBycksweXZDZlVHWjBpSm5XSFMwNkVOMEJNY0thb2FocktxRFhoODVrRmJObmdEamxaYk1JZWZFNDNEdDQvbk0rU0gwd3BmQ0dXSGhHd3Fock0zZk1aMnBEU1RiSnR1b0g4aUhpZnp5emdFcTd6UTJXdktMV1Q5OU51QW5SeVd5cWZaRGhuYldqZkR4akF3RzYyV2dpQ0oxMkRlYWFrb3ZENWpHZU9PT0x0WUZkZVJhVWhKN25xMWFGd3lGK1V1VEE4OG8yeUQ5R3VMcGVnRCtwUlRhVlhnekRNOWU0Q0xPQU9hTFBuaUUrN3JOandtcS9VaWlHNEFFK280eUJWTUQyeHpJV2NtekdqdWx3cksybzNQRDV6QUVhWW5hNFFnN2dTWWJjak9FWmV3Q0dzTVFsaFBLR09hSkdVeTRyWEV5MHVwdHlDR2xYeTE3cytCdkFkcXJCb244KzRjOFNWS0MyTUxhTVpLN05NeDZ0UkwxZkQ4VWkxU1ZJNVJaeEYrRkhXRlVEK0tUOEQrSHdHZzZqMUhQc2tnQVZHN1JGM3c1blVGK29zQzNvRzRjVnRBT3djT2ZMNEZ6LzdPcXVweGFadWVzUTlPckwyWTYwSXExWjd4dDdGT0JsWE9seGlPRitvTThxTXdISTd1ell0aFdGeERlbUdNbktMd01yTTlaa0RHSE5ZN3BEMVczQm5FWXNwb1pHc2gxc3RlRUlkYjR3N01zM21TRTYySElMNkRwZDRPYXlnWDNZVXpoemx6anJ2d0J4QnhmcEd0YUdQS2c1U29DcHVjQUpqQ1Y2VzFjSVk2bFlLTGtoaCtEM3NLR1YrWkhXTy9ERk55NEU1Z25tcm5HcUdKeklzU1ozRTdwK2ZrcE5jSmhKQ3lxb3l2bERDbXg2eHhMaUs5U3B4RVJuSGlmRVFPV3RWdnZYd1JOcTQ1Y2U2UG9oZHIvaVJjZ2UxL0NvbXhhVmVaQUxKRExCZVhhTDdGQTlXUVljaHJSZjBXUzZYOWRBZkFoY3BwZ01JTGNZbmZsYlQvQzdueUNWK3J1ZGJhbm51a09jcmMyRjlYMUlxR1ZqZEN2T05ZRkxGS2t5YW45czJiVzNpNjFxQXU2bWphWDVIWHgzTEdkWTE3TytrdlR3ZkQzQ2U1a0pmdGJhYVVWR2liL2xxNm9sbkdSNE55bk4yczBPYlU3b0g5K1VzTGtmZ09lS3hjQnp2RW1rKytDcGRFZmtlZ0wzUHdaaGpEWitPeDlCZHZoQTR1azJqNHdTbXh4TW9HYTV3c2VGd0RZeWJoNjNVQ3BCcDZSTG8wcGxMenBLbmhybjdlZnpvWVRwUkw5dm9IS3ZFalluTmhEWkIrU3dFM3dOZy9idUdpTzRpYVU1SkRCTm1xd1hqS3NaKytod3IzNmNXQ2hvZlVQWnVwcG5kTW8xOEw0Y0RMR0Q0dU9sK1BLM21PSFg4Q3dTQkpCcmJvaEx5U3NqRzRoek9JOVRnYlQyR0NUMzhTakdRTzcrOVRPMExSQkgrUWg0TmJCUUd6Qk1LdHI1QzBHM01tZWd0Wk1Cc3haSzBJOEY5MjRuUTJLWlU2S3RXYkNRYld3ZG80YUlZVjdIMWplSU1NR0VDRjBZKzZtMHkvcE14SnJYRHFtTUhoZnRpVFdxcUJDemZCSzNJWDEyMFZCdjFwMGxYN0lMNlFiYXNmWGdaaUtWOHRtQlp1eGt3UDl4MnNFdkszcXlPdzQ1K0hhQ1Q5MzdRdkVxdVk0K0x1VlRkY0ZHWERYOXB0S3BvQjRVSDBVMnBPYWg3a3d6R1pEVEZhZ2dNNE1iYVZLcCtqNDBpYS84TmVQU1Z1enEvSE95R211TkFBeHg5SCs3UWJaZk12TmF4eDQ0V3l6dEdrelhOVjJ1bk10SkJvZkZ0cWVwMzVOLzh3a2U0S244VllOcmp0TlBDNzRiWjFzU25wbkM2bFJCTEtOZzJMUHFNV1JZSE8xQnpISjdOMFk1K1E4OGU1MkdpWFEzdEc3bHFPU3lTVTI5M0t6UG1vSERYYmFOcVlyU2FBZFJmL0FFcTN2dk04ZXJHTDkrWGJ6cDBjem9sMWVJbGtqM1dUWVpUM3hFNEZodkxoZE9MNE5pYTFTTVdYeXNxdVRaMlNQME4zYytrN1E4Wm1JUENwNzJKbzZ1VDJsUitSNVo1cnM3V0RHTm1OcUJmd1E5UmlaZDY1NytpeVB3UGZubStBRy9PbWRjV3U5R0RWYnQ5Sm5NSWJPRFlTbXI1aDlXL2tERFR3em1haDZxNlNmVEg3amZrbi9GUTZxTFdwWWRibjBNT3FKeTVZSjZjTW5jVVhtZ0o4WkUyeVA5blVCY3VXTHFtR1huSHBjRk9QeS9YSXZrYmo3RU9kZ2lkWkQzZlFZaDM5TStBL095VnZCNTI4WlpmK0xSSHZNckFETGVMM1QxNkJ0NnRRU2l5VVJkd0puL3E2cm9wQTI0b0w4K2VwbWtxRC9WSFVoZ1ZPWEcrZThlZ1Uranh5ek55NlB6d3ptUEhjVk44aTZpRWpaVlBya1kyaUtNWCtFSGg1TnV3VEY0a1p2NjE4K3d1WVNYNUdvU2xBTVdvaEhCUVNSdnVnZWUyV0V0Y1krU25pdHliYWU4OEIrLzZhaXVqODc4TEhjTE9xVlNCYndIbE5icWJhQlRKc0VKYzd1NXVNNGlsRnc4K2xJNGUveWlESUdQUFVUemlqc3BCVFoyQnQ2NXlTKzNzNUprV2NaSHJDMjV3dHFERi9Oc1ZrOXgyTHIzL0sraEIxc1d3bGs2eU1iMXFrcGd0N0xGZ1JIRVVwa2YxWFBzMGVaajJqTmhZWVd3cEU4UEc5TXA0bGNlY1FJZHgxSHdldkFieGwxNUwyNEZlUE9JWU5xWlhKaWQ0N3ZCMEkwVngxQ1M4cU5ycTM3RUdERWx4dzNYSklEcUdqZW1WNFdtVzVFSjl4VkZORlhKa3BlUnNjTnRvYWd0SytCZzJwbGVtRDF3cDZjR280cWlHampVTldwVWJBNFFvK2NFZlFXVmtEQnZUWjFZMk9vNWhqeUNLU2tESHJnR2M5Umdnb21sMWppU0NFaktHamVrejA0M3pKVjBZVlJRMWwyOUhmS05rS05PYUUwK1A1VGxabXhnMnBsZFdrckVjT280YUZDbWpabFZPZklZWWNqWnRTWmlQWVdONlpYbWFuNUVEdmNWUi9lSzRYTmM3MDIrc0VueGQ0K0pqMkpnK3M5aDh3TFhzU3FLb1N2NFNTemFkWnNjcng5akJhOWlPTVd4TW4zWGVIV3M3UmxIcy96cHJwV1ZGSXhLUzZLTEVzREc5c2pXdG95RzE3TkJ4Vkk4NklQMm5Wc2ZXSVlwMHRGd1F3OGIwbWJYZVdLNGFSU1gwVXc2K1RWU3Zidmg0TlZmUHlpSE5sdDVqMkpoZUdaK0s1ZXN4VWJPd1RRYzdMQ2wxYmwrbHlISTZobzNwbGZXSi9BMUVlVmR4VklQdlFQNnY5T1hHYnhYdHZGM2E5TWZLU0xmSzlOUTRsK3lzUHovV2w5cGJhWTVWOHdiUGpIcnBHaUtMYWZScUpnYnVFYlR5aVZmemdQY3d0b3VydXRIL0FGQWErNHYwWHZDS0FBQUFBRWxGVGtTdVFtQ0MiCn0K"/>
    </extobj>
    <extobj name="334E55B0-647D-440b-865C-3EC943EB4CBC-2">
      <extobjdata type="334E55B0-647D-440b-865C-3EC943EB4CBC" data="ewogICAiSW1nU2V0dGluZ0pzb24iIDogIntcImRwaVwiOlwiNjAwXCIsXCJmb3JtYXRcIjpcIlBOR1wiLFwidHJhbnNwYXJlbnRcIjp0cnVlLFwiYXV0b1wiOnRydWV9IiwKICAgIkxhdGV4IiA6ICJYRnNnWXowb1cwTk1VMTBzVVY4eExDNHVMbEZmZTN4UmZIMHNXMU5GVUYwc1JGOTdhU3d4ZlN3dUxpNHNSRjk3YVN4OFJGOXBmSDBzVzFORlVGMHBMQ0JjSUh4UmZDdDhSRjlwZkNzelBUVXhNbHhkIiwKICAgIkxhdGV4SW1nQmFzZTY0IiA6ICJpVkJPUncwS0dnb0FBQUFOU1VoRVVnQUFDclFBQUFCZEJBTUFBQUFjQnduUEFBQUFNRkJNVkVYLy8vOEFBQUFBQUFBQUFBQUFBQUFBQUFBQUFBQUFBQUFBQUFBQUFBQUFBQUFBQUFBQUFBQUFBQUFBQUFBQUFBQXYzYUI3QUFBQUQzUlNUbE1BRUhhcjNlKzdJbVl5aVVUTm1WUjlodWZoQUFBQUNYQklXWE1BQUE3RUFBQU94QUdWS3c0YkFBQWdBRWxFUVZSNEFlMTllM1NzV1ZYblYvZW1iNUtiZTIvU3lyWEJCeFVXUGhZamF4SWZ0QXNFS2txM2oyVnJCZWdHNUdHRmFWcG5ITm9FQllRQlNla3dqcU15aWN4eWRJbE9NZ280dHJhSkl5aEx4QXJTNER6YXFidW1CVVZvcTFSOHNXUVM2SnUyYWRMOXpkN251ZmMrNTN0VlVwVndPOThmOVozSGZwMTk5dm1keC9kVlZaSU04YXE5RjYvdDRXbVlVZ3FHSi85RVNSNjZOMVZyaDkxbEo4cWxSMnpNbDR3aUhCOVRNWC9FSGZUNUwrN1NkK2cyVEtaNC9kUHdHclNxRkt3TVQ4RkprangwYjJKang1VkhoOWhsSjhtalIyM0x4aWpDY1pVcWVVMjdjaHZPdjZ3Q3l6dXVWQ0FPU0EvQlhjbktRUEcxVzlCN29XN2IwTUdBaGRtMTY4OFJlUlBWbkVMckljSm9nNkxlSWVUa3NyS1lIM3N3bHpaV09aM0dTalBLMHIyTWlsTEZoK0N1WkdVcFk2NEpvclBwdW03SEtiUWVaWDhPM1p0bzdDbTBIcUxMUmcrdHRlYjdxOXBiVDJkS3M5VFNUNWVtRFFrUHcxM0Z5bER6TlZ1eS9EblR0TWxEOVV4Si82eW1LeVVwUDgvSlJ1Sk45Tkg0TU05d1BzODdJZGY4alFxb2xTdW9xTkxIL0d1dWxnZEtMZFh6Rm1rNWJDUWNKbzZxV0ZuY2ptdUY0a0xhTmszSkFvUHhUNzZpdGYraHB4aXEzNmpTOEttUGZQRHFCNTZrT042OXJXN2xPK0ZONzd3NWZlbWRmMWxGM1VDMFE5SVQ5MmJva0lGc3BreUhHUkpVem1NdUhZZlc5NzJ5ZGN2WEtnQ2Nlc2tSdWNUSC9HVDZUUlZsZWw3R3FNZmtYM0NnUGx3a0hJWTd3MHBtOG1NdjAzall0amtPQnNtbld1cE1LdjAyUlhmeHFpVlBMcVQ3dDkxMDc3MzMzblBUYmExMHlSV1R4RzlyenY4RFJlTnBYMVdVN1lUSnQydmU5QStKdkNFa2g2WW42czJJUTdCTnYvSzlzZXQyMzl3N2pEUE03ZFkvSmpOTzhaQTQxK0xzdHp4RFQzTmUvcWhUSjhLaUdMUk9OWlNyRHZyZ2tkVkhuVnZPM3hqcm9PK2Rkd1NpUWZ1M1VOUWpNYjk3NEZqS0pRZ3ZZZmlGcHU3UmcxbFNlTWo5aTR3akVYTlhQL0RyVkJkUHg2M2tOSSs1M0hrUGlsRXdHTzlCSis3ZmZ0OHIwbFJONGx1UE9CZHQ2TzdWbnd1dTJDZCtNVTJmLzkvKy9wMnQ5T1ZKY3Ruc3ZrcDJ3a1F6M2YvYTM3M2hENTZXcHMvekFvOCtOVHc5TVcvR0hBSnRtcUtPSkdrSGdEVlNhSko2b2tPSHlDRVJPcWtlc245alNEWEtraE5oVVFSYUo3dnAvalArNDAvZWtUNDRrOVJhL3VTeUUzb1FTejduZkZZUENLNjJYU1dKK2ZPcGgyTlhuNWNndko3c3pUQ3d2dnBWYi9qclZyby82MHRMUkFJaERwSWlqaUl4OTRBTFNNa2N0VklTUGRieUhYL2dGQU9EeVdVQTFvL05nRmVldUp4ZVNaS0oxRS9sWis2K3Nhc2k2dUQyWi8zeWV1aTRMMHpUajJMcDFQTCtldEkxcTkxeW5YQ21sVDdRVnhJL2thYmZveEpEK1JpaW5vZzNvdzZCZG8yLzhtWTlNdmR2MGxkTFozMGsvK1I5MzZ2Szdyd2ZyMmRpK2tYV0lXSkkyR0p5bjdqN1JyVUVlVkJ4NHl5WnBuOUU2a2VmUEJFV2hkQmFhNlNQcUVEK25mUzdZVk8yNEJ6ejJudlE1WERkcWp2STlKZUhWdEdnRHdMcGZ0dXkwNWh2ZnNhV2xydFRYc3Z4RlduNmJKVytCQXVRdmkwdE04bDYyakFsNDRqSDNJMjRUajVZQ2RsVVNjektETko0OFJNL2Z2UCt0L3ptVEx5eVN1bGJWZjhwanRxUGNjYkoyNlQ1ajM5bTY5WVBrQTBncHo5a3J0WjZ5RW1JZ0FFaTY0UGJtbUtxQ1F2V1hmR29DK3JUcHpzSkxESFpTcjlCRjF4S1gzZzJOYXZkVXAwd0FjaHEzVENYcHJOTTdoRm1ocWtuOUdiY0lhWTVIWENrSDZuajZoVEd1a0NSWEFTQzV4cmk4WitHREd3RjFDV0hoQ2tXdHg2TTlSbFROZ1VabkNlUDl6cDJpMEpvL1ZrWGRydjdLdzN1SXJXMTJIWXVlOU9Id1lmOGhXTGFvTmQxWWVCWWY5T1lYN1h2NHpoSitRbktheWovWFdvSFZuSW1UUWxVbDR1RUxIMFJiaHB6eWZ1Z3dYN0x5cVZFck9RRUJibmZBZGx3WlMrTEMvaDlkZS9xajVyTXBZWS91MVJGSFhNbTZZaU5WcjhCZERWSGtiaVE3amd4SVJna1c5RGNGVXR3TnAySCtGcXdXWFZ2UUFTeEFwL1pUUjFxcng1czJkVnVtVTRZNzZaWDE2MGdVUG1BVFIveGZhaDZRbS9HSFdMYWRBNGlhNU8wRDFDZnY5RUlvNGpNTVgrVHB2WmhjMlJJRURrMkNUTVVHWVNRcTNyb1p3VWQyZjNZTFFxZzlWS2F0azN6eHRQL2xZcVJ1SnltN3JFRVVnSEM3UmxxZldNTnVnVDk5MDJtbXNiOEdUR0FtSVJJaHZMcTZqZW02YmM3d2s1S1RoaktSWUxqRllrSU40ODV6TzBJSnBNTnJZelRaWlMrTVQzNHpaOTd3MU1oS04yd3o2QXNMTzZsNlhmKzFLdVNHLzdMTytsU0JkbStUSGJvRDZYcEJ6N1NoVVk5cjFEcUlBUnI1RjJvRUF6ZXhSdmIrTXlHWE8wMFU0dVpVdnRFQ3NjQTVzSVozeHhjbGVrRWlORk55NW9rbmRRZkIvdlNvMGdOVlUvZ3pReUhtSVpjQnk1eS9zS3kxNlQ3ckkxbmdXREZsWXkzM01pTkRBbEg1aE1OdHNhQ1NTVjl2Njg4bHRTeFd4UkE2eG9jQTlpcms2YitxRXdWdHRMMHM3WVc3OUFGaXpTZjhBYTl4azkrTE9aYkRKK1pnRmlHOFNJQkFCeVJBQ1BMTDIzS1JVSk1DNVpGdUhuTUpRRHFCek5SOXNES0tGVlc0VVQ2c0JJTDZ3VXkvV2RSNTVmM29OL3N0VWxKdjZBbG9IV3lkYlVOQkhRRFNPa1BtNjdSSlg0QUJ1ZkJ4bG1pWWl5VjV1Rlo5eDZoSU1rTzJkOWkxQzNvdWhLZEFBczR2elZXc1hSb2h4TzdmSEs0ZWdKdlpqakUyRk1IVDNyVElEVWwxcFdBdlJScmQ5M3VMRElrbUNDZGFhVU1DS0R0eDcxc1BYYUxKTFFDVEcwN3p3R3E4UDFrR09vZHNZYmpEWUlsc0QxUllERy94bWRRcHpBandYaVJacGxhbVNTd1BKaTFyT1Vpd1ZMTGU0UmJ4QnpxM3BGc0toOVlHYVhLS3B4N1JDRXJnTHR6V1JacFlYa1BaSmlMekVESitJOWpZWit5NzVvdENualFMd0lwd2VIU1orMWlFc1ZJTUtpQkovM1dReEdBZWRvTFJpM0d6NDVKOHh0OEdhbnRTMWFkejRvN1lieVpYbDN4ckVuUzVjRkVxdzZUSHJJZTZjMHNoNWdtN05MbGh5cnI4bk1RY0NFdHVBQ2VYMWQwa1NFUnVnV2pkcDRXZzFNM2FYN2s2ZU8zU0VMclJ1cE9zSEFOUjFjZDRCME05U1htcFF2Y283SkI0R0d6eW1VeFA1WXhZSmhvbjJHOFVQenFOUDFXWDV2QXd6YS9EaWtWQ1pTWnBTUGNJdVpRR2NVcnp5NnQ5RFVsVXBjYzVNRWdPT3dxcWdmZFpLNjIxWDNwZnZYa2xrUHJwTjJpNEpiYWZOWGZNaHpGZmNOT3JDaE1nZ0gwb2xqLzkrUlVqdWZjbTFGRHhzaEdKVWxna2RUWFpNV2RzT0cydWtid0tsOXdSZFVOVURoa1BkS2JXUTR4bHZlQ3FDS3Z1U0hOV2twSFB1NEx6Y2lPREluUUd4TkEzcWJGZFRJa2Fmbkkwc2R2a1lUV0pvUE9aWEhTaGFFK3k3eHpuZzRlZkhtR3Uzak96WVVzNWk4SnVVeGttR0c4T0ViZEdidW1CVUIzbTVtaVNIZ0xXN0ZJWFJGdUVYTUpydHkzSlIvbWhaVUJTYTdteXc1T3g3TGtCd0l6QzNvZ1FsLy8wOUZnMSszL2F0ZGhrS3E0dkcrOXNRdTFNNDc0cUJMTGRCRXF3R0N5WlFldjA3WXFwL0pzWDh5eHg2Y0FCTWI0b2s3QWx6enRBeHFqRjNEWk9kK1pjdWpFc1BVSWI4TE9qVDVQOWc0eERXbTZOWTV0V1ljM3VzRU9TOVVpYWsrUlJvYUVGZUh2NHRRc1NlQ3doMjk0UGUxb1VzZHZrWUJXNkJJNzJOQURjM1JEQjNrTTlYWG1taWtPdGJKQk1HTE5FUStQK2FhRFFpWXRJOE41azQ1Y2QrQW1mZGJ3RmtUQ0pKczZBbjBSYmhGekNUN1dYZ2dZb1VCWUtVbnlOYytsenplT3hSUElKY2xjTGQ4REVlcDZudWU3ZU9zdGZ3YXZmM0pvYmJoRFIreTRlVTk5TktsSnR1a1JZTEFSYkZGeFEvQW8wMXdIcTFpQnpjQmtTcTJkZE9PNG9CUFVVeXV4UEFjUXJCU04xb2I4ZXlmWUJoeXRIdUhOVElkb0s4T1R2R1NEdTdyRjErNzQ2eTg2T0NKRElteTVQRFdERitKNXBJVXNReTQ1Zm9zRXRLNnlBNWRrUTRCSUhSek9YVEpwZDJLNldEWm9BeGkyVlJXUCtUa0hoVnhjUE1kNU1VUlhPR0hIeDBWQkpGd1NMZUp5WW8reFdsNjJKcjRzQWNESTRGWUt3WGlZc2hDVStZS21qV1JjazdNRmlLY3BuZXJ0Z3d5NC9rZkF3YUYxMG04NWNPdzVuQTNZQml3NFowK0RGRDhIQXp3NjJoRnlZV0wzMzFEQnV0MnNweUd3QnRkaHBTWDR4MlVGbmFDOFN6bVJIeXlaMVhLTzdoTjdjYWg2dURlVFRJZm9Kb1VuZWNtcU9hblRCTmdkUzZUNU1Nak1BVUhCZ05JOHEyNTNhbVgwd3U2MVZTTzVINzlGQWxwN2ZIelYvZGhUL29CUTk4L2lWY2s0WDhWQ2d4aEJKMDNOR1F5UCtUcDdubGprYTg2N0VZTEF0Ti9URlVUQ1JMN2lrQnRqYnA0WkNGRjh3QXBNaGxzWlVPUnFSbVF6R3loTWt2UHVRRTZKZ3Q3aTYrNjc1NVpuL0dWSXlxSDFuTjFHQTJFdm8xV2hqUElsZFRhYmNEQ0FsMGVDRXdnWXo0dE1PaGdWUDllR0RtZUViclZiMEFud3psRzQrMStXYXBub3dUSkQxOE85bVdRNlJKdVB4MEd6dkNXcmJCYkRrenhLZ0Zpc1R3ekNJY0hscU54YUVMTzd3UWxFaEcySVJjZHZrWUJXOGE3TE5GK1Q0dmpqSnpTd3pKdWgvb0VHTVFKd3NPa3hIdk5uM1ZpZzNGbHB4anZlc2lJOU9SeVgyVDFkUVNUa0FsenM1U3Q1ZXF5ZjVhMTczUzdGckhTbExwR3JHUmM1MXBPUWl1T0pFMVdVNkhHQUl1UmR0azJiSnMrRU4wRHRDcUU4aXVRY2V3YkZ3S0RXRENkSVhEL09NNzFSSXFUWXRST1JJWGVyM1lKT3dIM3FrdUZ4dDdsRGJ4T2NLSnNZdmg3bXpSeUhhSXZHb0hkRnpHN3NXV1B4amdkQ2xBQTJFRldndFJHNHNIN29LS2JtVlU4ZnYwVWNXbUd1V3FDdG1MYkQzUlJDcUxOdEJENVNvdlFKTklnUlFOUkdvVlcrVmNlRUJCazJYaTZMaFRGU1l5Q3NhTGFqaGxaNWVweW81MWliV2huN1pGYXlHcFdwQXEyUGhPeFZTc3BDNjI1Nk1Hdmx3bEVPVzdiWThzUGNtN1pUbEJBR0JqQVpNdHpWYWxwbWkyT1U0Z0tlQVlBelpwbHZqcExXZ3FrcTZBUlVPK09rbUVRbldISkppc3I1NGV0aDNzVFhFZGx1MFR0RW0xNkhkb3RHN0M3UUF1eCttc2V3ZjFRVkZBd296ZFFLRnY0QTV0RzlIVlV5elBUeFc4U2hGU0ppaWJiM092NlVMeExxbHpnRk5JaU5oVVpxbDBraTVoMFVVblZaYWNhN0xBL2tnQXRQaHRxYXV5QVNjZ0V1dG1xVnA4ZWdCU2FZSGEyTWZUSXJXWTNLNUd1R0JwaDFOenA1Ukt2V0hnbC9CSU9kME9yRGxFenl3Y1hBQU9iY3lNampXS3k2Tlc1VGl6OFRTTnpCVlVFbmdOcndzR1UxTWxrZnB0M0FPM3c5ekp0Smt1a1EzWkRkc0lscnpMUFNCd2kxK3BXRGdnR2w1SWVuWnZoSWttRzF0bU5rbnlmQUlnNnQ0TkI1MnZwcHZueUtISVpQc0FFaUQ4T2h4eTJHaXBoZmpxeFpxR2FXcHJ5NFFHMnpXc2dRdlFXUmtBOXdrY2RZcThFQlBUNW1aL09Ic1laYUtRMkVmTDdtbnQxL3FRY3Q0ZkNQQ013dUtydHFYU2EreEJjVFlxM0sxbEpZYzVGUEVSUU04QUNFYlcrMHNLNDkxdEZadEdrenFrWUNzenU0eXU4RVZMc1RDS3k3YVMyb0dyQmdCSHFvTjhIS1RJZm9GdlJjZUNYSlQraWlPVGJTMXdnQjFxK0NweFlVWWNHQVVqVGhxWms2WWRoV2xjZnljUUlzNHRBNkxTSnZXdThKckhQb1lmaEVXNVdlSWNkMStyWFdXVXNOZDRROHM2d1ZNYjltT280UVp5Y3A3NFlNSW1URGxkNmk1aStJaEh5QWkwQXJ4SndFdWtic21MRHc1YXQ4emJBQjI5UU53QlY0QkhWMFpiblBzdERhQlZWTFJpVEdJbnV3VVU1Vkh0VjAramxhVGNFQXovN1kwTmFFeXl5YTFNb25Pand4cnFqb210dmwwMUNoRkRxTlM2bFFJRVE5a3hieVZTMFpnUjdxVFQzUXFKSGVJYnEwNldPcVpnYmsxaXhsYUhnQ1ZReGhiODZIQ2dhVW9nNVB6ZkNWaFhBSlJEVU9OMzBDTE9MUXVpcFdMblUrMk9oaGVIMUIrZVk4ZTJxRkRWb25Qc1B4YWdoRXpLOVdnUS9LQzNEQUJxeldCbnIyZEtvZ0V2SUJMZ0t0RGJzeDhzM3FoV2lMbGRSS1QreFNCWnJmOUZ1R0VwZmxpNDVyb0VRVmFOMHhHbkJIUWw4NkgwZ3haK3JZUHRIRkZBem1RTnNLcDhiY01wL0Y2a0FWRWtFSnJncmJwR2JTN1ozeU93SFVPa3JQUGczU1puejJDRklqMEVPOW1lY1ExUnA2a21jWFErOWFwdzF0dWdHa1M3dk85UVVEU3BIRGJwZnZOeElGcmJOVXcyalRKOEFpRHEwYkFqUTJkcGhENnM3ZmNKbzByNnFtMkxmQUVYc3BCODdlZTdwQXhQeVloVnhLbnBVbXZBZzhPeUVkbEpwWm9DQVNDZ0F1NUc2RlFOZHo4d1V6aEZqSnlrMm1RTE5qd1VQUFRaY2JLRkVXV2h1Z1NuZWpmdS9oa0l0bGFlc1c3eWtDQnJqcTVHZE5tcmZMd2IwVFJVSWdSZjVGcXU0cE5wUGJDWWd3a1hrWm9YWGRDamlLK3lqMEVHK0N5ZGtPVWUyaEoza1grUFNsMjRzV0wrbWsra1I1RCt0OE9DUUluVW11aHFkbXVNcmFEQ2xIVlhJQ0xPTFFDZ2F4MmVjTWo3aGRjaGplYlVlOFZDY0VXQTN5ckg5RnpKOFZUelFqd253UjRRVU5rUzBkdnZWdGNLRWdFZ29BTHVER0dMUG9ZdzFxdUxDekplcE9yR1RsSmxPZzJiSGdRSjl4dVlFU1phRzFBNnEyblhsdWRvS1MycFBoVjdtL2FpRGxucWxyKzE0WEVUREFjY2RSVkpNMEZ6MDNwTGJpanRZSFFQenN3UExsZGdKdVVuY3NwYitqeDYwYmZPa2hVcVBRUTd3SmxpSTB4aDJpbWtGUDhsWmpqa2ZzblNVdFJvWUZuUStHQkNHenlUV3hKSU55WENGY3NmV2p2NThBaXppMDFzRWY4OWwrNlBubDJuaHNQNGZmbm1FSEJNQmczeUFRTVE5SEJkbDZaQTNoQlltUkxSMUNxMW1PRkVSQ0FjQUYzSkhqY1B4YWJXekpSYXlVRGNCOGdXYkhBajQwNndWWFZEVlJGbHBoQUxudVlvK3hKcUNKTjZmcDkxVlZ6T250eXlHbWxJREJLdlRYRWlkV3VSWWZqRjNYcTVLMkJRSmVMZ3N4bjlzSmRlQnFoMXhZM0ErTEJ5OFpoUjdpVFRTMEJXMklPa1MxQW5lUDY2WTlXNHNtUVc4SXBkdWtvQTc1RlowUGhnUWhzOG1HVzluWWtnUTNzUE11Ti9MRUNiQ0lReXVjVVBqL0JRamRBYUZ1OTR6bjJlcldrdmI0V01DNTFNNlJJdWJodEd6ZGNoWGVQUzlLakd4b3NOZzhjU3VJaEFLQUM3amw2VEhhMm95dkVMeVYwUVlWYUhZOElIM0haUVpMbElYVzVCZSszNHdmdmNwWU5Pb21XdW0zelNTVDcyQ2pyYklwOER5T2RURUJnd2IwMTNaRTRGL05zRUtnMm1NRkx0T0RxdlJqTHVzVHVaMkFYSjdVcFRhZ09HYU5JNmlhR0lVZTRrMDBEMVZHSGFKc3IwT2xhVVF0Q25qeUpLL25oMWt3Skl3Z2VtdUo4eG1vUXlpNVFtbEdtejRCRm5Gb3hja3JmU1FyekJEQWJLalhvOXNQZ0FWTGdKNUVjVzNqVWhuenZzWVE1Tnc4TDBxa0dnd1RQdFlZenFvVklpU1lSRnJEWExVQ0lNbGZTTWp4VEx3S29YWHFWMTU1Wjdpamg4bXhIK2NoUXdIK2QvSkZpcWhuSjlJNFMwRXBySU1aaFFjRERDUzdtMkVrUElQdlN1endJcHZyUUJXc0FzSUcrbEN4cFA2T2FtUGJqVjBvWC9ka2gwNk5SSS8zcHJLM0EyMklPc1RXMm04VW5ITWprcmF6emplRGVEN1FOdlVsb0JWUHpaYW9PRWlEUkg0ZUpPcUhtejBKRm5Gb3hXQ0c2MStzUkJ1T3RVdW1SanpMMWFVWVV6dUdBRzhRczI2SktXTytHWjA5Q1ROSmV0NDZhTGhDYWt3U1E4SEFRRUVrRkt3ZEErNVZjWG9NQ3JHVnNTMjd0ekkwRUVvS05Gc2UrUEw1QzIxNjBEdEE2NCtBa1duNmgxSkNOclJ1QUhsZms4L1pZN3VMc2JNWEtUSXpmMDdBcHdjRGZCWVo4NkFRbGYxYXEzb3RDNFNrejVlL2s1RFhDWGk0RTVzc3RxQThIdkhDb0pMWmtlangzbFJXNFpZZnI4QWhxaFphYUU1K3hwZWpUWVdSU2p1azR6YUIrSVRNYmp3em00OE5uaFcxSUNJb0V5UkR6SjRFaXppMDR0dndlTzAvZXliU2JnejFXVjMrMnFpL0VlRTJQU05DY2Q5bVpjdzMwa1ZiVlhqM3ZHc2djajJrUjh0TUFCUkVRZ0hBQmR5ZzBCMUhHcjNZTEZtR1ZkN0swRUFvS2RCc2VlUnY0TnZ5S3ZmZTRzWDBaWDgzODdwbStoMkNEZnEzTDRwTWRzc3R6MkZuY0VVVi9sQXJPZ3pqL0dIcGRlSkpwUWNEM0g0V2psZjFDK2RaRzNWY2xlanJEM2s0NUhVQ3drOHM2QnBRSHBvL2VNbEk5SGh2S2tNekhhSnFvZHZWbkZMNytVYTRDVU9LbnR2MVlRNkcwLzQySnZBS2hvUXVwcCs0bCtUZG9MNlBsaFZxbEhWSTZaTmdrWURXVlhDU3VnN2M2eXkrOGU0dy9Bbi9OaDZqMkNEWEplb0I3MHNjdDR6NVhteGo3Nmg1d3ZOQ2pBVDdjNkRGRTlFOXpWTVFDUVVBRjNEM3dvVU9ycm5Nd1M0ejAxdkppbTJtUUxNaGczL2l1Mkk1QnI3M1h0ajhMbVIySU9ra1pVTnJ5KzB3bHMwQ1poeUsrbzRURTdXM3ZUZnJXbUdFS2pNdGR0OGVERGJBZ3dzaGd5eVpCakpaWnZOclVLZXYvVmxiaHZlOFRsZ0ZocGh6bS9HZ29tSXJwVWVpeDN0VDI1YmxFRldyUGFVL2kwL3lwc0FoM2svQmtBaDlJVTlxa2FJQjJpSkJFVElQcGVRa1dDU2dGUmZTNW5wZTBPWnBXNFgzK2FCYS8xSzJMd2FVSUNkYk11YjVyNko3cmxqSzhlTGNUR1E2V3ZUa29zNFZSRUlCd0FYY0VHVjdUbzFPWkwwNTVLd1U5Q1pib0JtcGFxLy84VFQ5VnpIMmFxRFcyemZqeDIzdHJjeXVSRXRiZ1J1T0JaV0JDWFRKSmdTMHdpL2paRjJSWmZ5cVdOdDdNTmdDS1p0S1IrNUhoeDhBTWxvU3FPeWZydkk2WVE3VWJqTXBLb01IUFBZa01xd2RvR1FrZXJ3M3RZVlpEc0ZhYzg0SDdZUXIwbFBxakd0SHkwbVN4emRUdXRzSmhvU2w4L2Q2eElFZ0pITmU5SnpEU3AwRWl3UzA0bC9rMk90Ylpiczd0Z2J2czdJVzhuVXlGbXB2aGtjVkpKQmx6Ty9hNTA0Uk9iTEk4ZUtDMFR5dVlqU2cySjRDRjBSQ0FjQkpiaHgyUzB5Vm5rQWszQ0tKczFMUW0yeUJacUM2QTVSbHZQQlVEZFI2RnJoZ0ZwaG4xblN6b0JVbnAzVkYyck8vbzdvS1JTdU11d01sR1ZjRW16cnBRNHpiZ3dGWUVjTTRSZzJaTFg0QXlLdmY3UTJoNTZkNW5iQU1MRnlJeXVHc3dpMk5FRlVwS3FGbnBvUzhmQnJ2VFNNcXd5RllpK2RsZDk1Ly8vMzN2YklWYnNLUUFGM3dweitNMSt2ZjgzRkkvMnNzTkpjY0VyYWMzSGNqZ0ExU0RuVlNUOFFQa0J6QW9scGxOUVVjRWxxbndQbjIwa1BOYTl5Q3lRazY2UDRiUHdnVXNoTEpvRUdQcUE3NjRiZTlwUXZFMjU0M0FKNk5DdUhzeGd1K2g3eEhoTm9rS0xaUE5Bc2lvUURnSkRmRzNLelZZdTdUVUxZanlqRHJySXpVUVZHQlpsaXpOa0Z3ZXZWWFkrd2RySXBmRVZEcjJVY1NNRE53MElCZTZjZms0NVNxbHpPdytqR25IWjNnTWY3WlZ0d0VLSldIdXFCa1RjeUNEZ3h3dm9waG5EUU1qSTNObzRic0g1MHQ5Q2UxOHpvQkdHTHZKWkNEZW1uQllQbGlQVk94VXkyaHJJREdlZE94eFIyQzFlNGtMNmx0UmNjUG51VDU2K3FmT3BtUWtFT0MxcGwwTHdSc2ZHZkhSbUdFWTloRkExalVXYXhxVkFHSGhOYmtFZ1MwdVo0cmRFR05XU0I4Y1h4b1FJUEk5WjBybEYvRy9Hb0Z6enZlYVJDL1FLV2E5QmFVRzIwRmtWQUFjSkk3ZGh5K0FjbzJJMFk0S3lOMVVGU2dXVE05NGUxOHlXQkZWUU8xclIzTEI0NWh2UUJkMkxkMTlGNXIyZlV0dEc1SDE5UmRkMVBLOHVrdEd5Mkd4WUVCRHJzeUt4b2c0Nzlod1hXL0ZScWpyeVZma2RNSnFEWjJtb1RBVTNsWWVZMUJxb1NlODlHVkNaZFVRT084NmJtaURzSHFhV2loSWJzWWJNS3dZa3o3RVQvM1AvUVhNNFpXMytTUVlKVTYwd3dYUERoZjBkMUVoR3VZUlFOWXRGWFozQUtPQUZxVHlhZGFQOHYxRUpUdkdYLzBaSjBxaHdiWjY2VjNpdGRpWk14UDJ6ZDhTbmpZOFc2QStDc1JocTUvRUZFUUNRVUFKN2t4NXFTK0xTaGJsNFdRZDFaRzZxQ29RTE5sbWt2VHI3SHBRZStQZDRNREhMWkRwWUNqK2pSdjAzQnlZTUN1NlNnbXlHTmlTMWZsM2hOdkFUZ3d3R1BCR01ZSjRYaEN1Q1BLZVBiM29EbDRrWWVLT1oyQWF2a2FYa3VyUXprSnFscDNtMnVwbWl1aDUySjRIdkxXWjdiMlAvUnJSRmVFaHRUQ0w5UkVwcDJJUTVDbjQ4OUNMd1diTUNSQUYrQTlkc2toRWRKa25ab3RXdExKN3N0dGt0Ni9OR2RQUXVtcXB3c3Rpb2pzVmJhbWdDT0VWamoxL2czd05GNTlaZ0dHK3BJcDJjMDZETjlqTENRalkzN2FqbVZDazVWMHZHdGdRanVrUWsvYXNWb1FDUVVBSjduclBpaWRXZ0FmdjUvN3hRZG5iSVd6MGhid2U0Rm1Td3hybnYxMW16bjBIYjRJd0NaandLSitUR2pIL2trdTRJSnIzSmVzeEVoTGx6WEU0SGRnZ0Z1QkdNWUp5Ymp3MlJSbElsdjdWQXVJYUNUbGRBS3FaYzR3d2pDbytsN3d1NkxnNCtzTFV5WDBCTEE1K1hid2V3dSs1ZWRkSHRCd3hjNmJyRGgwQ0ZadjJkTWVmS0lWQzY3ZFNKaGJ1WEpJMkhKL2o1MmExY0dwVnl6SmFuUVpOZFdNZ1lqbE9kUzkwS0tJZEFxVWs5QVY5dHIvRmpyaFVVYktRY3ROT2dhdFNmTEVEeXZCTzR3QlEzM1dsSFJpTVlvTldtSXNKQ05qZmlCbzdZR0dTR2pnT3NHdVhBb2lvUURnSkRmRW5PeC9pdU53RU9XZkU4a1drc1pqc2tDem93YVZsZWRQeHl3VHNCcGwrNHN1UXhGSERjZThWMmRVRHJCWU50aFJWVXhrUWl1ZW1NZmlSOGpIamZxMktBdXk0ejJnSW9jZU9aMkFhdmNDQVFtK3krMW1reVQ1V3gva0Vkb3lSU1gwU05pY2FLWXYvcTBrZVYwM2ZVUjNBK2lSTkVKMUhGcmhhRlE0Qk5tZ2hkYmZsNktyVStESjdIVTVKSVFka0kyZG1xMkJzOWN0YVk4SG9TNit0Snl0MHpJT2VpKzBLTEtPcGtDSlNFYXU1OFh0b0J3UmlqaTBKdnJiUFB5MWJneDE2NjNkV0l4aWcyWWpPbFNSalBucDZDT0ZPTGZqWFFZTkVSSzBiTkdVRjBSQ0FjQko3cDRQU3FzWGNkd0dLa2JWa3Exd1Z0b0NmaS9RN0loeFpHNjczQ0VUK0VyRkRKRUJnNnhQc2pZSk90K3YwM1A1NTV1V29jeDlPV3ZWaWkyTTdHYWx6R2xodTZ6WCtmRW1rTTI2dXB4T3dDalpjWVF1Z1ZPbHhaVWIzb05yaWxsWE4xQ2loQjRCbS9BaTZROG9WVlBkOUx1dFRrRmppKzA5QzFvVDRSQ2toemJaOFhxR3piUldHUGpRaGJRdHMzYzVKR3k1djhkT3picDBMN0VjYkZKcWIzaEx5N3ZkaXpxaVZLRkZrWFUwQThyYTYrZmdOY2pyNGJyaDU1K1dtdTk5UytNWWg2eE1raXhvVFY1TklrNnpUVU9KRlRDM1pGUGtqZzFhSjNtV2xERi9IVjBxTU1vdzQzaFpoM202T2lpZU5kbElKRHlCdk9mK3Z2UWxKUGU3WG9aT1NlNm1EMHBMeWtZT29FVGJWamdyYlVHU1ZORHNtUEFweUhOZDdwQUpuQWZhUkFZNHNFK3lOcm1WSGhnQWJrWGh4OUpWdW5mZGVOWnNEZ3pRZzNhbzUwanMwTkdKZExWMmpQcHhJRzNlVlVRNndkWmhlQzdaakwvajdHT0FIdGI0NlhOOEtIbWFTcWxpUFdKRk9yNmNmcnZSQUZOMTJ5VzM4OVE2YndaRTNDRlFUUSt0ejlySDlwOGtmRGk3WkhhSUhCS0V6eVRyWW1zRXhmZ0MrcU9Pc3VQUEJreFpBMTdXYUxnWnpSRWVWYUxRb3NnNldnRGxhdXIyUXA4Z1p4dlVRc0ZCcXpDZENhMzRLaEQvNGthSGhIcGpVd3U2Wk80cUJ3MXkyS3VyeWFlTStZR2dGV3lLemJwem9Iakc2QW9qb2RhQzZveHJsbGlJU2NHTk1iY2tTRmFockcvTHB0d1piK3d4VmhYTlZxTGF2c1VhNlFrcXBIQm40M0ZIeWU2SDdFQzFwRXNSMTJkRGdvRktNcUVWc1djeEl2TFNDaXZja3Evdm5JdXVyQ2h3eERyQnlZU3pqbUNJUXlWYWMwVVRuYjN0T1U4QkQ4dzZsb0VTeFhvRXRPNlNJT3FsOWpSbzBGVXJRMUxWQUhwb1BXYkUxK2hJelQzSkUwTWk0cExkY1AySktoY2M2ZmpmdWFSSlBPM1dyMTNmR0I2MEZsb1VycU1UQVpTN1pPbTNGVVVkeVNIYm1BbXQrRmp4Z0ZIVFVHOXU2NnI2SGlHQkJtVmpnb1JXaUdqQ21wOTB2QzMvdUlweU5FbHhHQWs0OXJLdUpTb0cwb0liWTI1V2tIcFVvZ2tBQUNBQVNVUkJWSUFieU51UmIvSnc0S3gwREZVME95YjhOOUFqT3hGQUN4YTlhRHgxNjVPc1NXNjRTUlNIaEc5UlNGbWxKQk5hY2RXNkVKRTBkNFVWZ3EwV1puVDV4aDZydHhtZ1c3RHBKT3dFVjRXUXQrbHlMdEhoVFQ0YWFDM1F3MkFUZkw3dHJMbmdmdmVNMGJoNmw4aGV0V0luTHpnNlNLQy9yWWJwUlYxem5pNmJjay95eEpDZ2drMjZGeDRub0svN0VWSmFORVJvTGJRb1hFZExvT3k1TVpFa3NMRzVRaTAzYVFIR2tpSWJXcUZEQ0lRQUh3MTFlKzYvTlU4RVFvUHNvUlVwTlVrWjh3T3RXbHR5SWFPRUkzNjRZK0ZJSk1CaFNjWkZ2eTZtUkFsdWpMbDEwWllXM2VyUU90bENxS3VnMlV2YUFLVTdQbnVvRks1Qzk0Z0U2TU0reWVya2VNdEJEa3g0dG1zRHNxb0ZtV2V0dU85ZWlranJ0bGtoVVBFVDJaNEp0dmN3TXB5S2RseEpwQk5zSFNMTXJNMzRPN2prRVovRHY5MktFQkdDd21RSlBSUTJhOHYwbkJQVTcyZ05sQ2FpazBKcm5rT0FkUm9hYmlWTXJlalVkWFFIZ0F0M0dlYVdRYTQyWExsUE5IbU1ZY1dhWEpkNWFwY2FJclFXV2hTdW95VzBOdE9IbktWSkkzM1VaMXlxUExST3RSMFRKZ0NxK2FvVi9POUdxVDJrYk5FZWdRYlJEbVBTZ3VYRWRRSzRPVFhQdWZIU2pZSTN4dklWeXlIQTBSYmJlOEhESk1HTk1XYzV6UjFQTDNkRW1jNDZLNk8xcGQ4UVVDUEJ6UlJ4V2FWTEVWb3BQb0VEK3dIelpSOUZxL0lVS0NBdVg5Qmdtdkd2OFl3bE9HRXRoWExHM2FHT3FzTUpjNEZSMmFWWGk1WGk5bXJlbGVSMEFqNDlhenRDbTBBMXo3VVp1QjhlV2t2b29iQUpNVVlIMGJKZHFsTWFZcDlOT205Q1FaNURvQm9jeEVjeWxNMHR3SWU5NnVBRG13N3VZa2dFOWVvSENKWkVjU3NQQ2d6dDhLQTFkbzVYYUJFSFNoQkJ4bUE5Q2xhY1EzaUFuYlZldDhkcUllYm9waUU4d2dIcU0zUmRtM3NZZmpUUXVoeDlJYklEUzYwWmEzdEJKRlNEMW5wNHhJRmJIVG9Vck43Y1l6NGtLdERzNVNDZWt4blRWNVJNMVQ3OGdtMUxpbzhUU0loRUR3VGdWTDF2NlR1SFUyM0ZxSHNtdE1La0hadWRMckp3VTE5OHYwSUZUcGoxOURnTk9pRFlvUHY4SEdqRnhYS2JDbFJwbkpmN3BQVHcwRnBDRDRWTnRtaEZIRFF3U0dtSWZUWkpvRFhYSVVDL0ZkbnJ0ZHBXRU54M3d6RDN0UVVEU3Y4QXdheW54eFN1UDFqZjhXcWRHeDYwUnM3eGlpM2lRQWtpRnIzUmNHYlQ5am1iNGh5MjFOM0pnY0RxZ2l2RkJNU1lmWnFveXZFWWJsT2wvTWQxRkFKeUQ4TURhQjNvdmRaR2RPVERVc3l2MXdzaW9RRGdCRGZFbkR6aVdPUDdSKytMb0lXa0NwTUZtajAxRG5hT01yNnVUQXFnMlhVTHJscnBUZ0pjMVpjeUx2Z1hmbkNRVVhKSldpbWYrVzBzREJRU3QxWm8vWE0ycGU0Uzg1SXhFNDcyMzU0dDlTcU4reHhveFFDZXRVenUzaEd3Y25ob0xhR0h3Q1lBY2RzWkE0bnAxQngyRXhwYWI5TUVXbk1kQXZUUTZkeTFHSXhXRHQ1N1laajdhakVrZklWTlJVN05ZUDBoNWo5TFRPN0RnOWFCTE9veEg0R0llVzhyQk1XQ3o5a1U1N0NsN2s2ZzFmejl0YTJDQlk4Ym9WaUdvYjV0SzgxOWJZOFVZSU5tU1o0blpjeFA1enp5NHB4a1BiZ1Zpd0hjMGkwNWxvSklLQUE0d1EweEo1R21GZlV5cXBjdGRDYnBSSzdteVR2OFNoTTNsTUVHVGdqTHk0S1QzSGtwUW12UmdjQXkrY09ZT1hMb0U5SHhOdkxpR2srdWhOUmJZa0E3TU1qWTN2aGZQbEN5cHNIMEdTcDF3M1RGT1hvMENnUWRDMFpJbk5NSmlPaWJTTU91Sm5mUUVSd0lsTkJEWUZNK2ZZWmhOcXNNSkRUTVlKTngzb1MvTmN0ekNKQkR1K2s0UlFGampBVjhJTVBjYUlHYkdCSyt3cVpnS21kQURlVTl2bGV5bFB3K1BHZ2R5Q0lPbENDaVRjeU50b2R6RUdxZEpOQzZmSVhWQW1MUnJTUTdETGVFVGNxQ0RWcTNOY0ZkeG55OXdzck04ZTZLbGJUU2ducG5uTDZDU01nRnVDQ09JT2IybkdTVndQbGpoUmZabkxQU0Z2QjdydVlPYVJodUtJTTV2d0tvZFlIZjlnTk9PN1FGVU5mblpzR0xRTjlrU3FiK0VzZkVncWduMmNzZ0xlT1NpM3ZnMmlWN0NSVGl3UUNzb0hpdk5kVEV4TDBodmJDOG9BbW4yV1lLSDVtUWlTaW5FeERSNTdVSS80bEx6TDdQSHNWWmF3azlIamFoZzdncm9QZVhsRDJlaHBybjB0NmJTYTVEK0d1dGxuMlhEbTAwbUFhSkpkTDNnZ0dWSkhXeDd0Y2EyMXhLSkRjOGFCM0lJZzZVSUdLRjJNd2VhdGx5em1GTDNaMUFxNWpTNFhSaXg1RkJvaE91cFM0eDlXQ05uTDBJdjR6NVZYN2NRQ2pEcE9NRkZlRldlWXVlQnhSTnNya0FKNkVWWTI2Sm05TVJhM2xTNjZ3a1pTU1pwN25XQWszcmhoaFhyUkphcTRCYUUvaTNqU3k1OTQ1QTY1YjVpaXZzUlQrTngzSkx4R2FSN0lEa2pDdnkxdDBHMy9VUWFKMExkNml3OWhJaWdJZ3RyYWJzbHFnallMeEhEMjN5T2dFYXZ5QmFsR3pJZmREaER3U0NsNTlRSjlmallSUFdCYlBNSnBpN0YxV0JwMkgxTmtPZ05kY2grdGRhTnkyYnVUZVhTQUVHQ2MyVEtrZ1dRdXV1ZEdFQ2pmTFQzOVFkTDUzbEVrMXVlTkJhWUZIVUd2R0dBSDJ0RmVpWGVTeHFDYVdoMVlXdTBReDlQR3VTNnJaRi9hVXJ4dGhvZ0FheFBHVU9kMm9kTWZBNE5jKzU4UUs3SlFrNnVJT2poaFpFUWg3QWdWTE9qVEUzeTAxcDBrM2w3OXhHLzlmUFdjazViQzVQTXg2eXU1a05UMTZrSXp0SUVMOGtLWTVzdDRwSHdmUFdBcmhEWFo5a0lUbGh2K0lLWGJTSUx6SlJjazZhbkczRlRZRFN5TysxMXNuNFFrRWVERllGYWlvMWEzUWhCU1hMYk1iRVYvdG5GRjJ5eFJBWG5vL1RkVjllSjJ5NXhkbHZOMS9RMThLYXNzRkhBSzNGZWp4c3p2bkRHMjBRTEtQM1ZNclQ2QXJ4NmIyWjc1RG9TZDRaTi9laTFQeVRQRDRraEJXWTdRWEhDZEIxUzVhd3RuelFaZjhEWVN0Z3RoRnpwS3M1YkNMZm9nenBIQ2g3ZkEzWENFWWtTT0VjZ1ZpL2FqMHZudW5CVWJTSlpjM1VEWmNhYyt6a0Z4cVU0eXNaOHdQOXl3QnUzN1ExVTErL3I3OTJqVk1rWGNrV1JFSWV3SUZrem8weHQ4NWNCaXRLRDJWZmxONmJrcjlpa0Mxa2pQbVBzYkJkTGhxaFFjRWNXUVhVR21RT1JNRnRZZ2gwWXA5a0libDc0SHA1ZHdjZlkxM2g5WVBuc3Y4YkM3em9Ub090L0JxekUwckJjclpWbnJPTzc5THVWanY0VFNza25NRjlEZGFsajZyOEc5T3JxVzQyOVBBQkpUbUtBNEVTZWh4c3dnTU52NzVUaGtDUDZXWTdHbTZmelJGb3pYV0lmcTNWOWJGbVgyWHV4NERqWVc2VjRKMFBDVnBqMGswN0dkZzZPTk93ZlpVa2ozc0FudExzMkNwNkh4NjA1bHVVeE5mUkhDakZDY0N5REJOc0NPZWdUVk5wRDYwWHhIcGxRM1M2REhWMCtpS1ZCdzNLUGd5SGVGdWh4TEErRXFzVVZzc3pqaGZmSmVwajNYZzNiWnJsVm84ZlhCUkVRaVZveFpqamxqUThBc0svQXN3blhUSXduWldjeGVieU5PUHJTQTdUOFBVdURRR1d0ZHA5Szkxdld3NEFNVFpCZGlXMFRwR3czN3FDcUhERjhzSjl3d2tpaFdXVFl5SWNQUmhnTjI0TE1XTWNNTlZtWklIUVRGbWYxSVRZYytUTnUzeG9oU0d2bEV5Mi9qZjhRTlFPQ2wrelA2Ym9OQjNCcXJWWWo0Tk5JQlhEQU1DK0lyVG1PMFNkUlpBb1ZRMWRabXVnT25TSGEzK1FLQmhRU1hocTFpT0RKRm5laEZWeE5KeUhCcTBGRm1Xc294bFFnZ2pXTC9ETGNJRmp5a05yblF3eUZMUE0zcVJXb2I3RHhaOWp1MlZzMEI0bm9Ea0pQTDA4WXNvSWFjL2JNUHUzbnozWVRuNUVCUXhzZWQxaEliSVZSRUlld0FYY2RUcjlvbkNJZXo4Zm40UDFSbzhzQXIyVlNCcGNlWnJ4NU1GSkFxMFZmQlBvU1RZK1BlTUtBYWJac0FxZ2RjTzNKK25PSmtDLzVKaVQ4VmJiWnlxbkFQTVlqNGZXcE1HblF5UmIzbUhFQ2M0MkZPVXZXNStBcjN6N2dJZWZMSkZPbVBySU4zS1JpT2pJZWhrWGloY2ZnZzk0aU9RWDdacFlRdXY3YnQvV0ZlNXo4aU1mZGVsZnVuUGRwbjF4c1I0SHJhdk0zeWdLSnNNOUpkTFJZQzVpaFZ2VDV6dEUvVzIxT0VLNTZIaVZwbDBhMWFxRWZ0QUJGWm9SZWEzVnppeEt5QVJBMGpteFNEUFNKYlNHd3IxTGt5VHE2WmhqaWl6S1drY3phQVdmTGxJbmlHR2txeWhIRUd3NHBjMFlFYnZjM3hCMWJTcGNoanJVOVJ3dkVpSThMR0VpZnBHWVZ3VEwvcEZDeEN3dXcvTkNLT0tjWG10dHdtZXZEUjhkOTN0NGtJR0xSb0l1WVo5NUFCZHdROHl4NlIwaFlkNkpXMXZBK1dmVDViMlZyb2dtOGpUallIUVlCMXJ6SEVsbFJ0UFhrVFhDcWpqRmtkQTYzbHB5TXZBUlBjd2RDNjRndVh6ZzA5VlRFREUydGhRemdWWXdpeGlKdFJmWS9BZ0Z1Tjd1WTQyK3hsdlc4MkRpcGkzRmU1TTVpM1RDbGlERWdGV3NzSkNDT01HMmdhdDlmMEllTGdHdHNEOS9XRmU0enprdkY1cm9ha2x4b1I0SG0yQmozd2xXQ1pqY0ZsWEMwVUF1WW9YM1pyNURNRWFscytkNHE4RUlIdWJNSWpLZ0ltYm9rOXB0d2dFYlNyTGtHb1BGMzNYQitaWWlGOUFhRVQ1WDZPa0lVNUZGV2V0b0NwUTREbWhnd1BoMHc5TTNsWEtBRHpkOWpXbmZqQ25wK1NqQmtqRWhUSVE2VUp4aFo1enEyek96eUJtL1NNd3JncFpmazBUTTRqSThMelFaWXhrWGpMQ1kzVkdBem5lU0pCS1FSbDU1QUFlMG5CdUd5T2VvZ0RleUdHeXU0Q09VSzQ3QVcrbUthQ0pYYzVNczBjQWRPVWRmVkdROGZaNEFJc2hhb2xSZE1aVGhKTXhkWndBSklZYjJYRUd0YVYvTGNrVlZFZ0JTNjVUZWd3R3VGdjMzNTVCbXZDdFZUWU1YWmp6N3o3b2pCRGlsV2ZUbHlWbSthZkdkQURva3BNRFA3Y0ZJbjlSN3UrVVZYQTJJOVZ3QXJSMlEwaWZxOUp0Rk5pcXdkbHZYb2pwYlhLakh3V1pMck96VnllaU9rdWhvSUlkNitxclVmWGh2NWpza1BMVEdrY282cHBsN2trZUdSTVFNL2N0aHppcElyS1hwUzN4K2JRazNuUS81QXA4UzBCb0tweTdGMm9pblF5YVFEdzVoQnh6Y29xeDFOQVZLRk5IMmxrWURCV1pxMjk4NktNUmlnYXhhbTd5WEcrNTFSNjFDaERvVWlyK1Z3d2F4SGlPbVFkTEh2Q3FINDRPK0lZaU1BVk5qYjU2M0JtR3dBbXZ0QmF3NkIrTmtsMkNTSWllUm9QTGlJeGZnSkxTQ3NqM0NEMmNQKzZaN29YUUM1akZBb3JZajhGYTZJcHJJMWJ6MndLc2NiWXMvbDNQbFpSTTE1MW1FZnQ0blhXb3dDT3krNlArcDYrOS80c2Z1N21JOE5sSWZMKytXSzhteUZoZzZvY3VEZ2Rxa01peGRDMVIxMk1zZzhEK1g5blNoenQwanp1eDlKOEMrTkNXVEROcWtGeDhYOVJqWW1zVlh6ZHJHVm5jVHE5WUdTTmx4bFpoQXVYWUpnN1ZMdXBZV0YrcXhzQW5LckNndFJhSG9GWlcyTkpoQlBUdXExSDE0YjlaekhhSytvTDdnMkNBQnkwcm1GeGlLTE13cExaTDdVOGVJR1Rpd21iamZoeWJOZUJITlBnSUZPN2UwbFFKYVErSFVwVmk3cERsbDhZNFZhTy81Rm1XdG8zcys4Sk9rcm1ER0NzVEpLREk3RUE2MGlUa1ZXTjJCQURwNDNzbUNKYWw0N05SaG9RNkVzSVRiOGZUS0dqWlgwRHBJKzVoWEZSQlVLNFlpWmhabkpyeXJ5c085UGhLYy8weWt6U1FTdUJDZHl3VTRGa2RxSk5JbXdrL0FweS8zTXNkZ2hJTExiU3VDRm5yS0VwckhQQUxpd1lwK2tDRWxsTTMzWENSREwvS3RIa3dXczBRTWJrWDhoYkZ4MlkvMU16YVdDVU9sNURJTktGd1ArbWJCN3VPQURNQXY0cFNvcFVGWGxHZGFmdWU5Q3diUE9qdWdCN1pkQmhJK1ZNYXdZYjUzRkJId1hra3VhRFBtNWlHQy80anlxclNBVm5DWUFBYVVhNTlwWU8yQ0ZrR0w5WVNmbzhmQ1p0QS82Z3YvZlNYUjBtQW10SUo0RXhxVjR4QTFGVnhSRXZYSFpFK3M1c0VJMndoQzVwSmtRRVhNVUxPa094UlIvMyt6MzNlOFNRMG54Rlk4a0FTMGhzS3BTN0YyUWN1VnhTN2FyZG81SHl4UTlMY3dLL2R0RmR5ejF0RUVLSEhGWm1keXhRbmpKTkRDVnExb2t3dzJCNjA0b3Nrd2xOOVM1S0VPK240SjZQdEtyL21BQnRtSW84VTI3V05lbGNEZmhkcWFtRm0yVHQ4SnI5N0RkZFd3UFBNQVRzQmk5SkJJNEVKMHJncTBZc3h0T2lId1h6N3A5N2djVENXTGVJcEVGaDNFU2tMbWtybWFKLzMzK05FZDI0NXJrTVNZV3dKdXNPa1NaSUhzSzBSa0EvTCt3c01CMkVMME5jRlVrNHdZd2xNK3VjVjI3Z1FNUU1RVzNUYWVhUVZyZ2k4QXMydzRqdjg0MnZoWm8zZ3JmWWk4YmRUd2psUDF2aE5nT0ZESVViV3c3M2c0R2R0VDZiVnY5aHFNYUx3SmFJVk9kM1pvS3BScmV4MXJsOEppL0htU1hEMFdObUZWWVp1bHBhZzNqM1hTMG1BdXRJSjRNOThodFRubWh0cC83MEllUXRkZnUxRHdYSitWS1RLZ0ltYW9SeXl1OTlSLzZzMFNDZVBmVEVPS1ZFQnlnenMyRkY3QzB5R1RmdWlUYlZHU3RZNW0wTnJqaDUzVFpCbTU3bHBCT0dMQjVxQVZwditmOW11SHMvSnZSV21vZyt3dmVTcjBod05IVkliUXpNL1BuQWtxNFdOZVpjOTYyMk5tWmZPdUlkdzFWZjNFMWJsZzhORDlDeGVpYzdrQUoxYXR1OUNrdGhHaS9pclRqblZWOXVwWjNMMDlhdXJoSmxyb0szUXFYL09hTzJyb1JUY2ZVbHBlZnR5ZTVZeTN4QzdsUDBPTEhwcHh2TkRuOUZMTnMrOGJUM1RscE9YWXlpWTZmS3FucTFhMVRmMEdJK2lMVzF4VjdTZnZleWJhdGYrc1A3L3JycnZ1dTBmYnVHQ291K25tNDlMdk1wbS80U2V0dEJNQTN2ZzhnaXh3WlB2eWMzclZDb0gwNElvUlEyNENXb0ZLbk1laVhEdHlzYmF0bVdseG9SNExtekNON2hIZGtJVE5vOEZ0UzRQMW9SVUVXbk1jOG9OM2YxMFhURXlmZno4NDhxNjc3cjd2bFMzTStnWEQ0Ky8rdW1WVmN2dXpmdG5IQlRPSlFLczBnM2ZVM1RkK0VFUmRuV1hja0lINVF4YXB2SUJXS1J6ZkJDLzB0R1FxdGloekhVMkFFcmNKdG91VnFSM1h6Y2xyUE1nUmpsaXdPV2k5a0Q1Y2ExN3RheWRjYXRuUmlmbnhmMFpEL2E2NzdsYytKS3R1YU5DTnFvTWUvTG8vZjVLV0VId0s0TG5PMng0emk3TlQzc2tXbk9Vc3F6QkF4dS9qbEFJY1pXWCtpL3RBN2VJSVlxNkxUZEpCcVVNU1ptQnhOZWpJb0ZZS09zem1RK3RFK29BT2JZUzdmb1M5U2xISDREUUF5YnpscTBHMzNZRXRTcS9lL3F3L2I2dmlYWlYzSCtxd2FhcVZQaDFXR2wrWkh2UXQ2NkQzYVRyeDhBT0JKSGt0cVAyWEt5QWExcVEyN0l3aVBDRUtyMWxUQzNOeXJadStlQnV5dFM4bktLR3JTU2NzcDJuTE5kOHd3KzlPcDNlcjFmZ1B0dWcvVTV0cXVBbG9oWGwvbnp6cVE3cUdXNmtpYXRnRkxDMEd5L0wxV05pOHp1MXlyUUd3VTFMZGdNKzVzWW42aWxqaEo2b2NoM1JETjZvUzlMdTZlb1NnYmNyRXpRMEo5ZFlHY3dZYzY4anJaZDVvSzZmdVYxRzJTTjBGdEViYTJDajB0R1FxdGloekhVMkFFaWM0ZGdEUVM5TVpZM3ZYajA3S0VRazJCNjNUTUFxL05OMy9kWlR3QlUzWXovZ0x2M2tadTV4MjJpQ0c5bDZHWE5OdGtJTzNpRm1FRVpKa3ZDVEpGd0dtOXphaGRQd3IwdFF1ZkR3OWlRUmY2RlA1QU9laHRSYzBlUDlqWG9wSlFRL00rMEptcFMrMnFRTE43MDRmNkFQcE9EakQvZ2VkNWF4OG4wb2ZYQWVtTDZON1dUeEw5OWVTa2lsR251NVBHTnhYYjRZNUpSd2pWZTBnT3hOazlXQ2dCUDBpV0xOLysvMndqdHB2cXdMM2NiSGxEWFVwZXpTcnZ1TUFOcWJmY3Y5SG11SFVTanJoVFBlYjZ6dE9xRW5nZ1huNmF6Zjh3ZHZoMmMrS0xqdkRXaXFnTlhucTFTZmhHVFM1SnJyKzY4MC9mVEJyYTJneHpFMjVlaXhzVHBPTnBwWXo1c0RXMHFqeTBBcm56VHlIZk5pNWp5VmViRzFPNXRMYmJyM3AzbnZ2dWVtMmxqdEZjcFU2UVFlVU1BT1B3T2wxNngvL0I4R00yVFU3V1lnNkFhMkRlWG9naTZMcmFBcVVzQVZmcE5hU0diVGxRSmErSVpCRWdzMUJhd2NEYUE2RzFaMzN2d0lrbWJCVDhxT2hEdU5pMDJvL2srN2ZkdE10OTk1NzA4MjMwZFd1clZaM0V2T1luMHQzVkRGK1JNeHlkU3JCZVg4ZmV2UGhuM25ESjVzZVdiL2EwOU5JOEtVdVZRQndqaHRnbTE3N3Qvelp1cFBoRXJCczNuWVpQZ0g0WXBzcTBJeW5qOS8vei85cW1Xd0dMR2YxKzJ2VC9mLzc5KzlrM1ZoTGI0TXhwSzU3Ym00dEtabmdRWHJ0YVVWVEgyOWUvY0JUcWlzTk9LYjRrWkVEQTBQNHZwWlcvdUtJWndOWnJ1QzhnZ0NZL1BIYS82Z3JOd2tlS3RNN3NqNlplcHJXbXJiczhjN0dFaVdTMEFwMUFsb3BkWFk2VjQrRnpXbS9MRE9TT203UFltbXNDbUdGODJhQlF5ejd3SGMzSkxRRVlVWUpzVjBPVTQ1RFFpdFVWQmMrRUZOMEhVMmhGZGFLODg1T2RUTGhscEdmOEwrV1FUbUFXZ2FiZzlZdGZCa0dkMWg0dmF4U3RCTWpzcE04NXVGZ3ZrMXBwVm0wVHF4YWsrUzNXOHJJZE44K0dKMTB1ekt5cGVjaWJLNEE0RVFjV2E2TU8veEhIS2tSTFNRMUtsbWdPYWtaTkgveGpPUWNJUCtQeWtNUGJnL0Flb1FzTFRyenlGVXJkTldUWDlIYXJ3cmlaL1N2TnRRK2RVL3JwYzhJMjhjN29iNFVhYzFibjNrenpKUXJEYnZQYjh4U29oQmFheVM2S0dWUk9rZVBoVTFZbzg1ek1WMzNMTmpTbUhwcGhZUFdBb2R3OFFQaytKQ1FaaFFMaERmUk5xTlVJYlJXRnc2Q0IyQ0tycU1wVU1JK3ZVMXNobTY2UXJJMlNUbWdUQWFiZzlZdlgxRWNUL3o0emZzZlVLY0NWc0FSM1huTXcvWjBoZ3FXWnRHNkFGcVR5U2ZmMDdyMWovLzlXUnVYWiswQ0JOaDRKSEE1a0NzQXVBSnVJVzZWblp2d0ZnclNRczFBLzdwbk52Yy85RlVCNDBBRi8rWVZyVnVlelZ3OGtKakRNVzNaRGxKaUhCZ2NUbWcrTisrRWpkaUlNQUlhNW4yV2NmN1NUQWl0azQva3F5eW9qZW14c0FsRGVJbXh3d3NhbnpVRmxzWmtwUlVqOFNicTVrTkNtbUdzeTduQnd3TU5MWkltaE5icXdrSG1BRXpSZFRRRnlqcTNHVjdGaWcwbHlnR0d5R0J6MENvYmZ0UjVIdk5ueEdOWGFSYlh6bmxkM1ZuN3B0dXFXNjdMU0hDME5uR2swTXJmaGM2d3NxUm1TM1l0M2V2MEtWKzRhaDFHVTNrbjdNNW02MWcyay9zRi9zcGdDSzJYeU1TZExTNnpKcWJId2lZYyt1MHdSbGdmYlpvQ1MyT3kwb3BqZ2xacEJyTSttbUV2S0ZLS0VGcXJDd2Q1MVpuaTYyZ0tsQjIySFUxYS9wazdiUURsZ0hJWmJNY0VyV051Y3RhMlNyTm9DOEpWcTZrOVp4K0ZkUmM4UFo5a2ZibEpIU20wdHRpYWc0L3FxcG9EK211ZzRDeDdSV0FrWU1BN29iZWQ3Y1d1T1U3cWNlUU1vZldpZVdTZkxTcTNKcWJId3FaOFhBSUg3Z2RXbUtVeGVXbkZTTHlKdXZtQWttWllhN1B2NmdYRlMvb1loMUdGMEZwZE9BaXN6aFJmUjFPZzNHSXZOUUI5ZFBkRE9jQVFHV3pIQksycllyYVdackUrU1BoNGNYVVh6RHZIRisyWks5YndTSEMwTmpGaFY3cTJnTjhMdURteGZyMytFM2E3azJHbDVTblFiTW11cGZ1NEJ3cG8xa2pBZ0hkQ0s4ZWJUUjBKNGxlZ3dFb2FUY2d2L3VrNFIyUzBLcWJId2lhY2krbVhiQTBuUkpSN2VkL1NtQ3BweFVpOGlicjVrSkJtR090eWJnMThpb1hmTHBWWENLM1ZoWVBNNmt6eGRUUUZ5aTVicG5iOEczYXNEWlFES21Td0hSTzA5dGdEanRBczFvUXNhQjB6Ui80OWVtN0xJNEhMZ1J6OWZkS2dVc1pSaElBV3dmY3FJSXUvMHFJdVBxcE5vYjhWYVBhRTExQ3E1NysvZXh6UU91bVdnQkdmdHRURVBOVVVLNUlRV2pkMkl0emxpMko2SEd3dTYzWDlwYTkvUVJzbFhrNzlYMEE2R3ExS1duRk0wQ3JOME1ibGZNTHNBVXUralFWRjhxbVBFc29RV2lzTFIyblZtZUxyYUFxVTdMVlcrT0xOZ2pGNy9FK3UvbGVUaEJ2bGdQQ1d3WFk4MEZvVDgwQmdscmNmVXhtZ2RaMWVZTHlMbmRzV1FHdnl3VDZYelhORjNJeTZqb3JON3loQlJZYVZqaVZmc3lPN2xoSjFlbUl5RWpCZ25hQitrelhMbi9DYXlkT3YvM2w0aVd1R1VZVFEybXN6Z3FxWm1CNEhteHRxWFE4L3p2d0tmQTBCdmdyeFdTZmUwZWdTYWNWSXZJbXErWkNRWmpoenN4Snc1ckVPWDdOb1l6MGNMVzk3dWhCYUt3dEhZZFdaNHV0b0FwU3dlVmowZHI3R2YrTnY5MlZiNUlFVzRRRHFJTmlPQjFyUGt4RENOZ1JtK1laaGlvMFhYd1hRK3NEUFBPSE5mRlBGSThFVGwwdFY0dDdGVnB4MTM1SElzTEtjNG11VGl2WHpTTUNBZGNMbHZSeTMycGQ2SCtZME1LeG1XVWxOYnZSWWJYRW1wc2ZCSm9BTkFNOFkyREMzQ1g5MlFyOWU3bWlVaXNDS2tYZ1RWYk1oRVppaGpNdjdPSTliTy9YdFVsaGdNc2pxbVBNOHgxMWRPTEJXWjhwWVJ4T2doTVBWZVdmVlpNdXREeTQ5T0hPUjFCQU9vQTZDN1hpZ3RVNE14RFlFWnJtR3FRUWJMNzVxTERYWHBpL2prVURLeXlWWkhCV3hxSjhmcWJ2NUxjUEtJaW5YZEgzVHZqd0tyUndKR0xCTzZHM21PTGRyZ21lQjA4QVh2Znl3d3FxTEFuczVlWEV1cHNmQlprMXRObnQ5K0Mzd2YwcmdGelBmNytVNUdsVVVXREVTYjZKcU5pUUNNN3k5R2FrenVDNC9wOWNmYyt3M3QrYllzeUpncnk1OElLYU1kVFFCU3ZaYTY1Wi93L0x5QW56OTJJMTNjU0FRQk52eFFPdVcySVVGWnZGK1l1UEZWNEVIMU1YZW5tR1I0R2xMcGlweHEyK1VMYmV0NkF3cmJmVmo4dDRoTzhDUmdBSHRoSEd5ZVF1OTN6RFJzMDZxcnIvaGJWdXdGZnFIVjEzdkMxZmRneVZmVmlVVjArTmhjd1B3UmIzMFB2RVorRVlvbVlqWWJ3akF4azFhTVJKdllqdlprQWpNS1BURUpKNzl6ZTBvdWwzd3JXYW9YZi82M3dQL1Avdm5ycC94RXFvTEI5N3FUQm5yYUFLdDlkUy9pdnV1ZEw5dlRXeXNKMk51Q1N2T1dzTmdPeFpvSFdjUDRLRDNjc2NBdU0rMzFMWVM3N0NiVXBjL240SkNGZ21VdWxTNkV2Y0d1UGtNek1ubXlyRFNWajhtNzNTU0h3a1kwRTY0NE01cVlyNWYwOEZEYWVBd3dGNnpqcVhiZHNtQkVoRTlCRFpCNWZ3a3Z2NDFlUUQvTTd0Tk5IajR4Y0xBaXBGNEV6V3pJUkdZZ1JUNTEvSitjdEg4UGdGc004MXc2VmcvMDBPQkFZUkhISk52RGRSbXJLTUp0UHBmYTYxOXVYL1JXSDBQdDVQMm5RTENBYnNPR2tpSzVGaWdWZjU3Ym1pV00xOGw2SGdoTmZqTFYzaTFTUm1QQkZwUktzM2lxSWpqSEd3T2V2ajlZSDFsV0dtckg1djNKanpwTTlkSXdJQjJRbS9KcW83ZDZ5cDJXUERBang3QWIySGdiNVg0ODlhTEEzN04xYW1NNkNIUW1ydzZ2Zm9QQ0sxd0FwaHVPaVpJTUdnTnJSaUpOOUVlT2lSQ002akY4ZlRqMGcvWmM0N3hPMTU4a3licXFKK0Z3ZDhjd2JicmF4RGh5UUJNOFhXMDM5N2Y4RmI0SlpWWFhRL1g2eis1bktaZlkrMUxhaytIWDg0bFgyMW4wQm9HMjdGQTY1cFlwWVptdWVhb0JCMHZwQWFqRVM0K1hkQklJTFFsazVXNGE4MkQ1UU8vb2Ntd3NxVG1hNVJzMWI5K05SSXdJSjB3SWFKTWVGaFB6RHg0QkFsbTErUk9QRUtUV3hUVFEyR3psMTdkWDArZThOUjAvMGxNRHFXSldERVNiNkpCZEVnTTVJeXZ2TzBIZk1OdThVbVpHa2o0SUV6UmRiU0Qxb1lDRmZ0eDhLUE16SEV5RlRnT3BJZ0UyM0ZBYXkzOUhMTTNZaGFyenpvUVVMOFFMQmF0TEJLNGxESTVHa2ZGOUdmdWVFSGZVNUZSN1FzZjY2bEwvcWZRUmdJR3BCTTY3S0FvN0lndEdENVg2VWxyU0lMdlFSZFJ4TGhZV1VRUGhjM2FPK0FYdkpwZ3k1TGkraFhMUzJraVZvekVtMmdMR1JJUk02eTFaZTh2eUNRY1NQaEFUTkYxdEFOS1dLaTY2NlYvNWxkT3luRDJCUk82YW8wRTIzRkE2em0vM1ZMMlJzemlIVURHQzZ1QWx5U0NYemNsa2NCb3kyVU93NTFsWlRuTjF5clYzSUZ0MlVqQWdIVENQNjVZemZINzVKK2szN2tkci9LbGwvN0lwd2RNUmZSUTJFeVN0NzZ5dGYrY3I5YnZwZnZmY2FJMEVTdEc0azFzTVJrU0VUTXErbVE4KzNXTGdZUVB4SlJFMTlFVUtETmJoYjlxN1M3S0VRbTI0NERXbmo5L1UyWkd6SExtcXdRWkw3emlsNXBYUDhaTGFDU0ltakpadmlEWGV3QUFBMHRKUkVGVUVrZGx5QmxOcHBXTTZyR1dPZStDY1NSZzhQblJDUlEyYlVEbzM3Vy82TTRlWXpTV0Z1NGo4U2JxTzh5UUlQYnE1QVRmcndiMXgxQmcxOUVVS0RQTm1LT2JtQUtPWTREVzZ2OFVXbVc4SEM0U0RzTmR4Y3JNdnJ2MktyYnNRbVV5ZmVpOTczMXY0VHB4Y0E5TWdmaTErTXNrZ3dzZENtY01OdlhyazNPZnRncGpOTFlPN2tQM3B0SUZIbjBQL3k4VFlzSUF5WE43QXpBTmxjV3Rvd3VBVWh2UmhEM1lENjBZZ3dvNE50S2ZBdmNOMVhnNHNHSXh2MHZmM2l1bHVRcG9IUVljRHpkRlY3R3lWTE92RGFJemFWczNCTDVDQ2xma2R6cU9xcDJyU29FTi9LT1NPZ3c1TWRoTWNWSTQ2My9SSUVaRGJCbTZOMUVYL1B3ZVhFZllaWjFOMG9RVGtYVHI2QUtnVk1aTzRVOCtOR3lFRlhCc0tPZFo0aUUxZHBVcW1mVFJVMVpkWFh6RElJK3Z4bjlMS0k4MFVuY1k3aXBXUmxSZnMwVzc1bkhTME1HQWhkbUpkbWNNTmx2cGkzNzRmYW1QOUJnTmFkVFF2WW02amh4YXV6T2tDU2NpNmRiUkJVQ3BqTVhYdE1mZDIzZ0ZIQnNVOVliVlZoYnpkWGVhVkZyZGRQemZkdVA4N09lWDR5UTVwWWZncm1SbGpnblhXdFg0bitvV0RSME1XSmlkYUMvR1lCTmZFcUIvakJhaklZMGF1amRSMTFGRHF6OUpKaTA1M3FSYlJ4Y0FwYkx5QWp3NGdHOGttNnVBWTBOMTZDaFhyVjlZWGRtbFo5dldsTGovZGI4RVVTYkpJYmdyV1pscHdHbkZZOEFETWRoc3FKRzQ0Rm9mbzNHVm42ZUp1YVVUWjdoYlJ4Y0FwVEw4SXJ3aDEyamJOcFRoc0xTbjkxTVBuSHBnQkI2SXdlYXVXT1RFYUVaZzJqQlZUTEZmK3hpbXB0S3kvVHE2REZEV21wOTVoOTkwbCtFb2JjZ3A0YWtIVGoxd2VBL0VZSE1hb2ZXN3Zld1lqYS85dkV5ZGVmbUpNOXV2bzBzQjVSYzNuKzgzM2FVNFRseUxUdzA2OWNBMTdJRVliTUp2M2FVSGZ0enkzeEM0aG4xeHJFMGo2K2pxUUZtZDQxamJlcXI4MUFQWHZnZGkwSnI4cDlaenRrblRvelNrL2pSNUJCNGc2K2pxUUZtZDR3Z3NQaFZ4Nm9GVEQyUjdvQXhzbHFISjFuQmFVOVVEMVlHeU9rZFZtMDdwVHoxdzZvRktIamhQdnkrWndWbUdKb1AxdEhnQUQyd1YvSnBQS0xJNlJ5amp0T1RVQTZjZU9FSVBUSkZmL2N3U1c0WW1pL2UwdkxvSE9vdFZlYXB6Vk5Wd1NuL3FnVk1QVlBQQXEwcVFsNkVwSWVhVXBKd0h4bWZLMFhtcTZoeWU5elQxR1BQQS93ZmhiQmZvVHUwMXFRQUFBQUJKUlU1RXJrSmdnZz09Igp9Cg=="/>
    </extobj>
    <extobj name="334E55B0-647D-440b-865C-3EC943EB4CBC-3">
      <extobjdata type="334E55B0-647D-440b-865C-3EC943EB4CBC" data="ewogICAiSW1nU2V0dGluZ0pzb24iIDogIntcImRwaVwiOlwiNjAwXCIsXCJmb3JtYXRcIjpcIlBOR1wiLFwidHJhbnNwYXJlbnRcIjp0cnVlLFwiYXV0b1wiOnRydWV9IiwKICAgIkxhdGV4IiA6ICJYRnNnYkZ4cGJpQlRJRnhkIiwKICAgIkxhdGV4SW1nQmFzZTY0IiA6ICJpVkJPUncwS0dnb0FBQUFOU1VoRVVnQUFBTE1BQUFBK0JBTUFBQUNTRkRmR0FBQUFNRkJNVkVYLy8vOEFBQUFBQUFBQUFBQUFBQUFBQUFBQUFBQUFBQUFBQUFBQUFBQUFBQUFBQUFBQUFBQUFBQUFBQUFBQUFBQXYzYUI3QUFBQUQzUlNUbE1BSWtSVVpvbVpxODNkN3pKMnV4RERzbmJyQUFBQUNYQklXWE1BQUE3RUFBQU94QUdWS3c0YkFBQUV2MGxFUVZSWUNhMVlUWWdjUlJTdW1jM3VKcnM3UFlzWGIrNmdCaUdYV1ZTQ0tHUzllQk95U1BBbXMzclFnOFNOQndWUHV5QWlDWUZXUE1za2dpaDQ2RGw2RUdlOStRTk9CQzllTWdPS0dnbXNQMUYzUnplZnI3cnI1NzN1cmtrell4Mm0zKy9YM2ErK2VsMDFTaWxWdSsrSkZ5NG1QWkptSGZYemx3N2YvRHBGT2RXaVN5MkJIdjhEOUFNcEVGN1hvRmluMzduTVFOS000MlBnZzNNUFA1UGd1bEsvWUtUUm5udzZCZzVteEZYcUorQkZEVklmam5zcVBqUjR4NEEvWjRWZVR2QnloakdIcTR2NHkrQlJUWDZmRlhvRHR5ekUya0VIZnhobEJmalYycWU4SGdPVndZdzZ6ZDV0SXplQVhXdWY4dHJtNzcwRHZHVndtc0RtbEpBbWJSbDQzQ09zQVZ0RzZ3TXQ3NWhHT29FamxrWlZXRGZxQUdDT2FjUUJmbU5wTkhjam93NW5wWFVOdU1DZ2wyRnByV2FtOVlLc2FPUm9UWE13a2RZbnY4dmFEQzFrOW1oY0pCNXdWVldrOVE5RCtORVNDRTdaOEJWSWJkVm9mYmZIQmNZamh5YUVvU0NJVWtrVld2OUl5T05YenoyVWpnYy9GWUJlU2ZDM1YwaXFRbXRxWFBoMlZhU1ZLZm5PeVdrOUtrc2cyemJ3Yk1ERnpNUTlNWTFSQlZyL0RMekVJRUlpVVl5dmM3WHN1bitRMWxHQzkwSnczSzZmK2dvM2ZHV1VNSzJwTTR4NFJraU9DRnJPbzRta0ZXKzdheTUzS0padnpzbFZ2YVN1YzRPUnFVOVpHa3J2UW82dDBzczFtbTNnT1c3SlpGcWxXMFVyV2ZxVlB4QnREWTJqei9Jd2ZkOWRwU3ZHblJtZFpSeFBvYW5IbkpFSUE5OWRoV1BPZjBpRnZVVFJGTW5HNVI1M0QzTzl4ZnFXS3RkRHFiTVdHdU05bTA5WHVPN0tqQ1J1b0NVTkV6VGRFTXc0OUZVa1d0dE5nOHpkR1V0OW9uYktJZ1AvdU1BZ3JmR3ZpNmtnUE9Ld2ZlY04wWG91dEpBQzkva2t0dURYYkVRelFPdUZ3RUt5ZWNYclNRUHU2dHNQMFBwNDFWWHU3eEdkVHZTVHU3NDNDTkM2aVQyZlZGV3FiV3RzeTVFUXJadDQ2dDc4RU91aDlIYTFMa0hiWndyUmVsL2ZQemY4NUpmaWF1TU5Tcm1RZVlPMExvT3VzSWowRG5nM2d3N1N1Z3c2dE1YSm9MTGYyUFhvRUsxVjAzMldlV0tKZkwrMERkeFROd08wVmt0Vjk5eUpoRzY3V3ZmbHg5aUhOZUJXbFRlV1NEVzNLODJjQkxpWlNmVDhxeVVKU3MzTGozUnBqRGF1NUQ2NGErNVpod2cwdUJwcllVRmNjalRzT2M0RVVVSE1zd1krOHhUWHpUMU9BTCtaTzNLZXRRdWRhSzNQZS9ON3hjU08yMTRWZmN6U3p2WGViZHVNaWRiNkZMSzJ5NEtOMkhjTHR1aGpsazZ1SUlsdHhrVHJLeFEzMkdMQlJsd1VSNStpMzFoaVdUY3FneUhJVXNiQ2VMMllXcXUwdzRsc2FRMUFBN2JSR0txVWxyVWp0cC9GZTZjV090K1B1S3Z0dGhoRWxSNzlKK0s2TjQ5YW1ueDZ5a0xwOEdVS2tPbGR0OUkyMGsxM0l6ZkxXUlNWclpWSkUzNVBaSk5sSXhaeE9ESXlMVXVTOXZsWjFVWXBKYzcwM2l5a2Zia3cyTEdYUEJRNXVDYkNyVUliRi9HeTFzNnY5TnFNcFBQc1JZbDhTa1ZKaTBkN2VRQzJGL0ptTG5Wd2k5RnZCeDg1SjlXenB4YVBuQzZGT3AzYWFKWW5qUmliTi9DT2lYalVWNW9zQSt4R08xZER5WFJPT2pvVGNxWjJPbWxFTWQ1dmtSSjlJUXRJOWV5T1Y0UFpYMUlwMzNqc25xQy9yaitFMUMzdzd2UG51OEEzSXZCbWZMQW5ERkxSMkc0VXY0M3pLZGR1ZHRPUWNmcHZuTXlmb0VXZk8yQVNXdm5JbGJkVFMzVDZZdkxoS3dWdlBqcXZmLythQTdmdElSOHl2UjdkZFlmamZ4bjBmeW0rL3VoN3V6TDlBQUFBQUVsRlRrU3VRbUNDIgp9Cg=="/>
    </extobj>
    <extobj name="334E55B0-647D-440b-865C-3EC943EB4CBC-4">
      <extobjdata type="334E55B0-647D-440b-865C-3EC943EB4CBC" data="ewogICAiSW1nU2V0dGluZ0pzb24iIDogIntcImRwaVwiOlwiNjAwXCIsXCJmb3JtYXRcIjpcIlBOR1wiLFwidHJhbnNwYXJlbnRcIjp0cnVlLFwiYXV0b1wiOnRydWV9IiwKICAgIkxhdGV4IiA6ICJYRnNnY3l4bFhHbHVJRng3TUN3eExDNHVMaXcxTVRGY2ZTQmNYUT09IiwKICAgIkxhdGV4SW1nQmFzZTY0IiA6ICJpVkJPUncwS0dnb0FBQUFOU1VoRVVnQUFBcVlBQUFCVEJBTUFBQUMvbGRndkFBQUFNRkJNVkVYLy8vOEFBQUFBQUFBQUFBQUFBQUFBQUFBQUFBQUFBQUFBQUFBQUFBQUFBQUFBQUFBQUFBQUFBQUFBQUFBQUFBQXYzYUI3QUFBQUQzUlNUbE1BRUdhcnU5M3Z6WWt5UkZRaWRwbENVUU5LQUFBQUNYQklXWE1BQUE3RUFBQU94QUdWS3c0YkFBQU9ua2xFUVZSNEFlVmNmWXdrVlJIdnVZKzkyNTI1M1EzaEk0S3dhMUNKUnIzN0Evd0FaVGFRMHhnTmQ1SWNGeEdjSlhvWURUQWJjdWhwUEdlalFKU1k3Sm9Zb2pFNEU2TFIrSWQ3K0JIOHdPeUFoQmdTdk9NUEpScmpyb3BHVVpnRGR1ZmdVTXA2M2YzcVZiMnU3dW5aMjc2NXkvVWYyMVgxcXVyM3F2cDlkODhHd1dDdXlzOTIxajg1R09qMVIyM3MrOEtiMXQ5cnZ4NHZiQURBRGYxYW5hcjZsMkV3dDgwUHVIYmJBTHJQdEFkY2lYV0VINzRFWUdXdzhRelhvSHRvSFVNNkJWeDlIZUNsZ1ZaakVXREhRQ3RRQURqR3RGeUEyN3d1aHdGZXphdDcydWlORERhb0lZQ1oweVpYdVN1NkJEREFhUXJSVzE1VlMyL2IyZDMvQjArb3NzTTN0MVg1aVFudmMra292Vlc2VWdFVjRXQmJTZ05XWmJXRDRWMEFOWUJyUGJIR0xzQWhUWHlDc3M3cTYySVA1YXBYT1JWUUVXNEZlUDRFYTNFQzVvbVJwMVNGYThlREN4cncyWjVlTDRKaWNncncwVGMvSEx6MlczY0NIQmVWVUFFMUljNFMwbEs0S1pncEpaWWRqOEgvREdhNURwTTlzQytzRjVaVHNOY3NyNE1LcUFveHJCZTQ1VW1sRVR4TUlZRU8xK08yRitlV0NueWk4bm9UZHlGOTN5WlVQbThWVUJVR1FTSXN2L1pGOGdud2MyMk9zZnVrSjZ6ODNNNG84SFNWdGRlNjQzSTZhYjJvZ0tvd3RFaUVaZjJjakhzQ3ZFRkxxeVY0T2JVR294aDI5NnVOckxTbjJ2WXNjRGwxUTdvS3FBcEQ5NG13ZW9LdW80SVBqcHYvVnV4K0NJNmxBbzN1Mi92WCthRG9uTjdxOEZWQVZSamErR0U1UnllQjhzR0gzTklLMDl1alp4ZVYweTcyQXJ4dVQ4VGYwS3FrQ2Yyd0VwNktGUGpnYzNZNERZSUt3SFEydEJaTnRrV3UwczcwSTMrN1krODdIMGdxcTRDYTBBOHI2V3JOa3UvdnhPVk9lSDBzeFljUFhtZURhSzNYR2srTEpnV25IM0ZuT2sxYkJkU0VmbGhwRHZ1V243VXJUR2YwcDZXYmUrQjQrSENVRkR2d0l0RXFvVVdqS3ZZblBJVnorbXVXVWVpTzYzRjVPZDNJVDFTV0FIUWpLejNqY29wYk51aGUrY1ZmaHRjdnZtYno0TjI5bkk3eHc5UkY2TEdWT3ROeXVnRlRlbFhieTJDUzlYS0thVndtcFNaUE1Fa1pjYWJsRkJmTy8ySGhwNUZlVHVjQVprbDFvdGZFZjRibDlEeUF2MUJ5TWdndnA1aWxJNlNOQTBIMmdkbVpsZE5TSFQ1RnVja2l2SndDWDFSalRyTVB6RTZubkpZdTNnbWYrRXBXS3NLeUo5NVIzL2VNcnJVWlZsSW1lazlmNWhTWCtiUTFEUUk4TE05Ky9YZ2E1ZFFjdE84QnVONEwzMk5MZHdHc3BtbnR5dnN1Vk9ZVWw2ZnNQYzVtNkxGQVBZMXlPZ2NmR0E4cWIyQ3poWmRPdzVZNnNQS1dvTEtrTG5kR1lVVXgwVVF5cDJheDBDWTF6R20ybXdKek92S2w5MTN6SjZxSkpWUkFUU2pEQ29MejRNT2hqeVY1V0d6OXh2YzVPRGFQWkttbUhjZzE2Y0RPczBxd0VoeVBUV1JPdmRkQm5ya1dqYWV5RmhiM1ViL0ZpZ0FjOUsxVlFFMG93d3FDeHJGb0tOd0FHVU1penV0SFFzU21kaURYWUpueDZ5VjVDVzRPSk51a2dPMjBTNHhHYU5Gb2VuM0tPdE9qY050RDQ0L1VFc09mQ3FnSlpWakJScmdwcmtNanlwcFdvNUU2dkJMSk43SWtXTTF5L3BjeE9DdXg3b0JiVStadUMzTFdwWHJYb2xFVit4TjJicWw5eEZqZ0UxNldsaXFnSnZSeXVtQlhpSGZEbFBUSXVBVmE4MnhURGptSGNuZjlBTitRc0pkaG16Q0xiWUlaV0U2Nzhkbk5rajlIYXVuVFQ4YmxrcVVSZDNtTWI0YkM4d2pNaEYzbGxKV2NMcklGa1dmcHMyV3hCazNtTkdQNHdWR0tucXp2OW9UNGpwMmRzZHZzRUo1VVFGVlk1NDlqMkI2MFkxT1VEcG4zeDF5K3R5bjVxMllQZzh5UjZWOUhIVzl5NnJKbzJxbmpuQlpSYWpSVXVtYWlZOXNMOW1EV2lkQ2ZDcWdLcTN3cW9HWFFYTWFwVU4wdEl6Y3BReDRmSW50RU5pSEdMSmxGeVNtTzFHZ1V2VDVGY3pQV0FIUFF0clM1cTRDcWNKRnZYamJiTjJ1THRzRnlweEdOWDY3UWFmRmhva2l2M0dPYlRvcElWRVZUbEZrMFhKc3IrN1FhamEvVVAzOFdkWTZtNjQraEd4VlFGV0xkZHhQeW1JMWo2ODJwaHlDSEFmNXJEUm92VzRydW84d2RDWFVDbjA2OGZnakxaUlpsaGhVSGFqU0szcHBGdURzVzRhbUFxckRDQjFUTUtUWDl0THJzY2pwbis4c050Tm1TUGhEN0hqdHlnREhqYVp0MEJwOVRuS1RFVGs1Tm55b01tbXc2d2tmVGZaTENVZ21jOWUxNmE2UXVNQ1AxTVZ1cVduUGhkeUhlczhYQ1V5Mm5abDlIQXdIV1VVMmZLZ3dxTmVoT3htR1p4Z0VIV2pHbjNzektQRUs2c0dhWEhWeHhETzc1Z1gvTmM0V1lmdnh1QVBaWkFrcGxUbkVmcFV5QXpGR2ptTFdVUXpEbkQ1T083U2VuQVQ2UDdoK2pOSmxIZzljQkxRbXhkeHdlY0VOYWVzMzlmd2Q0UDBPMDVFVG9RZjVSM3ZFMVVPTUtheFBkemROcWsyandPY1hWc3hqSHNNcUhxSHFXVUlWWVdLNWlWajlvdFBBME9ieU90UXluWGd1UkJ2NWRTUjdkb01VRWxUT2lsWEJsZmtoMGUvUWdiWm5aNzd1SE9maWNtclBIYVZzNXZEZjZ5V25sZDJnZFRYRTJZMndienJ3YXNvTUhwM3YyN0wveTJZZThncGlkUUYvK3BYMHpZYjR6ZkZFazFYUVNrZE9CbkV1NXFNek1jZFN4ZmVYVW5FSmZGYjh1eHVPUjZKcGx6Z1Raa0VDaXpEQmpTZ2RKS0lXQ1IrVlNLakRqbDhpcGR1amxYR0ZGRGptdUFNcmtsTDhTVXdGVllkankzR0owVzV6VTQybVZ4UEtadERJakg5SW1MdDFndTV3RFRGOXJrU1l1UVpJYkNpcEZJaVVhcnRJL1hmckh4MXZXeXJ6TG9aVTRDbFZBVlJpY0k1YzBaWng3OEVydGQxaTJiRkcxKzZhTUF5MVBIeWNCdnVZMzdjSzF2REYzVXVPWnhXeURhK3NxL1V0eEZLZE52cWtQWC9TcmdLb3d3S1hVdUFBL0gxYzV2TVdJUWp4WkVBc01VV2lZcldKY1R4UUxRY2N1eXlLcGNJMDU1UWtYZGlIVEtDS25jemhiVzZpMTkzMWN3ZHhpdmRqN2R6QzZaY3ZJdStrUTgxSWt1WXA0dHJMTTU4NU5MRmFPa01xRTdIZ2tKNktRbktKVENzK01SVWNKcnArK2Z4aVVBWEFKMG5xd3lTbkRVY2hhOWpESUxlUlpYNENOWkphS216SWdraFBSS0tLZDFqQzhWZ3hoMXFmVEJOZFBUanVzLzMzVGVzREdPMk5wZWNlK1Q1MURsbGh1VG16b3JGUzl5elBwWUpFM1cyUlNxaEM3YWhTUlUzUksxVGZya0IyczNpcWdLcXpaNDcwZzJBNzIvejNnVURMRnZIRXlZL3FLMUpxNU4vem1ZMmcrWms3d05DN1JzUUpIWjdRYURTdGZFMWxsTXlNZW00bXBRd1ZVaGU2bmRMam1waFVoNzRXeWN1d1p5QUxMYlJRTEVDdFY3OTVST3A0MlRKTWU5cDgyTVJxaFJxTXA5aU9iYzJjZndTYk02VGd6VmdFMUlZWmxYeGJneUVwRHBSdFZtTk9RN0lobFZ1VnpmamsyUHVXMEtxRVZDaENjYjlqd29ibzFkczlucDBXancvUWhiVDd2c29nclpHcGp4b1VLcUFsWldOdGR0NjY0UWZPSFY3ZEVuVkNMOGVmd25NVHlPZEZqbUhLQ1pPQ21ERmszRkxpRjRzalRseWNzVWVCSGsxUWJmdnBmWlBqdGErWXR6Y1YrZEVPdUFnRzJzZVBXeHR4OXdMQk1FN0t3T3E3VmxLbjk0S0JpMjNIa2Y0SjNpRkp0ZHlUbGY0ZGtWWGlSUnpQd3NJUjl3NDhMR2R0bTUvU0J5SThtcWJia0RMRUxVQmhNbklodUsydVo2SENLVjlnSERNczBJUXVyNnFhSUxmVHB4QUo0MHl1dWYxcUVkRjYzVFRRUk9NRzFpTWtrR0hpb2Q5ajFBVng1SElsc3pUS1J0UjV5aU5GTUVoTUVTVFVqc1EzTmhOR0t0SDN4SWVZRXU0cGo2MjZwR3FwNGdKR1pKbVJoemNHTjF2MGl1YTVpWldhczJOeHhydDVoK2VGYVlydGdpaFlvRkt1WWNtZmdvUVkybThsWWRZS0diWE9zeWxvUHVhcFIxa05SVXMxSTdOQmVSWG9xTXZYRklycWdRenQ4Yk5weVlQTUFJMitha0lYVkpIY1ZlRFd5Q0hEbjZ1OW5scWhUQnR2amo2dXNjbnpIaGQyc0o5SlpCaDRwMUtoL1ZPbTU0QlpjWFFLZ2RKbTVUYW9aaVQyMnFDRzlPOUwyeFJSMVdMeDVkVHgyMm1TTkp4U2hpK1c0ek4wMElRdHJFMlhvWG1lOEM0M2s0OXBDNTBYZmMyb094RkJMc05xV0VwMWo0SkhDWTlZM2R0QWpzWTFaMGhEai9PQy9ISUlYYlB3b1Rxb1ppVzJuSm95cHlOZ1h5K2dxOEtGSURkOTl5dDdoQTRacXFwQ0ZWYXBkSDdtN3lJM251QTl3Qzlpb3ROU0lXK0ZQNUN1NnFEVDhpNmV3TDg0elBvMWs0SkVLRHNXeklkVjBQY1ZzWitUREszMzV1VXZmYTZTd2V2V1YvNXlNVEpOcVJtSVBtVXdZVEpHTHFVdEdmaGE2clpDNGx6VlRGVkFWaHFZOHJMUGhJR2FpOU9QbzQ5SUlBcCtxL1NnckVwZ1dZVjZ0M1BmMmpIOWFnaDlUcmp4ZzlkUHZIRHpTdWpmS0pXNWFaOGtNMjFoOUIzRklvQm03cHVLaWhGcFFwYmFKM3l0U2srVmlKYm9SV0RITkFYL2c1UnF3Q3FnS3c3cUlzQjRFMkhjZG9oK0txMmx1VDYwK0tmdEFFUHdVMWVvQWx6TXRuL3c5Qm4zZzV3LzdZbzhYNEdGWnFRcTN0b055Zy8vSVlsdmp4b2taYmxtQ20vZDhKcnJ1dUs0K0ZSY2wxSUlOallOa2RzbXhJNWJtWWlXNlI2SDc3SS91eEN5MHJRRStSQVZRRllZbU1xd25McXQzOS8rYmZNV0VuOVBnRzNmQTN2ZVlwNWwrbWFUU3BiMlBNcVlTUEhRMmdzME5INnQ4U3gyTWlaeW1vdVpVay9hSjZMQmw0YlhTa21wOWNFcFl2blhKRHZSK1FSWmZlb295aWtSTFY5WEFLeGQvdXJ2L0hrOS9Zc29UNkd4T05XR3NSUGVibmZXOVY0d0xyYjRZTFN6UHdiQTNpbnZGYWV3RjVuVnpkSGt2RXNnaUIzaWsyMXdtbXl3aXA1cHdzY2JvaEErUHlSRlcyUTNXbm5FUHR2UjRmNy9oVFhlM1NJTmh1ZzZXNUZRVFB0WWNuZkFpbUJ3NUhUMHVMTmFSeVFFZW9YVmF1VkJ6cWdsZkJVU1hJNnlobzZJUzY4amtBSS9RNnZsQWM2b0pad1ZFbHlPc1pyNUpWOVEwSDVNRFBIUTBuSmliVmY4NTFhUnRBZEhsQ0tzektXdXhmbHdPOEJCczFPNTdzcUZ6cWtrbkJVVFhPNnpTV25xVXJIY2ExeHM4c2p3MzMraVRVMDNVcG9qb2VvYzErcEtveExveWZBT1k0Ymd6bTFIb2luS3FPUU9raW9pdWQwNFAzeVFxc2E0TU8zM1A4RnRKVzk5S201eHEwcWlJNlBBa3FNZGcxWmlVdFZoUHJtYlA5aktkYnVsUnc5ZzRwNXFFS2lJNlBCRExYbjZPcm1Wbkt1dWR6bFhkeTVKMHBhQXpsVkhvaW5LcU9RT2tDb2tPRDhIc3V6UUJSc3oyQXJ0KzBLUlRUY0pMRWh2eWRmMmNhdEovSWRGTnNLTlhDUmR4SS9SSmxsWjZvakk4dit6OXlCYjRCNHZwaURuVmhJTmlvc1BlMXhZd0hsUCt2Q2RZVjdaVUEzci9rK3I0d1hacUVTL0lxY1pOZ2tLaXd6ZVZyd2lVazh6Z0I4VTNuR1RJd3VHd21VNFdEcElCZ09mNjhLNk04dE92cVBSRytkMzVBQ0lZcWVGTGxvY0dBRndNWk9WWCtKN0NlMGxSREZLVzErRzdvTmR5THN2OEZDdkRGdUwvbEc0Z05Uei96NWUrZXlEQUJZRGVlVFgrcDJ0My9SKzU0Qng0TnphV09nQUFBQUJKUlU1RXJrSmdnZz09Igp9Cg=="/>
    </extobj>
    <extobj name="334E55B0-647D-440b-865C-3EC943EB4CBC-5">
      <extobjdata type="334E55B0-647D-440b-865C-3EC943EB4CBC" data="ewogICAiSW1nU2V0dGluZ0pzb24iIDogIntcImRwaVwiOlwiNjAwXCIsXCJmb3JtYXRcIjpcIlBOR1wiLFwidHJhbnNwYXJlbnRcIjp0cnVlLFwiYXV0b1wiOnRydWV9IiwKICAgIkxhdGV4IiA6ICJYRnNnZEZ4cGJpQmNlekFzTVN3eUxETXNORng5SUZ4ZCIsCiAgICJMYXRleEltZ0Jhc2U2NCIgOiAiaVZCT1J3MEtHZ29BQUFBTlNVaEVVZ0FBQWpRQUFBQlRCQU1BQUFCNnk0RDdBQUFBTUZCTVZFWC8vLzhBQUFBQUFBQUFBQUFBQUFBQUFBQUFBQUFBQUFBQUFBQUFBQUFBQUFBQUFBQUFBQUFBQUFBQUFBQUFBQUF2M2FCN0FBQUFEM1JTVGxNQUVLdmRSRlM3bVRKMjcyYUp6U0pJMWMzQUFBQUFDWEJJV1hNQUFBN0VBQUFPeEFHVkt3NGJBQUFQQjBsRVFWUjRBYzFjWFd4Y1J4VyttOWl4WXlkclM2V2dCc0UxS20xNW9Sc1VIcUNsM1JVL1FraElkcVZXRklteVZzSUxGRmlERUhsbzZTNHZmU2hJTmdJQlFsUU9GQWthQ2RhcUJLMG95RnRSaXZoUmJWU3AvTFhjQlZWOXlBTU9kVEhwdHVud3piMTNaczc4M1R0TGRwM2VoK3c1Wjc1elp1YTc4M05tZHAwb0d1bFQvZGlwN285R0duRWZneVVQL09tUnNWVjNWY0lZdTNsczRjY2MrR28wL29lZDhWUnltTEhCRi9yamliMGZVYWQveWRqZVdOby9YV2VEcGYzb3d2anF1SmV4VjhZUnZjbll3amppN21kTTlHRmw5UFZOTS9iZjBVZmQ1NGdUWStuRURHUGIrOXlSVVZUWFd0T2lyRFBXMFF5alVCQzBZY1NwUEh4cThQUzNEYU5UblQ3YmQ5cXBzZkxRWHdjM1hUTlBUUzY1OHBHbnVnOTgraFpYa2NOMmhDMXIxckc4NElUdGFwVkUwWFNMc1Rwak54cG1sN3JJbGx4bWFwdEFORHk3RzlSb3l6bU12ZFV1Y2xsV2phRitoTEYvdTNDWFpMTm1hYVhHYnB5UHJrelluMHZqdm9HVlVsT3RzWXZYZlFiY0RQUVpZTVN1SnV5WjIvLzFvWVFGMU1wZDZ3WTFXREZmMUVOV2F1L1VEVU5yRld2Zk84ZGU0bEVtdTZ6a1JVZFhkY3VwdVM4ZGZiUG84OTU4UWVNMjJXTjVwYXlRd2p3RUJzbTJGZzNkZUZrelJBY1owdzFEYTRpWk1pRWRwN3Y1U01ncGtnV21VUDBaeGtMWnFKbk1XNHkwa2hVY1JRNnp6MlhoZDZ4QmJGYWI2b0JaMU9qZGlKcU1GYjBMWjFqZGFGRnpURkNGTWJxa1k0azJlZm9VSjZZSWtxSlhCNTNNYXhGVHFwK0pqbitiLzhtTmt3aTU1Z0FZcHFTY21wYTFoaG94U2xXTG1rUytqM1Yyd2VzK2hTNE1ua1FML2V4eDMwcjNKM2tJM3VmditjSlZ1cEtPdXJWb09KejRHTnpXN0ZZM29yRGhwd1V4RkRNbWFtM2trQmwyMFFBcmRlcUJtKzdxUktYVUhKREJvaHBqTHloL1hUck1CbS9MTFZ0WWxQUkNoN1pUVGczR3ZCaUpqZ0JCSnBPYUdUVU93Vkx4bUNpblpsVWwyakc2MC9BMENVdW1LRnVGMlBmQXBEa0J6eVdqQm8yLzFOM2NwR1pMTERWUlZHWHNqR3lOVTBqS3lHdXA1dkVwcUhkSGhZeFJkanhUdWJpaFNwelM3QzZHalI3TDdFWjBTRVowaG9paUQ1L3FvaXIrZk4rRE1HTjJ5UUpUTjNNRk0wWlNSZzA1dUdLRXMxZk5BTG5PaDBwTzRoekVuZ2NtelBHRnVKUWF4RmtSZU1mbkcxdW9SendOQndBbWd4cWMwODVMWU51L09tU1lwSVFhckwxL2tkRzZacG9nUzZKVk5KSlFVOVFuN3RSYWlVdXBRY2dsVllFcC9WT3d3ajhIODJaeHBodlVIS0IxcnBkbFRVbGgvVkdrVFNLOEo5K3lQb2NHbnNuYUUwUHNaYUx2MzlsQkJOUzJWbXgwSTRyV2k5SWFaUEZzY04zdmIwdWZXNytzUlZLS0VST05YSkNGemJKcG41UlFnd212a3RRdEtESzBMbkFLMXpMVEtzUU52ZFRVanIwWVFFMVJXak9MT3U3c20yRXQzYUNtU2Fjb21ybGdPVkJEVWtMTlViUkJic1diVUR4REZ6dTd1S1ZiQktwRDY3RGwxa29BTmQyQ1c2ZzJZL2ZZWVMyTFFRMWViVTlpWWpuTXBVa1hrZ0JxNUNScU12KzJYTDFWa0xhT29hNVhZbXFUV0J2aXNnbFZsTmE4aVlsamlSbGExdzFxRWpteUFadVRpNlB1SXpXZ2w2VGlFTEJ5cVpXOENhWGpBT21tbG5YYzFjdWo2QmhTdWJpTW1vSzBwdEpsUHpCak9uV0RHalJmZFJiVUdDZDlJMFJDMFVZWlY3SGZxUWliVU1UWWNHQnpFMEFxRjNMQ2Fnc0IxQlNrTlFlTDd3QlVuVG8xeVBKRVdnb0lyczdFRXFBY3FKU1VVQk8xeVNERVhQVXR3eW9tUDJyMWxPcVFKdmhlR3hlTW1nTmR4TWlmUWNlTzBDcFpRS1dIVGcxL3pTb2E4bmZ2c1NjTmtKUlJNLzNFazdJbVRKV1NWUVJRVkNrWEorbXBDVFA4YUJRWFVJT3hycDZHNXN1VktiVXhXR1c2UWFlR2IydDlDVUE3NWY0aWpWUkl5cWloWUx4TWRhS2lCVlJlWkV5YzFhbVp5TzFsS0hFQk5iTy9PWDM2TkZxR2YwLy9tamptb25sMWFpT0VSYWNHcTVkT2pYbHZMTnl5ejJHbzRRZUYwck53dGNzR2ZiME9RNXRJMTZ1NGdKclV3Wi9XSktTRFJteEQxYW1aTXFrcG5nTERVSU03UzVIeEdrMGdLc2JwelVSMWlBZlRlODVTYXJ3alZGdzdPa0tiSml5OEx5a2IzMjM3VXVVWm0xUmNRakxFaE1LYVhwYm1SaFAxMGptWHpxZkNDY1ViNms5clpvd1RocXRidVExQjB2ZVFxVHl6NzB2MFNLbHA0Z3NYR2RrcHZQa3JMYmJYY1JaSjQzVFd2TmljVUxqVW81dXBQNjFwa2gxWVJuVUwyQzFKN21KVFU1aUpKRU9NbWpwakY5eE55S3lIc0V5enZYNFJCR1VIc3lGdVU5UFZObE4vV2xNclhpSm85Vmhkeml1ZFU2UEk0S05HYVFvbHBTU2NHcjczclVsSGgzQUZBSXk5cCs4b0lxYXQ3VlNKclZGVDB6SURiT0FyeEl1SWRQa2dacGVJU2tnUW5ReGRjM2duNGRRY0s4dVJFTDd5MVRyYmF6anFrYVo4UHRsclRkU2t1U3EvQUZxU1RsU1lMTXUxQ2JpbURReWRESzcxQ2RZU2g2QUc5V1F2M0FwQ0RWZ2pYcGluQmtQTzU1T0RHclQxdUFLdmE3MVNkaVI4QkVYc0RoRmJLazAyZERKMG9oemU0ZFFnemQ0dDZyTUlqdGRkOEUxZXRKNTNMTGFJUmtaRU1uZHZXbk0wOUpRUThVUE9obWdXUHNlMkRHTWxlUWVweHl2eU0xVERXMW9WcHhpYkdqNkhGcVNqOTdabXJuakJrd0dpNkgyTXZZdW80Nk9teFM2R0RCcmMrMm83Sm0wYjVLTmlnM1pRVTYyemdYakwvclJtamozK2Z2UHBHTFZ3OWJuZk1mYWdadGRIRFhMVEVhVjhtTGQvMUNyeUtuajUvR2p0ZnNSOGNxdzFVWVIxYXZDTnpOV2Yxb0JUNjNIVWx3QjBqZDRHUFJzZUhUWE5rbk9xYWdWZjM1YVZxa2x5UGptcGlTWnJJT2V6M01PZjFzUUliejBOclJhdVhBM00zL1EzTkFWVFJ3SkhSZzBHK0lLTVdpemdoZE1jVkFNZmtpZjMyRnFHQWF4K0hiNXBXb2xEeVlybUtSVTRXby9yS3pyK014QjlyK1FONjhnNG9LWTR0MDk4NllNTWtRbm50Q3plS05SVnNNaDhOemFiWndRMmRsRERmMHgyWi9iRnlZNjNYWE9lZkVjRVZwL1A2M3QzeEhQV2ppd0dOYjVXWnBoQWFuQWJ1eUdEbGdsb2dTZVpxcWk5SzNaUTAxYTM0WnUrdEFZWGw3MnlCb2h5QktHdDVyZDhEVkhHTDBCSnJpRE5Ta2k4YjBkaElGMmg1VTVha2EzVTBRVGFKSVZRODhtMTFpQTlrSnR0elR2YUQza1hNbFZQTGlHUG9Da2ZIODVMRWpTbkgyZWxYUXFCMUNTRGpuUXBGUkRUc3pBMTFlOXpZbnZVWU8rZUY4RzlhVTEwcFB6T1NBVGhPWitNQ0NQYXBWNFpxS0c4U1I4cEpKUklhVFdGUTJWM210RzlaejhobmJCaWVJNFVOWlRvejNucEZXRnZsVGVudUlQeXRidGFmUHhYOFNEaDJMZEFEQWs5SDhmKzN6WmtMa0F2RVdlUDJKWkhoQS9RdDZEUWZCcjNoTW9KT0M0VTdiT1FtaDBTQWl2bXE1b25VZXJGU3dSQjRyeEZMeVdpTFZJRHo3M0plNkZldVJ4RXpSRjFSTkFHcUlxSDE2TmVac3RMemNQOElqeDc2dmc3SDBncktrYWJqSDZNb0ROcHlXRUN5S0Zibmphb1NGTFNyN0w0Mlg1QmxrSFpsb3BMU0VKR3phWThJbFE5MTBpYmpDeHFpRm0rVkxhdGx0WEpab3J0SSt2RTZobXIxYXZCaHlqKzB5czZMMk5hNXpxZFhWWWxNQ1FCMUV5cUk4S2tKeFhBVUZYWmNoMksvYktOMnR1MG1Xa1p2U2ZmRVF0bXEyZjRSVmlUdkhQTnhPSWJoWmVKRFhuNkdhbWlBWDJwdUlRa2dKcEZ4Y2NSbWMzcXdkWVo2VmdYeXBKZWJtdHRreHAwUXh3OUl6NzArOXluNm1oK1ZiMEVPNnh1MGI5czRXYzA5WlV6SGFTNlY2NGw1YjJZSnJQaktQbnVnc1pEVitUUVJYdEt6clRjcysyZ1JnVnY1NWVoQjF5dllvdHN3YlFSdG14UUExWE5MeldnSnI3by9MT0t4S0RHQVR0SHZ2K014UVg5QjA4MmFFc3dBU1NCV1B2a2V6Vmd4S1dZbWxhZXFhNnF0Nng4Wjd4SE5JWEpKSU1hdkErNXUyRlBGYkd4R3ZSTVQrZ21OVGFzVWw5UWZ1dDVPRnhScU5HUFloeEk1UHZsMytSZHlGeE1tQXBVTW1xU1BIeXlSbHlFaUt5MkllVGlUNU1hdkVIaGdEMHdqdzJTeUdBUzVTazFHMHBMZnpPaXhseGFjSFR3MCt3WGM0OCsrdDB2aVZSZ0VlSG9jakxMcnA4WFliQzdpRDNTaEFrSVBtdUZFNnJHMHNsMVJLMXl4RFZhREIwMkpqVjRWYUszc1R5SjhHc2NWejExU1Y1YXR3UFdncWQ2dHJNbW9tTjZWbERQeHdtS215akxlYkpncW9Nb09xNDBTRm8zMWpOcW1qSTkxcUJJQ0h1YXdhZG9NVG1vTHYrVW9DYnA1UmMzanRXZUh5dFdTR0FieHNraXowSUdyc09rYmFIeWp6eDQ5YkpXQzZhcVN1aEd5czFhTjNiU0NUWGhtempyYkxldlF2a2xMU2FIblJPTERXYlJXdTZIV3pPbHFGajN3dnB5L29xNTFZWnRjVWYxNVBGYXNLajlCSTZ6OGlkay9DNXRJNi9CZ3VYMjlLNlR2VUlxTnFnNWtBN3hkV051Uys4SmZQblFrWnBmc0tqQk10Vkw0YXRxYmVUWE9OcjRpQ3AvT0gzdHA3aVY3WjY4N3U2OE14YU1iemYwYVdUdDJJUk5ycnVwYVpPOUpTc0NsN0pITml6Ri9PTHpiMDlqWGp4NWQwNDF6Rm8zS25XMlZMbGowTWxDMnYvaWQ0NTd0OWhtMDZMRlRBdnZ5NXFOYnZVa0dDK3d1eUExQ0hBanozSmVaTUw0UlM5OStoa09vMnNnOThIVWhCZVozbEkvRDZvN0dTZ2RoQVlzTGFtcGlOc0NxbE1Udlo0TnVrVy84dndPUWp4eit6K2t0MXV3cWNIZlhqN1lqeVlUT2NqaGVEaDVkNnphQVVPRm5UM3hiUFk4ZFVOM09ZOXR3dExGUi9WRTduMzM3MzdOV05XeCt1Lzk5clp2QXR2TFkrSERodkd5MnVEc2ladWVmZmJFRFdmSldtNTA0NzNkM1h0VUhGdmkzTWpIZFRmTVhZeVkzTVQvZVBZRzgydVlhRTZqaHVPY1R5QXNNcWhKLzQ0VGpSMDhwa2MxWVhxcDBoemRVSVcyVkxsZkVnT2hZUU80eFJXemlyL01mdnB4QXg4dkd3YTNHZ2lya0NRNUMxUjk2Q24yNDAvMjlhZzJUQytYbXFzYnN0QWxYSG0xSkdjdzd3SzRxWEVpVjFlY1p0TVlDSnZXbDJFeml0QURZVU4wUTBTR3kzUEQvZm1HOGpTbDVwcHBjZXFCc0VsdDgzWkc0c1pBMlA5RmpiZFNVUkE4RXRzTjRWTDRHUWliRWlmTndtQlJJT3d5VTlNdDdvUW9EWVRObkJjT2haK0JzTXRMelhUWVhoRUlpMWEzQ3lrUmhZR3d5MHZORkwwTEZDMjNQd05oVVh2RDluVllBbUdYbDVwallUTWdFRllKbTNlQk1IQWF2R1E2K1BlYWpKT2VEOWZ1K1VvMGV5QnNTcnZLMGlKUUpSQUdsekZSRTlMTXFpOHZvajNCUlhVWUxOcFIzOUhxQVhRdEVBWW5ISXJEWnJ4ZVFiRldGNWNRaGJDallSVUh3cUlrYktrSmhLSGxPUFNIcFFPRnZUUUtjWkExTEM2MXZleXlXclpBMkpSMVRMQWljVU1nakVOeFp5YnVzYms2bW1kVjNSMzVBODZHVFpSQVdMUVpOcDhDWWJ6WnNieFI5bmRpNkJKY25wUTNkRkZkM2haVkVBaWJZSjJpS0tJc0VKYkNNZmI3d205a243Z1NrNzlrOEFhOUk2emVRTmprMzcwVjBZSkFHSGZCZFkrOEhLUWhMbEhHejVsdXZzUVFsOTBkZ3lac1lSK3VwYmpWWStJLzFobk84N1dDcnZ5Yy9GaHRwSTJhcU9PbTlPTWpEYm1md2FvZmJWbFhraU9yZi9wWHVQRWFmVm93c3ZZVkI4S0xOWDhaWHV3d1hPbnJ2blh0OWNONXZIYlFUNXk4cTBOYTh6OVMyc1RyeERJQnNRQUFBQUJKUlU1RXJrSmdnZz09Igp9Cg=="/>
    </extobj>
    <extobj name="334E55B0-647D-440b-865C-3EC943EB4CBC-6">
      <extobjdata type="334E55B0-647D-440b-865C-3EC943EB4CBC" data="ewogICAiSW1nU2V0dGluZ0pzb24iIDogIntcImRwaVwiOlwiNjAwXCIsXCJmb3JtYXRcIjpcIlBOR1wiLFwidHJhbnNwYXJlbnRcIjp0cnVlLFwiYXV0b1wiOnRydWV9IiwKICAgIkxhdGV4IiA6ICJYRnNnUnowb1ZpQXNJRVVnSUN4WUtTQmNYUT09IiwKICAgIkxhdGV4SW1nQmFzZTY0IiA6ICJpVkJPUncwS0dnb0FBQUFOU1VoRVVnQUFBZkVBQUFCVEJBTUFBQUI5dnlNZkFBQUFNRkJNVkVYLy8vOEFBQUFBQUFBQUFBQUFBQUFBQUFBQUFBQUFBQUFBQUFBQUFBQUFBQUFBQUFBQUFBQUFBQUFBQUFBQUFBQXYzYUI3QUFBQUQzUlNUbE1BTWxTSnU5M3Z6WGFyWnBsRUVDSkpRL1NQQUFBQUNYQklXWE1BQUE3RUFBQU94QUdWS3c0YkFBQU5sMGxFUVZSNEFiMGJXNGhyVi9Ya01UT1p5U1FaUlAxUnlGQUV2eVJUMmc5QkpFRlVMUDNJK0hGdlJWclArSEZidExRWndkdEJSRE9seUMySVpENHUrdEhTQkJYQmdtYlFLbDZLVGI3MG84Vk1rWHNySWlSS2JkR2ZHZlZPN3JQZHJyWDMyZWVzL1RpdkpIUFB4NXk5MWw2dnZmZmFhKzIxejhSeHp2ekpQbnJtS2hJcktIODlNZWtDQ0FkUEwwRElva1M0alVWSmlwZXp5amJpaWU0WnhkVWJSL2RNVi9QdVBWT1ZRRkc1OVZnSTFRY2VQTStlK0lLM1NybmRFS29VNkJYV1MwRjk5cVRWVSt1aVozL0krSE1xckIxc3oyOUo5MzlDeGxWMjRaRzl2YjF6NTF0czM1ZmFZWStmMjlzNzM3cnBZMmdqZC9tenR1ZUEwdWp0THBkNDhkempyZWtHNy9NUTUxdi9GYVJadHF2ekFQd1JIUFlUTDF4MjJYUVR3Qnc3dEJDbFErVllRekNNeEp6aTMwQ3E2eUZ2V1lVU0ZvK092eUozRHlFY2NxRStRczV1M2FMc2owRDE1Q2VBdnZReGRnZGVmYmJKbWVmNU0ySkhncjN3cVI4Skl4NzZuWWNCL090dGp2dm1hMVlWYjE5c0NaWUw1L2h6WGtDUkkvL0psYzhMcXROZkNaay9GZUQwMnoxUHh4THhPUS8xUWFCNTBXdC9pQjA0V1NhdDlwQXp2RXF0MndIWE5WQndPZ3hnYUpXNmdQcUZnbEtBZGJSNzZLUCs4VnNBMy9kQmUrTVB5SFBUbjk0aWdwOEpTTXZzUHdIQVcwanhrby9yM25KRzdOUUhaMjJzMEYxVkFBMjYyUlZtTGdGVjFtVE1DeFFDK3pQR1RtaS9wUTByeHRnazZBRG85d0hrT0IxdFdPdmdXZDhJQ0lyc1djWmRQa0ROMHVwVEUzQUJkYk5YV0tUek9tQ1Zza1RsRnR1Sk04UUZQWVRHWlY4aGtPTXNzeTBGcm9PSFVFUjd5cGdYRGlrNlhidWtURjRaTEhwUEUxQmhteHBHQVV2QW9rN1dpSHFSUXVzREhXRHErVkJac1FIUWErcGN2Z1g3YmNPbmhzYXh4VXphbjZpOXFvNFVSQ29MQ0RJNnluUWJRdEZ6R3dwMkJTSlF6RE1HcG0yZlpvWGtFb0YwYi9pZGpnTk94TDVEWU1mQmJSK3dLMTNKZ2FxcUZaUm9ibFJxN1VaS1F5djJGWW9FcVJhWmdqM1V4VFNsUERYcVp4OW03THJTNjZCckhxcW85RkJUelE1dGJVZmgvRTRpcFM2QkZSc0t4Ym8yRTBxbkFOQjBQMmtYVFI5WklxRUNZMDlEa3dGbWJtcW90R0JHMjJKZEkyaFdvNTNkR1lOaHF0Wk1BcXZBZEgvS085cUtnclFDaVdoVnhxanZjMTBRSjQ1VXBhbWh2TGF0NjRabnVkdlJRbXNHUjFuekFScy9jTW40dldhc0tCd2kyRlJ5NFM1L1NnTHlYWjAvblkrMVNOR0hNQ3JGODNjaGJoZ0RZMytVRTZ6SE1veDhSeWlxR1NzSytLN3ZOM2k0R2dySzRHOUZjOVdnSjNHckkyZmU0eGlCSG9YNTJJZytTcmZqdUVZMnlLZ1NOSG9CNWtDUENLWHIxaHdZWk1hMmRsRGkvTXQ2SExZcWlVUzZXdnc2Qm91VUhkUTBQRTJWWjZaeko2dDZqVXJ2UWNnbTF0cGVrMWJrVVJLbnlOeHZTMm91dHFxSVJtYjA0RkVCUlJ1RUordDdIVUhTcHBuT25UV2IrMUllYkhjOVJTSDNFSGw1SWtZbnBBWUpPWG5MYk9nYW91R2lWQ0RKY1A5dFNnRGUxOHk0UzNxaFNkUDVXby8zRmZ4OHBaSXFVQlVVSFFMbW5lbEV3WHZBbWd3M0xaTCtBc0w4M09tOFFzNFRYTzRLR0xRZmFIQUc3eFBBMXFUcGZDemNNaGVUQjdrWTVIc1Bncmhydi95RWhNOVhHaWZXWWtKZVdSNmJYWEc0a1hia2RsYTlwZkFZTThvMDJLU05nVUhpT3dlOHRmNUZpWWg0cndFZnpOQlZpeXR6TGxkb3hyaURycUU5SzJvdzBucVRnSFU5c0dKQWFRU2NTN0hCcWtiU2Vic1hjTWEyd0kxQmVEczR3Nm9jWFdGR0UrdzVVbnNRaXJmTDVGRXhiUzJwUVpXa2hOSk9tR0crbUVHUXpzdGFudkJwckkwNmFCcUdlMjJmZTJNR2lHeFJZMW01RWJES2owR3E0UXlJMVFLOWJKNm9kWUh0SUozbi9IT1hUbVNEMFk4YlhYSWZwQkpWK2VFeUQwUjY3WWgwbVUzNE04OEQ0K1J4SkpDaEZ1ajVxY1hUQW1KbzBYUSt0cTJPUWswQkhOU3Q4REJTWVRncE9EM2JsR3RSYmRqVnVpaGxrbXVoU3lMWmFDSFZqS1dXWFBoR1RqMm5rdjRsN3VWMW9Pa1I3TUthZVprMUE0a1FlSUlDUGFZMEJ5Nk1pUHVDKzIxYitna0VHeTBYV0E4TnJFU3M4cG9GckxFRk9FazArM3RaTC9raDJKS0ZpQ3ZOUVRIbWY3NWgzdnk1WDRJa3RLY0RyTDFRV2tqa3dpK1NIQWhSU3VtamI0UTlFMU9McGVUcGttQmFqWStnRlREZmZ3NU1EUkdZTWZDRjcyRzRCWjV3ajRxM1FlakFtaTdrc1p5c2pza0ZnR2RqWFZZU0FMZkREWk1qR2xGbCt4S2I2SzNlU09rc1VBOE1IVHpvMlVLN1RveXdZZ20xaWh3NEFyNFJENkFCREswKzh5OEZDcUE3N29HSnV2NHFQSmVmQVdYYzdlTTQvSDZzZGNLekFXVHlIci92T2ZFWm9odXJMWFc0QkhyVTVPenJ4M1l4ZFI1aGtpelY5aGZsejJhZU1CVlN6RHRvMnhIRjBEYWsxeTIranZGK1I5bVN0dXVtTHgyRE9SUEJIMWVhSXhWUXkwVVp4SlYxUXFyOFczS0JWK1lGaVNSdkJxZW9EbEFjRU56aW1nTXpFVlZBMlpCcnlFWkVYbWtDVGVjMVN5Q1JkSmIzVlRZQ1ZUdVdIb0ZpVUZJTWdHSS9sR0tlamk0V2l1cURCWHFQbzVZVDVCT1N6cDFSMGxna0ZMYnZZb2dMemc2cUdlaE51MDRUS0laNngwSmd5OGd4UVc5eDRYVkxYYXhyOWRNNWROU2syK3RFVmhocUZUd3BoKzhRVEhsdG9EZ2k3R3NQZlBMNWwzOTgzMzB2UC8vYy9RUTlRN05wcmprVzZIeHJaZlF5emlZZjk0YkVkeHF5bGVUZGhiMkJBNXVFRWVOM1NUZElOSnlzQ2d6ZUV6NWxZUUlWZk5zUFR6NGEvWGNYb1pVa2xSZHNWWDlQZExlRWtLejM5a1hhR2tXYzF4cm9PclQxSXM0YnVYSkJBTitaNUhNN2pDOFozakp5TE5CM2tMdC9ONEdNT2pucnVrUEJNRDVKd25nSGlEQ21oQks3MEFYNzNKOVlJYlQwZHpnbE0zYi9VUUlkVVNTV2tlTmRBRnBUU3BSTzJ1VERvUFNSK2tHVVN0Rlg0RGN1K0g4S29XdUhhOTYxQlFKZ3dtbWI3N0hzY3l5NE1iU3RLcUVsVEEwUSs0djJKNCtvdFJGR0hlREZkeFhVcFhoelFJRGV2bzFaemRqUDBrQkttNzV0aWUxNE5rRS9INFV1QmxHRDZYeVh3TmdzaEk0bElKVGZWYnJBSHpaUE9QS09aV1pRNTA0Z2FzYVdiZVN1OE1ENDBoeDBZampjMG5Rdko1Z3krVjJsQ3Z3SEdyOEVjVTRoZ01vOUpORmM1NkVQemRxd25PRXdxa0JobUF0ZEM2b0wwL21RSXFEZFA5RVFKcGlSSDBlOVMzZVRBakJ3UytkVVFMN2VpVG8zZFNUQ3FlcnpPbmRzVmN5QVYxREhpY3BpbTJWdS9JTDQzMVc4UzNmVkFBSEJkajV3OEs1dW92V2l6aU1OaDJDNityeG1PVDEyZUNacDcxaUVHNmlSa1hYZ1gvUW1CcG1HSU45VldoWjNGdFM4VnNQZzM5TzRxNWE5anlSZ1M5aGpSRW5IcVZxU1NnMk5XYk03bEdhRVV5ZnAzT3Ric3FqUjJNaDNGUkJnYkJkQkRZR3N4LzhmcHFGeGQwS1NXcnI2Zkd5NS9LeUNNZkVmRW9VNWJaTE9QUU03bUJpaW4zWkFjZ3pLR2xacWZpZURDVjBQRzgyb01zY3F5b2EwM01QeGU1QkoxNmpoYk95WUFUWENjbnpHb2Q5VmNDUGJDeU4rRDRmMzdWcXF3SFN1NmJTYUZvTmMwZytIUUY4QjBXOGtxNHJ4dkxlcnFzakhjM1pKWllySjJSNUwrZDByZnFQVzBob20wbTFWNXl4UVhwY0xRakRUZk04OGpieiswTkRRZ0FIb1VNVU9TTnhkZitWRnRaTkRieWx6NHhwRDgxakVwNEJTU3o4d1lBalhkRnFVeEtMQTlDT2RDQjNRdktTQ3FUYlhCa2szRmY0Q3V4WEFkZDFxN0NxNWhBTCt3UkpFOUFLV29MVXNEdWRWUFpJMERaMEJUNG9XdU91R1RvNDNKZWFzam13S0s0QlVaNDVlN0tFbkU4ZjI5UHhURFFSaklOclZUVUI0TEhneDQxTVQwZGsxblRidWVKeGx3dEdGdGIwRmNycUFOU3lFNlZDM3hidVVDTzg0dEJyVGNiSXQ5YmlLUk5aYnJLb1grUWFNZlpXTVkzQzlyK2trbldtYVRkVU9aTVZyY0hPcFhNQWFRYmlycFZiOHFjbW1yeDREaG42c0tiZnAzQUFwYmhqckNhRHYrUVl1eEw0djgxM1dXRmxBalFyeTZxcnZvUVlNMkExc0tBOXVyNXNLeG5IK291TCtkZ2xnNGkwOFlPd3JQSDl0QXdtZDFuVkVtSHNMbUxweVRjQ3hibXg2VXY0RllTUmpPWEVyU3BJQkkzTWhNV0ZPRE80K1lPOFFiUG01Sy94SEw5TVhmdjBBUHVJaml4SUdjWXZTUVpXK2o5OWg0UG5hMEJOVWZyQWxNTjk2OWRORU5tKzJaT0FydzZSUG4wVmM1aEtiRGgxbmNNSUo1dnhUVVZaQUNETVhGL0N3Z0ZNYWxMRmlzajEwUjRESnJZUEFRTnpTNHRuMmtIdy9DSlR1VCtCNVJ4NVZCdVN3R3c5ZitSeEVsUjdnOGcydlk2N1hLczFDbmlUWGVsSzRkUG9ER3E2SzNtcDVZNUd2NlJZeHA5RCswbmczZ0hQd083Vkg5dUJuYXY2K2hlTUVvaTdDRCtSb0ZFT1dBZ21PbWQ5NDRwL2NDS1ROMjFxbkc5TVQxbFhTQ05GQVIwN1FVYzBLR1hrVW5kR1hWMDZ0LzM3bEdYYmg0VjhhVlBNZ1dtYXBOUHF5WFdESkdvUHR0Qkk3YnNoV3l2ZDRFWWZ6U0oxMUdVSWpxWGhuaGthNGVISk9VVDFNU0tpVGRXaHMxRHNYQW8rTktqQlViRmFQUXFHVVFVZHRQMmluYXJsaFd5NlZsQ2ppVlV0d0Q2RXYzZzNwaUVBUGhoR2RFVjFsRXVBaXlPYnBTcUZpK1NTOW9sWjZGczVSWE14eEpWTDdJTEZiVmRQSDZjd002WUJiTzdZY0l5T0hNVU5uY2gyRFhtcnh4ZHVwV1FSRFBmRjZ6S2dBMkhMMlVza1VXSnJCYzYvTnNFRlFjOGx5d0RJdG1oZWozaFNFU3l1YU54UGh4RjdQWUN1V3hFcVFPL05zam1wSDVsbkdhczF4ekU5NUxFemwySDhZdGpBaDZsaVdLeUg5aTBFWHpVTFZLcmpkczZLamtDdXpidlAyckpFeHlocXp6MDEwTml2T2NIWWRORXh0U1RCcjhydGJFdUk1YUk0VHhkRitlbWRmbTlYWnh3azM0QnlENXF4WjlsaThpUFZFMDZQS1NmbHZZZ0Z6YzRaemNzQ2RvdFZKc0t1eTMwMGgwQ1A5K0NROUQzSVV6N3hha1hibGt0ZHJrdVZNMzVaZlpaK1Z2dm9NcWZxc2JNSEwzNE96RTY1Skx0eVQ5S2twRFFXcmlYSk5LSHU2anByMXNqK2RqRVZSbC94cnVrVkpqSkpUZmkycTk5NzJsVjd5OWYwZnN6eGZjeU05aXhFQUFBQUFTVVZPUks1Q1lJST0iCn0K"/>
    </extobj>
    <extobj name="334E55B0-647D-440b-865C-3EC943EB4CBC-7">
      <extobjdata type="334E55B0-647D-440b-865C-3EC943EB4CBC" data="ewogICAiSW1nU2V0dGluZ0pzb24iIDogIntcImRwaVwiOlwiNjAwXCIsXCJmb3JtYXRcIjpcIlBOR1wiLFwidHJhbnNwYXJlbnRcIjp0cnVlLFwiYXV0b1wiOnRydWV9IiwKICAgIkxhdGV4IiA6ICJYRnNnWlY5N2FXcDlQVnhtY21GamV5aG9YMmxYWGxFcEtHaGZhbGRlU3lsZVZIMTdJRnh6Y1hKMGUyUmZlbjBnZlNCY1hRPT0iLAogICAiTGF0ZXhJbWdCYXNlNjQiIDogImlWQk9SdzBLR2dvQUFBQU5TVWhFVWdBQUExZ0FBQUROQkFNQUFBQlg4c3oyQUFBQU1GQk1WRVgvLy84QUFBQUFBQUFBQUFBQUFBQUFBQUFBQUFBQUFBQUFBQUFBQUFBQUFBQUFBQUFBQUFBQUFBQUFBQUFBQUFBdjNhQjdBQUFBRDNSU1RsTUFJbmFyemUvZG1VUVFpYnRtTWxScHNNdzJBQUFBQ1hCSVdYTUFBQTdFQUFBT3hBR1ZLdzRiQUFBZ0FFbEVRVlI0QWUxZGZZeHNTVlcvTS9QbW8rZGJBMnRNeEo0RThBT0RQU2FnUlA3b0Z0NXVCRUw2Z1N5QlhkWTd1T3hUWTBnLzFJU0lmM1Q3c1lJeG9VZGdsOEJtMDRPSW1EVTZML0poUUtRbnhrajh4eGtRQ2ZKUER5RkMvTW84ZUc5bTJmZDJ0L3lkcWx0VnA2cHY5OXkrMDdlN1ovYmVQL3JXNXptblRsV2RPdWZjcXVvZ3VMalBWMTRXSHIvdXJ5OXUreTVReTFiK1FvampVSWliNjVQUXFGWHg1c3VYTDErOVYxeFQxTlNPMy95T2V4NktJajZCMCsvdWV2N0dMM09oNHNzMWNkOGZCOEdQVk1XVDJ4UFFzR2tSUGFwL0NpcldvN05LdXJCOW4weEFHeklqWWFFbXZpaUJMMVRGQTVsaEdRQnc0UVYxSWQ3NFpUMXdGdEFQci8ydkh2VnJRdHovcWZmODJVdFE0K1lUVHp6eHljOEljYWRIMFl1UVBOVVc3NHphTVMvRTNrUTBxU25Fb1NFRVUrc2ZUTVFMckFqeExwbTBKaUtwK1ZWeDJ5dHprYUpINGtuVG5McjR2Z21QTXdEaFp0RmZFcSszRVM4MHIyVkJSNGlHeXFzOTdaVzVRTkZGMDBvMDZwSTRYcCtFdHJXWkxKdnF4LzFaRWRGcnU3YzBHZU10Q3pZVzJ1SVpDeGRTcFdKajR3c0o4VDJEZlArT1hyeE1rZzAwOVRTeTNYdjBYWnQ5d1VKelFoeXdKclVuUWc1aXpKanA4VmpmWmJSY2lZaTMzZHU4d2RwenNZTE94QXFDcHJnMUFlMkQ4cTQ1dmhEK1FqK0N0QjZDN3RVQzRtaXJYNFhNODc3ZHlBekZqS2YvUWFsYWw4aW0zdFlUWjRia1JEaVhyRFN1dTdyZDgvY2NzbGExVGNXNmQvKzZVMlRFa2ZrTUYvMWR0cEpUc3k0SnNhR2FWK3ZWNWl6SlVhZ0RESmtkRmJ6cjVDQktVNjg1MTRoYTBrc2J1bGZUdTN2TnFUSGlTRmxQOE9IamhiMzVsQU1WTXkxcTlLTzN0cDBjRThtUUhJM0Q2T0hMWWxPbnFYZWg5aHFlME5MVW8zczNvb3o2SGk4eDR2Q1NOaUF5d0F2MVlzTUJDN1A0aWtxWUNuL2R5ZEdSTE1uUk9MUWVYbWovc2s3UzcrZWY4REYwcFBzUzNYc1FGV2szZE5reHZLdGFPdzJDd3RmLzhlT2ZEcThOajRpU09IYUJ3ZXE2RWFWMEhMYVlZbG1TbzVHMEl6WG40VzZ0ZlVYd01mU0h1b2QwOXdMQ2l6U1VNYnhudFBnRzdyS2daN01QRlZQa29vYkwrcUY3eFJZVmUxamNlL1h5NVh2Z3dvNkV2VXE0R2txdnhaVHdmVFBvTEMxWlZtTk5yc0hJSVJMdTBpU0VVaHRZQ0NNS3cwamdxb1I3SHRKT2RsUUpGVm56M3JRbmFNRlJyTHBxelN4WmFGdy91MnhKRFdWbjdmVWhaVm1Xa0Q5eWh0Uk5QTktiZElKc01sWW96NEtFR05TZEZlemVqRUUwR0RrRVlOK1FJRjFJd0tDZkxRbmZKRlJrRkQrUm1iVlNNOGFXenNGN01YYXdXak9MRlIxNWNNRXlMd2grLzRtWG82SHJmWWdvL1BnclE4bUxkL3g4ZzRwOTQ3Zmdoc1p6OG5jdlZiVytvZUwzZjR5aVJhTk9xTXdnZ0ZZbE81bmljekVEZTBCeUNNd0hOQW12L2t1S3Jud3lvdkEzZnZPQTRzSEtYNFZFNGZIblRic2lQYnhrVENkWlR2L1V0QWFvRXdpR05iTlk2c2lEajRnOUIyZm9yekpPTGtWb3BCNy9wRTF1SS80V0d3Mitocmp5VkFlNzNMa3RpOHdhQlNNSXBtS1lOVGc1QkxZT2xHL2NOalJnUklqamhva0dLelVobmpSZEpVZE1KUWdlRS9FR2V0R29FaFlDTTdOczR1aERWVTlFaHlKT09IRzZzQkNKWjFuQ0VlSU5Gc2VLOFBZbzJ0M3phNEt0VkNWdGN0cmFnNU5EZFlzZzRkQUNXVVhVa1hDejRvVDFWWUFSc3hPc2hpalZzSlZNYUZxdHhpWk9BV1ptT2VtampTeDdpd3ErN1ZqbHNBY3BhS1JaZDFDa2c3aFRzbjRjRFhJSUQ3WWd5akpOL1ZtSVlyTk10MUVRMHBDRG1oZ0N3azRzRWxwVzJCTGdlZkZXQlYvOUZxbVg2dDhETFJXZXJNUGhiUjB5YnlEWU1KR3hCVnBNUnlJaU1DaFBOWkZEVjIxQTAxMzl2SzBoUUhqNDhuK1hUNEhsTGx4cHlBSFZtQ3A4cGFXNWY0V3pkTW1WYlBzWVhWODdXY2QwY2VhZnJySHZscWJrampXemRLa3h2TXQ4UkFJL0ZxUWJwNUZSY3p1MEJkYndLZ1d6Q2tJWjFQMm1DMVNkc2pWUEJzTjJZQk1rSVRrb0J0dWJNNWgyVlRpdGFMblNvaXh1VFdPUVlnTDYrQ1daYzkwVHJ1U1FyUnN6NHZjSys0b2JFYXJkUWIwcEFjUDVpRndEYXppTDV3MEh3RU9IWjdDNlhjRjR4RmNhSUV4RkR1ckI0K2dzUDRoeVFSM1VLMDVyc0M1WDM0S1V0bHRMbDFsMWxtU1pPaEZtMXBMYnFDQm9KUkRPYUNOWE1Ed1pGQlNOYVlXY0xjMEI5WVpnNVAwODUwb3JyT01PajVPUkE4aWsvaDB5VEtFcnFLZTRqQ1F0RkVPR2hsZEhkTThoZ2xKenhUcFN1dVU1bFJ2eDAvR1dyT0RJa1NmeDFKUmQwajBaRkxTdjZXcVljeFVkVm0rVTNXSXAwOTZhbG9vY3dJTzhkUlNBbWl0L2wrd21FRUpPaHYwZUJYb3RXaVVIR0FwT2hwblY1cUtlNks4bkVNNjdyaE9waGJZM3FLNTZGclF1S0pXMDZ6cFp2WnZ1RENqNHFra2FjZ0FaVGl5dVdOS2F4U2R3ODYwT0ZlamFOOGlFWG90V3k1dnd3VVNZV1FYaFd6bzE0U3ZiVGp0bHBBUVRrNlhXd1pwREc1K3pDaURtMGFiTm9GRFZRMWptTmJHaXBTRUhZTUZNTGlMSWJPZUN1clpCdU0wanpTd1pLenVVbXdJelRtMGtUNFNaTmEwY21vWktVZ0FzcjIyeUc5ckhma2ViUWl1QWtpb3FiWC9MNUdIZGQyY1dQbTg5WTNJcDBIVGtaRHB5QUlZRUd4c1dSVVNaL3Jmc0RRRmtOd2k1TkthM1pNRDlXZkMxUkhUdmhsdGtETEU1enlST1pHYlJ1c2FtMzlJeFdMTmppUThiSmd4NVV6RVJDbUNxN1RnSmF3NEI2Y2dCUUhKWnNHSFJEaDFCUGN0RklrcGpzRzByS2tBZ240R0dOTWRxUTJvbndVcHVLbWNWNkhqTVRHUm1ZVHJ3a2RlOEQ1eTZaaWhjWlAwSUhsNHhHUlRZNVJVcFljbVoydW5JQVJqYUFGMGhlUEpaT041MUJQVXU2MGNxVURiU0ZsTEJtM1VLUXRzYlU2VUVLN21xbWVGdjNTT0tobjdsVkh3WVoweTNyZjB2T0xWcEtsbkZYVnBWamlvT25ycExQZVFYWjFZNmNvQ2EvRXQyV013OWk3bGpCYldudU5QWExMUGtsdU1YclgxSFp5V0R6TmlPcHFFakR4amhyVEczaE45OU9vZTlVY2k2TEpadnVUS29mSTJWYkNzcHMvcXo5KzlSNmlOZCszRXh0QTlzK1hUa29MN3JzdGl2SEhGQlBXTzZSbUVDVGlQN2lxNHBvVWtwaW1kMFVMNmpqNVZPMnFnakdPa2V5bVlYdjd3Q0ZGM2puZlhJTTQ0TVd0SExnYXpYa1NPeTBMNzFXUktPaGFySEE2VFYyTXFka2h6Q0JJcHUwSnVlUW5pQVp0aXAwSEZtdDlSR1RBcjBSdE54cXJiOG5YUFZMSFN2dCt5eHNxTUtMckltS1p5N1hkMFhRd3QxMXJaT3IxOXpaTkFsUjVuRUFvNkpNM2M3Q0VvN1FmQ29PR2JUU0FFb004VWdKVGtFQ0JUWkRuZ3k2SEJCWGQxUXFQUXZpTnJTWVV4SkxvZDE4Z3pYb0dUM21xR2dpNHo4ZlVtQWpjNVRsZDMzbmM4ZVA3am5wRHNSS0xMR2Z6TWx0aDBaeEJSMzFDbUV4SmY2SWJ4MzN3MEtOZUZzODVJdzkrMk1nSWN2RlRrRUoyVCtwZUpUUVFzVVN2RDQ4UlYzY3RGZjA1bmtCTmd6RVJPQUtXRENDS0I3S3p3K2x2Q2FMd1BBOTl2QjFDZkVjVTBjYi9Ra0NWcUlhRVM1dEFzU1VUUHd3a09uV2djTGZZRkU0UEwzb0RIYlJkOFU2akRKbUpJY2dsVmpncXE5NFFqcVdWL09GYmxTMFdMVHpCQkZDZ3VYQWVqZUhaczVwbENUY1VxU2dGWGorOEgrTVE1cS8yY2NaeU15eWNkOUdJV2JWeHdaeEJWM0tnR0FteXNrR1ZkdVBVK2NOQ2pKZmRhRXRWNVRra01BcTNidFdZQ215Z1cxcjdnSEpTYkVTZjMxcHpQQmMrZmJrVzB2Wlk3bjJiVXpRaEZBdS9vK2VMeUhDTWJXamtyci9vVlVNTEtqZHVqSW9KYnh1RWZWN2hJbi8wZWRSYkp5SjByanJ6azJLRktTUStESzFtVXhoNW5FQkhYQlNHeUY5aysvQWtwZStzTVJEWS92SXZhSzlTaG1YelZyakh6a0JkOUJtUzk4K1NNMmR5eWh0bDFwRlg3TW1VcjFjekpjZFh3TERubmtldHRRS2N1a2ROV3NFOGxSM0dXUnVqaUJXdkg0aTV3OU5xb3kvYzR3a3kwbE9RU21idDFrK3hYblk2U251RmRCT3oxS3U2TlBLL1J3bVVmZzBQbVFHUFJnMVRYUHRrb2EwMi9JVkRGSlFrdUkzNDBXbG4xck9mclVNUi8zTE5rallFQzBMcmlLdTZ4WCtBUTBNM1JuaE9yakhqQjB2RWxKU1E3VjM3WFNMQVRubWFEdVBHWGdVMER1VWIzbm9mQUJtWHFKOW9kZXZiZDdhM0JkeTV5cDhQZ3FOclZpVjJzWXB6WTZzTE9OY0xWSVltb0tFVzRxbk0xWW5WYm1NUi8zTHBVdUd4bmtLdTRLVVBDVlQ0ZkhELzZFbXNSUzJZalNOYXgxSFU5SkRsVXZHZi9TSWcwMkpxaDl4VjBqNi84dTlaWXIvU3RtbGd0YmI4TUZqZ0dxeDArSERYbTNFSHhFZXA1QWNVZGUzY2lnUHVmTVZPdm5hZjNpRDl3ZmpTaWVsaHlxdm05Y0ZrV2FTVlpRbXdOV0VaS0VyNk5JVGlZc1BvSmlVTlgyWERSVmE2NDB1YzdrbGlML1VrVW16VWplbzRzampjcFQzSGsxVmFUa0NpV3B5T3hGeGRLU1E5V1BqTXVpdklHb0ZkUmRpanVWUHYzcE1DWDE5TktqS0lFWjBuRHhvQmMyb3BUOTNwMUZMb3N0V2F4emhWNGxMWU9tclk5SFp2TWZhVWZQTUhOVVpXSTY3VVRGMHBKRDFUdGFKS3hJRjdNVjFLVktCSDJ3VjFFUHY4R3FaVmdhNCsvQUFZK3hyYVVnbG16bVdROVdJaDFSRmdlREkyV3Bla2dKNkZleWU0T2dSZXBHanljVWIvdUI5OFlNQU91eEg0QWN3dkhQOXpGTVJlMWZ1aVJWSFNPb0MxNExXWlcrd1RWbVVmUXRPTEpNU0hhenVFdWtZSmRTYVJFck8zN0RJaWZlK0plazRzNWtVUDFhYjlwcjZHRWpMbGt4TFZIbFFwT1VITlRINUdsWU1DM0FsakZTM05YSFNCbVk5enp1bEpua1dYTmFuNlJHMW1XZ00yMDdPTWpNMGdrMTNqM1FJZFRjVWJuZ2pGeDdwT0p1WlZDTTRxNmhTWlVSMWJac1FoU3lLQWNnQjNWaDkrNVpZR3VBTGR0Q2lydjZ2clZGZ1k2L1JsSmlndWNjZEJhYXZCTzFCTE9ISzI1dFo4RUZaNlNuUWlydWNpZURGSm14aXJ2bXpCRXErVE9aOG13SGRuVldiM0pRRDVsc0hpSW1vMUp4VnpzRHJ4RDBkSW83UVRmckFZR1pnQWYydXh5TmhwU21GUzJRK253QmFqcWFRYWd5QzFIMUZqaEZNSTRrZnd3ME4wRHMxUGNnOFp4USt3cG9DMUZTY2dCZ1hodmlFaGo1bHc0UWFxbVpwQVgxS2w5M09kYlR3clBPaW4xYTZWSGtRK3E1YUhadEFvYjVEWlk1OVUwV0laY0ZyVzFLY1ZkdVU4b21QMkhQaC9UOVcrdmQyYmF6QmlDSHdMeWY5eXpxeWlWTUt1N0lSSlRJSno5aHF1Y2NkSmI2bWlWYmg2RjZ2V2N6MjhxL3BCUjMxVm5vaG42S08wRDlXL2hnSXdaaXpReUtyczVLU2c2Z2twUHZFR3VWbmttSWtxQk9xYmhMNTJJTXJlTk02dUlPMDlZNnp2cnRVVmxXL2lXbHVDc2Y5MEYveGQwRHdLSjlabFpTY2dBTmdvRDBEYVc0SXg1S1FaMVdjYWNtNlc1bnBJNDE2QzhTTUxPTTVnNkppTW5TNDZsTE5xNXFFM2dPbkdyQTY3VFpvM2pmNU5Cb2lLbkpBWHp5TCsxZzFheEV1R3F5S2ZNeFh6dWpBcWU4Y0ZUeWxCS2p6dmJWTDVoWk56UU5ZVDlxMFpPd1h5TEZYY3NnNVNmVTlSTy9iV2VsSmdlNFFEcXBRRXB4Ujd3dEJYVXhwZUpPTTJ2U093dGlzUkl4R1I0bHJybEhxZnBWa3R2eVNub21LUmxrcmpuU3BaSzlMVTYvc3hLVEEwVGtYOW9NcHMxTUtrdEIzZDVJUmtOM3FjbXpzM3dQeHBvMXM1RGxmL05sTFRvaS81SlczTFdQbXo3d3AzaXNJcE9hSEdCVmV4Y2p4UjN4T2cwMitzQ2Y4bGxEQXlmcmdleG9jSXFhTmc1bHNNS3ozREFLM2pLS3U1WkJmUlYzdHo2THdTTFNFelExT1FDSDVSWUVhOFZkZm94OE1yM2lEbVhKOGQ4d2VzY1d4SEE4NU1oM3JabUY3dGd3V1F1ZmVaT05VR3FIM0taYWNZOWtVT1FuTkpVU0JwalhQU2s1Z1B5QnU5LzBPdzRDK2hCd3hTanU4a1BBelVENUNaMXlTU1BGaWZPNm80VjduSHBtMTBDTWJDUHJXL1NERGJWVjV4cUpvQWpXQkZweGwzc2d4ZlZIdU1PRFErMGZaaCt4RXBJRGVOUGkvcXBMT24wSXVHRVVkL1VoQUR0eisrUHVrOXQwM0d0OUNvNHNDeUpvaHlOamRrMm9aSFp0SGZtUDNzU2VoZ292MkFKcmpPSWV5YUIwaWpzdE5vMElkRUp5VUxyOUZxaC94c3FnNnRLL1pCUjNPdmNsYnFWWDNPbERnZ00rb25Dc0wzZlRBd2E1OXM0ZytEUW9VM0tsdmVNNTR1UzJ2THZzVENJWjlIYlByNWUwWFZEamFFRElKeGs1TUgzdmJBZFRudFVLRXI1YnN6T3BneTl6NlJWM0VxTjk5Q3RONzJqZk5XZkNZSUhYZGdtMGFBcktyMEcwL2RnOVJnVXJSSWp5cHFHVlpOQ2QyeVk2VUFBcW9DbWZpQnlVTGwrWFU4bDBNZ0VJWVUwWXhWMStDQkFZWkttZnVyVTRVOE1ZY3NXMjhYZ1RZTmcxV3hHQ05hVlFTN04zRG1OczF0MlhSaTRMTnBOSUJqbVFJaWhKWGt2TStreEVEcVF1N1J6REFHbHcrRFdRb0ljYTBsdUlwbGZjeWFqZTR0QW5JVnppN1NQaGRpMmlxcWoweENaUnZJOXhYSFRYVzNTcm95MGg2dXFWeVJ2SGgwRWljbkRLaXdRdzFqcG5abFZCd281Rmk3WVltVzVUazRkQ3c0cmtkVEl1MlJGMjRaR0w4bUdFc0ttRVUzVVBjYktmZGwwUlRqN3VLMUZSZWlHcS9ZUXNOVkd3eFhpYWlCd1Fzd25JWEh3U29yWTdrNml6S3BTZTdvR3NPRXhYTTd0YS9GU0FOQ1MzSTF4SFVqakpUM2NGa2lhaCs3MEVTNXJUbUpyNkdKbUcwQTRiQmtuSUlXSm9TczE1dzZQc3ppUVMxQWRwNkZGMW9ESVJrb2w2bGh3N25kMVIwWlNhK3h5cHIxTy9Jblh6UTA0NGhyVXprNnJXRGNHTEpRbnZzeW1haEJ6QS9GZUMyM0xrc1BRdlZTZzllaUNvbWJxaFV4Ty9sOCswNENWR00xREJSWWNtdmZzUElOYWtRbUZNSjh3a0J5NzBiUzQvU1FicE9lbVVTeEFwRzI4VHVhMjRUdENiSEFMckcwSWxkeVpCVUROMUl3RWRicEdaTTNXMUMydFlNWmhUZHJaajZtc3pDMnlESDNQUjdOZjNQV1hZb0xISmFTaDd3NXpublJJT3haNHBrWlFjcXVEcjF0NUpQUXl2SFFOMzhNQ3NxMUFORGlDTEduenBRUS9Zd1ZnVDZ5dFZjOEg1dmlDQmFCK29ZczVNcWpOWlprc2xDV0dFTUVnSnlTSEFyazFHTTgwU2oreDVaNUltb2NRcDAzR2hPWGxqaTNBaGhIRnRwOHVIeEltNGFkaFk5VHBqd1p0SnU0NjZNVWhycHAzRkx5RTVRQUIxYmNQQjAzUm4wcUtWRWs2eGhKSFNXVlRKaERnR0x0Ymt2ZkRpKzFqOS93bC82VUJIbVdkY0pVMTVKbVA4dmZXNmVyLzNraU52a3BGRDhEQzNEWGtTZnRIOXNodC93WDgvU3B5OE5oUE9Uc1k0STdPZWZJdW5CWDZvZFRmbnFzdXBSL1J0MDI2cEJMR1dJMitTa1VOZ2ZaVW5tSHVuZzYzd1pvOWlKL2UwQ09idDltbGxScCsvbUVqcm1aV0tmQ2JVbFJ4UFFUSnlpSkFNU1FMMGFkZTdsa25MQndlS0laU2dVcE1XZ05YVXM2Y2ZocG9qelpLUlEvQ0svYmFJOUVPWUtHL090VXdTMVJsQm9YSVMxYUJNS3h2NWM0ZitURG42QloxZU9FeUdZejlUZGhZblViK2dFVm81bFRzWTc5ZndLWC9yMUlLREY1ajMxc3drNUVnczVVdy9ZZFJkai83ZzdjcW14bnlDRWFvMHIvSmVCaFMwWEo4anpDUEhNOUlibytlczdGMHdUVTRodXpVNkRUbW1UaEs2cEJkSStuTk50V0VGZHAwbGk4d25lRTRTUERBbU5oSVVTMWxrTWVtUVNRay9kVFdmWFRHQXBPRzY5SFJNemxtVENsM0thQUp5Q0NtOExRZG5SZDY3Zm90NUIzcVhHa1BPM09tRXJkQndMMVV5SUc3UnNiSUlRUUp5cUZpWG1VV0pRM3QySjlIS290WXRlRXQ4WEl2Yng4RzhjZXJHRlVpYlZ1eHlGQ1FoQjlneU5iT21ISzlLMnJabFVxL09QMHZFWTNoVXZDN21wc0Q0c2dPbCtuK1doY29KeUVHcFRNMHNiOS9kUUMzS3VQQ2M0ME9JUi9aVDkzNHhQdU5zcWN2KzljWUFsNFFjMnNPWlVHdE1RK0MrL2N1SE5OV3pyQlAzWDM1WjRtT3dXekhtVERKeXBKbk9JQTB6V0Vpd01Bd1QzMEN3ampKWmpwS1EwSTQ3VlpTSUhMc1BLd21ld2Nvc1pXa1ZERVpLZCtucEJFNk03bHBEU0ptUEZjQkp5SUdaM2hnQ0FmRWc2aW52T1ltSE51elUyTDhMSGphU0dIaWxlQU80UHpuZnBuMHdmR2RvRE9BekpVMTdUcFV6QVJ0KzVVWDNJK3Z3RWNSRFhPMWg0ZlVsQjNOcWo0NGN1ZHNNNGhHa1N6MDZ5NjZvZENnSHFsWEt3anR4S2dXZFh1S21Iem5ZWXJaQkd6RGdXYzdtV1JrWTlOUUw3ejcrMVVZMjFNUkFYYzNTZHhPRFR5WVZlcTdqL2NqQlR0dDF0ZmVxRjl3enByZmlsSjUrTUQrS0hhNDFjZExvVjJhb2VUKzBQbFJ3aVlBVmZxWm5zVDdrWEtLUGp2c1pMaXNmSEpBVkg4YkYxT3ZCRDA2dTA2TW5sN1BQV01RZkFIN1kyMXVWUGRiZUdMQTk1ZldVKytnNGhGTnZzaVlrcHkzK1h0d1pjUFJuUnpyK0NrZUp6WlZ4MlQvWnRXMElrRmMvZS96YWllbXI0R0doOXlHVXM5ajFNQVIrNVNBMEI3QXY5dGtvWE5JQm5kZi8vZmo3ZWoyLzE3OWlucHVXQXgyN28vNW9vTTRxaERpUzFPUFpTRXROWHE4ZkI2WkN1em1yTkpDWmppblo4N25lRDJXZWw1WURPQWR2dnRTMGJ3d0U1ZVU5KzJxRUZ0dEFGSi8zd3J2MktNY1U4NTE5OWM0MmI1bHpwVG5QeU1NajVBQzJXSmt6QUplc25ZWGtUVVlGRGg0MldEUVBqb2NET0YycEQrc1cydGJSaVRPOGZObUJyTndiRDMwNVZzYUJqcjJUOFdIV1AraEQzanZTbThscTVjR3hjS0NzajRvV2Zvdzd3QmJjSXlqdWxlYnBDRVdINTg5Wk9DQnYvNmdFd1VlKy9xV2F1SFBBZXVGSDExbkV1OUxjeVVrY3lUdnJMRDJGdXZJK3lnakczN3JkazdnVGtoYk1PK3VzblFWRlFseTkrbzVQdmZ1bk0rNHFkWEgrR2NsOWJsZW5lOG1TbkVSTU9udnljbGx5QURxNTF0eXpSSlBESGdZSHNKQlk0Mm9ZQUhNWTJYR2dwVzQ3elE1QkRubDRIQ2d5Tis3QVVGZDZmYzU2WC80OWEyQm1KcWlBenJyUlhleFA3bjBWUyt5NjBqekt5NzluTVNhTklnZ3hlS1VMejJQaXNyQjNVSFJmYVI1VnlMOW5kWEV1MndRb0dGcytoa0p0TTJDSHpycXZOTmNWOHU5Wm1oT2plZU95MElxUGFlazJYYTUzR0NYSFhXbnUxOGpqSStFQVBCaGJETkh6R29qc0k2VnRqZzZVcjNkZmFjNXE1TUhSY1FBM0JqQUZvMURiQUdyNmh3bHpjWFhzbGVham95L0h4RGlBaTNlZXN0Rkg2UXE5WlJ4aXdvZmlQWlVjZTZXNXJaR0hSc21CT2p0NFZLaStBYWpwejF2dGZYK3hWNXFQa3NEUjRFcjhTWURKb2RGUXhyRVUyWlVyWHp1R0FBeGFWL2l0RHlFbCtWZWFjd0FYSW93ZDVBbWZzWFlXdHNKc1IveGVWbGRQM0xWQmYyV2d0M3ZHWG1sK0lUcUlOd0wzeHlSOHh0cForRy90VFVYMlF0VzZkTDM3MnZ3cnpYazdMMFM0azdDckhIVnNEQzMvVUxUMVlyVjljcURSUSsySWVsQ2wxTG5LcUF0ZHBIZlppSmNKYjFWYi9DTCtaT3lGNGNtZUlSUUtmY05FRVBDdk5PZDVGeUU4ZFc2K0U2M1d4UEZEK0NPTmhtWDdKZmRDZVV5MERadDVBVU16M0g2WjdQYXQvSG50NU5VdjVUUVcrYTYwbUN2TmVkbUxFQzRPZkdCK2dscnQvWGxWdG5mdFRVQzc2MllIK1FRUU15Z0ozbjJ3bWQ2MU55aHRHWlR2dnQ0ekF5UlpnY1NIcXNNZytQYTZocC9wWFhzYXlSamY4K3p2ejhaSVJqclVNMUsva1A4WUxBRmtldGRlT2hLSFdpdm1odHJIMy8rU1Y5NXQ3YzZob2hzdXNCWnBzaXYyZjFFOEUzbTR5Q1lBV3ZlZHhyVDM5V3ovTkRleVpoM1JXY2daZTcyU3Q0U05qSTRSSVlxNUxSemJLZkZZRG95SWtqUm9kbWxmQnZsejFZUHZKUnM2ZkJIZk1aZXFMN3prNHlIKzRQczh0RmIrOFZaN1Q1TUtmOGFCRGwvRTl5dzdsMmJiaDhsbGhxdE5uYnhRQjlSUDIxM1ZGOTNNS3JtK3RhZy8wRm1iazljMTNSUXRZVXpWemQ4dlpudWxlVGYya2FlRWRsd3kzQzN6c1p3bFRtQ3dVTHZWdnJWdENMdmdadFl5KzFadTJrei92M2xPM0JyVG43bi8wTko5d2MyczJlN05lTlQydXV2TXR1eVk3RkNXVjVwUFFNdjN6UlpKaDVnYTIrL2daRXgySk1zcnpTZWc1VFZyL1ROcThGbm9YSmhaakdRS1pucWx1WWRyRE5GVnM5M0VRWTVXbndzenl4S2QrWlhtRnRYWVFuTmlLdzQzSEU3bndzd3l0R2QvcGJsQk5iN0FrZDdPNnBLQVF3RG53c3d5Vk9OMCtFYW1WNW9iVEdNTVZPUC9JT3E4bUZtR2M5aW1tdTJWNWdiVCtBSUxQZlNJYzJObWFkWmxmcVc1UmpURzk2VWVTOU81TTdNbTdVcnpMUHEwMmVPTHd2a3pzeWJyU3ZNcytpcG94eTlaTUxQVTllbVpJTTBFNkdSZGFaNUZFMWQ2OUFrVVlYTVpiUlo0YzVncE9MRFVZMk00ekt3YktjRGxWYkxrUU1jY3g5Vll2dlhRclZmUUlhZllMNUs2VVA0ZUJ3ZjhFd21GRjR2am12aGNBRE5yWXh6MDVEaDdjMkRLM1NlT3Z4MFhUNjRIZjNTeURUUHJvSGUxUEdjY0hQQlBKRHdtNUxtbmRxV2UzK3czanY3b2k5TTdrYkFRcWcrUmMwL2pFdHErRmZQTTBYT2c3aDZpYTBhWEw5SkZSK2ZOekJvOTgwYU1zZUFlb2xzUkl0b21WTXZOckJGM3hlbm92Qk1KSFhQZ3M1U2JXYWR6YjhRbHZCTUoxaCtJYnJzK1lscHlkQzRIQ29kdVBOaDFkcHZCYS9IV3FFQXJON004Vm8wOHV1OXRnZkVPMFRXRmNXY2dtSnRaSSs4ZmpsQWRPMk1wM29tRTBHN3IzTTNOTE1hbk1RU25hdjZHYVBkRUF1N2FNYlpWMVFiSFFHbU9Fdi9pN2Q2dFNMNGxMdXR3RXVGWnphYmN6TktjR005N0h2OUg3KzFxRDgxTUlwTFFtVGNpMG1BVTUxK3p4dE5ORXV0VTdRSG80MDd2VExzOWdyNnNSQVRpQmovZGIyTWsrYm1MdW5sbkd6dnJQTG1uTzRmWUF2ZUYrU3FDa3RlZnU2d2FmOHR4b1N3KzFUc2JOL2RGZzlFRi9jSllYV3RXaVdjbDh1Q29PUEFmUUFSQngvZXYxNXhEZEpoTlp1OU1Vemo5T0NvYWN6eU1BL3ZPditTc3V1cEdpMTJsc0p1YldZeHQ0d25TaFFuYkJyVjNJZ0d6eVRnNHF2bi9WQmsyalNzQUpjL29FSFFPOVpBVGdtbW4xWFZzR3NUL0VPVFBXRG1BVG1DYnBiMURkQ1dycnNQTSt2NVlDYzJSZ3dOMUp1b1dyTDlDOGdaNWxZaEpucG4xZ2J2dkhGQk9mVDNLejErajRFQlJDSE1tOVpKM2lLNXNUK05DTWF5QW5EOVE2eHMyWmtpcHVHeXFqb0xVSEFmZENONkkyTkQwRHRIVjdYcldVbVpXVmM0bjZWTWsrNnlwbDdTY2p5UGhBSGtwcmtlWS9FTjBVTmYzb3F3ajJhVUY5VGV6VkFjVDhtQ1o2U1lqSWZZNWo2UnFWTDRWcTZncnJrREJhRVQ4cVVzemEvV09qT0xmSW43dVpkUmY1K0wyd2FnRkYrS0ZPWE5UTllTdVBIS2VqblVjaHRMTW1sR2IwZmJwdGZLbFQ1c3A2ZFRLSTlseEFPY05Jck80NDB1MU5hSHRMdXpGb0ZrMHExeFQ1VDFKem96am04cU93aHl5NFFCdTQ0djJXWlNOSXpES2hQS3hwNEw3NnROalUwMjkvMWFKWlh2eFdGUWhmMlhOZ1RBeWZhZTZkdHhDa1lES2g0ZWM4K1I0S3U5UUxIcG1UcloxTUgrUGlnTlFJK1JTNUo5SUFQNXE5TUd4K1hTZDdPV0MrV0NDdkVMMU5hT2lNTWRqT05DS1BvUVV6YTR6azFWVUxnMm82QjJhV1l0S0dWVFpkL0dJcVpFSHN1VUFsQWVwUjNnbkVnanBxamdtVVZkK09sZ2lsYkhEUG4ydGhOZXlKU3VISHNjQlhNNU1iaWJ2UklJcWVTUitMWmo2eEVraktOUkVZelhjc1BXUGxCWnZFL0xRU0RoUWxoNzFlZkZVTjdhcHFqaFJQcWZIeEhISSttZGFLL1hkZGZLVUxEblFrVnVjV3JGLzY3UHkyK0g5L3lLUnY3ZjY0SUdsb3Y2QURlZWhFWElBSG5Xb2VlNkpoRlBRTDUyc24xSWl6ODZHQTNTb2NkTTdrZEFmVTZHV3ErMzlPWlJkYmcxL283M283SEk2QmRmekkyL2lwZXVuRk15emg4NEJPSk51cnpuN0IvdWpXQWwzVklGUzNsbjlPWlZCTG0xeEdtVEordmRJTFN4bzEyRUdOT1VnZTNDQWR0Nks1QTZKZ3A1WWQvbWUzeDd3OCtRaGNvQzJPSmxOWjZmRGZWUmMvdnczVWV5aitZYW4wNWsxL0RXSlNyRUFBQUNDU1VSQlZCSzc2S3preTArYit2Yis5K0JiOGJYaGs1SkRQSTBETFhELzRMUkNPbjlHdkV2dG1NbjM2R3FXalBTTnI0ekp2L3J1WTdkbm9VcXpLemUyUnRwTEVUSjhaVVFQSkhzS1lRTUZhUWZiN1dRVjhsSkQ1a0RiYkwwOUZmQ3EwdHYvNmZoVjI2ZVd6UXRrd1lGTzhpVXJDL1E1ekVFNE1QMkZRVXBQVHRuL0J4bGJSNWVLdUc1aEFBQUFBRWxGVGtTdVFtQ0MiCn0K"/>
    </extobj>
    <extobj name="334E55B0-647D-440b-865C-3EC943EB4CBC-8">
      <extobjdata type="334E55B0-647D-440b-865C-3EC943EB4CBC" data="ewogICAiSW1nU2V0dGluZ0pzb24iIDogIntcImRwaVwiOlwiNjAwXCIsXCJmb3JtYXRcIjpcIlBOR1wiLFwidHJhbnNwYXJlbnRcIjp0cnVlLFwiYXV0b1wiOnRydWV9IiwKICAgIkxhdGV4IiA6ICJYRnNnWEdGc2NHaGhJRjk3YVdwOVBYTnZablJ0WVhoZmFpaGxYM3RwYW4wcFBWeG1jbUZqZTJWNGNDaGxYM3RwYW4wcGZYdGNjM1Z0WDN0clhHbHVJRTVmYVgxbGVIQW9aVjk3YVd0OUtYMGdYRjA9IiwKICAgIkxhdGV4SW1nQmFzZTY0IiA6ICJpVkJPUncwS0dnb0FBQUFOU1VoRVVnQUFCWTRBQUFEUUJBTUFBQUJTQU9qK0FBQUFNRkJNVkVYLy8vOEFBQUFBQUFBQUFBQUFBQUFBQUFBQUFBQUFBQUFBQUFBQUFBQUFBQUFBQUFBQUFBQUFBQUFBQUFBQUFBQXYzYUI3QUFBQUQzUlNUbE1BRUhhcjNlOW1WTHNpelptSk1rUmxxWFlSQUFBQUNYQklXWE1BQUE3RUFBQU94QUdWS3c0YkFBQWdBRWxFUVZSNEFlMTllNHlzU1hYZjEvUHVlUWZ1c3F2bDBXTVJGQjZ4K21JWlpOWXlQV0gzV2p3Q2ZZRzltRjBDMzJBU1pZbGo5WFd5S0V2OFI0OEpHejlXVG84d2l5TXNwY2Z4RWhFZzlHQVRLV2F4ZXlKQnhBSk9qM2hJeUxMY0hSbHN4NG5TZzNkbXVUc0xXL21kZW4vdjd2NTZIbjF2bFRSVFZhZE9uYXJ2Zk9jN2RlclVvejNQQmNlQmtUa3cvNVpScWhiZk1Vb3RWOGR4NExRNDBMNXZKTXJWN1pHcXVVcU9BNmZDZ1dsMk1CTGRTeWZySTlWemxSd0hUb01EaldkSG8xcjAvOEZvRlYwdHg0SHhjMkNSYlkxSXRIdmtGUEtJckhQVnhzNkJ5ZzlISlRuUGRrZXQ2dW81RG95WEE4dHNlMlNDblNkSHJ1b3FPZzZNbFFOOU5ycHhNTU0yeHRvWFI4eHhZRVFPRlB5blJxeUpha1gybzlFcnU1cU9BK1Bqd0dJdUc3ZDhOTDZlT0VxT0E2TnpvTVoyUnEvc3piTDlITFZkVmNlQk1YR2d3SjdKUTJuT0dSWjUyT2Zxam9zRDArejd1VWhWVDNKVmQ1VWRCOGJDZ1M3YnkwV256cTducXU4cU93Nk1nd09OSEY0M2FuK0dYUjFITnh3Tng0RThIRmpKWng1NzNoVDcyenp0dTdxT0ErUGd3RUxlZVZxQkhZK2pINDZHNDBBZURwVFlacDdxcUZ0eEJuSk9EcnJxK1RsUXp1My83ZWRhUjhuL0JJNkM0NERuVlhPdGdoQUgxOWpUanBHT0ErZkxnUldXMi8yN3dFYmU5bm0reis1YXYzazRzSlJmQ09lWTIySng4d2pFaEQ3SkdodnhTSk41M2lJYjhYU2ZJZUZTamdQNU9OQm5oL2tJb0hiVjdVSE96VU5ISUI4SE9tTndObFJ5bkNmSjEzdFgrNmJpd0VmdTh1LzlZK3VKaWwrcHZuNkw4c1V2c2J2VjdvZnYrSGNmY0p3SC9QdWY0QW42MTRwenU0WHBhZXo0UkcwTU9qMmVzb1BlUWh3b2ZJbXhJOGJNalVBckRYYk0rRmpmWWRkRXd2T1drYnl4N25tRmw3QjdHWHVsNGcrTExtSkU2Q25jcExpYmQwa3dpYkNEMzBJY0tMVFpqZmQ3eGJJNXUxODdlci8zZkhiRDh4YU8zK3V0TnNUMjR2Sjd2RHJEYlJQZlprOTQ4NzZhbWExRzUyaFJlbG5NWEdNNURrWmxFWGZsdHdnSE91eUU3SVZDVlIyVVcrSVNYV2FYdmNxdTU4MjF1TXl1WUxsamdUMkpYVDJmQTNKVGFkQmx4c0pzaXRBTEkwVHlNNkRyZ3VOQUxnN2NxUXlIcmxyUTZOeEhCR2ZaRDVZSjBtYmNBbDdBcGpRSTdVN25CMVM0ekk1aFlpQXNSSHkvVVhvY01lM2Z0TnNwbE1ZZVZ6WUFCMVo5eGlYVDg2YmxBdlBjOFE3VlcySkhYYXdYenpNR3hRd05mQWpWek5qWGhVRlJFRUNTZHBnZmRvalNzMHZqMDB0UnBSNlA2S0NPQXdrYzZPdUoycFNjc1RYRndzWVVZLzRlS1Z5aGo5dElBNlRzaVliY0U3RVczbjBjcFpmUXNBVUczUjByNjVLT0E4TnlZSVhwZGVWNUtjZXRmVTRFeXBla2F4WlJEd0RTdzdBcmVCclp0cFRmWm1nVGZBdzlUaTMxSDNSK0x4WEJGVG9PcEhQZ1VhYlhNYWFFTU0zSlhlMVFramRRRi9xWUptR3JCSjAyUWwrV0ptMC81R3FJMGt0dm41ZEMrTGNHUUhNb2pnTkpIUENOMzJ4QmVCNW1wUThNUmlzWkdNVXFQMGE2Uk00MzZPYXJrbEJObWdJMWptU29SK21ac3NRVU5sanNKeGE2QXNlQlRBN0FVdEF1cjZaSTFhV29RaEVmVXYzVkQ5TC9HWm9NbHBScncvTWd4OWNKM2xFR00yVzQ1UkdtUitDVjFxOVFwTUxjbFgyVkZMR2FOUWFoTHVjNE1DQUhta3pPMTREZkV2N2p4cjZvdTJZc0RnQktkRWRGM2N6SE9sS2syNlkrVll1aEo4QmF1aWxiRGlseEw5QVVZYmpnT0RBTUJ4cEdndTZRMTFBbzF3RkVjc09RcW04ajNUWiszb28wQlNyQlMxaGk2QkVOckJoU3BJSWZNcXFkSEN2T3VIZ2tEbUNDcFlSMTFaZWk5a1ZKcVI1d0lueW5CM0RWR0NFUTJEMUNETXB4SEQzQ2FnUUYxeG9FcUJUT2tOeG5WUVVkOS8vVzVBQWNFUElTbGVkVXcxT3RkbVJ4QW9zZmVoOUVWZXJqUmtBZko5SHJTMTB2dWR5V0hqN05kRi9QSHpYSUpSd0hCdWJBR21OWWVpNjg4QzgvejlodmhtcFZxU2dRNE9iRkFoOFBFR25oS21zRnRsd20wU3Z5dWFJbXR2cExPaWtTVG81RERISFpvVGpRaHppS2NPTmxvWXFRMUIrR1FQREVTVitHaDIxdXd0c2NsT01VZWlGYXdXdzE4RFVFeTF6T2NTQ0xBMjFzUEw3bm5rLys5TzhIOVNWVmcvSVY2OU9HeG94eGo5SEszZ0dWQk9VNGhaNGhFNU55K2ppR0tRNDBNQWRhMGtjY1V3SEs5ekFFTHBsbE45cDF3VXVEOW5FS3ZSQ3RZTlozODd3Z1ExeHVLQTc0eHUwV3JnZmx1eHVDMWMzYTM1cFl0QTc3SzFMb2hXZ0ZzMDZPZy94d3VlRTRBSzNLdldjeHRVclNJV0VWV2U3anJuSmRCUDF1S2ZRc090Rms5SnVKNGppSTQwQUNCN1RYSWFhOEhuQWZjNFFxMDZzWkhlVzZDS3pucGRHTGFjS0FtRHN3YlpqaFVzTnlBUHR6eEd3dHBtSmJlWloxR2FSVVgxUmNWU3NYSFhzMm1FWlBrNGxKZ1BMbEdMQURPUTRNeEFHU3V5VEVhdVRBRWp3WTZnUWZLZDdydkdaZG5TYWhYRHk5MVlmdjMrQzQvRi9oNWRjK3ZXNnlQSVY2K3lHUXl6b09ETXdCaUdQU0Zkb29vcDJhRk40bkloeDAwaDRNN0UyV1Y3SjF6UklmRmxUaTZCVWFKNjJqSFVrRGU0U09mOE91d3VId1JtOXBCSmR3SEJpV0Exb2NJeFdoZk9XeHZZSlMyZkJnYkVzOEpPVUtkU213V2hKSDc5S1RudlZEa1F2SFBlejE3QVhiUTJNaFNMRGM1UndIVWprUVhYdFc2RkMrdEZNVFlVb3RUNWYwbmlLdnE4eGozRjJzMURiaHh0SERQdEFsOVUxZzNRUWJrWnQ2V1pEcUlFQzlHNFV0UU82LzQ4RGdIR2dyODRCWEtYNldvaGYxNkQ4MDdpYkZTS25KWGQxTUN0czZPUlBZaFJGRGJ3NEdpTG5nZUpvOEhpVzlUWU0zUUVlemxjNlhBQmM1RGd6RGdWcEFnQzZSeE9KbWlnTkUwTGpiZ2xML3JTTEdGazBsYlppWHFiMFhDd0VMTzRiZXpOTjBIa29wN1Q0dUpJSStEcTE0UnkvQmtFMjZ5SEZnRUE2VWJPZGFvYnFKT3ZBTTd5S0N4dDFEaE5EYTRKSG4rWHIwWHpUckZqQUoxbVU1b2hoNnRXMFNYR2xORjN6NlJ1cGhmV3prM0pCeUtjZUJnVG1BQWIybmtlK2srMWZJZFhZSUVJUjJnNWVRWGNBRGxXeUpaSjJKcTFxUXc4NTVFazBab3ZTODZuWDZOcUNVS1N6ejQwMXQ3ZmNRVUlpL25GUEt2SXZPaWdNUDlrWnBxZmlPVVdxZFloM0k1bVZGZnFWNkg1SjBhOFVtWmw2NGIzT1BselNWRFVBbHV4eFU4Qm1oaXFDRm03SlJlZ1Z5N1BuS1Jwbmw4bHdONzl6b0tqa1hKTjMvcytMQWt0Wkh3N1ZZM1I0Ty85U3h5OG9yZ1JQUUordG9EaHFWRkhIenFZcVF2VUoxWDNhQ3pub0l0WHJKMXNFTjh5VUFNVUt2K0RxY3VGYUxKdDRjbERONW1SVk5TYm9XZG1CSXVJdE9tUU1WdGJBMVpEdVh1S3dNV2VrMDBSZjFpYnUvRWZvWDlpNjVGQnFYbTBMQzRmMlZBWmRYZklhNzRBcFY5bTRGSkp2aHFzbkFVNnp3SlQwcXd4ZGdvZERPNXA2ZHAwMXpsNE1BbHpzVERpeUVYOFNnclJaOW1xOWZvRkJRMThrL3hON011MVZrUnh1UXZDUDRkRWtpVi8xdERzYS9KdFJvZFErSjc3SWI2d3JvZWYyQVRSQ2hSNGdsTGR5OFd0VEw1aXZEMjVDOTJWUFArL0RSaHl3dW5zL2p0dlJ4eTJIYjd4NmRlK2VEWFY1Z0p6M1ArOGFyMk05S2VQbmt1amRmeGVmV3daM3p0emVVZjQzZnZOSjc5T1RBKzJiQUlzWkNTR0NPRnFFSHNxRTdoNEl1WjVSanJuakJ1Q0o1Y1hvUmhyMHJ6UEQyOUJwS296d2R0dS9Ta0lObDgrRXBUckQ0SEhJUE1uYXZ6OWhyVmRQelBuNDI0VW5JMVp3UFZwT1F5MUNCZFZCc3NDbzcvakVGb25nNnFHeTlNRDJndEFLbUI5U3pXbG1SZEtZQ2F5a1NlSE5IRFl4QXovTXZuKzlEZHNpQ0hERjBsUDA0WXYzeFYvdXp4OWdiZitMQTBKMi95MzhUejg0OWZQeUlCZmRKMnVZZlB0YS9leU9xckFZV1FnQUwweU1ueHI0aFQrN2owT3hpUWJtWGJheWJPcjFBTFBqWDRlV2dNMzdrVlRQSEg3N2xHZW1XSGI3bU9kZUFOSWJVcU95UW56VlpvRnZzN2M1WG91NWp1WlhEeHJxcDAyMU1iTzJyOWM3bFlXL0xNeXNwaHBYUnVUekNDSTNDZlJ4U281SklKOHZaRUw2eVhudVRWUy9LMGxXdDhqZDlqQW5CZFV5UXVXZm8vQjYyeGIxUG83WmZWdXRqb3hJNHAzcHduaDNHTmwxS2dHdmtQczBFNTkrZzhsRHNHeW90NHFxOUpCZ3N1amx6V05kZngxMWg5a1R2dVVlOU0zN1d1WUNqYWVqR1o0UEc0dEQxejZzQzNNZmJzVzFQQngwV1Vad0tUZk5vdTVBSVVPeVcxUTFZOFphYjVuVnBtMkUxY0VISTJkOUVVOG8zQ3M0bERNL3FOVi9VR083ampkaStaWWtobHUvMnNIOXVVMVVPcllyUUV1S3pxdXdXaVN2c0dWcjhzUXd5ckEyZDlSeWhrdFBaV2MxbGxwemJtNjVGVnVGVVY5b2gvYXJnTXNZcmd2NnRiQ2x3MkZ5R0gyNWJsZDBpTVQ5cmM0bUVXUVhjYTdPcDBtY1RyOWpOajlKa1BYelo1Q2hFenI0T3VZL2pRNFljWWtNejlsU1ljNERoWDhiQmdrdlF6b2h2NVNhQ1lyOEpXVmwvdFc2ZWFVMXR5ektnVTA0dDVCMEFab0tyQXFmYzNiR1I1KzdqV0dyTDZaWVNYK1ZZTUN1Z3RSQjZJYlNRRXR2R1RRV0V4KzB3OUVCZHZaVXFWSEJxMlc0Kzg1Z09vOFg3WVUrdHgyTWhEQzlENGpKcU5YVnRaNFhjUytWZDNZdXcrM2c1cjJMUWxDY2xBWGZGZHFpdjVUTmZtbS9rSFFVTDRRV3cwQ05kekN5OERJRjlGSFl2KytrcklZMWpiOG5hVnVLSFhtSXpqenZlN3NiRXBHRkU3SWM2MndnY2xBd1Zua2Eya0wvQnlpUWF5UEF5SkU2b2w5SXRwVXZzayt4MzlidUl1SS96dWVNMTNRbEt3UFZ6UGRSZGMxdElxT0Mwc2xQSncrdWdUZll2M0Y2aEFYcmVUNUZqcjJyTnZHTm92ZlRhcnhwbzJIMDh4OVE1Vm9Oems2ZHFvWVY2dnVNdmNiUTdIV2JNNUZzRm9VNnQ1U2R4T3MrV1NMWHdpcnNZcmdwNjVJdGhOU0pyTklld3RhWkRabFVwM1NoSjdOTUVGN1Fqcmg5czQwd2M3VTduUWJ2NWxhbTV6ZUYwdWpoK3FuVFlpWWZ3TkZzMk5jOEdQeDRRdkxnRkowOG1jZGFiajhXdHlBTG0yYnVQMnhFVGZlaG5tc3R2WWcvZFpyNEtjK3phUFo5NjdJcHZMVUFGQ1pZSFg5dXBCMWZ2bHZLNmY0SWRtWWhjMUJqR292L2UyWFk5Y1ZWcjhHNWdwbk13T1BaRVlDNG5TcmpWL2ZucVplUWF3WVdyTXB4eXQxakFiamZqVFJmUDNvM08vRTZYS1ZpS3lkOUFOV0duUW43SzUwYWhrK2hjTmwycTArdkRTK3daRU02Y2ttemZXZ0V6M2ZBTzJETjNIeTlIVEpzUjNrRWw1RUVkZ2NSRnF6STFnQk80UlF0QU15emcyK2dHY21OOXFzS0xyeHpmL2Q2eGtrd2o5cnlmcWg1L0pqVE9QdWNuL1h0ZnZSNnVoZG5HWVFnV2NCOC9kTzNUZ3M3dFgvQ1BYaTB4ZnlIdVlmN2xsWlBYaGlnVnYxSjkvUmJCaWw5aW9aTTdOdVppbk51dCtPSlBITCtwWjZPbHAydVI1MGpIbjRUU2VsakZSRHZOZHhWMEF0OXc0ZlJHcHZrR0hlVmtyNG4yNDFRZzMySHNDRmVmOTJ6aUR3SG1zeWQzTE5peUx5Yk0rQytuRksvU0FDYXVVMWhpMThSSy9mTlJYUjdDS2JRWkRrYUdtRlY0Q1R1dXNsL0J6WkxtVTFscE1OeWdzNEVXT3lBVHFtRDFJM1E2bUplOEFDMkVIOEdxRWsxMkkrTktGR2ZTSU1VL3pPeHhDMnlkbzBWcUV3cW5KbVk0THZ1MkhlODViSUJ4d25SbjlOUXl1L0ZMbnZleHFtMWVmWUFkdjh3cmxBUGJFSENOcVE2aU5aMUY0bGtDdGQ4TUdkeW0vUXZ2T3NDOUMveTdyN0UvV3ZjK0VPUWQ3cng1WnNmNzd0RzZ2ZSsxZHZSKzcvbUV0M0Q4WG0rMWtUamE5YU1paU0vbTMrNTRING5ZN3FLYmNmL1hoc0NOcXoraHNNN3hEdlRLL3BuMEhnZTdmNDRhK3ZqWmJFSXF0STY0S1RCbGFjQi96NDZ2b3dmRnFqMEZXUDNhNDQ5WEdIdms4Y2NmLzNIQmlIK081QmZnd1VERTNmUHp4K3ZlTE1sK2hUc2ttMlNITFhHeThBL3NpVHI4L3gyTXQ5bllyUm41WHVLZmJSa3RWblp4NHIyVjZGRG9SRXdDYkY3NkwwVDNVbUlkM3FyOWIrWnNtR3MzZVJIU0MreEdnLzM2MmZRRTc1WVB0cmlLVHJ6N3hjdW4yZkNpV25pdjZlVU16T2JFWXZ4dHdSa0IzVndURmhYYmZUeURoVDNrdllXVEhlb3g5Z1BzZUkzL3pEdmZzQmZRb0tsM0NUcnpsUDB6V3ZjUmFKYjlZSm1zbGpaTDFCb2hyeEUyMXZMWkN5cXRDTEpFSnl1RWw3U3k4RytXOG9lcTl6OXhOczhDNVNMbHRpNjNOM1YzVDdQbENwUW9ENHQ2VmFlamxCVUUrbnFnN1hMRTU3Vm1hZHI2SnI5a2I2dTF6U3ZoRk1MZWdyVEY2dllYMFpjR05qeG8ybktaRTljT0xyR2o3dFA4bDVVVkZ3THRVMGFZS3hiNGU3cVhGVlFkTEdEQ09oaWl3eHFSQTIwbFJIU3ZQaGV4enY0d3BBcC8vditTd2s0TW5WVWxTY3UrTXYveGpyY2xadmpIc3l1UmRiQ3VGaUp4M1RTVThCOUlRdkJUYnJZbHBhNjFwQSs0WEVQRjdJemIxV2l0S1JKWTVmYjN1RlpQMU1mV2g4TjdpYTlCYmZBb3E0VHNmbktFZHFMY0dKSjF5ZFJkQ1EzR3U1SU40UFVHSmFzOStqOW91QTFLTGlGb2hXdlJXbFM3SXhyS0MrRlZkQXJKWUoycS9zZ1VDV2hvL3JFaFg2UVVOaWlyQjhEcHhxZlVDZnVtUWZPNmpQVkVkVlErbElSYSt6eUJFWUFFREl1RUNrZVc2eWl5NlJEa1JGMWNrek93SEdPczZHbVNLakVrNjFRMUY4ZHdvR01VQmQ3WVZXQ3NtSE5WTWZnUlVCOGlrQkNrbmd4VTZjbzFTbWcxZWFRQW40OGVuc3VXR2tVMVNHWlFybW1OVTRtcU4wWDBTUUloaUJUUWYwMnBxNkYwMmxvZFhnQjBsNk42Yy9JaDBUaFJnWld0Y0VTNStZK09icGtjV3JGTys1U1ZkcmNSWXRNWUV3SlVPTktRcklzbDdJQ2NBM2hMWnVIWDV3UG1jcUlIS3BabjB6N0VKejY4SmFaQ1c5b1FNTXRsdzNpYld3cXhIcHpYb1hkaFNiRTJYQ3dTZ2FhbVEzZEhpd0VGWUJCYWwwUmh0cWp0cmlXdFNtZGw0eWlrRnVBcDJaUG80UWdhdTJmRDhPRm8vMy9qMEM1SlMrTWIyNCtVRDhtNlNIMEgwQnlBR0Z6Vm1RYWZITTJHUlVlWGp5TlJsUm9SQSswbXB3ZjlaZ2FBcnBGRUtvUzIxRTROamt4cjlYb3NYeU0xRG9IZEZVVnd1QnRkWFRiektud24reElEeVo1STF1VlRReEZ6V1Z6OW9FU0pSUGpnRG14Z1I4K0xNUUJjdGt0UzA2WldLcG9ySEkwRExVc1pZazJCSktvdlh6R1NmeW84Y29yMFAvNUhLalY2cklmK0w3OXJuVk9CZ1d0R0JNaXhMUm93M2sxbk9MWXQyYnlqYlNObTBLMWF4cTBKb205TURNaWc3SGxqWHlUV3pHY2dTM2cwZDBXV2M0ZklqbFZFeG92S0wxb1Nuc1dxK0hZc3dpNlpnd01ZaW8weXhLb1h2YUxHaGlLSWQzWlpwUkZEaG5wV2RyU2tYbVJXMWZ1MnJOYU42NExLNFVIWlZuZ2l0dDNIM0s5aS9ad21zSzhxYk9Nb2xoWXdMekM3bVpVc05vTURnS3BlNXRZR3orRmJXbGRneE9qQWljd1dyRFhBVEZZNU9iYVlPUFlrWHIwMWtZSVU5WVFYUURSa09jUUlBTXR3U3hUaytPOHo5alpiTHVqT3F3MU5yNmFzRFFGWk15YUJSRUVmOWhUMlgrL3dtZUFQVmI1a3lqQkJWR0RVMEZyYVFMOG9LL0ZIVmdSTTdKc3hJaVRIWGNPeDcxa2ZXU2FyZ2c5bVduS3BjWEFBY2tOR3BneDk4czB1bVdrZWRNK1dLa01NcVlMazVBd3RCb1gyUHcwUkdMVVcxVTd3ZFVOb3JodFVTb1VoTUxPMU9jKzdMOUF0Y00zNDJtS21qVzF0YVFUYXNkZ0NKcXhiWlJWbHNoZitydjVVVUp6Skt0K01GUmExb1pMTWhYZ084QXNBTncwdklRaGJYdE1JOWlxZjkrbHk2NmV2Tld6b1JKbDM1ZVJQVkVXTUNOcVJSbDQxUFdzakJNaGc2TXRCZFZ1cXNKMUNlNFJoM3VzeUMxdzFKREZsTzFUdHl0Z3lTK3lTdHZsK1lML2JKZWorcnVmOW5ULy9CVmd1QjZZZ2sxVk9qdU5sY0J4UTduSGROeStqUzBOOFpjOEFmbnZIcEpHeWI2Y0tGQXlSVWI3L3o4bzZUVFBXQStJSERlSjJVSWFBWUxtUE9RRjhCcnM4Z1g4dDgwWEFtTmdXWURnNHROMENrZHdWVVBYZnNqOFVpTWVyMkpFblExQ095YmNudzRjQ3pNbGkxUmd1Q1ZVTnV6akVBWnE1V1ZOdUdyVDNWOElhVUwzUE1jVmFFRFlFUVNoWTdZN2wzNVgxR1VFeVQwTE4rc0Vod2l0WkZyVGxXbTVxNGFWSFZBSzNaaUVMdXBiOUVXcElaNE55REVYUDdybm5qZi9tOGIrbmlHckU5SVRUeCtEY0tRWHlCMWp1Q2k3SEMycCtsUDVhUmkvOW5ud1kyUTZHL2F1YUdNUXFZSkZia2lsdzRCYlFrellPcVJzZkNyNFFYZGJSM3lmRVVEOWkzeURMSmkzN1EzY2lsQWpheHlBWE1ETkN5TWxaWDdyTGt6RmN5Y2djS0FWL3I2QUpmVlhiSEpuYWdCVmZBbEdnMENOOERPektBa0NPdEoybDV5QzF4clZNMkxUVUVWd1lhUnV4Z3ViVlpUaXJ3Zkg1ejlIckZXZEl0NFNxeURaTEZDd1VCLzBWTUZqQ1EwUUlQeUhyNURpQk1lTUFkNDBUaWNnMUdYdGlEQzdpcko3OU1uUXd3aWJoMmVZcjkrelpVZ0wxYkd3T1RoVkN4YXZ4RFAyejVtbFFuS29NVk5Xd0FoMnN2NFdvbVZLS1dCcWFza29FNVhndE1rUW92SXc0WXBwbjRMdmlJVGhRdDd4V3FOWms3S3RhZVExQlpsalV3di8xbVd5WkxJbWVydDhOZmxkUi93TFU0WjdHUnNLZXAwSEVWQmtxS3E5THpYd0xOcklrVXJkYnR3bWJOTVlJYTRnb1daK0Z3UmtnWlE4N0E2QTdsR0U0VUE0Nm92Q1MvTTFoNm5QYzRmWWZDL0tyRGFuWGFCcG1Xa1IvbFB3UjBOS3dFcWNaY2lqYjg3U3VzYTBoN3B1eWh2V0k4ZTdqZFltWUZPR2I2Smt5ZE9CSEpqZDRDdC9RNVNqMktLeUxVbkdRdG5uZnhJd1MwOU9qd1htakhHbW9HdzdXVW1HWUh1VDNCc0dnN1pRbGkxd3JxTFVnanFHWFh3c29SMTc5VUpHR3hPN0lkRmU3Szd5MkdkQ2o2aDFtaWRXNkloU004YWxjTjVCbThNczNCUmtwbVByN0VaVFJXQmNoNHdBZDg1S0pHU1ZqVmlMMzE5ZitvOFdoNTN6aS9zOVpXWlBzczhUQUpkVmdJclZ5b0xJVk1WK0NiQm1MbUl4bGpRQkU5R2RENFl1NG9wd1ByeEI1dUE5MkZRYU84YXRrVzRqMFg2empDS3F4TmlReVFXV0FsbFNybCs5VE1LL3c4bXVmTmloa3dXL3BNdXJTVlpOVHFXeFdZU3l3cU1oNlE3Rk90ZVhpS0FlZ3dpNWIwRFZiUGQvQlBzWGVvQXVuMkR0Yk1XOEM1ZE0rU3dxUi9jZHo3UGhBa3V3S2ZReTliQ3h5VEtsTUJuaDR6ejJKTGlOZklxaTkvaENyZllWaFZmYkZ4MUZGWTIzekxRQjVEOGd0MVFWK0xFKzY2Z3JHdWlrZi80YVpHbklUWERmQjErWTNWWU02SG9CVjBPbzlqYThTdzdCTzFYRnhEQWRxUmxsUktlU1lYalFQQmR3d1oxMGIzbmdQZmh4WDcyUlFTTVBHWmFNKzE0UkhBWTQwcFJHNS90V2VNeUlOOVBWQUU5b1JwN3pjZlNNZTBKdktNUUhsUnlaTmtmUnp4eWpDT3JjUUxJa2xxMFkyT0tWSGhZWGpIaXIxVExzV1UvZ092RjFUSkZLRHNBcmY2MDY0bnN1UGl3UE53RHNpT2Q1WHBFbFN6QzZEUld4RUxwcHhXeUVOR1VNTTlRYUhOZkZWQUdUa0dESzNZWlBVVm9RQ1FxdUplV0JUUlBhV0NraUtCQ3J4WENibFhqYVMzdWFmeFR5M2RsN1VJNXB3SDI5U2pKUzI1VnU0ZGFocEd3OXE1ei9IZytSdjhvVDQ5L0VlNGtGWWhYcFdOWmNjTHdjd2tkcTJLTnB5VE9zaERiWXZTeXZiZklETnFWS2dmTFVVS0ZGUmxnSWFnclVhTUNzd0MrTXlKL3VBQ05Kd2xlY3Fld0pvYmFtQWMwT1VjVGYwTnNwbmFQem9HcFBiNTVPNmFaSlkvTURiZ1NqY1JvVFFmNnVJdldscXNxUS9DV1FhbWk0eWVJUkRpWW1vVU4zQS8wRll0WkE5b1RSa1hXcElEZ1MxUzZGbHFlZnFEdTNhMlJNRVYrbTNkNkE2ZTBQU0Q2R2pPYTF3NnpMVk5yS0tlZGhtb0VaZzJra2xrTlhMRks4b2U4UFM1dmdJZVJtS204S1c0T2RGQUw1T1ZmaEhRSi9KTEdudGpqQncydnFCV3h1QVV1alRGUUZOTVZod0FEUzZaZXpnVzdOeWw3aTNZeEJXelZyRGppRHIvbytQQXhETlEwUHQyeEF6SlFwelVFc28zUktsdC8wSU1RYjFIWU04U2dyek9HMkd0dVIxTEpBNVJRckhxZ0lOd09JbGpXb0ZTUG8rWmRVVkx2YVdpcTd1TGMwUDE0SFYyc0kvdEVrUlFrMVl6U1RkZURMKzRMNzZydWFVKzYzZ0h3QzFidXZqTHFPblY2RnQ5YW5RdWcvZ2dWaFZNbnMvRkNVWGo0OEREZXV0VExHdkN5MzFhdENuSzZmZ0U1TnkxYmtNVUg0VGI1a2RiY2krejZ2M0NqbnJDUmlFMHZoSENJUXgzTko5QkFIeUJzV2RYZnJQZTZneHlycTNrR09hNGExeU54dytCdXE4dURLSUpvS1ZmVTZaVlAvVXNkTEhUZlhCY0pzYUU0TkRZTW9RdkdLd2FkayszK0xmM1VDczZ0cGZocUxzNG5GeDREWXpxcSswM29OQmMxUG9GNjkwbGN4TXNoVXArRHY0TjJPVUtRY08vOC9hRTlwVUprdkJWeVo2bloyc0IyZ0dyUjRxd2x4dUE5RzgwdHUySldLNWo3dThweVJmQ0MwcGsvMm4ydlR0Rk9qYmxBWk84Nm1LYUx4UTNlZTQwdXFBWWI0cjg0Z1dMTW5sWFZDOW5CTzMwZzNFcXBwdFpCdmFRNll1WVJ6SkNQempIWkxzZWFIUFJ4eXpBL2FrK0k0UUlteUY2d0pVck1CNDVMZjd6ZEw3LytnR3VXK0ZKSGplUHlXY0VvTUxJMTlvaU9zSVllRDZ6eWhLZmVrdWcvYmZWakFSdzV0d09RaUJQYkFQU0Y5cHp6V2xUd0cwSm95elhQTGEyNENTcmN1ZllvNXRkS21sWmZvMjhUMVExTGpjRkJyL2twNWZ6aEU3OEQzdkk1S0IvK2kzeXRCM0lUdTEyaExQTUJDcktxcVdJVFJDcXA0aHhGVGNHNEh1T1ZWcGsxazJVcWh1aDZyVnBXR3gyampwMFR2SG02NG9uSW85dXBMUnFNUW5SR1B3N0tVak5JSlFhQnRCa1o4U2J0WCtPVjVtL2tGS3QweU9weXFrS0tmVXQrZDF6V3VEaUpQVndBTnVXSWJBeXQrRm5XZmNFcTg4SlJScjkybWdGTG1CTTMwRVVpVEJxLzQycjZmK29VczlsVWFwTVZnSWVLZjhuT2NiNHY1YmpwakpLai95S0thQndWUDlBZVI0YjNCeTU0dzVIVmk4SGFvemwwSkROMTRoK3htODF3Y1lpVEVzMHFQMWo2djdNS0dWQXVvd1lEUU8xYXBHTGpST2ZoeVoyeXZpL21BQi94NTc4c0I3a2JnRFJtTlNBbEo2RUFEUWpjTS84RzV2dlZ0QmEyYWhCTEtuVFdYWUJRY3JqYmRLckRwN2kxZjhNcjZnUXBYMTV2ME5BcGRQcm52elZiZ21PdXlWM3UyTjBFQVRtZ25vTVVzUWJMRFBZa0I1c1grMEpmTDRuOGtxV09uckdudjBCUHcxN1BoZlJjTFBmKzJucWxyQ0QwY25mOFkxRzZQcnhhSlBiaVU3WURnL3VzTG9QbmNLTmZ3OGdScjdNYzNxY2FEOEZ6QWE3WUloMHZNdGRueVB6NWoxbzYwa1Mvak5BL2E2eUl1R2xJWkpGeHI0Q1lSbk5HYmZtRHFRbEQyTmZTY2U0MG1GVllTVFdkalZkN0JqWDZ4M3pQdnNYbzR4NStNWEpmZzNyQ3RIWmdJaG0yQyt5bzdCc1NkN3BrWW1xNlp5enkxNFk1aE1pQ2N4VGF2VWYzaXBsR1JsQzZxQ0N4c3Y1aG1pdXRhdnNJc25YUDFDOWVqM1hpYWZ0dkRWYS85SlBmaGljUDBPT21kREZZMGVGMTk4aGQzL3lQVWdnVi8rQkh2bm53UkJsR3NISmxpaWZQVlY3RTA3R25YNTJyNU92K1JkT3VsNUQvbHY3K25zeWhmOGQ3Nlg1LzVQNis0REFaNi95MzhUVDg0OWZQeUloT2tLSmZ0U0Q1b25YTlZGbEZqNUtqaEc0NG9PbWF4YU1FYVByalJLb2c5aC9WRkN4WldYYzBtR1NUVVpvUklhQllmcTlidzlFMCt2MlRUS2poQXhjSWZmZDNyOTNLV3RNYjM4b1R0U0Q4cktiT2JFSUpOVkpjdm9HYm83VmdWeXRDaFh0d1dXeWQvaGdyd2VMYmlJa0dXMm5hZGJIWnJZREJRNmpLWkVPa3hIUjNsZGRqb0oyK0k5blJZU3FJWm1iY3N4NDBLd1ppYXJ5cGJSRTZ3NlpBNEdXSERXRXFnL1I4VWJBZENGemZUenpSaG1CbjVPN2RnVnJERGU1RE5pRFR3UXUyZlVWS2laMEpQRG9nb2hoTE9oQ2xGV1llSVpyak5hdmdsQlRiR0E0VkJrbTZOUlB1TmFCVis3bDBacXVSZ2NNNU5wd04xMDNmTWUzRkVZemFEUnFPUzNvWGNBQUJVQlNVUkJWTUNuRjhPUTJUZzk2aW1VOFFFRkc2NW9SMTk4clV4V0ZjY3p6VVBybUZFRzNZQ2hIbjA4Mlg0T1laNXpkakd2a2lvbjIxZUJSeE8vTUVSN1lFU29EZm9CcUFwNVk5aUM2M2xwakZRZnNuSVFxTmpNNEhrbXEreWY3UXRRSGo1VGdSenZwbFJyQjJjMUtaam5XMVJUZXg1RzdjYXNXWUpJSlZGaXoyQnFib1ErWkRTbTFzMWIrRnZYOXNqN05iQXBuN2U5WVAzSVRHQXA0eFBPWkZVcDM1ekc3dDRzNURodG9qOFY5RExaVlM5U3VrRFNsU3ZNWmJ3VVJaeFAycWVORVJPeUFSWGFhY1FZcC9HVXpVdzN3V20wRFpvUjg3WkE2NE1wSVpOVm5aQ0NUNkdWVlFRL2VjaXZINnBSRG5yOVE2VVhKVHVkMzRGVFBSbm9ZVHJrTlMzaFQ0U0kwYWdLVGlHR3pzRjJsOXA1elZpaU00RU1PY3hpVldHY0kwc1pjcXlXS3VONFA1M2l6NGpEUHg5WU43OERwNTR4YTVFUFZpWXpyTEdsSGpOaU5LcUNVNGpyWEk0YmcvVnovTzFIWndJejZiS1J4YXJsL01ySFBDV3RUYWNPRDFXelBtOXFYYlJVSS8vY1p5YTBQSlh3aUYzWWRPYjBwUmN4R2hPcWpRUGN3YXF2NTQxdGpqOXNsNkl6Z2RWMEV5ZUxWYzA4SzdEaDNxZXNUUXZVcnJFRnczVXZUSDZGRE1lY1lXb3dCOW9DeEwxdGRtTkVqTWFjdlVpckRqbCtHbHZSa2haZzA2cU9vOHpIRnh3SzdkUnR2Vm1zYWcxbXlZWGFUTXIyb1pEVFdMTTAxdGFTZXBFUHZwRDZCSVBSTGd3Mm95MVVUeHJXN3JpbzBUaFlhNk5nWWJmU0RtWmJXNlBVelY4bmJpWXdrMnJPWmJCcUx0V2VIYnJENld2VHRQbHVaMmlhWjEyaE5JNjVUNVpiWHo3VTFNUHZ2RzZlTDJvMG1ySnhwMHEwczdkOVRsNDNXbXBBODhHUXNYcVV6cXJTbUQwSVZTamt5OEgrQlhLVi9VRDJJbWJLQXpwL1UvdmVweG5jc0tFeW1GVTlMTmxZL0huMm05N3pvNE43TE83NGdXSlZJMFMzSHRrbkdFS3dzbUZXTmZUZEdCWlNqbVFUY3B5eU51MTl6RkkvT1pvNXphclZjWXdaYThFTlFJUDExOTdlTzFpTkhGZ2Z3STdoTkdkL0R0TFpWZGZpNWlCVFEzejdJVll0cGRvazJmMkpZR1N0VFVjcVhEakF5bGptOEFzanlFandxTStwTSthQnFyWEwrTlJiQ3pZUWYzNXI4SDJDWVZhVlU3MWt3YllIeTFXZ2tIY0hRNzJZV0VzalNHRDBTWEI2S1FwTWhqeElodW90Y1IvT1BPNjBvOE8ybXpITVdCN0Vvb3RqMVh5cUxSdlRVamFJN3BzOXQrRXF1M3ZaR1BKU3RHekVWQXhNeUNNVG1lUUtVQzliZEZidTJXU1VtNldrVGh2M3NmRGJpM3VnY3JaYk5wWlYzZnllMG5CM010ZW13eFV1V3I0ZlBNRThhdmVxb1gySnFYUndSOFFHL1E3SFhpcldUVkhZSXMvNlRKeDVqTWViei83NDQxaFZHSWJYZzNLeERJV2N0alk5S0ozend1dU14eXlxRE9NTFdLUDlydndrL1hrOTlabTFTOHN2T1BXNkhkL2c3K3pFd3cwMGpsV0YxNWp5c2FYd3dhU3ZUWSt0cFJSQ0g3bkx2L2VQcmZMaVY2cXYzNko4OFV2czd1dXk0RHUrUEJINWdILy9FeEpHZDREczY3Uk9oT25wZ3NSRWJSaTF2a2hLcXBiMGNoUGJtTVNDRm5UblhBNEJPVE5XWmE1Tm56NzNDMS9DU1VHR0t4VlV3QVVrdUdac0E5a096clRMVVdnWnlSdnJXSnQ1Q2M2bjQ0b0ZHZmdSRFpVUmNZUmVzRGcyMXgxbVZYQ1ozUWRuN2tSUEsyS1pFQVBzSE84VTJuR3FJZ1kzRG5SMnJLcERJYWV0VGNmMWJxd3c4T25HKzcxaW1lWk9JdFNPM2c4NWdXOW00Zmk5M21wRHpBcks3L0hxREpzYnZzMmU4SERYd29GQXhiNWNtVktWNldhZUVEMWRsSndJM3J5WGpDZEtHdXpYMkkyZExLeWJvWHlCM1dpd1g4L3hKR2ZHcXF5MTZSelBNRmpWRGpzaFVTeFUxZGUweENXNkRPZE1aUmZIcjFwY1V1bENQN29lYjRwOURzaE45ZW5oenBSd0t4RjZZWVM0L0hBbkxlWS9mUHlaVzBLTWNlMUYxVExpNGppWEFUczdWbVd0VFdkME5HL3huY3B3Nko1SVVwMzdLREhMZnJCTWtEYmp3OW9DVEZLNnRiWERseDl4VWQ0Nng0NDZjYVAwT0dMR3Y5aVYxNHc2cnZoQ2NhQUp3eUxiRVhoYVhWNzExY0w0dEZ4Z25oTlhvQzZ4bys3VDRvN2V5Mmk4ZWNoUHhuNWRtQkU0ZDA3QW1BTTNVWG9jTCtzZlJxVXNGRmQrc1Rsd3ZtdlRmVDFSVTNkR05wL2wvTUs5QS80ZS85MEFyby9iU05OVkJOTDQ0TmU1QWkreThoK2xOeEQzUVhwbklFU0hkR0U1VUlGNDdKNVQ3N0FPbytiOTgvTFFUbXVmOTRVK0w0Z1dIWWJ0QVVCNkdIYUZXbGhxUzlkOGVBOXdERDFPTGV0ZmVBZEFGcjRydjNnY09NKzE2VWZOSnpRbFpIUk9uak9BaG9USEFuTTdmaUtSL3lMQXRCSDZzdHo1cnE2OFZseU4wbE1sNlRIa2Z5c2R3NVZlZEE2YzU5cTBiL3htQzhKQ25aVzJPaXhXTWpDS1l2bDNpWnh2ME0xWEpUTnIwZzZvY1NURDRTZzlVNFpVOGVlLzlodjNRTE5IQWpaWTdFZUFEakJaSE9oZ3ZENmZ0V2xZQ3ZxTVExT2s2bEpVb1lnUGlZMnJINlQvL0pjdFNzcTFRYXRwd2dycEtJT1prTGpsRWFZbkN1VC9KcDQwNG5EbVpXcmlHRUIzbVluaXdQbXRUVU91NEpNUW9TV21jSTE5a1YwekZnY0FwZS9qWDkxTXh2RHBiUkJlMjlTbmJBdzlBcS9RTDNKU3VPTUs1RmdrUS84RHJZWEtYSFl5T0hCK2E5TU5JejUzeU8xanltOEFrZHd3N0t0dkk5MDJ4MEVyMGc2b0JPOUJpS0ZITkpwRzY1ZVljbE5UZ1FtbUl3Ym1VaFBHZ1RxMGxGcE5POHV1azJXK0lScGM5V2xXaC9CRkVaSHk3Y2trb3U5UXVtckVFUUs3UjZWQk9ZNmpSMWhZcWFhSVFrbjdSMFJlL1dkc1V5VmRQS2tjd0p4cXVBTVJZM3BRT0NEa0pTclBxWWJuV2UySUFZREZENzFlVTVYNnVCSFF4MG4wR3FaaW45SHNNUnA4UFlXTWxqbklwSEFBWWlHSDlUUHQ4UnIvVmRyQ0MvL3k4d3puZ1lPaEdqRUE0T05WeGpSRVd2akoxRThhaXJwSjlQcm00VG9KR3pTZEhBZlpQNW01SnVTQ2V3Zk90dnQ5TkN2Q2paZUZXb2FrcWdVU1ZZSlJRL295NkFmY2hOVVJsT01rZWtYdTgrQjBXZ2xMUHRYemVINzFaQzRlRXdkbzhZemJtMk9pTnlDWk5zeVplKzc1NUUvL3ZwRXpWUlBLTjJ3QXpCamZHSzNzSFJCcVVJNVQ2Q202MGg1UldSMDdmYXhaTWNtSlJtUVVQNHVuYVNXUEFsQys0UUdpWk5iYzZJWkYzc0dnZlp4Q1R6NE9GSGt2OXNsOE44K0w1Y3VFQWV2bnNoRGlKM3U3b0h4M1F6eXNteVdNTmJGb0hmWlhwTkNUdEtESTEwTmtSZGJKY1N4Ykpnd0lEeklmcHMrNDI5Q3Fld2xObHFJR2dPVSs3aXJYUmREdmxrSlBOaFBkcnl3TG9wOU5Rc2NjK0FKellORTRwbUo3K2JHLy85OGVlM05zU1I2ZzlqckVFS2xIRFlDcThRSjNsT3Npc0o2WFJrODJFZG5ucVpwbXQ4U3hVZlcwTjJ0Y1NkU0wvSW14aTJiZ2haSVBFSzVlTStzZTMvdkd4NjZFZmNPU2pVUTJhUmhvUnd3QVNLbSszYTZxbGkwNjltd3dqWjVzc3F0MjdZZmVKSWhmRG9GY2R1STRrUFdiMVlVUCs5RnBWOEpUbGlHY2VwV09WdVVvN01jaWs5ekZGZ0JZalN6TXdJT2gxaHhKOFY3bk5ldTJYS2JSaysyVUErc21wbkZVM1RjNWw1cE1EdlF6WjNtUW5OMEJuKzJGZndVcHU2cVFmN3ZCMkt2L2w4b0ZZeEJOdXRRY1JlS1l0T2U5VDFheVBCallteXp2WSt2YUJsRTh2ZFdINzkvUTdjcWJ5bFovOG1SZnd5Z0JQOFpXQU9BeWs4ZUJZdllzRHlLeVAraUQwUzRIdllEc0xiSTNKRmJVNGhqQmdQS1Y5OWtXbE1xR0IyTmI0aUVwR3dodWw0aWpWMmljdEhDWHV3eGlZcm5TT25wWW16NjhCTzMxRkk2TEo1UURNMG9xa3Z1ZjZIZU5xVEoxVXJYMDdIS2lDVXpHUTFDYURERW9YOXFwaWFCL1dLWmtySld1TW85RDUvUGk2RjE2RXAvU0xpZkZiOXdqZTZUOE5xK29OaWlKRW1oNExlc1MxMFdUeG9GRytpeVBIZ2QrMTRHZmF1R0hkV3VVbnRaYnphSUUyc284NEVYRnoxTDBvaDc5aDhiZHBCZ3BOYmtEMFFNQnd2NDFsWndKZkFseDlMQ2ZlVW5wZGpxcHVvNnpVayt1NDZhaVhVbU1SL2h1N0t4TFR5QUhCcmx4YnpFZ0wvb2g1M0ZNaU1Lbk5RU0p0V2VORkVJT2pZbGhJL0YwTFNBOWwwaGljVE1GU1NzMDdqWkg4ZnJxcEVwRkkyTlNwdlplTEZpYW41OFNFWlg0ZjA1dkRvYTB1YVdiWDFOUmFHM2dxa2oxbllnS2lYNWxpNTVMWG13T0RMS1d0NllseDM2V0I1Z0tQUXZjUGNSMkRmMXJEYVducmFKUXNtUTcxd3JWVFJSM3hJU3lyVmRJSUhRaStIcm94L21WWFFrVUNsWm12Qmg2TTJoK1ZzOFpaMmtIODBleGNRTTdQTGRWTFlvTmlnMTE2UW5pQUxTYkdxK1RleDI3YmZlZk1CVk9NRnJyVU43MWZHTXdxUE4ydXRoS1lEVHY2ZXlkZFA4S3VjNE9BZktWTVV6NmxBY3EyUkxKT2hOWHRTQ0hPYVhWK1NnOXI3Wk54MEhVbUVDcEZiL253ZFN3NjlIMmV2M2hpVGJjLzBuandLVkJYbUZIVGJ1c3Avc1dZMi8vUmNoZU9NQWloY0Z3WFlMYmw4UGxKZy9aMUtVcjFmdFFRQnZ2TmpHNU8xYjZ1S2wydlZISkxxOWE4SEhmcFFwYXVBa1FwZWRWMFk4T1UyTkNEYW4rdTRGWmFKanJQYWxtVjZOUXpvVUo1RUNEN1dmM091WVhJaUJZZkdJV3FRd2RPNnRrRGo2SnJRaUNBVmpMRWpXdTA2RW55WkhRZktvaXh2MUNkVjlpMDFrUElZNlhiRjNhTUY4Q0VDUDBDdVNnOXJVTlVXRlg1NHdUVGxLbXFHWTgzaGJVSlNlSEE0UE04bkNkVDlTbDBXYnhPeTVXTVBPSDJTcjFhUHBQU1M3cUUzZC9JeHBBUmZKdk5DNDN4UUFBcjVrTStEUStjMExwUXBXUlJwV0IvN0M4eXNERHB2QWx2ZUxyK0JxSEdoeDg5c3FLUERxdDYvQkVKZkE1Qk10Y2JoSTR3QzhWenVvb3pGQWxDZ3AxU1UrZUZFVEczT0hyTXk1enVHY3dhY1dPWXhmVWRmSVB5WStpeUk0Mk1Bczd3cGRBRXJucWIzTTgvR3N5dGwvZFErSzc3TWE2QW5wZVAyQVFST2dSSWpTNXhJZmRVVldlRGtPQ1VyNnl2WU5nbDVzVURrQkNkN0w3R25RTGNQeGEwcHRmSUVrcHF4bmNrbEtROFkwc3NKT2U1MzNqVmV4blpYbjU1TG8zWDhWOTNSM2NPWDk3dzBnZFRPN2VveWNIM2pjREZqRVdRZ0lUdEFnOWtDMXBKVTAyOWovOHhaaWVnQXZXdHhHRDRFQVhuQU8zS1FNZ3RaL0t2Zm9YMWM5SXZGV3orU3hVYzQwc2lqWGwxMHB6SDFQRkJ4bTcxMmZzdFlySXZJK2ZUY0E2aFRmbnN5dGN5R1ZKQlZxMTJHQllLdnd4aFV2eHRCWlNBUTNUQTlUY25VWFdOMlB2T2hDbzF2K3NqVklXcWt0ZVNBN1FENWtraDIvS1FybHQ5MC9aNi8xZGdUMlRPRHZzSGdJRDYzOC80b2dsNVNvUTFhTC8vK3d4OXNhZnNDUnIvaTcvVFR3NzkvRHhJeGFjV3lyekR4L3IzNzBScEZZREN5R0FoZW5SR2I2cnN0a1pkcVA0a05tQlpEcXpvRDF6QnVaU0U4U0JwWkE2QzNXOXNTRUFYVDU2VHgxdmVFMjVURnhUZnQxUURaZ1V1d0JoWHhITjEzQ1hsWklobmh2OUgweGJ0VUFkSk9MRFBaSWFVSE5mSXBTSXhuUFZVR0hWS3NXNEZhMWlsN3pvSEtpeHpaUXVGcFhWS1B4WmpWZEN6OHI1bXkvOUVkSGFjQjhqZEtSekxNMTlISzJiRElGcEt4UjhHS1dUNVduQTBMQWpLOVU1alhiUXBLYXljdFFkRTI3SDVTOHdCMWJNeWxoY0wvVWVIL2hkUGU5T0tMTzZYS2liMHk3WlNEMmhIMHR5aVNQVmZSeXBtd3lBMCtFd3RyU1VBTmZJczNKa0FLRE5jZGVpWTFBMXVMcW42N3JFWkhBZ1k1YlhWK3U1UHBSZXNkcWo4OG5DWEZpSStPSFVBNjhJSFk0cEZWbkc2ZTVqVldlQUdPN2o3VmkwNmFoMkRlTDFDV0grRFFTc2NocGl6OU8zZWdhdHFFWVpBM0twU2VKQStpeXY0TXM5d0RBeHQ3eHZreVhSbHFQN1dxSmJXTzRYaG9GTUhyZUErL2dnQjJ1YWZKMHZoa0NtRFBLeGhMWUxrZEcrZ1dpUmY0dVZIcEl5TEEza3RGSFlMcjVvSE1pWTVTMG9GUWpqZEdlVjc2ZTg0NmpISDZLZjZCYm03bVBndExsWmFydVBINVcvRlRZU0Y4aDlIRit4blc0VFFIajNzSDlpRTVXeFdaTStKYkczemJlb2xkU0RXakNYbkJ3TzFOaHVXbWZieW5pZ2JiczFQaklyOUZxODh3REZzM0lDQ0FVSytiSGR4eTFGVGhFWkpxN29SYmx3clF3aEZNSmIyVUkxZVJoZ2pid1dxL2FIMkVuL0ZNSXR1dnpGNGdCOHIrc3BQWUtKSzB1eGJmZTVOd0tvblVSM1JWZmFJcGlZSVdXN2ozM2wvVWhwTTdGSUwzUkhNSllUSEJrU0VSdnpZVkZ3TTBnWUZHSUpjTUh5ZmhTaUU3OUlLdzV3Y1Rud2FMb0VOUFRyYmVKM3pQY0R6d0gxYUljVEkrVGxUWUVJbS9xWm9QdjR3ZUJXeVFDOXJBeW9tU1hxRUhMVlZxMmhNdHF5QkUvaEFwK3dja1ZNWjZZZ3c5elFrTWpMem5zY1lkc2tBYXFZdlNVSGJDOVdXeGRnbkI3OWp3TWJ0V0ZMTWRJOVhkallrOGtLN1ZrWW8vdFlkVWEzcEJKOXEzVUZNL0VLemVyNDJnejJGUEZSWkptZWk1d3ZLalJUK2FDd1hIeEJPVEJOQ2pNeHdKalVudGsyMHV6NGp5emM5akUvbDZmKy9aNHA4cS9MZEpmVzBjYm9QcGIyaW1sSnBaYjB1ck9DQk9MR3NiZDB4TWNMZVlkM3dUL3gxR3lVWTdiazJrNmdtc3RNQ2dmS2FiTThiTk14aHpYZ2Q2WDdWSlNteFFNbTJzZDZDWkIrd2ZIN1kzTWY5N20xbmNEWmF0cjM2RjFpbjJTL3kydTJwWEgwVVhhM2J6M0xYT1l0TkFudE92QkY0RURxTE84RkpNWnF2T1orMTRKYUF1RjlyeVZacS9vOEhSMmQrMkhBZlR6eVF4ZGVjUmM2Yy96SUY1V3FEMUZxcHJzYlhucnRWMFdGTzVVaC9jQzFmMmVSS0tubnRHQXVPVEVjU0pubHJieWNwRmp2SkJPdUs3Z3ZqQngxWVhUR2htbWpHNkhCbDVYa3hPSU9DaFRiTGRHaHcvZ2E4d3o3bFVjUGpVUWY0dWcwWGMwejQwRFNMTytGLytJTFhJck4va2JwZ0ROMkJxMGxyTWQzZE5aTXgyQUx2Rnd0Ykh2Rnp4Lzk5L2dhMmRBNWR1MmVUejEyaFJiSDQwTTVqNEc3Wk50TDhmUWQ5T0p5QURlWWZEMGN2dllIdi9hcHFoUmlSTXBIakcyNzlCd3RzcWRYaFBOc2lXMFFLQnFhWmpxR2F5WjhXZzdtb2Y2dVRxcXpXdUdORkM4blN2Z0E1TXBKUThzQWRSM0t1WE9nWStRMUtYVlZkcEp2MnlVNTNzYjVDeUhjSzBrK2d0cW1makw2VVNWRll2N0crbEllWWRORTR4T2RKSE05SHQyR3pwOWl0K3gyWFBwVU9BQ2JOelBzeVpiRnRsMmN4UVJnOWxBQUd3bVNVMUdWZ05ZeWxzaHRtN2o2NU9xcFBBa1JuUnJkQTl3MUJ2MnBkYzhSUGpVT2xES2xXRzZFUncrazM1WHZGdXRmRmwxSzhoSFlBbFUzUjBJckIxaEcyejYxcC9IcTFqTHpVSzBVa2d5a29hZzQ1UFBpd0tQWmNxeFBMbkdEZ3U2d3VJNmJKUTVFajVlc08zMnNaNWl6ZlZpNHJuQkhsbUVpMXJmY0hWYU44U1NMZnpnaW5jSnJScXpvcWswY0I3Z2lwbDNvQjk2S0VlN1lhVnZmVm0vejJuTlgrQmw4QVlsYmxpZU9JYTdEazhnQmRZZDNCd3AxUmt6ejhCaVgySHNpRC9PaWZ3Wm4zZjgyWUhzSFR6SGhuS2pCZGluSGdkUGtnTnkyNjkwR3Y1czRSRXF0RlgyNXltdWFocU9OZ3ZhMWVUWHRQcVliTG8xSHpsUnhLY2VCcytMQWt0d3lXYXdldmNxYTNOL0Jqa01yRzRzTVB6SjJqVzNxamkyOFZTZXg2MWZPRUEzSXBSd0h6cEFEaFphVXdMbUgzOW16Mm9VSCtrTnkxbWRCazVMbDlFMFFTZFVjM0hIZ2xEbFFyTUNJRVBzM0E3K3JFTjlzRlM2TDMxTHVpM2dVQjNVY09BOE9GUDhybWNNODlMTGFYNlhONnhVbngxbDhjdVhud1lGdjNGWGxZbnl5bnRVNnJlWVYzVTZHTERhNThndk9nVVZNOHhhTkorT0M5OVoxejNFZ25nTkxXSld1Yk1XWE9hamp3S1J3b0ZEOTJ5KzcvZXFUOHJaY1B4TTU4SUxxMnlkZ2x2Zi9BUmUyQ0hvUnpNNFJBQUFBQUVsRlRrU3VRbUNDIgp9Cg=="/>
    </extobj>
    <extobj name="334E55B0-647D-440b-865C-3EC943EB4CBC-9">
      <extobjdata type="334E55B0-647D-440b-865C-3EC943EB4CBC" data="ewogICAiSW1nU2V0dGluZ0pzb24iIDogIntcImRwaVwiOlwiNjAwXCIsXCJmb3JtYXRcIjpcIlBOR1wiLFwidHJhbnNwYXJlbnRcIjp0cnVlLFwiYXV0b1wiOnRydWV9IiwKICAgIkxhdGV4IiA6ICJYRnNnZWw5cFBWeHpkVzFmZTJwY2FXNGdUbDlwZlNCY1lXeHdhR0ZmZTJscWZXaGZhbGRlVmlCY1hRPT0iLAogICAiTGF0ZXhJbWdCYXNlNjQiIDogImlWQk9SdzBLR2dvQUFBQU5TVWhFVWdBQUFxVUFBQUMvQkFNQUFBQTFKTGpWQUFBQU1GQk1WRVgvLy84QUFBQUFBQUFBQUFBQUFBQUFBQUFBQUFBQUFBQUFBQUFBQUFBQUFBQUFBQUFBQUFBQUFBQUFBQUFBQUFBdjNhQjdBQUFBRDNSU1RsTUFWTHZkaVJBaTcwUXlabmFybWMxM2wyUVBBQUFBQ1hCSVdYTUFBQTdFQUFBT3hBR1ZLdzRiQUFBWGJrbEVRVlI0QWUxZFhXd2syVlV1MjlNOWR0c3pOaHNDRWxMVVJpak1BNEsyNUdRbkVtaktnTVFMUkcyeGlGRVVTSGNJWWlXVXFLMmR6VTRBc2RYc3k2NkNrSTAyaXNMTHRwVW5CQThld1JJcGd0Q3Q4Q094U0xTMUlCUWtvQzFHMFNJQjA4N003SFoyWnpLWDc5eGI5NmVxcTdwdXRhdTczZXU2a2wzMzU1eHpUNTI2UDk4OWRidXU0MHc2RkQyV05oeE1XcWQ1bDcrYzFxS01kZWI5bmlldC8wSjZtNzQ5YVozbVhmNUtlcHMrbXZkN25yaitWV0hVVGt4RmhWLytqZC83MDQvL2lHbjVRUXhwbmkwdGNGV1k2ejJaanI0Vy92Qm5QR1hYaldpYWM1YTc0dDNldm5mM3VxZTYxZEhnMXIyNzNza1UxQ3o0dHFvbjFWWDRrT3RiZFJwcUpXbVRYQzVuWDJWVDBTT25vbnhaV0dvcldjdkNud3ZTZDVOSnp3TkY0ZE1lWTcvelphVks0UU9NUGZ5Z1NrNHlja1VZNm5zMmRYd0pXakwyMkliMFBOQzBHVFBIcVdYMmVIZEthcmxrcDJEdHNUV3Zla1E2TGMxaTFiQXMyQS9lVlludFdES2VtYXhCWm1Mc0hTdEJsNGgwYXFwWnFSUlBWQXVxdWpTOURsWWlNekgySkY0M3MrUlhRYnBuWnB6aitHWEdOZzMxcWx0R1lzTFJMcmVwYmV0N21iSHZURmlock1RdkJoNy9DcXRuSlRoWnpwS3c2WGVUS1ltaTBMZHQwbmJ5SmtpRjZkZFlTQzhwVkRYQktxVm9mMzA2c0p4NjFoZzdrS3puKzRwUnpXZ28xWk5wYXRzV0RYWFRzczdxdkxpbTBGajArbkNxWGQ5eE1PNVFzTzBiYTJhUHNud09zeUZqVE1QdUpXM2VhU2dqMTZlMlhicnljQnBhWlZDSGF3ejl2YzBNQktZUUFYQk00Zk9XTEV2ejRwb0NvcEczdER6TldaOHE1VWplZnRGWlpJZFMxZk45YlRObHljdlQ3ZnF3UzUrM1UydFRUUk05bitXcGxmWGlkTnBkMzNFYXdxWjI2MVBIdVp5NWErb1RYM3o5bTIvcENlVXNoalI0Y1Z0M1JITFpGaWthM0dlTStxK2xIbGlLV2MxNjVRek1pNUFrdGVnT2J0MjRkMi83K20yMlJacSt6T0Iydm5kMyt6YTdMeFFYR2R1ZWZEanI2bzNrelJtcy9YcjhwdGl4cFZGZnNhU3pKY1BLSENGcHlQTTlFMFI2U3BKN0ZPUEJid3c5UHlsOUYzaUp3WTN2T04xTlcxV3lvL1BYcHpONG12d2VsbC8vQlMvWk5WYjR4amRCaFhEamI1dkU5cVYvdjhhVEQzNzg2NVJFaGtnLzkzTWk2V0J4eW8zdnpLRHJPMDZSSzZlblNWK3BLVjdRVlBlU3F5TVArdUF2TkYwRjZTL29wUE1xMHYrcTBtallZdVNmUmRkM25DTmgxQk9sejdRanNHa251VTU2OW1abktpUGROTms4OXJST3FzVnB0Nk16cHhjVHN3U2IzUXFweHF5Z0hHeG8rSnFjRnRJQkkvWE1DYjZBTjFCVXVtQm1Cc2dubXBEcjArWkVheGtodkd6bjd2S0N3eTdRVW5CUlZ3bkFQRThnZ3B1R2UycUVDcGtYMFJOSHNGMmZabDUvTDlUZ1lpcHc1UkFweW10UTJhUXNCQnQ3UlZoOE5sM2ZjVmFoSFlLUDlFdzlweE4zN2FydUIzeWl6anBVM2pVVXZDSmhsTWlyOHRJWmRYMm9BRzBwM0RFMG5HSVVRNStWcjdFU25LTXdzNmtsUFduYkNDNEZ5M3dHbTFYWGQ1eWJaTkZnejVxaVRiR1NDNHlFY1ZWM2c3WW5YSDFnMEZhT2pRUmZjNk9OaERJREZKTk4rSnRoYk5lbkdTdWo0SG1DWFBSbUU1dlVZTk9tWmdsaiszVUNhS1hnTEthcHB4RHJRVCtFemhTcUdxNENEVzV6T0hjNHAyMzY3c1h5ZEVOVGhkL2pZWEY2NHRSbU5PdVRXblpiL1BRTlpCcXJXWTdrUndGWEMxLytIV3BGanJaMG5HSkEzYWN6N1BvelhwK1dnK05pMERSR0NuUUdORmtjc01CZUU2OXBrQ0lLTVBOT2FVYWptZEFFYllCQzZGa0h0WnhVcWhmRW1iSFY3QWQyek93L0QzMlBGZkVsdzl3OEUzUEVkeHBXYzUrU2tYSEVYNTlLNzJQRzBrZUxNMS9IamFKc0JSWk83Zy9CcGgxRkgwSlMyT0NCR2EyeW84cG5FWEdoSVlJeDZFOUxDN2t5VDZ5dkJ2MFVVZWtKT2RNM1ZicXJtNnlmNXpFMjA2N3ZjSThFbEp6QitoU2QxRzUyQmpyU05yMzVMZ0hBRTJuVGxjQ1NpdWRXTEdHdkZKSDkxVitmQnRkMzJWY1RJUkZ2Yms4anNvZXp5S2E3TXJ0M1RQdVM5bVR5NnZCS3JCcVl3aVFoWFo5eVB5TGtGSjgzczdPUDQ3RlMyRG1UNUUvK2pYZnJEWFhmZHFJNGtIUVczblJ2dlRHYXdWeU1GdGt1eGd6OU1NSklDcEtPNHJyK3kyRDhMVjdWcERlbytPdFR1MjRZYy9OUFlRanoyT042VEhGMGRvMGU1Szk3N0JhMjRFZFQrTG0wR0czNjhVVzBTOU9tM3NZUWF5dG1yN0xva1FkRVAra1g2Lzc2OUN3dTNCOWtnNjg1aFhiaUM3dmc3ZS9EVWlYMi9JR3o0Qm56ZUpDR3AyaGhJazIzdjhkdEtuM1VRMGdLRE9zeFBxRWppR0hzQlZBc0Ivd0ZFVFdlT1F2akQ0WE5zUVg5R2h2UUxSZjdvMDBUbG85NkM5M2ZwdHhXWUQwZnBxT1ZrWEtSdXFqSjB6N3FXdEFueFZtdi9PNlFCTXFRMjBQcnFHOTRFSTVrR1QvVFg1K09YUS9lcW4yWTEzNlQrVEQzZjYyVXdVYmhxL2QzaVJRYTFFZXcwRXUrTzZLOFJIT3BxeWYyWVNRVkt3Y2p5RSs5Q2RZdllLVzFHVXVWVVlGOGYzb3dwcnlxM1BnQTRJaFdoQlpoQlNJdzFYeXYwdUYxNHFrYzgwajBQOXJhdFNPSytHNll2dktuUmlDcGFCSEliZE56S1h3VkkzL2NIT2F6RnI3eVNseW94MG9QRjVTaE04SldPTjh1alZiVThTbGQ4Uzd1a3VtWml4V0NjWHpnNzBKQmRGVGxOTG40TnE5U1ZWMjExU0lDU2NYV3g3N05pNWIvMll1Wnd5U25QMmx6bTRUKzJmZGw2bHNJU2R0c1pKMmhhMWR2K0d3elh1bVNGWWFnMXVkYkVrUGRhVWlxbWFTOUtKczhBMGdLMTU3eVVaZDlBU1oxVEZ5L1RGbEltS0gyVVYxTUNQc1dZdXFpYkZlSU9CeEJFbHNFMDZoNW9pRmVyN1gyWXFtTkFockc2eUtOZGlvbmNvTkFSV2t4ZXNKVGEveVpZWEx6ZTBJRWtsSmNvY2lsOTJUR2ZzSWpYL09FT1NMK2YwektTTDQyQkx1eVRUS0hwc0JUUFpRcGdQTU54S3ZITW1QVWRWMjFOZ2NOY1pSTmFjWVdEVkk4cmJiMFVhOWFEZHhDaVVMVFYyWkZEUHFqVk11aWpEb1h3amllQjB4dytqVUZmaVJBNXZTYU5rcmhZUWhEOGYzRmV5TllhQklWNWYwTklqdVMvdFRhdXlPNDRvcGFxc0dDNGpVQlBPSm96NUxmNVRhVkUwRWFTZWpCV2tlTUE3ajNaVzNrbGI1QVdiN0UwdlVkTGJ1cUYwY0FvQ2U2Z0dJQlNyVVk1VWpLY2NyU245bzdEbkxacEZaMHQrSXUrWTROMHpnMDQ2OVAwZHBFRTZKcXljV09uN1RvMmJFUm5QamFwaVBLK0IwYm9HTW5xSGFBa2hhamZHenc5eFczL0M2VkJra3A4ZnU2Q1RpMENYQlRsV1Fja1d1TTNkUnlYUVhId1lySkJPTi9RNCtOUGZPbEJ5MkFqQnRTRTQzajFFd2hYSVVBSmRtVWovVWNTZkczemJ3cnBFRlM4c2FXeldaS3YyZzZsQ1daWDl0UUcrRWtyV0FhaWV1S0NmTTNOdUFaUGJKaUdwRVc2bm9hQkMzc0x3SUd5QU1aRjFlVGtpOUdhZVFzK0I2L0dpb2xzckx1SVlMTDR2K1J1VU1RQzM5LzVXZkJtWm9FRDR5Q3VrdGJBZWkxeHN3R083MkhiYTExeGIwZkhLSjd4cFNMc2ZkVTBtRTRsMUgvYWxMeTdUS2ttVUJTNUNRUjlPNUdpQ3M1dWNxYUFhSlAxd1BKVEJNRmowd2EyT1pwSmI5aDlHRHVwbmprckJtUHZ2Z0RBU25MSDlSSlRHNG5NdVVGaHdoa201VFlWQ0kwYS9udGtteGF4K2lkQWtuSm1ucXBXNDNrSE9PNnoyM2FTY3ZaMXU0TXNHSllmdWkwZFA4ZUpRMkcyZkhMd1dhTXN4Rk1YVUVna0JSK0FnTmREekFLcDBkU2l3UHdUUzJnSzBxRWtxWk8xNXoyaFUwdDMxbmlJVGI5bWxEMzZPZlE0NzFoUWJaTEREakUyK3Y0L1BhWC9ndjJ0QmxROXFIb1I5UEtJZVM0cVprQXpoL2FibGVvNmpFVTdXNUxDNG1JZ1JZRGl2cUZGZzMrR3hpM2R5TklSMlo5NmtGcWxwSHlrZ29iV0JEVms0akM1WVRCN3VoTXNtbkRjc1F5NEdrcklFU0xVN0UyZC9DME8zNkc4RkViTUZnUmpvNFVYT0dhR2syVllTa2V2cVUxakVySnU5SFVhYkpwdjZQVG8ySzhPd3VDbm9uSG9uakt0QmlWU0lvamRUeEplb3VTTGp4ajZWYkt3bi9LTlVQL09reW5JcWpKczJrd1lTZ1lHTkRLS0JtS212RFUwOTdDSVRxZXNVOUR2VVJTNHVmSHgwNXFKRlYwTzlIaVE3bVorRTlKSmxxY2xTYzVXRC9XZHFZTmFYaTFuSXdOZUFyelBncUtEYWRhNUtpUlNFbzh5WTYvOWcrVGprZy9xMEJlU1l4WEw5MytueWh5UE1HNFlOblFmYWxRdXhOVndlZzhXRVpPeGtSSU50MVJITXZYWGpURzJzSmYzLzYvWFZWR3I2Qk8vQlFlREsxbUYvN09UNGNva1l1eG5qa1NTY0hCZ3VUbVRjdUg1d3NGMFBPT1pieHhTckZmWlBmTUgxYkpRbWZOZy96bzhERkZaQkVwSnZhL1NDSG8rNC9OQXJQWkZpcFArZy9xcXJROStBa1RoYTVyNjJQYTN3VFprc1JUSVVvVTFYQ0hDa25ScTJROGtGNEhCV25DczFyVDNna1lDMjdINlpzdElvMHdHOXBueHRzeGhSYWpPaFJWWXlhZmVZekdlQ0lyWHh3MG5hb3huNkdEYmZobGlCNGlLdnQybUJKRmVBRHNNN3BkRXRwNE9pMlNLbm9kU09KQmZOOWhFV05kY0Frc3l6TzY5cE9tM3VoNk1OR0hiS29IWldEL0szcXhTNDdVQnR0VFlxcDZDMVJYUktYckpVd0pGbG80ZFR1S0Y3V3krN29pbFQ4eVlrejZWN2xYaTNZRlZZeWhhaVQzR0lWQWZOOGRnNDA4Um9GaDI1am9DUHN2cW5sdmpjaHF4bktwcnljM0Frb0kzZ0hYWUlnU3ViUndNdG9sRGR2RzQrRnNTZjhLN3FZaXFmQXAwYTJUK3NjcU4rdElleHdnUlVyMHRHbVErcFRSYkdsNHZLeGE4VDR0MFJyR2c5T1VhSFhrZjF2MkFjUVFKY3JvZGFEWkxzbW1HOGhQRWE2eTZ3OStiSmN6dk1xZlJ3a1BFbFVmcHBDUmluUThJRVZWTkV4OHV1SVpVOWJSSnBYNnZwRUNiNFJsM1U0eHpVaEhKcUtua0hSVmtBNVJVaTIwR04yamlCK1FURHU1OU5nQTAvRFhJT0Fsc1V4WlF2MkFMWFVwTSt0clM4eThZNGpGM1RZVlcvdGhsZC9yMmlHeUNKSlhwUkV2OFRtM3B6Mm11QnZDVHhUd1FMZHdLUXVqRFZFU0NTMUdJVTRGMXhvR1M1WVNlN1JieE1EOTNIOWM4NXQ4RGZWZERvNWNramlMNjVoQWlxb3VlQndIY1MxZUd6UnJmQ2lnSmxxZ2VVQVZYdVk0eWRVd0FMMlpERWtCN1hRVEY3ZUpmN2pOTUNWbEFzRUcybVUvTlpodWtmY0VZbmpva016UDNIR2NmZFZaS0NmVE1DYVE0anFVbFZxZlpSM3FwSFdZY2dORDFVOXlheUZHb1VSWFRDMDdsS0N3cm5ickVBQTd4djN5bGh4QlNkU0F3UnBKSVYweFp5d2lTQXpDZTRLR2lxQm4xYTd1T0lrU1VoSkF4WU9VTElvY1BiZkpFeSt4Ly9ZSGZUNXpVeDY2TEMveS95bFNwRnRHWjY1U082MmFma2FUa3BnQmd6dDBsYUVibUxGazdvanJKYkc3Rm84Y1lVY1M0aUYzWkR6aks3ckVlRUNLNi9FeWU0d0g4cHNWTWlsdFovaG9zZjk1WDhGYWNKR0ZldndDdnUxaFZ5YVdNT3ErRnZCc21wUkVCUnNyYWtyM0FqTVc1U1FFK1hzcHRCNmhKNmZIbzJvbU1JNWIzRDRib3FneXR1Mnh3YjlKTmQwbjh2NlBnczlxeVJnVTl3MXo0NHUxTHBPTGZTN0ZwS1NNNVZDN3JBWm1MTTR5K3QvK0hWRys4TmFMMzlLVVY0MHRORG8zaXhnYVFXQXRsRnJtSDl4bE4vNng3clA5MGxzdkhrb0ovV0J6cXJGSHNzUlp2YjJqNHM3Q3RjRS82QlJpSmlVVkZOV0VKc2pLZ1JsTDVJM3h2eEY2VkdPSWlHRnBpWGszcHZRTTJVRFVPeVo3T1RqUm1FV2grQkRsOWtHQTR1YlRnZVM0Q1FYMXhoVVF4MWZ3QWt1aE9MSXg4c09JMm42V3RhY2NReTNONG5FUXA5T1p4YkNXbG5OS1pqS0ZvRENpdHI4RmU4cXpxQXhndk9FNEg2aWZSVVkwNzFtQVZMUkVtY3NSOVlMcXBoZ0svSmxDRXNSZDdTbmpKRmpsci9FcHlxMWJFYWNoQW15UkMrODBiRGEwWFpxaWxLZVpRT2FCRFJ1SG81YVVkdkppcUdvME42K1k3MzVpQ05ObUEwaFp0cDYwa29Hb2p3SHV0eVJmYUFVZ3N5T3U5cFFSelBaWmZDWmM4NzA4OW15SmxCaFR6Z2FrNG1zQVJrTnI2eDVLaXZEd0t2T0hyL2FVdzd3cGNxclVqMnI0eXpoTURFaVJJdzF1Rk81S0VUbzNESGc2K2k3c0tVZkxTU2h0azB1bmNwaEFsYnFZZ05SdWFpNDdobFVHWkw2b3U5YVJOVHkxcDdUVEpJYXFCU2cxenQ3QUdIRXlHMERxQlJsUHVCWitQb0VnWEx4Q0RxRDJpY3EyQjUzMmxFcjRPSkZGOVAyZTZib1pSOGd3VHdvZ0paekZ3eUxpY3lvRDU0clJDK3hCcHoxbGZPVVdKUVgzU2VWSjVyMDBEWkNxcGZaZFBjUCt5Lzg5SXQyZ1BlaTBwN1F3M0NpUzFXdlBiWXdxSDZ2c0tBV1FHdU16QW45Mis0ZTFXdWNPbm1yVnNvd0JTUG5lOVdTcHhiUENXTEZxU2E2SVhObjgvYnNONmZtamFUQkNFM1poS2VnVnRtTXlxZGF0Z2JBOXBTbi9mTVJUQWFtZWZvc3pudlpsWmpzZzIxT09wOGtrdWZEdTBoWkk0UzNiK0Y2QkJiZUQyNmlFL01wUmQyWlBHY1Y5SHZLNjFrNE5lbjkwT3JiS1pkbzVnWDFqelVRSjlwU0pvbVpEQUpleGRkdkR5K0Rqc2JYczA2SjB5V1k0dGFjY1c1bkpNZ0pJN2RqV2tLWkpEOG5rdjlUaEw1eUhpa0laOXBRaHhuT1NUQU9rWG1WbmViL1NCd3dyR1RzVjRnMWdUeGt2WTVZbEtZQVVSZ2xybjFMRUxWVUg5VUxQcWsvWVUwWlVNL3VzZ212dGtWcHdZZE8zeDFkNWtkMnZzQisxNGJlbnRKRTJkUnA3SU1WTmVxWTNqRSs1TDhxVGlCTHUwNTR5UWRCTWlqSHJOSzBxL3FTSFZtcnNickppdXBCRUdDSzF0M2lFQlFwZjVSYWQ1eFg0aUx2THRzZ09TQlUvNUFxVDJvRExiQldjUDJrMlFPb1R2LytmdmtGeGVYZis3bkhhR2orTEQ5YitVVng0NWZ2KzVDOC8vaytlTmloaVc5UFdjTzdxQTVCS0dlN00zVDFPVzJINmJVeTZzRHR0RmVldVBnQ3BkTUg2ZGNEY21TSXJoV210bVM3WXVwT3owbkQrNUpUVEdSVFVlL04zazlQVkdKdkQwb2FkNldvNGY3WGhKMlpwUTMzKzdqTFhPTGRBYm9IY0Fya0ZjZ3ZrRnNndGtGc2d0MEJ1Z2R3Q3VRVnlDK1FXeUMyUVd5QzNRRzZCM0FLNUJYSUw1QmJJTFpCYklMZEFib0hjQXJrRmNndTgzeTJ3d0hjQW5QaTN1Y0p1YjkvYjlzd1BPci9mRFpENi9nTG5YRVp5MHpFbSt1YzcrQUFQaGR5bWtiWVNtZTNrWHlnWHZsS21JMGI4VUh3S1AvVC80M3k3cExSSHhOV3orWGxFQ3kzelVER2JoMnlvekR5aUxjQi8xYW1UMGJIMlhYTTNYelhmeng5dEpwbmJzL25LYmVXbnpWLzdkRGNsYzM2TnRFRHduRXZIK2Y0MzcyNGozRGcycVZrVFA1NVVHZTZoaXVhUlpBdVVLaGc1ZVRBM1E2OHdPajE4dzJjdnNIcXlvSnhDV3FEaytSWmx4cmVnOEVYOEozUVl6cFpQdGFBZ2dHVExyL0VXV0hIWjRJMHZENWZqY0NWOEVFcCtoMEllU0RCTWwrY01XK0NJUFdrTzUrS2NCd3dFK3VpekphdmZwa2JKdVlCNVY5aURnOGpiYnAzaSs0WHFwOU8xZHlLSjhzd29DL1RpUGgzVFBxRlRheGorVXlqdmlXditQOWtDcGRnVkZSMzZqRlcvRHdWNm5XUlpGNWNpZU03bGZ1eEgrUGdIRTlRUk5qazhIZFZpZ3VkY3VuRytKc0JUaEtyL1VhOGNubzR5YWZDY3k1SUNvR0VlOFVuZ0doT2ZRY25oYWRnK1pqcDR6dVhsMkUraTBObWYvTGc2N2p2SjRhbHB3MUE4ZE03bFVleTNJZ21lOG9QSitBK2ljM2dhc3FPWkRKMXpXWkhySkpPR3gxdmljMUk5ZmhTY2s4UFRJUU9walBBNWwvRS9keVo0aW9BQnRZT0xDVTlYS0Q4UHlnS2hjeTZYdWNGVXFSa2hlSXFBYjNqVENzcUFwMFZ2UW9mNDhQcm04Ri9vbk10U0xEcDF2Q2EvUFh5Qm5FN3VNT0RwVmVWWG1jUDduNFRLb1JNeEw4Vk8reXZ5NDlGZE9selFoS2VYei9MaHZrbmMwN21RaVRmTFRhRUluVzVyaG04ci9WYWxoNzlCMzVJMTRlbkN0cytzYVBNSUh5TjlNNGpUUHJWVi9jVTlTaGZsV1Qwdys5dnFPTmZjZW5FVzBPZGNYbUczNkQyVUREYzZpdVd5QkZuNEN2UkRKNGVueWpBeEVYM09aZng0MmxCZk82MWdRTTNoYVl3cFZiWSs1N0lVKyszY0kva2l5bW5obzlNbVBGVmk4b2hoQVgyUTBFcnNoMks3eDVJQlkrNXB0U05UK1RYYUFzWkJRcDdxNGlGU2IwTm00QU9Vai9xSE12VTU5eU83TXA1ZmxRWE1nNFI2ajFSMklGS1U4QlM1ZlRaUUwvY1hCdjh5cWJOUUEvWFBXOEk4Y3FnVjg5cStKT0VwYm03ZjJOOVgvckRUeTcvY04vekV6WE11RjJNbXFUVUpUOEdPVDFCS014WnVZZWtmOHhpR0s3cEFPZVk1bDhXWXorK3VHNi96c2V5U3FUVTRxTjFZbCtzRnNtSDRWZ1BuWFBZRzlYQTVwWS8waWdwVzVLNHB5bDQvY1paekZ3cFpJaFFDNTF4ZWpaeHlscGs1ZDVXVmwvVlhEaHc2YWpFUFlRdG9lSXFTZ2p0b2hna0tYK3d6OXEyNnlsNHl2YXlOZVBlZ1lyaDRFUU9lNHVhZkhmN2xBeXhLb1M1TlUyS0hNb29weWtCWk92ZUN4MHg0Q2xNVUt1ejVFSXJ2RDdidlhmY01OSFhOSUZBWTRJS2JNWEQ3Smp5bEFud0crZjdYQXhTakVxc3hRR0VVei91L2JPaWN5ODlTUjc5Ri9yN2czdk5JVXl5eEU2ZjQ5NUZGRnpoeitKekx6M2xrVlFvbWdvbzIwVDUybzYvbCt5WkR4b2s0NTNMbHIvQ3pIUXI2M1VtSVNTVnBGZFhZVk1rTEg4bmluTXMrbHFuOStvVTNwVEpBbWRhWVZpZGlLcGFoQ0E2T1haTXIxYUhDQzVpUnhUbVh6N0RYdlRzWDBIWnh0NXpGT1plRm54M2tzNzVoNEhrLzU5SzRsWE1UbmZOekxzK05IVTFGNXZ5Y1MvTld6azk4dnMrNVBKTWQveDkxbk5uejNNaXMrZ0FBQUFCSlJVNUVya0pnZ2c9PSIKfQo="/>
    </extobj>
    <extobj name="334E55B0-647D-440b-865C-3EC943EB4CBC-10">
      <extobjdata type="334E55B0-647D-440b-865C-3EC943EB4CBC" data="ewogICAiSW1nU2V0dGluZ0pzb24iIDogIntcImRwaVwiOlwiNjAwXCIsXCJmb3JtYXRcIjpcIlBOR1wiLFwidHJhbnNwYXJlbnRcIjp0cnVlLFwiYXV0b1wiOnRydWV9IiwKICAgIkxhdGV4IiA6ICJYRnNnZWw5cEoxeHBiaUJTWG50a1gyaDlJRnhkIiwKICAgIkxhdGV4SW1nQmFzZTY0IiA6ICJpVkJPUncwS0dnb0FBQUFOU1VoRVVnQUFBU1lBQUFCaEJBTUFBQUNKd0JHSkFBQUFNRkJNVkVYLy8vOEFBQUFBQUFBQUFBQUFBQUFBQUFBQUFBQUFBQUFBQUFBQUFBQUFBQUFBQUFBQUFBQUFBQUFBQUFBQUFBQXYzYUI3QUFBQUQzUlNUbE1BVkx2ZGlSQWk3MFF5Wm5hcm1jMTNsMlFQQUFBQUNYQklXWE1BQUE3RUFBQU94QUdWS3c0YkFBQUpWVWxFUVZSb0JjMGFXNGhrUjdWNlptNC9abnFuSjRwZy9KbVJSV01VMGlPK0VNUTdIMzZJZm5SckNJTEI3WTdScktEWXkrS2J4ZHNFUWY5NmpBamlSM29RSHlCb0R5ajZJVHB0UWtnK3pNNlFvSWhrNlFZVEkwanN5YlRhZWV6MjhaeXFXNC9idCs2ck03Tzk5ZEgzMUhuVnVWV256amxWdHhsYmFQdmhyeC81Ky9zWGFrRm84RHhnZXptRVhpakNPZThCSEMvVUJNdmdEc0NXQmIxUUZOcTB2MUFETElQbkFOb1c5RUpSS3dBTEhkODIrRHBNYmVnb1hEMktjSnI0Q3Z3bmc3b0w4TllNM1BPeWR1Q2xES0pWR0dmZ25wZTFsaVU4bFREQzdzNDdVbnE1RVF6VE0rT0d1Qm03RkdBbnZVM0xhRk42N25rNWk1bGV2QVdaZHNTY1J1RnFaTmplQndEL25YT2dkR0tmT1Q5K2dxMW4ya2dqZ0g0NjVmTnhQUVRUcTlDdndJMzA0cGdiejNUYnJjQ05KdnYwU1FkZVRHOFQ1c2FUOU54MnpzZnh2VlNiZlBCdlJtaHhSckNCUWlNM2k0T1VJVk9BdFJxbDdKSEFFNHJ0YnFFZE45SzJ3aVVDbFV6Y2RuVS9mdVl1c21ieXAydlhubm5rUElIdmxJeXVDRXY0NWtjU2xmenNBT3dsY3lWeW5FTkR2aXk0U245QStCOENMdnZiYlJYNEVoTFMrY0Z0ZFVHTS9CM0FKSktXZ2JDR2R1eEkvb2V4MCthZG5uOHdRTEp2eUNlUXRpRVpJNTRldkJwQnlZVEd4VEcyN3lHSWJZYWJlc2pWeVBsaTdINFBvQm12R2pQd3FVVE1BcnFUSG1rZExhU0JNWHFMT1NuQWRVVjFEVWFGTkFHVU9qTDc4OEs0c2ZTb2pHcU5JYXBxeUZUYWdsZVVacE5SSVUwQTM2aHA5dWVGZTJDTXlwZ3JJa3hQeHI0ZS9FOXFMZ1lZSmRaOE5oS3ROcm1qWWZRZzg1aUxYWXJFVlRuK0lWeVNzaXVKemlJM2hwU1k5K2tGajdrMVhEeFVCWEo2UEoxVDF4T2paelZMK1JkdE1OMEhiQm5rQSt6WHlhMk9PUkxKZTVKYVNYUmd1VEdrUlBqNUxUcnE4M1lsVEpRWWpJbUJZKzRBKzdzTUM3a2g1MEJ5VTdKMmtzSlRMcW1zK1dTVm15TisybEp2NkJrTVQrUklaQVdhc3NOWnp4bUJvaWFqWjBpSmp5aExKNHhnK0lKaEVVenFFVnlNelJiUUhzb3hzbW1QaXl6VFRsclo1dkJvekhKWEp5ODBlY2YyVTlEN3dVYitGS3FlUFBtUjIzaDc0L2R0TEFMWENGWTg1RjU0UU1NNmFJUFRHL1RxQmU1YkR0ekl1Uy84M292T0hsMmRwQ3dEa3BlOHZXa2hoRkNiRUVoUkpJakhYdlR4Tm1mbHU3czdKRGdITDlidXBHamFwcDZ0eFMvdUFPQXZOcWt3RGpsZk1yQ1VXeWhseVhueWFQOGQ3QlBIT1RpaEtTcnI0RUJZczdrM3pONE1mQUhnenpPb3FLNHJkNzFnNktKTmZRUUhZak11QWJuSXFFNUU5THc5Zkp5TGpGS09qR25FUGRzY0Q3NDJpNHZvVTFFL05HZ1l4dm1HYUltZ2hkMXRWa0kzeDlZQVBnMUxKdi9yM0hkemUxbitTOGp4cXo3eDJkc3luQWhPTzluRW9qT2Jqa2t1empQTkdsL1JMMDQ3T0U5TFluRTN4UVFWakxYN05ySi9uYXRieHEwUTI2cUdXQ3dqcllUMFpzNklhK1VIZ2NQSkxyc1grbVcwcmJiRmFRUGgzRjBkT2FrYzlJdXYybmI4UU9pTThRd0dkU1k4MWZ5U2pyRTFHRjhsRHhqQVhWTXg2YTY0eERFMlY0L2I5QlZVVnpUS1FrTzdCcnZtaW11MEZXcUFlUXVITmRtazdmUGQrL3o0andnV0h4L3ZjRXpldndqdzFBdFRyWVZ0MG1Tc1N6c3lybzEwaW9wajQ3VE53SjBEdXZSalVTS3IzTU13U2dudlFqYWM0dzg4NVFMTzVsb2dqVnMwNUNqMHBtMERNeno5MWpoS2hSU1VSYVd3aEU3dmlGUGdBY1VMNTBjWStKTnlMeXRrV0RxR3Iwa2hrbG9KVGZxR0FHMi9CVEVYRGR5bWEyS3E0RG5PVjN6YWl3dE1uR2N6T3ZpSHhxTHd4SGRNL3J1LzhBRGVIR0xRaUphSW9nZm9HQVV1a2xPWlBaZms0ZXd3NlhTaHgwSHZNTnFWbnhpVUVOZ1RYanBBN1lNMlVWZVVpM1NVaTRXa2ZBUWs3UUZEa01MVHU2aTVDR0NDalduK3EvYkdiRVdrTmFmdGM1ZDB4SXFRenlrSGlXQXcwVG84RlFjQWJ6RkpzN0NmWUpmZ1ErNVJrTlpWRXhiRTYxNTBqdFE4Q21ybzhPUWM2dGlrNkFid005L2lYMDdlWm1BUkxNRmVFQkh1cmFkUExJeHRHdUVKcStBTXQxOTY0RTdpTkxHSzJCOWFKZzdDQmRQKzZScm5nVGloSUsyWVBFMW8wNGUvTTl0MmcycDBEODA0VmoxTVgwUFZTUTMwVWt4dUE4Sk5SWktaa1lMVlUwc2ROR2ZZNHJwcmFhS2h6YVlvT1R6R0dkVlR4WEN1T0RNQ3RJRmUrd0ErMExIWmRDWEFvVHRZQnhqbTRxM1BkVTFMQnkxaG1aWGNLb2tSVE91Z0U0SHU0ZHRNZFM4ZE5LTHF5V3dQMjByY2dyRWFKck1OeHRVeXJPZ0dlamIrRU83Q3VCN0VZZkhjRDJLb3Q1UlV5eGdpbllBSDlUS3ZuZU9LMGtDcnhHUzFwWHNTV3FIVFQ4cFdNOE1UT3dRUW1TeWxOR04zcTVwVGltQkJ2eWRoL2N5TGc0ZEd4RUFqTXp3eEx6QnJNV0tTbEhmN0VwVFBvdjIxM1BTYkIxMThLTFV4T2tjbHB3bkZqc0JGTmEycit4Si9YMU5DNXRNNFdKaG9DeHdNVDNSVmtDYllLRVVsNzBqQ3JXTUoyWi9kMUFrdkdKNm9sbEwzcVhiVlFleEZ2U0NEWVpBMDJ5dW4xaHdNVDFSTHlkcDhWcWV0bi9mNkVwMjNPYllrMGpPZitzaFpDUVFrN0JrSjJkUm9oNDFOdDU1WWJ0ZVNySlpqZEFJYnJZVTJpVER5VThrUTkzVGNMVVd1SnBiYmhiU3VXZ3M0TlZvb3pqQ3JxZjRMc2c3dkc3K2p6czM2WG5KSVZKZHM2ajBpZ0ZGZ3NUYlJwaUZ4cnFlb2lPZ2lZZUxCOURmSS82Q1p5RW1CcmFYOGgwbXdlbUswZGx1a3JwdXdzZm1RcS9CcVBYOEljUG5hSGRvREh2enF2empSOG9PUlpzZUNua1ZSUURyU3lJcTBxYnF2a1pGUWw3SXZoUTlxZmNIMmNmZzN2RGRLNGdER3pTaWF4bC9VMmdoSmQwOURmT1lTTnhGeGkreUxFNFhOejNvT3BwclJsSWkyVnZUZytxNk5vSENsTi8zdWFWSTMvZWpQYi9lUmRIVnpDZUZXR25kYUVlVTB2WWRhbENYY0c0UG82ZzB2V1UvZW9BeXdBQWRjbWZocCt2UWF2emMwTW9aRlRxSmFMd3VvaWlyKzZTTjcyL1FaWWtleWhKNTRSd0xQM3Y3WkVGNGljSHpaMUZKaHFoazNuWUZLckpMWDl1enNDMnp1K1cvK1ZkTGRKc1BhNGtoMncwOHlTclVySVhyK2dYdnFoSFR1ZWFDcGlBL2hwWnVYTnVBcUtRbXNvbHRoYmJFbisrR25ROS9sVld1SEdXeVl6ei9xWGZZbndFYU94eTJqSCtKVU4rTzRQdmFvTWlucWZCY25ucG5XdUlSZlp1UWVqSlIyUHBmOERTaFNPRFBoZnB6aFRIKzR5VHpDZkFLSGNEeWY0TmxKWWJicW41MzIrVFJqdG1yUEozbDJVdXZHbDlxekd5V2I1dGJOK05OaE5wTllMZlZSSUtQaTE4RHUyUTdtcjBIZktZamllWEdEc2RjM1QwSFZxYWtvY3hlblZIenJOUDUxdG5Rei9xdWQvcDAzNmZxay9FcDZnWnZBV2FNNmxWTHhMZFFPcUo2djd0MUNGdUVoREVQQld1UWhZVEdtMGpmUXdYc1dNM2JVcUk0N3JVN3JVZFFGNGRmdXVMeXhvS0VaK3o4UDl4R21Eb2t1UGdBQUFBQkpSVTVFcmtKZ2dnPT0iCn0K"/>
    </extobj>
    <extobj name="334E55B0-647D-440b-865C-3EC943EB4CBC-11">
      <extobjdata type="334E55B0-647D-440b-865C-3EC943EB4CBC" data="ewogICAiSW1nU2V0dGluZ0pzb24iIDogIntcImRwaVwiOlwiNjAwXCIsXCJmb3JtYXRcIjpcIlBOR1wiLFwidHJhbnNwYXJlbnRcIjp0cnVlLFwiYXV0b1wiOnRydWV9IiwKICAgIkxhdGV4IiA6ICJYRnNnZWw5cEp6MThmRjk3YXoweGZWNXRJSHBmYVY1cklGeGQiLAogICAiTGF0ZXhJbWdCYXNlNjQiIDogImlWQk9SdzBLR2dvQUFBQU5TVWhFVWdBQUFhUUFBQUJoQkFNQUFBQnJNTWkxQUFBQU1GQk1WRVgvLy84QUFBQUFBQUFBQUFBQUFBQUFBQUFBQUFBQUFBQUFBQUFBQUFBQUFBQUFBQUFBQUFBQUFBQUFBQUFBQUFBdjNhQjdBQUFBRDNSU1RsTUFWTHZkaVJBaTcwUXlabmFybWMxM2wyUVBBQUFBQ1hCSVdYTUFBQTdFQUFBT3hBR1ZLdzRiQUFBS1JFbEVRVlI0QWQxY1QyeGpSeG1mSkg2T2s3aEpWSzVJaWFoZ2tVQzhpSlR1SXEzMGNnSUpDVGxhVk8ybEpLNzJzTURGN1JaWUN0MTlWb1VFQnlSSHFnU2M2bFZ2Q0NGSDRzODFybERWQXdkSDVRSUg2aFVGZ1lSVWI5ZVUwTzdXSDkvTWV6UFA5dnZteldjL1cxb3lVdXg1TTk5ODgvdTkrZmZOTitNSWNTN0N0Mzd6MWp0ZlBCZE1OSWtpWVBoQVA1MkxiKytKRU9EZXVhQ1NrUEFBN2laUDV5S0dsUGJPQlpHRVJBbWduanlkaTFnQjRGendHQ0t4RG9PaEoxdDAzNWJ4S0tadndML2RzQTdnVTI2aFIwYWlBZjkxWS9HaDd4WjZaQ1FxOEw0VHl3cXV4MGRPcVVkR3dJY2RKeGFjUXY2ZnBrV0FVeWVsSmFUa0ZISUlmRG1wcG5ETElac3ZHL3ZVcGxORERUaHpTTGFhSWJOckkvZjd5YXhxRFdBL1UwQm1uZ0Jqd0dWcjhZWTBISm9xQzhIbEtwWmJlVHU4L1NWWnZ2VEg4UFp2WlNSUFdJem5zcDhFZjdPcjZRRzA3Ym1zbkNMOHg4alZvQnJGdmVDdjhCRXk4dnVmRFdUL0wvVUdud2poMkFoT0Y5bVFPb1Y0RlQ0ZjNyVnBRRE13OTRSSFVscDhJTGJRd2p6NWFGOFU0S0VRM1FmN29nd1BiRGlZNlUxNER5WFh6bzVGemFwcUFlQStVNTFWaktUVWFJc05lTDg4cUdLeEh0UVhIOG94RU9vMnRPcHlaSnlvUHU2L2dhL0phaGlWZ2JNY1oxZEVVdktyWWhrKzdHN0xvaFZvKzlqM2hPaGd1K1VLSFhoT2lBTnNvQzI3Z2JBQmpMWExnWUtpVk1TWHVBRm5VUTlvd1MwMUJFUTM3N2dOVVVFeHFNdVhZKzFjRFlBN0RzVE9iSXBTQWQva0ljQjNWT0dXM29wMmNtNUowZmR3Ui94TVdubGR1d3VpQzJkT3lDNEJpdElTVG9MNHV1cXFiQVhpTWRTRGJaZXl6UHhWVkZRNk8wS1pLLzI2VFRMTVBRa0pRVkU2M0pGREtPNGNIVjFKeURCbmJFaGxlaGtib1BWVWxnUXVHL2tYV3ByUzlXTTUwY1hyVlNnSE5RWmNNVEE1UjFpR2g4L2MzODlXZ0VicmFiWUVJNWRxSlZsTUwrSTRBdmFVR2x3eGpsUmsybzhhOUoxejVycnU1ZE5XSXN0WktCa1QwekI1TEsrRmpQTk0veXVPdDNJSXVMRG5EUlpLeHNRMFRKYjE0SnEyeGk3YU9uRDI1OHppTGZ0Y21GbHVKTk5DU1p1WVlra3phY0tISXdVbmZnaGcrMW5mTVZiOG5BdUZBbVdoRkp1WWNuM0NSVW9Hemk0N2txUS8xZlRpWmF5eXNoaG5SMFdySDBxMVVLb3BFeFBsdG5SWENITXVTOUdneEg2OE9WVDdXSFRCYmltTlNXWTlXaWkxOURhcUcyOFJjYjY0azZYSG1SY1BTajJUa3ZMbHZKMWJhYlZRNm1qclVkc01pR2hmaUxkSkpLekVlRkQyNUdoWnVVUVhXWTdYUURxWG0ycWhaRXdGdlN5cENhK1l3OFVXRDByMWlzclMwaU5DMDdsd0VZVlNTVFFsWEdDakxtODg4dzA1dUFxUlRaNVN3a21JQjZWNlY4djM2QklWNHltZzgzbXBOQ1ZwWXFyeXhqT3Z4dFJ5c3FubmFSK1Nxa1NEVXBsVnVNVWtRNURqbFNVS2FVclN4RlRCZU9aN2NyZTBoWC9UaG5oUXF1YjNqMGd0bnJZcnlWeDJJazBKVGN4SWcvSE0rMmkwZW1HVnJUY2xHRnU5QVZxS0s4bVFmRHg0RW1jZERNVnY0OGV2MnpLYU45Q1VEdld5MU5TdWdBcFNRaS9MQkdFVXJSNlVGUnlrUzJaMitCSGFTQzhxblVzNWJaTWhZRFNsTGIwc25XalA1VlU0OVhydG9ZS3U2QmhhUFNpdjRpVHU3OFdGMFpMRW9IcGhaY2Vsa0oxUFUycGh4U3FnTXlXS2xPQitiNUxCTzQ3MnNkZ3ZYQXo2YnhvOWFKeGorQzdXVU1xNWM0bEFScDgwcGZKTFVROFhWMTdTd2wvdlhWYXZVejg3dnNmUm1pWmV2WENqSHBkRmkwU0dzNm9RelluNmRIYmROS1hzTW94Y0ZsbzhwYmo4VmdEd1BiR1cwNEFjUVRRblNpeTBKM0xyNzcyR1cwT0h1ZXI5L01lMlVCMWhveDdtUkltRkZ2NnVJT0FaZ21OQnVxbzZLUGxCZE5nNVVlS2dYVGlMQjZ4WWNFd09EWktOU2lTY25QT2h4RUpiTUV0Und5eFU2VzRrVThxaGxkT2xkSW41VUdLaDllb3huSldzYldFYXNpdGxQcFFtUTlzMHplVkN5OHFmRHlWVE5RZnRTczc5c3Frc2pzeVhFZ3R0WTdhTlpITk5qak9mOHBtRHRqVGpScG92SlJiYWxqenVuR1dZYThmam9GMkQraXo1b0s1NVVtS2g3VHJXcE1uNVdpZ1ZmL25WeisxT1lubFROWFBRTHFwRE5LcjAxR2tXU2pXNVhPZWt4RUxiazd1bDRmQ3E2d3hxV0ppTVd5aGR1WWlVeUFKMDRnSFJmVGhvRC9yYXpvdjFvcnV0VFZmQlRyVlFrdjc5QVZ1SktBVnBpNWlEMWdzaVl6eXBDYjI2MjhuVFZMRU1Tb3hibTNHVkM3NCszMGd3c05CK0xXVklMNUsrOTluc2wxaTNOaVVEN3h1L0NpRk5pWU8yR0xTVGR4REZTbUE4RTBuV2pQWkxzWGMwMFd1TGRYQlhhbzdkalJBTDdYVURmL1ZZbDN5MnFtUEo5NHoyUytxSUlkRnFqNzM1d2grT21xbFc0cUJkQ1UrMTJ0bzlIYU8rWjdSZjBrY1dWQldwdEJRbEZ0cnJzVXNYMVhYdnBuUk9uV0NiSHJSM2xLYzRSWW1EdGhpMnRmYmlMRTFYR3lYMGpvNnRHTHA2Nm51Y0VndnQwQVN5bnYvbVVBTExSc2tjcVNlaUdiRnhTaHkwWHJCdE5QcnBaYzNrVFJ5eFVUSkg2aXlOWTVSWWFOZmhZdjh6VVU5NFpTWUhtaHFwalZKMGExTkx1YjdIS0xIUTRqMjFFQWEvUTlVdncwdzNHRFpLMGExTkZ4V2RQMGFKZzNZVkh1d1hjVTI3OFpjTHlkWHdsMi8rUzZ1Yy90dEdLZjR4UWVuM2d6Mkc4bEZLTExSTmFiQ2lSYWRDTzZyakNyd0xUekdxeXhheFVZcHV4cXowK2hjNDF1c29KUmJheUdERlpzSVFXM29lMmtjOVRuVlRVY0tUaDAwc2VQSUQzUFllWjJ1UXVhT1VPR2dMa2ZjWXJWUU1lMUVOaTJnb2QvTzdLUzJ0Rk4zMGtyZXBLM0EzcWpEcmM0UVNDMjN0ZzBpZmo0eitHYXR1N1FqaGEzNVoxV1huV1NpcEkzV3ZkNHdlZUhWUFpTMlViM01zUEc5VWoxQmlvVzNFYmIvd2o5dC8wbXFDcXJ5TmZxb2ZwLzIyVUZKSDZ0ZHdxNHAzMGJkUnQvd05UaW9rbTUwUlN0T2lYVVY5NnByeXRGemljaFpLTmJ5Z3RCTFcxWngwaEtLcjcreW13NmROM1NPVVRHb1NZYUZka3ZkZjlCMlNwT3pFTVF1bEZoNWlOVjVFYlo1L2lhSFRSWW1GOXZBNWdUOGlTSnFlVVM4cFlxR0VQeVpZN1ZmSkVsU2lpeElMN2JWamVUMDl2Ky9WUWltRU56cWZwTURUYVM1S2JMUWRmYytDcm9lVlNsUENVUnJ3dlNuajZ4SmRNUWN0M2hadDA2VW5TS1VwNFUwdmVQSVhmRFd1VmtKTkxMUlliNTFmcTBXU3BoVFpYcmZrWE1jS0RFb3N0T3Y2aGhtclZvc1FUUWx2YlJZZkI4ci9SS3RoVUdLaHJlWC91YWJ0NU9KUWVueWU0VHMrR1pSWWFDdU9DeEQwQ3gxTHBWc3B1clhaWmMrb0RFb3N0S0V5VmNZZ1R2cElVNHF1VW0vb2k0WkNMRHlSTmg1MitkWURvdUtnUmJmVXBoQWZxMDVLWWxTZXBoU290eFhkQW4ybGppVW1zZkZHSzRpZldHaWorNmZTZXMwVFNFcnF4d1JDckN2cnBGTkgvYVFsL24xVHNidmpzZEFleWdscDZKcW8wVDlSaEtRVS84Sm5XVTE1SVVPZm14SUxyUnJDNWJ4M0JraEthQTlMSGh0eTNpc2xYbDQ3TnpjbEZ0cUtkSDVKZXpCWElDbEZQUTRwb1EyNUdHOC9NMnRwU1BLWmdZWDJSTzZnL1R1Wml0eVpKQ1hWUEhKT1FEck5IYmNTY1pMTWpSWnBGdG9temtwckE0c0dkakw1bndUaTQ3S0NiS1dnN3REbFBmM05INkpKK1BwUG45N1BrR1NoWGNTTzEvMUNoaFplMXBBMWIvN2ZRM3hjNW9VREliMDIyYUZoTnZCWm5ZK0YxZ3NHL2lEcnhXUWowYmtmMzlReHNmQjZITzNHYnBwcmNEazUxVEppWTVFRzNIeGg5OTNkaXpjenh4TVA3ZHFGR3dtY3NYcnlQUjdvV2U2MW00bUZrRStsR0VYN1A0dlpDd0NpWVU5TUFBQUFBRWxGVGtTdVFtQ0MiCn0K"/>
    </extobj>
    <extobj name="334E55B0-647D-440b-865C-3EC943EB4CBC-12">
      <extobjdata type="334E55B0-647D-440b-865C-3EC943EB4CBC" data="ewogICAiSW1nU2V0dGluZ0pzb24iIDogIntcImRwaVwiOlwiNjAwXCIsXCJmb3JtYXRcIjpcIlBOR1wiLFwidHJhbnNwYXJlbnRcIjp0cnVlLFwiYXV0b1wiOnRydWV9IiwKICAgIkxhdGV4IiA6ICJYRnNnSUdWZmUybHFmVDFjWm5KaFkzc29hRjlwVjE1TEtTaG9YMnBYWGtzcFhsUXJhRjlwVjE1UktHRmZlMmxxZlY1TEtWNVVmWHNnWEhOeGNuUjdaRjk2ZlNCOUlGeGQiLAogICAiTGF0ZXhJbWdCYXNlNjQiIDogImlWQk9SdzBLR2dvQUFBQU5TVWhFVWdBQUJZTUFBQURXQkFNQUFBQnhwNEJUQUFBQU1GQk1WRVgvLy84QUFBQUFBQUFBQUFBQUFBQUFBQUFBQUFBQUFBQUFBQUFBQUFBQUFBQUFBQUFBQUFBQUFBQUFBQUFBQUFBdjNhQjdBQUFBRDNSU1RsTUFJbmFyemUvZG1VUVFpYnRtTWxScHNNdzJBQUFBQ1hCSVdYTUFBQTdFQUFBT3hBR1ZLdzRiQUFBZ0FFbEVRVlI0QWUxOWZXd2t5WFZmazl3bE9meEdZRzBTQnhJSktNN0hDUXJwd0Vya0tNRlEwcTVneVRCbXo5RmVUbmRXaGhmckxoSUNaL1lTQTRic1A0Wk9mTFlDQnhyNnJEdEJPbHlHaVdMWVVCRFBJdllwa0t4a21NQ1FrSDlNMmxCa1EwQXdOQVNma1ErQXRHN0prMjd2cnZKNzFWMmYvVlhkN09ad3VkVi9UTmZuZTY5Ky9icnExYXZxbWlEd2wwZmdMQWdzdnYwRysvQlhEczVDd3RlTkkzQjA4ckhyMXovd1pQdlZNR3VhM1hycStsUC9JRjd1ZkZPVzJDUFhyMTkvNmhhN0hmTHRuRHp5c1E4OEdVVnNVU1ovSm5iOXBsM21Jc1MvMVdIc0ZtUHNCOHNJY3lrUktRTkV2TTQ2TUtVclV1RytIb21YUHErVVNTNEdma0t0YllUUkZCVVdUUkIxY0Q4OUwwRUw4UGthTy9tTm5XRGlkeG43WklGYW91aGxSRVMwN2F6M1gvbER4azdlK1JjRm1SNWpkMzl6UjhUR2RtKzh0Y3ZZai8rK0VHUVdhdm1oLzUwaURUcTN4My9yWi8vZFE2anh5aGUvK01WZmY0bXhleWxGeDVqOGkremVJV2YvQyt6a29JUWNsdytSRWlDa1ZJRjZ2S215K3V4ZUdZQVZnYXBDZUpjT0pTMTB3LzlGUnF6QUltTlA4NlJsMFdsL2c3MW1sUmwvOUMreFU0RnJsNzFlU3A1TGhrZ3BESklyWVlnNlZqbXR1d0pwbFRhVzBEcGppdThWOW1NcVlvVm0yRWZEbEJGajIyR29VMDVITE1KVlJwZkU2d1dpTTFMT1lod3VGeUxGMnA1ZGVwNnhPN0xFTmJZbncrTU5ERFZyWUNKTEo2K3lsVkJTOVlqWHZ6dGUyZVBjQjB3VHFjVWVqcGZJVDdsY2lPUzMxNzNFTW1Ocm92UUMrN0lJanZ2TzJIZWtDUHYzZG1RNEZ1aUpMbGM5NHFNL2k1VWFiOElMakdtRDI0amRMU1BPcFVLa0RBQ3BkZFQ0R3pTR1FoMVNTNTlYQml4YzJXKzlrRGswTkRjam1kUWo3aDJmbDVpT2ZEcnNEYTBreHIxdExlb1l2RnlJT0RiYXJaZ2FmNE5uN2taanNsdk5Pa3RwRnZwcys3MVpuTVNzRDQ5WTZNblJWbGFGODgrRHptcWRjSUFKOUdaeEllNW5SRjdlTHQ3ZUFqV0djbGliWWJ0NnZZbWYwR05HdUdhUndBdFBmVE5pMlRYOUMyL1ppOUxEMjVMd0FXdVBlUCtPVVdUc2thYmxnMkFzWnVrc2ZUeFB5dnNZa1ptVGVydEdKbHhRRTUyZk1tSHNwR2xDM1NKQkRGam91NkUwMTZRM0tveFBtMDdmZVdFeTR4RUxlUWUzdzZJWDVIZE9TUlpLMU5Mcy9FakdidTRNN3o1R3BDbUd4M29laURLeDlsK3hPRHgvZDhkS2lhSTFpMFJjcElXK3dEWk1JUnFkRCtvSi9lOUZNVzFhMnQzVFM0dzkzR1BNQkxLcGVWdEM2YVlNU3lOUjR2c1hrZmt5cG44aUJzbUpjdng5NGVUUUtqSFIvb1NWRWtickZvbTRyRWR1NGNid0g5b3l2T1ZVVjRnam9lRjR4QWRSMGVHMlhXZXM4WTdkNlhiWmlTWFFVTTVkclF3VnZYOFJhU2tuUWVPUC92c1hmcnQ5VzdXcWlwQXdzV2JiY1gvYXlGQVd5YTF1a1lpUnNOQ2ZpZnZURnBuK1p2MkMwRnZ4aUZINUwwdFJ5d1JlL05jUHZlZEd0R2VrVEgyN0RqcUptMmJhUUYrMm9hd3JtVDZYc1BJWUVUR2xMeHFiRWlZaEtqWVpYUnNaSkNab1N4ZTJlRDE1aTIxUnNXZG80OW4xRDJETFYyUkFoZ2xQaVkxcEtISTFNanE3d3Fha2V0RzFKS2RVSW9YdXhVU2lHdGVFR0cwKzk1cHRSMUsySStzMVRQakFrMkpqR3FxMFF3dDlSdm1zaVZCNEhTVzZWWlZiV0pRcmQ1L2lLTnRHbFVHcldIdFdwVmt2aUVDRmQwU1kzNXZtak5YSUU1SHhJU0lrS0hrZmFKT1hOZ2QzTDRQU0FpL0JmNDZwV0ZmR28zbTdTRkJLTUFxZGxOOU10RmNHU1UreW1FZ2t4cjRVZ3k4YVk0VlZYRnVVVFV1dTRiWEpvL2lKTFBURlR0SUFPNWY0R2l1M3NDQlM3bzUzR3BjYSt4S29GR3RQazRuMVEwR3FhNm53bkp5SWloTHgreGdSaVF0VEpHV1dpZGtLYXYyTEw3NEw0SzVrMUcvODFmZTBVWVN4ai8yZGJTcjJyWCtPYlZ1NFR2L3pPOE5hM3dyamovL2JNSXJmZFQ2b1liQTdrRWtxTUozUUNSWVVpWWc5SzhSNC8yOVFkUEhYSXluL3lUOExtUzcraHpaSmVmSVYyYmJJUWw5bmlYUFpUc0tJb2JtRmlVZjVhL2FoTDBDYW1OZExKMWlvUFJOTURJR1N4TkF5SkhwV3B5d0xhb0V4SXFKSlVTTDRuR1VrdFdNVEFac285V2duZjEybEFpNzJxSW9HMzBUOGFTM09UYXdHU20xcWlTSTRrYUJDeFVVaWFsMncvZkVkUVpmY3Z1eGtXMGFEeFE2MkxFc0ZGbTVock11cTRVSVZEbFlUM3Jmb0VXdWx5Z2ZSRWQvTXFlM2VIcmpVM3JTSVdVK3gwYzdzODhQSzRaeGxYSWhZRFNnU2JWbVBzTTJTaG5hZElsNTZBN0lqeExmMUFtMzJoQm1GSGZZbktKUTBaQWZyWXVGQVZTa3VFdFZkQllkRFJRUTd0MHlHVjltcHBzR2hoYjdVUnFsdFZVbUdKa05MWDhZcGdFZDh4MGc0UXdRcXZKRlRmUldpSGFveUdlMUplQitzTi9OS1l2ZWhpUE1ReU93R1kwUEVFcVpBZE1FYTBMQnZOdmVGQmJhYThVRU9WbTNYSW5oM1QzWTBDYUR4MzRVdCt0Y3NWRVdKcTlwc01rd3JJeEpxTGtNTWpTK0dmWDJMSjVuREh4RTg2YjVLdXR2OVRpOTVjQWphOGVrUEdLenBGTTRTN2pOcjhJc1RjMi9QS1BadVlZSFpjSGpzWnhxSEVlL3hJaElId0RXbHI4M1JxUTVlOWtUalVLZlhOZzA1Tk4xMFFnNE5DcGdBSGk5Mm5naUd5ZjNkUW94ZkdaRWdIam9SL1VIUldIRlRsM3JldEEzMjhkNTk4M1FGWFd2aTRMQnZsaVpDbzJSclh1ZmhIRDdLcCtYZW52WFl1MldaRmcxVG9WT2tIQzhpS1VJNUpEZjFuZ3ZsWWVnZTUxWHJtR3JlaDdMb1ZScG1Cd01YMHVZNitnUm93S1plVElRN2xpVUR6NTdXbWFLVWkwZ29OZzB4RGdUUklLQ3Y0WXlXOU0zUnBjbnVUdUwxUldkdDgrYzBwdVBDUWxNVStUT0d1dm0wM052VE5CcE9rbDB4Mno1bGpKcHBvbzhYa1RTcGN0TVg3ZmNUd04zSnE5VXllNjVsS0l1dWRET21UcUEzK1NHYVY2WDFkMGU2eFFmV3BVUkNQVHcydzZ4RlZEZDNndTRtQ3FrTE5uL3JVVVNIWmkxUllNa3c5M21xdTF2NDZ5dUNUTnE5dys2bFpZbDA5L2FnU3hHVm9udmZmSW9qYTZpMVNrZlJPaEZKNWxoSjZyejVtSU1BalYvTG80eW5ycytBclJFdldEWGRSYXVNOFczdTZmM2RUWU5oS1pGQUFhK0k4VEswVFhOblFyY3lnb0Rzakh2MDRvM1NCZ2ZUT0VKSlo3ZndZbTR2Z0NFaXdXdG53RkNnUGUzWTk5UVlNTFkxYWtPamk5RXk5R0NkaU9oOHFnN0gzcytqMktBVVo5azBINEExNGdYRDIwYVZmVEZCSEpxNGlrS1QxdE1zSlJLSTBaclhtaUNLTy9vbTNTYWZOK1kzQVMzUjdGSHB0TUZoM1NDR2d1NXU0YVVFZHdheFVwZkxqTU85UFhGYnFHTW9kV3hjVTRKb29Ub1IwZGhVSGh6cTVpTlI3OFlHcFRqUGdkdzl5ZlA2MEladFZXclc4RWZRb25XMGwzT1UzTjgxN01sZ0daSEFIbE1ZM2JsQnRyQStVZXQ5UkltSUVCVGtZWjZRTmpqMHpjbGdFTGk3aFJmc3FnWm5pcmlZOSs3dGlhMXNtSitNNHkzVjMrV1lNRkZDbllpazhhd2d2V0c4clVUUXdVaWo1VGE5Uyt0Q1dRNlZNTlBXRUJtdHZIT3QwZTBQV2FPcDE4WTB6SFlVdTRnRVlsQXgzZVNEbGhqbVRtZE5NcVFBckovZE1LRnBTQittNFhmS3FJMEVkTmQzWkc1bUlGK0ZYV1ljN3UzcDJLNThtTkZibW9SOUk2WmxHTUU2RVRFWVZSdVpaSmI3MDhWSW93MEoydklIMlZDNkQySi95NUFSMlZGbmlKQ3RuYnhrejVqOGx4TUpoR2dnM0ZDc1Z4SFZmQkFMRm10a2I0ZUZFZHBTMVdSbzF2WlU0Qkd2eWR6TVFMNEs5eDFvdWJlbnhheTVZYyswQnRmRjI1b3BkWjJJWkRJK1crYTB0YkRoNUJZT2pveVJhLzZFeVI2TnBHbHZHekxoU1FqSFFETzV2MXMyaENnbkVsalM4cFhXVFE3YmhybHpWVGNxVUJxdjRVNG9Kd2JReE1IQjhES2o2TWpVaTdCeTRtKytDZ1BCZzhTcVdxSjdlK0FOMCtvaDJERjdwbzQ1a3pYTHlsaWRpRWdtMVFkR1JnY0kraTVHV3RBejVnKzl4NkE3dDZWc2MxYVBBQTNaaWpKWFZWQVdSMkRlQUx5Y1NDQURBMUJyemV6SndEQjNCcHAyRS9PbUhCSFNCb2VoMVhldE84d1NpREtOQnpmRFFPcHYxNEdXZTN1T3JOa0VyT2hOamZXaXJlRmFuaGFzRXhHTlRkWEJydldZYUgxZ001Zkp5RmlPNi93LzZNNkdyR1M1MU1qb0ZQcWQwdDh0U0cwaUl1VkVRa1hNeXpUVm1YNFR2WW95ZHl5WEdzWUtaYzQza3dlSGZmbnFoVzBidW1rQ0N1ZXJjTWVCbG50NytuSkVDU1h0TVdOR1BXTjBFV0dSaE44NkVVbGdWMVdTTkFnRlFhQ3hLOEtwZHhSU3Z2U0Z1K2FJMXhRS0cxVmZWUXFTMHQ4aCtVRHhLaWNTNnB2TGNmdWJSN3E1TTZYUFAxRVlQS1gxQUFtM0ZIOFpXbVZ2eURBRjVMVFVTRTJLNUtvd1JIMHRxYUtSNXQ0ZVREUVBxZXEzbi93cTNScHQ4eXlmWldZWlVWUW9kdFdLU0l4YlpRa1lxeXhhdlpnR1dRVW91cXlyOEhOdkdDUGVvakF4UlQxMGhqc2kzRlhxTEpMbzN0SG1TU1ZGSWpLUTZwanVkRFhhQjJpS01oRkh3aDRQczlGUlNndWRqQ2VwemxFMjNhWk5melVlc1lzbVVNMWNGVVlqSFdnNXR3Zjk5U2JZdnNCK2xIOFIvaG1qU3doZzkwbFlTTHFVcTFaRVVuaFdrRHluUGVTUTNDQ20xQWxzU0lXVld0NDJScndybGt0Tk16cjUwdDlXQXIybU5nMHJLUkpSaFZSU1VXZGVEVWE2dWROYU0vbHFGanAxMzVhN2dwZWRNdWY1ZU1RdW1rQlZjMVVZeHFvRExmZjJOUG1BMGRrTkp0RzVOenJpRk1Pb3lRTUgyNUM3UExlaUN0VWpJZ2hYZjc4U0c4OWFYS24vOUVzblA3bVh6Zzdtclp6alRyQWRZOFN6WEdxRzBVbjkzZXNKWlBlMUIxcFNKS0xhMWxhVVY3OFg5Q0dsWUdhNzFBSTA0YmJJcE9XY1BSbVJBZWlzRENNQXBkL1U0eG5oWEJXRzN4YTBsbjZ1ODhqZnpTRGozcDduNkIyY29hR2t0Ukk4ejZ5VERWb0p0dUhTMzJxL2Y5dmdYU3NpQnFkS0k4djJDTXFOdElsZll5Y2RkcktXeWdwelB1RlVEZWljRUVSbHA5SStOS3ZwSmxiYTJ6M2luVWhZcjZSSVZMbWpEYy9ETmNQY3VXcGJDcXU2U2ROUE5JWXh1QnhvYmNFajN0V2lXY0ZjRlFiRDNlRDcyK3dSZkdlU1RzaTlQUkIxSStqZkFhbjlOYng1R3laTnZhbFJ6clBFRzF0RUd2OUtGcTBWRWNtbDhrQlAweDFPbkJ0cCt5Zi9rYjZ5VU5ONW15ODZFWFlZSmZadUdpTzQ3VktqTlRNNXVuTXQyN1dwa1cydCt1YVNJaEhSbHJKcFo3RkhSemQzYkpjYUxURHVTRUh3U21JQWpsMW0zM3lrMmh3cmFTWGtxbkFQWGNBQ2Urd2dXR3JiK3FhUmFybTNwNGVuTlZwRDNkRjdXOHc2ZUFyUDlFQ2pTa0U4bEtlRDJjNG5NUDVzaTZ4YUVSRk1xcjhQVk84WkVpY2o3VmRQOWhEQmk3MGJwc1YvTWFiS2tiZHphSXpnZlhPWFd1T3RRT1k3NHQ4QUd0OUN4VmQrUGtad1dudGRTb3BFTkp2S1RKbEdyNHR1VTVnN0RSR0lXUC9LSHlCUC9uWENpd1BFM3IwU0U2dWoxT3R6Yi8xVGxQbnE3Mzh1VmlncElWZUZ3YkRSL0FtcU9rcDhlVUtpVGVmMkJCTWQ5ays1Q3ZmamJ5T2VxU1ZrWThqb1lMRDV1K2l4NzRSNU5TTmlDVkJoZE1pMlRHcGtwTFcrek5OYXhwcVpVUXdtTFZzTFV4Wm8wdDlSZThKTWx4cDExL3phNXFXSFllU05zS3I2bmRKYzh5VkZJbUpkdFlGdWY5UFlBbSs1MUZxaEhDejBDc0FseFMrN3E4SXJjVE9Vc2RHT2l1QzJFeVpsL3VhcU1HWWNWekNNNHdKQ0sybTB1cTd0QVFFOGtzNUhnOFlmdFBRdllFUEM4N0hKNmpQUkxMN3pOYUhDZFNPUzFzU3pwN2ZGU3loSTlSbjd1Y2lBMkZlK2Y1RXI3bml2UlJkOWxmUVJBS0RYbzh0eXFmRS82TUkvWTBYL1h0TGlmNHdWUDRNSytJZlY4VnRTSktvL1VEMVEreURjQW45STZlanJORnNHVVg2YUMvNUc3S004OHdyL0Y3RmI4V09GdW1LTW1taWZQSVhqWDNEK1N6dkpkY0dwNkQ5NUtvd1p4NnZERFY0RC9lQnR2YW9lZG00UFZmcDhtNUZwSFhsUjVrTHFuTnJWS0UyU2htV3h5U005bEYvam9ib1I0VXhxK1luaGgwYTFvOWIzWWkrdkZFSGJReldnMGswNTRzVmNhckpPVmdEMFZrUitTWkdvK3JwY1VaNmoxMUF6ZDJ5WG1tQ1dmVjlQSDRleUsrYXBNSFRvSk9vb0VOeEtJMWFzUFl2dnVNRWUrWnU5OEIzalU3dUk3ckxkRjQxWTlMcE9RNFczMDdnbnBaZEdKSWxZSldud0ZxeVpoQWJLUlRyU3VrYXpFUHllWWdDQ1N3MTVYVG5pbFRzNUdzdDcyeEdMc2lKUjlYM1JCd1dyMU9zcWMwY2VFQnd4Y2J3ZFJaYUdZM0ZWTEUrRmFSVGJDb3RqeW5Hc0twcWhNdTFaRGp1RDdwb2l0V291MGRBc0oxcFhvYTVJbFhNSWxVYkVnWGE1SXVnQzlzeWFMZVZhN2FYYmZiU2l2TWtyVHZHRmpJRWN3VzJYbWtrOUxRWlE5Nks4c2lKUjlTTzVITmRjUTFTWk96R1hHcFhPdjBiczlmeENTU1h5VkppbUNOR3dnL2FhUm81R3IweDdscm1GTjZtYjdEMnJHZWg3TjBJdXdGMnRYMnFNVTRPbEVVbWxlTllNOUtiYkpnMWd1eGFsN0tlck1Kb2U5U0tqbTFSNlhZemdrOFVRaVRqUmhvWGRLRnhXSktvK0VrUElJdi9zVFprNzY1c1I5V0szMVF4dlFTYWxQQlZlbHFNV0RXaXBLbHltUGVIRzFhYStJMlJmZExxUnpGMjVDWWl2QW1TMnhNb3NqWWhGcDdvbytxa0RneHI2QkRsZkdXaHVBc3pUSWo4Rkx3NlZpeWJyclVOS2dMYmY0eGw5bXR5VnVHUy9RRjJucTBqRTUydVBhZHhXeFlyeWxUY3BWWm83RFl1a1ZpVXp1S3o1K2pJTDJwbDVLdHdUUFFBZktuZ3ZFSkg0eHIwZFJheE1lNjZ5ay8vMkY3ckdhekZneGxQQk0zNHQ0b0ZnWkZJb3BwbWgwb2hrVWoxTEpxekZGYU0rRkVpMnFXa01NcXY2NDVRcnl0eWxwbzNnM2RzR09lZUlzRXU0QWVzcUVxaWpvOTFXVFBwNHMzaU1YR3JoRm5nZXdINkpVdGV5Z1VBQkVua3FQRkJpbTh2VzZCczJGSjh5N2FFWkdxNWRSUVV6RmNOWEQzZTVpT054SDJzRjg0T2xFY2tuWGJJRThOc3hxc0pJMnhRSjVnZFozYWlmRFhNQkVoLyt1RXROamVDV1MwMVF5cjhydGdWRUFsazhqajFGSGVOejJCNXlxWVg3aDdjb01Fb2RxaWszL1NyOXdQSlVHRzVod1ZVWnBwU0NQdVdPeU5HV0Z3dTBoOXd3MmxCS3hKcEduMHhXbitDaFAyN0ZOaU5VR3BFTW1tZkxpdWtMbEdBM0lvbWVWdDl6TmpUbUJFQ0p2OG5jcFJZRXE5RUlYczZsQm9acVlDMGdFdXBCM3BWSTNqREdvOXlsRnA0VWNaTnl5N25VaUxxMHFoUVRsMUNlQ3F1aFBPaXJ5UWNvWTVWbFR6R2dWNUthVjZROU5OTlczU3luWmFsd203SERpSWYydUtPVW5GdHBSSExvbHM4R1lqdEc3WjRhNFdCSjZpWlV6L0RBQXdiS2JFVFYrMENONkJ4eGpURW91a1hhWWgyTUhxS3JTQ0E5dzdqVkd6R2hGZVVEaFB0aHJ5dk1uYVhZbVNadVFxR1BMMUR6eFUrcDY1ZllveXJ5cWRpQ3VtNkM3aHUyLzZ6aHdpM1ZIbURBb3BXa3FKbERveGVtR1lKb3YvYTRSVkwydlJBaTJhUXF5c1ZBWWxJYXFBUjBoOGRhNXNRZmF4RmFqaU9iT1hTcGhTTWVaZE4raVZLWFV1RUNJaEduVCt2NmpycmNOT1l1TldRaVNrMmcvUktscmlJUHJORUd0NVJyemVLdW02Qk5oVGlWZXR1S1ZyWlVlNDRneEhzMUlyUjJxajlJV0M3U2l0RWV0MUVqTlZJRWtWUWlsV2JFOUVVejB0QUYzRWxsTmd4WGxFT1hXcWpDd0w2a1N3MWNPaExsMGlLQkNtMTJPSVFOTFBwT1JNbmNLZWxTNDVzc1VOM3RRcythZXRrNG9vMmJnbXJibUdPSTFQQmVxajJMN3pwOXQwbkdWT0dSWmlCcWo5dXNraGFEL3FkbGpTazlwaStha1lhbTdxV0sxUXhYbEVPWFdyZ243QUFEdUc1NXBOWk55c2pvaFYxRkFsa01IQ1J6NkZKRHZNM05uYkl1TldxV2VCbVNaTGJTNkE4ZWtxL1RiYXZvc3BweHdNT2V2bnhTVVh0TUZWN1hMR1VOVzB2RWxHZ2hSRkpvVkp0c0c1NjZrWVpCQmgxcnl0WGxqVjhTSXhKZVRockJ1eHNweFhPVDIySzlOV1lMTzRzRUhyU2l2QXVMZkRQaTErSG16a3kwR3lGS0xIRERzZkFGU210RmM2WnpQVFhqZ0UwaFBGeGEvU2hZVVh0TVc3Z2xYUHI4MUFJeUJ3dGNwUkVwd0tOWVViem1PM29OM1Voclp6MC82RGQ4clpGTFRZemc0WDRKblo1eldLbHdhWkhBQytMVHBETjBRU0UrNU9iT2FqaTVjNVpGRlN6OXdISlVHT2dKSmpEWHRrUTRkcStvUFlaSGd1YTRvcWZSSHpjeE45WlZyR1dqVUxqU2lNVGFWbFdDclMrYWtZWVJUdmVwV1J6WCtSRU42d0tMY01TVGYxVnNGWGFJS3VPd3RFamdRaXZLRzhHazdIV2JmSlFlcmprSWtGaWt0QmMwUjRVMUUzUmsrTlFzS1NwcWo2SENaTFB2Ulh5MHgwMHA1cnFLdFd3VVZpbU5TTVN4K2h0R3FoV2Q2ckl5MHBDVlBzS0ZKMUlKbDFvNGdxOEY5QWxTeVV0TkhVdUxCTTdoZVJaOTJldDI2VFdrVDVCS1hzc1pVNjFNa2prcXJKbWdFTkY0QWdiWml0clQxWjhrK2RRT0lpNTk5YmdwQmREZjBmaGpnTmpUb2p4WUdoR2JVR1Z4akNUYk9yR2VpcU1CbTNxV0dVYkJ1OUtsSmtidzBpNDEraXAwSTJKUVdpVFVweDVtTXhBdU5iNEYvdFh5TGpWTVQvVkZkUk9BN0ZpMkN1dm1mVnQ1dU9Ja0syclBRRzBhQ0VjcXdVbDczSlNFbWRHZXlNSWQvVm5zN1NxTmlFYTMyaUJlODBPZDRrQVphV2plbXN5YWZlbkRLa0twSTFxT0V5NjFhQVNQOWt2SVNnVUNHTUoybytLdUlxSDRzemMrL0VtRENXMmd1eWxkYW53RDNTdEJ1Ri9DS09jYVdXV3Z1UlkxeTJXcnNHYUNRa2sxYysyWGI3M1BvRk5SZTQ3MDlSOTB0V0lTVGwrNTZQek1kUlZyMlNnc1dCb1JuVStsWVdDMHB4UFVqTFJ1T05QNzlnN3lHOE83TGVNdjI0SlZLRXNnWEdyUm5yRG5TcnZVcVBzVWNqaUtCS2ttMmVNdFdZMjNBbThDTzVZdXRYQURIVTcxNFhsbGZ1eU50czQwc2xWWU0wR2hVTjhEMWFVZkp0SXZzT3ZtLy9WVjFKNlI3cmZEWEVOdWVnb2Y5eXhuVGdLOHpleDFqV1VqeXFkemdkSmRnR0dKOC83RkFMNnI4OVNNdE1qbDNxRldQZjhLdmxMYzFBdjJvU3pTcFJhTjROME52VVNoTUxyZTdhaUNvMGdvUFh3VUxnakRLVVN6N1dQcFVpUEEyZDN5TGpYYWdHZVFkMjlTdGdvdks5UmhydDBCMldtYWRqUTZHNEg1bjVFVnRhZXZEeVo0YVVTL0QvS2t6VmNLZEQybEVYSEhybWhKODBNMWRJWmlMUlpCZXQvQ1VYbTRhNDhxZUFyc21tbzZqWGhQbVA2NVFwSmc2aTA3QURlUmdQeTlIY3loemJrYXhQaXp6b0ZrUGNLV3JWWHE1VXBlcGI4VXkxWmh2Rm1Ia1VRSTdpSElUYko1V0MxZG1jTUxWTk1lNDlzNVdER2lJMFhIUVkrN2Y4eDVPZjJVUnNTSmVxbENIYU56UmZQRUE4ZDRRMEcrMDVZT2N6S1BBTWE2RldQTkRjbVNScng3SmUxR0lvS3VRZEp5RWdtbG0zZG9tNUZTZlNMUWhxOVB1dFFDYnU3ZzlTdDlkZVd5ZDBFUzJTbzhVTjc0WmhqazI2enBKSzhoMjlWWlZkT2VhV1g5OG1tTEdGb2lLK1lJUUxwZXBSRnhaVkM4M0ZEdUVLTzZNTksySWhyb1pxbGxmUEdDaHJtcnlvS2lFclFjcC9XNk5PSVpsQ0lxcmpmOXBBTW5rV0M3MEVlNGVIVzJkUjRkaUNGZVFxVDNFVFc3YWIxd2ZuZ280Y2d2YTVUSVZ1R1dXalRDbTA4VnViMU9ObHZiMkE5STUzTlUwSjU1SFFRTW1HTDBSRCswQmViS2cwT2laRitsRWNrbWU1YmNkUjBoY3FQY2pxaXRob05kYnd2eGZTanpLaFBERHk4QVpkY05MTm9UWmc2QkVSbkhtLzZDT0lrVUJIenlpS0VRejExZExZaXhxNkpvajdTTVZLcDd5RklvOTRyWktxd21WSGdGYVNpZnBYWHNCU2d6NG5zNmwycmFBek50UjFGVmtIUkRWMmJiZ0ZBVlRBcVZSaVNKV0RWcEkvbEtFcjJlMGtNRUthVzFoeC95OXc1MDkzaTRvbndUV2VLQ3JraFhqVWdyY085cm11WWtFZ1RhQUgzZEFDRjJRN1BYSlJYZXBQUnlGOGFXdzNJMU0xWFluSEVjZzhNVjZoNW9TeWdzT1VPZnFta1BPdDREMVk2bTZJeG9rV01ONzArQmNhbzhJb3AvMVNIOVBENitGTEFUY1RqaWd4M2ZMTjZnTnJhTmhSdStKK3hRRTZhamhpY3QxVGs0MGw0UUY1RkFtUGNkaHBXSHhLYnFZb2czbVR2YXc2T2tJaGNldmFGUTduVXpWVmliY1dBVTJRSlYvcVZBL3lhWmE5eXVrSXdxYW8vUnQ0L0VlczBSME5uRDlyNENjNWp5aU1nbVZSNllGKzNobERVanJjZkJuQ2JMZitJZmNhL1pvYzRjM1ovUjY3YlU4cHBlekRXOHJ4blNMaUtCN3U4UmJjTmRoSGpYN0hWaDdtaVRPNnBRNkZyUWJjaUNOYUdQYVpjMjQwQ0hmQWZGT3R2NHViWkd3eURaRmVxcXFEMUR1ZllKMG1EUEdjeXlyL05ScGgvdEl6RFhWV0xMUnJ4T2VVUlVtNm9PelJsUFNSbHBNSXZKWlNoZHZYQlFHS3hoWG9sSkFVOGZHdWFXVWRRbDB0UXdkaFdKNk5wdXluV3oxOFdLcVRhNWN4SEVLRE5WK2dYSTdJV1gxWXdEYzRqYk1JZmtlOWEwWENBVnRXZWc5UkJrYng5U00vZS9nejUxRDBNdnZVVDJ1a3A4MllnWEtvOElyMTdMRDdxQkZVa1lUWktkd0J6MXduUHlwRHg3YlJ4MjFJYXNoMERUbU56cE9VN2h0amFMY1JXSkNOcytubjFUNmZEaTdUcnhUeTUwVlZpTnlka1pxWmtxUE5KTTdBSDF3b05QUktSZ2FocW80bndPcWQxVXBHeDdlcHFkUnUvOVJ6aXRQVXdkTm5BNkZWY0FhMTBsdm16RVJTeVBDSzllejQ4R3AzbXdEUDV0YjdFbHNBV1daRktvQzBiY2pvcVJMdDNVb3dYRGVIYzBhbzRpRVEvVGgweFB4K2gxWjR3eHBxQlFXSEF3cVJXb242bkMrMXByNlc4aXZ5RTdDblFNMndhWGl0cGpIcHkveFBBWnlmZTNQNDVWVnp6VlB3blg2c3gxbGFSbEl4S3NQQ0pHczZxTjZFTTQrcjhOU2YwejdKUzlJaFdyWmFub3JOWHJEc3JPM1RtL1NjT3dkaFFKTmRGcnJVbUJLZEF6ZTkwNU5hb1l4UndqNjZYZEdaa3EzTk82MWthTGRkZ1BDM211Mks5Y1JlMnh4di92dzFIRWZKVzVNV1MzSWdUTmRaWG1uZml5RVFsWkhoSFJ4QnJ1UFYwM2YrQXhqY1AvYmYvOUF4R0YvYlFyd3Z3K3dXZlNLdW5JbU55cGRMZlF2REZpdTRsRWxERVdTQkU1cDFYelE2R2wwanJJcVEwMTg0WW5PUDlrcXZEa3JWMUZhT21sazc4blk2dFd4eEJVMUo1WjY5WDR3eHNuWDkwaHJyTS9mUnB4TjlaVkVwZU5xSHg1UktoMlRkZFZ5MEpJWm1QN0s0UGdLVk4zbm5zaXVhSmJhdDhZc2QxRUlzcjJKRE9ZL2ltRFllT1JGU05lTElJK25qL25ZclY0NlV3VlRxZG5PZC9oRmF5b1BXM0xRSW1KWUs2ckpDNGJvYzRaRUlseHJDNWhUaHZWMHFuYS9zcjBrcVZ5MXVXaUlGVjNFNGxLMWl2V3BMbW1UZ3hkcjVJcWJEbmZYYm5sbHh0b0ZtSmlhWE5kSlhIWkNQWE9nRWdpMTJvUzhXSTVFT0wreXFVejliUlpYRHFHUGVBbUV0RmJsZnNHczZpWHpaczIvWVpGeUpSVFljeEZEb1BnNWJPTUhDbEM5aTFuWGF4WS82YmVJU1F1RzZIT0dSQ0pjYXd3b2VreUVXdVN4Y3czdFZiSVdaS2FNR1p6NUtFN2xIbVpnZjN5U3BaSk44eGNMVzlKTDFoVEJRZHVLQkwrYVE3Zm9lMVd3Ym5VVk42ODFseFhTVncyQXJNeklPSXNhb21DTG1LaFg3d05qOHBXQ2ZJdVZXWXNlOXhGSkU3WFhnbHdZZVplcHB0blFLYVRtaTJsL1gyeVhCYk5HV2s2anlJNWRpZVJXTmRDMDE0MlFwMHpJSkxJc2FMRUdmWkdMcVZ3NXQvY3l5MVlya0RmM0grQnpUdjVJbkZPdGRtT1JMM0JzTGhUOXJweFdLTG1FYlY3NnZVU05YT3JkQTFUTGJFNCtxa05QY05lTmpvaklqcnBpc011VDRxditmTGRQaFV6RDhrTkxIeGRSS0thY1BXdGhSVHErSjF6ZlpFcVk4N1hnY2txcmY2eWU0a0VEdmE2aXIxc1JQTnN4NjRsZ1hxdFNiWUNKVERqU3cvenRYUVA0TmFJT1VVY1JDSXBBZnBCZ3JRVkpmWE5UcWtpcWxsaytNTEJjQytyU05rOEIrMnoxbFhRS2E5WjNNNGZFVXVBdE9oMC9xTmFwREYxZlRPTndoblQ1d3l2TUJGekVJbUt4ZHpDbEZqWk5TanRGUzRyd3Q3VURNc0FBQTVFU1VSQlZBZ0dWZm5EUWJPNWRvek5Ga2xsclhXVjJMSVI3Y1hkU2FvNC9yUlphektWSk5Id0pKaVJLL2xKQmM2U3RocGJCSE1SQ1J4cmRRdFBHQ3VHWjJtZmM5MTUrSDI2Y2x1S2N6V25ncjNjdWFtMXJoTHZIOGFBaUZQVFVLaWJ2MjMvZWZhajdJT3U5SXFXTXo4ODU3VWRSRUs1V3QzQzFxa0RSUnRWcG55amMzZDR0NmFPYm9iY29wbVhOVGVPOXc5alFDUlRZQzF6MmxnYjB6SzA0RHR1L1ZjdFZtbHdnZS85TTBtNmlFUW5uZFE0dmRnL3FVbVp6Sllhc2NtWEhqODBFaXFNZEdqL2Q4WmxyNnZFKzRkeElKSWhzSjQxVWFjbTZJeVN3LzJFSWM1TkpMN2dra3owektrTkIvUHF6RXpPazhCcXp0VFhYbGVKOVE4WEdwR2oyc3hjbDJjMEZJZkw2SVdkUk5LK2Z0RHJWaEtlajgzSEt5RTdQaUpMTE52S3R0ZFZySVVPK3VKM2JYelM1M0dlWkp0NVJlckxuMGswWTF4RXdweDV1emE1dWpuamJtMk1heU84bnIwZjFsNVhzVXhqVEprdU5DS0RYSTlMYmNBRzYvRFhKVnpaSXIxTUF1dm5weVJRT0ZQU3BMVmdlQ1ppRjZQeVhMYnoxRnBYaVMwYlhYQkU1cXdON2VlSStWSUtzSmtpb2YvZG82OWd2bHVib0VkamZLbnJhdFRndFN6SzFycEtiTm5vb2lPeVh0ZktXeFpvUEcrVU5qeGxpWVR2eU5mb3c3bmJ1ZVJMRmxpc2ozUkppU3FvTmhuenYrdEVyWFVWMnkxODRSRlp5cG11Nm0ydE5OeEluU05raVlUUDJGZXdZcDlzZ2xRaFh6OXBpbGtGNGJIU09NcnlRVnJyS3JaYitPSWo4dWRYeGdOdTR3ZFQrV2FJZElXMnV1L1hhSzcrNnBqZ1NBV2prb3lKcHpQSVdPc3F0bHY0Y2lLU2dVZk5XWFBzNGVDejlxZVNOZk84OU9UTmRaV1lXL2pTdC8rY0d6aGt2OFB1WGNxZThweUJUR1ZYNTdKUkt0TUhLV1BwU3ljZjhocGM1eE92Yzltb1RyazliWTlBaUVDdHkwWWVaSTlBclFqVXZteFVxL1NldUVlZy9tVWpqN0ZIb0ZZRUtsczJtbmo3alpOL3ZGMnJySjY0UnlBQmdhcVdqVDdmb2NNSFQ3Y1RXUGdrajBDZENGUzBiUFJaeHI2NkV2eTU4Lzk2cTA1c1BPMzdBb0ZxbG8xd2p1U1BVWE9mSDlmT2hmc0NheTlrUFFoVXNXeUVZNVBEWFNhTDQ5eUtYZzgrbnVxRlI2Q0taYU5ubURnV3J4bjlHYzJGYjdZWDBDT2dJWUJQU2QrTW91c2lvR1ZuQkYvOFZOcjE4eG0xZkpaSG9HSUU4SWM0dXhISm8wSXEzR2l6MUd1dFlpRTlPWTlBS2dJVGJYWGE3bnFoTDJ2UWZhZGVkMUw1K1F5UFFNVUk0Ty9KNWViNjRYRWg0dTlLMVdEdllTNEVwQzk4SmdRRzZwalhDZTNUeUcvYzI5SEpmdTB4UGViREhvR0xnd0ErZmc3L2poRWlYVkYrWVNSdmFFTGkvMk8zdGFnUGVnUXVEZ0w0MjJCeFpFVmpxTDd1bldIR2wyS3dOdll1anN4ZUVvK0Foc0NJUmVzYVFmQ01wclhRN0QydEZOK0xvY1Y5MENOd1lSQm9pajl2Yi93Vi9mdkdXYVo2Wk1nNkkxM0g1UVhIYStBdmowREZDTUFCQVlxYlFmQzVQL3A2aDkwNzBQVHpiU3RhSkFnK3ZXTkV5MFM4Q2xmODlEdzVJSEFjYUw3ZC8yUXFiUmt0emF6alZkanJYUFVJSE1OQ1lPeXBwejcyV3ovek4ycFc0Q0R3S2x6OUEvUVVqK0ZIYy9wRDJjenUxV2Q2Qk1hSUFMeGx3cWMyUmlrOGE0OUFhUVF3dWh1dWg5S0VmRVdQd0hnUTZEUC90ZEY0a1BkY0swSmdWZHZrVTVqa1l0cDI0VS81L2NLRndmUVZTaUlBRlQ2T1YvM2xXKy9URXArOThlRlBhbEVaOVB1RkpSUStNRDRFWUVqY2pIRi9nVjFuVDhqVVNmWjR5MWh0RmptYVQ1bloxeDFSeU44OUF2VWlnT25jbHMyaDBka0l0SC9JSEQ2S0E4NFQ5OEw3L2NJMmRENSsvZ2hNOC9WbGsrODgvdWFqSzc0SURhNWc0L0FFeS8vUFdaT0dqM2tFemdrQnJNNXRhYXkrYnh1UmZhUU01ZmQwVGRnRURiV25XQ3ZzZ3g2QkM0QUEvaXZwV0luUjZLd2gwbGtKZ3JiNEM1NVorcWRPYklEZlZxVjh5Q053Z1JCQS8vbzlKYzd6cHdndjRJOTlvTE43WWZKejlHRWREdENFV3Z2TEkzQVJFZWhxTTdWRzYyR0lPSTB2OFhGRVZhU3pndzBrd2R5NGlMSmZUcG1jdDBNZFg4NzJGMjdWS2xQL08vbk5FOUxiL3MwZ1VQOEMxcWFrYWIrUm9qQ3daU3Q4cG0wN0tOUGlYb1ZEalBGaDUwNkU5Z0w3SUlXdXJRVkJUMzZsOFh1VTFOYy82S0FFZjlXR1FETk5ZMlBwWG9Xamg5QVNueXJQdHRTR242WSt5UXVDSTgzYXFPM1plY0tFd0dKTVUxTVR2QXBIS3ZPWnFJZGRHcDRlQ0MzQ0pHOURoT25lTlRWYXovTGhhaEdZMHFmWDFaSyt2TlNHN0VmdzhyKzlmYm9uMndoWDI3YU1JTkR4cDdicWNOUVpYaFhlekRxWlhEYmFTeDEyOGlSanIyeXJobDB4VitQUUthK3BUQitxRTRHbW5KclV5ZVd5MFY3ODk1M1Q5NzlUYjlXcU9YMkRXMWphR0hveEg2NGNnUW4vQlVJMW1BNlljVmIybEhjTFY0TnJQcFVaRS9uOENyNUVNZ0p0N1Z3ZmxGQmU0dVRpUHJVeUJQcm1QTG95dWc4YUlXd0VQZ3lDbDFkRXUxZmxtVlVpeGQ5clFxQXJWa1Zyb3YrZ2tKM2lzem5hN1JOZSsrb0VZcEhrNzdVZzBORFdTZ1dERnovOTBIdHVLSmU5U1BiM0xBVDZOS2RZcEMwLzRXVXRkSWhrZjY4Y2dibDRaMEdIMWNCZlZEbXJ5MDN3aUlDY2VsMDIwaktOWmJvUFZJMUEzNXlFRUhtYzlJRkxQWXlxV1Y1T2VnUDZubzUyKzRRWGRsNnVpYkMvMTRyQUlPNjluSDNvQzIzbS9SUUZZVitueGJqaG5xaUZ0Ym9ERWZiM1doRm9ZNjkyL0VKSExQdVRlSzVQU1VCZ2hPRnNVcDFUNWQzQ0NSalZralNadkowS0tyeFJDNy9MUzNRZUwzMzNFN0o5M2kwc29hZzVjRFY1TDBwZmZrTlRNLy9MUTc3UnVUdTh1eVBiNDkzQ0VvcWFBL3ZtN2lyQjdVaCtReU5TL0QwUGdjbVhIajlVWmJ4YldHRlJiNml0ckRlZFVkZmNkYVZuK2JBVEFrMC9tWERDNmN5RkZ1UzNNaWFwam5jTG00QVVqakcvaGJVd1pxVXFUQnRuZWtnUzJPdnEzY0lTalRJQmJMWGNMbFBQMXltS3dKRThRc21vaVFkZ2JCdzBNbjBrRzRHWGFWMXpucW1sNXV6aVB2ZHNDSFNTZ2NZU3MzY0xsMFFXci85ZUVJeVNuWlVsYWZwcXFRZ3NwZGdMT1BmT3U0VlRVY3ZPd0gvSnJOR0hjN2V6aS9uY2FoQzRrdExaZXJkd2VYeHhyc3dLRHZaSlhQUXNUOVhYVEVHZ0p3NEJzL0s5VzlnQ3BFRDBDbTExMzQ5dm5pcEF3aGQxUjZDVmNnS3Vkd3U3WTJpWG5HTVBCNTgxdndTMWkvaDRaUWpNcG4wYjQ5M0NaOEI0eUg2SDNWczVBd0ZmMVIwQjJwbVNkTUV0ak1IUVgrVVFXUHJTeVllOEJwZkRybkN0VWNxdWJQaUY4QVdDdnp3Q0Z4NkJZY29CdUhBTEgxOTQ0YjJBSGdHY0I0aS9PREd2Yno5NTk5MTBNcTZmVUp1NCtOakZSQ0IySG1EakI5aEpoMzBaSitPbVdCZ1hzeDFlcWdjV2dWWDVCejBSQk92czFaWGdGMDkzNEJZK2VHQlI4UTIvanhDd3p3TjhnZkhEY29lYlhYOGMySDMwR0I5Z1VlM3pBR2ZiNFVkSTA2OTMvUExvQTZ3WDkxSFRaNnlqc1h2UjM1dlF2d1I3dC9COTlDQWZYRkg3NW1ZcS9GOUI5UDF0eDd1RkgxeXR1SzlhYnAwSE9KTGZHYXg3dC9COTlTQWZXR0h0OHdEVnZnZ284NTBIRmhiZjhJdUx3TCt4UkpzenZ5M0NpdHhIb2hKOTd4YTJzUExSaTREQWdyMDEyRG9hdThla2x4aEI3eGErQ00vTXkyQWdFRHZYd0RvUHNLME9QeGw0dDdBQm5ZOWNDQVN1eFQ2cmJ4dWZ4dUF2V1dXOHBZSVhRbll2aEVjZ0NIQlVxUFZWK0tTNW54TG5BTDRwZ1BKdVlZR0V2MThjQkxxbjBPRnRYWjZycHRkaFh6blNzTFRoZHd2clVQbndCVURnMnNuL2dnb2JuckoxYzhyV1lmS0l5em1selJkQWRDK0NSd0FJekdJRFpjdnFXODN6QU9tdnhOY2lySEFRZ3FIc0hrS1B3TmdSbU1hV2h5UHpEMkFXek5ObU1KdVQvOTIxck54clk1ZmNDK0FSNEFnczd2QXZNYVNTSW5GYTJnMjhCSHBlK1QxK3o3S2FQWWdlZ1F1QkFQa2tiaXRKanN6SlhWL3Jvd2ZlTGF4dzhxRUxoRUNiNlpzcnJmTUEwZlBLMDFoYjBhYkxDeVM3RjhVakFBVFF1YXBkd0V2S0M4ekIyVmVUUFJ3aUVmc3ExQVBvRWJnQUNNQldrT1l1VE9FdFE2UjE1VWlEVy9pN1JwNlBlQVF1QmdMMHQ3UjdRcFNlZFRSMk45VXQvT3lOZXdkVXE3c2k2dnE3UjJBOENPQWZWVlhYMjdLT3htNnF1UjZjRTV1UThGL0NpNEVMSDlSeHUyTEJxc0F6L1k5SDRGd1JnSm9LQzJGV1RkNUNFYnBxWmFNZnVvVmJ2Ty9GS2FPNE5vS2c1OWVjei9WaGVXWkpDSXpVWnJUWTBkaVk2KzFGZFk2NFc3Z1JubFZGcTNiWUlIU3dJTmZ1a2lqN05JL0F1U0FBQzBIc2l4aEpoWTA0WXpxM0hRVzczQzI4Rkc2OW5HWjMvL1lQa1JhL2VpNGllaVllZ1N3RWNGNmwrQWVOb2ZKTmhEVkdVcnVETm5jTFQ0VU91SDI2TFg3OXQvMnVpU3hrZmQ1NUlkQVJpeHVMbW9jNFpMN01oSXNDamd2cWNhK0dmOXJWM09QNVU4bi9FUnJXOWI4ZWdmTkNZRjhzV2t6RmpzYWVrcll3Q2xIUDI3dkpwZm8vb1d4TjlRL3Y1eVdzNStNUmlDT0FMelBDU2RwcWJIS0dhUnZjRHJqSTJxQ2w1dVl1eGFKcjZuUkhCUDNkSXpCR0JHaEg1UnJ4dDg4RFJGSXJPaFM3OTNxWDFwNGIrcTYyUnV1RFZNdGZIb0Z4STREZEQ5eUNtRWpZQkxGS2lrdmYySzJOcUJlZUN4MFNvY1RYOU1pNEcrSDVQOUFJZE1OdlBPM3pBQW1USlhaQ3hrTHpkZng3TVA1RGVLVDlCZk5pKy9ZRGpacHYvQVZDWURYOGpOazZEekFVOEloOVBKajR0ZFB0b05GaDIwdnROU1gyVWVoZlV3ays1QkVZRndMd085QUtScGNsek00bVdneGZPYTlCdEJmWVNWdlQya25oYmh1WDFKNnZSMEFpUU12RmR6QlZTMXhxVy96cDl1UC9neGY5cGRaUEhzZzZRZmVqS3V4REhvRXhJOUJpT0F2UU9nOHdSNlQ1MDVXY0VqN2JJM0IrQ1BUb0V6bnJQTUJzN28yT2Q2aGxJK1J6enhVQi9LRWMyeG5vUHQ4ODltK0JlNEt1SzNmQ3UvLzFDSXdWQWZxTWVaZWNacTdYWW5zM0xMcnVWZGdWTTErdVZnVGEyQ1poSG8yZHplNS9ScTZKaHIwN003dWF6L1VJMUlYQU9ycmhBaHNuRzZJVHZtYnZ6cXhMUUUvWEk1Q05RSjlVV1BPWVpaY09ubWZYdi9MSEtQTjUrY2xTVGdXZjdSR29HUUdjV3NrSzdIZ1lrc1kvL3JQNGJ1TjJ6WUo1OGg0Qk53Um9wNC83aDV4VDdPbncrMDkvdm84YnZMN1VPU0RRVkFkRzVIUGJ4eGZQRFN5SE1PYWR3L2xvK1JMbmc4QklmZWVaeTdEUjNrWVoybGpoVDZqS0Jjc1hPQzhFNWd2WUJFdWhSKzEzVDk2M2MxN2llVDRlZ1R3RUZndVl3bm0wZkw1SFlCd0l2R052SEZ3dkZjLy9ENGZhazZXMGE3emlBQUFBQUVsRlRrU3VRbUNDIgp9Cg=="/>
    </extobj>
    <extobj name="334E55B0-647D-440b-865C-3EC943EB4CBC-13">
      <extobjdata type="334E55B0-647D-440b-865C-3EC943EB4CBC" data="ewogICAiSW1nU2V0dGluZ0pzb24iIDogIntcImRwaVwiOlwiNjAwXCIsXCJmb3JtYXRcIjpcIlBOR1wiLFwidHJhbnNwYXJlbnRcIjp0cnVlLFwiYXV0b1wiOnRydWV9IiwKICAgIkxhdGV4IiA6ICJYRnNnZWw5cFBWeHpkVzFmZTJwY2FXNGdUbDlwZlZ4aGJIQm9ZVjk3YVdwOUtHaGZhbGRlVml0aFgzdHBhbjFlVmlrZ1hGMD0iLAogICAiTGF0ZXhJbWdCYXNlNjQiIDogImlWQk9SdzBLR2dvQUFBQU5TVWhFVWdBQUE3RUFBQUMvQkFNQUFBRGE3MGFIQUFBQU1GQk1WRVgvLy84QUFBQUFBQUFBQUFBQUFBQUFBQUFBQUFBQUFBQUFBQUFBQUFBQUFBQUFBQUFBQUFBQUFBQUFBQUFBQUFBdjNhQjdBQUFBRDNSU1RsTUFWTHZkaVJBaTcwUXlabmFybWMxM2wyUVBBQUFBQ1hCSVdYTUFBQTdFQUFBT3hBR1ZLdzRiQUFBZ0FFbEVRVlI0QWUxZGY0eGtTVjEvODZOblozcG5kc1pESURFaFBVcmdFbzMwSnN1eFp6VDdCa3o0UjBtUG51RkNUdWhHaUpjWXNEZTN4KzJKOFY1RG9rY3daTVpBRVArUUh1RWZJeUV6VVNRaEt0TUJ3WWlKTTBGRlRKU2VlSkl6RWJiWDNUMzc3bmJaOHZPdFYxV3ZxdnE5MS9XNlgvZjBzcS8rNkZjL3YvV3Q3N2ZxVzkvdnQrcTk5cnhKaDZXQVpRMjdrOGFwZ0o4SEJaYXo4cFd4VGg3OUZqQW1UWUc1N0p4OVlkSTRGZkR6b01CS2RzN2V6cVBmQXNiRUtWQUxXZHRKNktqMDlsLy8wT2ZlOWxxZC8vMkVxa1gyYkZIZ1hNaTBsOU94S3YzQld3TEYzWTMwdWpOYXVoSmN2WER0dVl1QkVqbjcvU3ZYbmd0TzhrWDNEL3RYTGwyN2NKVWRDTEJsZHZYU3RZdDM4KzNFRFZwSmNLd3hySHJwTmI3ZzdjbXdxak5aTG5WRnhkbFFXdVU4bUIxQkk4blpSWjQrRmM1NmxSQ1g4OFBaVWZxTHNPcEx3NnZPWW8zU3V3UEdmdnVUQ3JYU0t4aTc5VXFWekNueTlsY3oxdjlTUTBIN0paK3hOMityNURRamF5RzdmdURTNXlkQUc4YnV1RlNkeFRxSGpHMW9lQzJ6T3hNZytWbkcvbGZyeE50aFg5T1QwNHo3eEMxenpJbmRudzJvNmdUb2tkaGpuZ1VRbFRwbnkyd3JUK2dDRnFTK3dkbjlXeFBveEExa2s1akYyUDg1MWViN3hwWlQxZG1yVkdjR0x4Y21JbnhLa1BINjBQMk9ucHBxdk13Wnl4eDMrWGVpOXVXcDRwZGZaMmNZMjlTZzFjNXJpZnlpQWJ1aEFWdThxU1dtSFQwS1didmwxdSt6bHJSeGF6VVR0ZWFOU2JuQ0doUEJxc3AwaTcvdEpnc25nb20zRUhMMlJUZm9wWjdyOG5hRE44VmFVQlkxMStpQ3NuL3lSYUZyS0NMK1FiN1FNMEVUSHNiK3RsdXJWY1oyM1dyT1dpM3NPOXIwcloxTUJyOTl4bG9LOHFMakpxY2E1QnM1REJmdHBpUFUycjE2M0lNcEhQbmFKaVdNdlRaamU0cVNweXFNUFEvN0R3Vlg2YlNxeXpRMWhuc2h3bGhrdGk5RVRNNFg5WFhHamhWRWYwOUZUeU1pUFl5dVFyWnFxUFU1WWp6M2NJN0FZa0Q1bW9yUTNZeXBrRWNXMUpZVENXZE5WNU85cFEvSy9LazlkOEpGK3dISERoZDA1Yyt4alZPMTdsTk8xVWF1QkN0QXRsMmVrR2JzZWRCRHJzdGVka3pOMk4rVUJkTjZobjVyWjdmaGtyYVI1SW5pNnFSVnMwT20rSGxtVXNMWWczdFI4VFBZTStqenlOMXRJejJGUkM5Y3RDWWV5ZjFPeU1hdmFwcHJjdWRqbEZRaTkrTEVoTEdIYXlyU3ZXZ0tZODliQ2g0YUEvdVJtalpEenFxNU5nVEltWWtjOTV6VFJNRTdQdnFGcnp3ZnFUdEQ4SEV0eGpBUHdyckxyamFlSytpbzNsS2tpKzdZKzF2NzVyUVhyYmdPNWVvSk96c1JqK3RScEpoaHIwSVkxc3VTVCtmYzF5NWN2TXJPRTJXZlpUaGN2L1ljRHI2RjRoSm1YQWprRkZsWDkvTWVsY3NxNGtodU1ZVjRLZGl3Z001RnlwVlZNckZrbDVOU1U5ZlRlL3BJZXZGSXBZdHNVN1dEaHhkaDJGWW9QTjVVOVRvMTdWS01CekZGdXlKNVZ3REdCUkkrQlR6dmFGTmtUZURSWTZMN1ZVTXo1ajNWaHMzVzNQRVJIc1lKenVTaEtPOW9wNFBMWC9qRlFGTkVFdHFXL3VZcnFJVnc2VzliVk9VVC8vNGdUOTc4NlM5UkVobGgrb20zaGtrUDdrVStCYndKQ21NK3djTCtCb1N4QjAvdWdjQmxXZzlzRGp3MHB0WGhRRCtsd0Z5aVdMYVhCeW9OWk5DOWdmNWZSdGxWcEorT2t0N0hrZjZXU21PUmh4ckNKSVd4dHkvY3I0UENHRHFVUUVDaE5Qa0kwS0Z3TXZtZUVubzRaL1VOem5ZU3FtclpOQ04xUVZOQnVxV1Zld0Y3VTVSVTdzV2pUcFNaZTZ3dDNJdXJjWkwzMEZXWHlRMnRVR2N4RDQxekErNENhSjgxakdwMTNmMXFsQmdKY1BJRkxRTlVWYzRJbnQzVmxXQjVLajZuWjJxdDg0a0M4eTJDVkxFMVk4bzhFNVpSZEVwQmVoaGJVK3JQN3Fha3VYUjVXY1h0U0Nrd3QrTW1oTE1CdW1vWWFPSlUvTkVYalRvNUp5QnROZ0d5RkxSaUFKZW5MNDdiakllNGVSYURZTzVaQThjTVhXdnhKZlRveTYwekxLOWpFSHJOa21ZakkxK2NpazlVR05NQkMya0lzY0xZODN5cHFPdG9UalFPcHhpRlFVVjlvcjBxNEczYjR2TGRVT2taWjY3ZU9vYXdyWUI2M3BwSnh4b3ZkUmJHbjI5b29KeWo4TlhTQmhFcmpKRnQzTEp6QmpwT1JkQ0l3clMxY29GeTFXQUlaRm5reVVrZFZOWFVvQ0FKamYyNmFiclZLbHkvY2hYR0sxeXFwbllmVndpM0Q2Ujl2REFtdThkQjVZOERPM3JlbzhSWFU3YU5EaXhyeXhWN213VjVqQjB5Q2VDUk9RUElMdC9WNmxhUHRZVG5OZm5NdFRLTkducGlUdm8xOU16aDhkQzlPQzhkWDFhRHM4N240RmJEMFpQaTlZaXBhK1VjNDNtYmo4cXBNR1JBTmZNU2FCMmNiVVZOYkkvRU9wbFNaVlBIaW1yYnNmS0l5NHU3Ri9jVGxtYkpVdkhzVGllUjdvSXFDSjFKd0I0R3MyNHZEeXkreldHTnFQeFF2eWNST2hnM29uYjJMVGE0RjArOHVxdG1QQ3BuNlE1Z1NaOWdFVUtJSFUxL28zVjdMYy9BTXJmRW9XM20xUjEzL0gzbGZ5ZGN1Q3R0TDhKcS8zd1VweGcvRlhjVnh0Nm9uRDJDZnA0a2pEMjhEbkppSWpYNTFHbDZHSDFENzhGWUsrWittVGg2MU5QVStmaytFMjZDc0lGdFV0S3BlTmw1dnhtVnM0ZlE0dXc1RlExZ1BUcVlqekluSE1QOHAyRE44d2wzeXNHdlFINlpvV3ZhcFdhaGx0cGhldE9kSjRIL3NTcGUxSmpPTSttbG02YVRaa2JWUitVc2NIcVZvY2NwaENneWZ3cU9QdUZoVEZEcURQUnlUcXdOakZhL2pKYldXZHR3T3ZrL0JzNTJWSDNMNXVHMjFLM3FsaW9mRWhtVnMzWEczaEtkTmR1ZGxPVWhuMTB3eWJRUHVpQm9Lc2drZTlOZ3I1TUZxQWZwNGRYell1TjE0S3NLeW5kaExHbWExMUcwZkVXZGdHV2c2NmljSmFNNldmQmgwOXRWR0U4cjBnWktDTlAzTU81RTEvM0NzVUpzV3J4T29NRTY4RlZGajc1RXB0dUpUSzlZM2cva1Z4M05aQTVpVk03Uy9lMFU1dm1uNEEwU0hrWjd6NU9VbXR5ekZyRWo3QVFldXV0TzNSRm50MlhON2pHOXlYSlpKcy9kbGpIMXJCa0tsc3FPajR6S1dTQ2ZMSXpKN05sVS9UM2d2ekhFZnVsSmxUZVJDS1kwaGEyeGdELzIxZURLTnhTMW5VRDE3QzY1NGVuTmZkTy84bzEwQUxvN2NZbHRRNHBIVXlKR1A5M1BJSXlkTktpNXJ3YmZhMWtvNG9EL3ZKV2xKL2NqREo4RnVyL0Z5eWIyeW9Mb1dYZ1kzUVNoanEwV2Z3QmJXY0R1TkxTc29kR0J2YjFPMCt1OUFidUNUMHVrdGlaM1lrdlVtTWNhMVRrN2NNSE04OXBaVEE2SE5mc1lvWGhqMnl2OXJvWWxCRWREUzlyUnR2SzNoVEp5bHlwTTZLS3Y2bHQ0R01jNW1INDE2My9SS3gwT3ZaNm0ra1FFM2ZMaFJYazc0RmVaUGJucnpRV2FyaHVWcXhpNVZ6WkVhdWN5NXl3ZHRGQVlzSG1RdDU1bGp4dk9XYkRtVzk2eS81RFhWZE9MZW1hWVlzbGhYZEZtSDhnejloU3FMdHNFU0c0K1lnbjJJUXFiSXpiM3ZGOWpmU0wwVWkrZElTWjhiRXhtaGdjOFNrY2ZwTXgyNnA1RlhpVjFCT3VqNXlBNmlhK2I1enk4aDdYZnNUcEtTdzdsYktuS2ZnWUE1dTlDL201cWtQNzFXRXNNUkJmWW5UQ1BsQUtFZmdPalRKMExBeUJHeUJBZXhwSDd3UkJmeDd0OWxQMGc3UDU3RGxqTUQreCtjTDJlZzVCREFFYU5GQkIweGUwZ0xDK1Q1dWRIeXUrZ3paTUNKNjVvS0dlZkZWNFMvN01tWitPQVJYbXI4a3dBTzhuUGZSTUlQNDAzUmphajhzbkVwSWR4ZDBUd05Ua2ZZVmh1RUl3Vkl2ZXdjRWIzRUZKbEtFSS9xSFo0TTh5Vll4NkovOEZ5bDlvWGYzT2hwODVyWTJ5ZWVCQ0p1Y000aTAza2hEZmVpYVpYSXJDb0FKTXhUQnpTbkN4OUJuckp3TXlPYWxPczlLbVBKSVdHV1RNbFZRR1NDT2RUcXFRVUFlbU9LUGJEbTJlTGFmcS9oTFF1RjdqTUFNMzZRbVFobW9ZTUtTR0M4elhxK2toZFFJK3hlU1I0eCtjd3pyYVplSmtEaTgvWVo5UGhBK1VHcjhHK3l4L0wveFFNMGV1RVlrdU1zWU83ZENYcGhpREltbzdpWU9tUkVFOG9PUXpWaUFVWFBidHBxeHkwRWdVL3NSbGRIK3hJNVdCSkMwa0dtd2U1WFhVU1h4RUFWTlhNa1NHY0JXWmljRFM5M0tGRG5MV29kblJwWjI2SS9rUXlJU0hZbnZFVU5Qd1F4RjVLbGNRaU1FUnBMYzF3TjJsZlRxd2RGZXdvYlZIazBYYmZDT05ZczFMWmpScEVNWkJKaU1SVlBuMXJ5a3NRWS9ORXpaeGlRemlMbGRvSjRZREhMcHVPNkJTMTl5aTYrTExJOEhhR1RQL1ZJR1JLek8vREVzYndaek5zcmpnMHZFVlVBM05yVDZiZ1F0aEF2SFlzTTFLZSszTHl5enJyYXVYQlhaREtXWkJKck81d0RoM0trL2l6R1dndHU3V2VRempiWmRJNmRQWnk4dzZneTJ4UnBOU2lYNFNWVUNVSkU1UDdKZkdHNEh5SXFXRUNsS09MS0hDZUVsT0RsbFloS1ZwVHRydW9nU2x5WGtRaEJ5NG50VU0rcVh4aGVXK0RxdTNMODlyNlN5bXQzSXJTT1F0aEluVUlSSWVzT3FORHRkWkZibHN0WG1SOE9qUUpqQVk1Slk0NFo2VmFrZ1VvWkdpRVk4aVI1WWpWSzczUUhoSVF5eGUzRk94dUpNVER2RnFra2NCZ1BWRVZlVVJ2U1ZwMHVBOXptNGVmMkllTHRYdHN0aG9obGM1WkNDVXAyRERXNnhuZ1d5TmFpUVFkbjZtZERLQXlWUjNkdzRpVkZpNGY2ZzlhQlFaT0RqOFJtcVphZHFoTjh5TmI0R3BmRTR0Mk13bElieGs1bmNUYjJtMGhic2EzZVlhZHZCOUsxWTNiM0NjU080ZW54ZG1kYURuZ2duUUUxUUZTdGlxMGN5SElQU1JEWTE4NURkQUlxZzBrVkRQU2ZycW0wUnBvNjN1QXM1R2c4K282VUk2TTNwSnpsaThkYnZQd2U2ZGNUSXh2OHd6amJCQzVOZGVWVGUxRXJXaXJvZXJMK3BMRmpRc2o2UVRQdWRJaDQrSEV1WUdvU0R0MFF6WEMzb09YNURTWldOVllpVnFSTEtOVDAyZ0NFQUI5MzlvZjhDbnJMYms3a1hiVWtqakxxd01KQWxHSnBBY2xuY003TkpmQXg5alRXdXIzVEJnMFdwa0RZZFdTY1lkbm9JazJhQWI2dTRRWXV2RGRPY0RKWEFYVGhrSVduWUQzQWJtcDZWM2d6c3ZRYnhxcSt4MXo2KzVxQ21IUDJxYjBmZXNvSXFBQXBiZjB2RjZJYVdqemtNcy9yTzl2cUk2elJFb0JEVDArSEJpQU1GcWxmZGNHY0RTcTJnbURzMmV0U2ZIdWhsMDl2N1FZblRHVlhLQTNOUmxLcWp6Y0Q2dmFCRng2bFFGaytaVlIwdVlzVkxFVFdScVlRaHpaZWt0K1M0SXdiWXMxU3B4dFlKZFhWSmR3M0o2WWo0bGgwd0RSamd3enpLNU0zZm42Uk81bVhrRUdHdGtTTzN4d25XeU55T3VrR3kvZzdDMnZMYlhIZEZnMlo4R2VMZEVDWUhRRll4RE9VVmdodEhuby9WUXV2VWUyZWY2T2p6M3U1MmJMNkJ5alZZTXpwclJSS3phaHI5bjUvbTVzbmNsa1FoaHFvc2E1RDE5WGpXbk4zdkljN3duYSt5eW1Wa3QwQzF3VUFXTXg2WEt5enNsRkF5RkpiYnVkMk1yWk1sT3RubDQwV2wwdGNPa2hVTVk2TnBPblhGcmtWZ2RZczRleVFpUExjak5xQkJmQ0xkZEwyN1p1WEl2MkxhekI4eEhRbUJqcVF1U3JMMVNSa3JDQi9YMDdwbXJXckRUTzBtZzdBcUN1RmxDVzVXejRySDNGU2VQc3U2YjhnYWdtako2R1FOdjVnVVVxVDBxcERYRzI2YmlIMkp6VjlxMjJBVFFHbVVOK2ZISFlFVVhoU2J4bVJzYzBjYzFLNHl4dHlIc0NrSzRXSUFzajc0Z1Nlc0N3YjJsSlJDTXRvdVNIeHoxbStRUlRtUGlPUE5HUUlOOThLMG9UWjN1ZEtKMFc2MW9TbHd2WXNFRlh0NlRpWUZUSW5TaHRIbTdwWTM3UnZabnhReHBueWVpUk8yUTlVZ3VvVTh2WkFLbXpaK0lTeWJaSEhJOXE4amlmNVRoQXdsbkltS2pGcHF5akxJaXJ2bVlFeFRhUm1UVnpJdW43VmpCTTdkd2hsVURhUERoQUFjV1B2UkZ0SG9tUGVLWnhWaDh0VUdocFRiRXU5clRrdWowM1FabE9XTDdraTRoV1BTNmF5L2tzQWNicWs3N3V1SDRTOGpCVmRVN1NSdlJTUWxVN3UySjgrWWU0YzExVUFaTnYyN1hOZEp1T0lhVE53MlVmNndnZnNsa3hleXFOc3hpdFZOcm8wcFlPM0hJMnJKbUQ0OUo2SzZ6L3VESUt5d2M4NThOWC8wZUhKT09ZT2tuQmNkRUxTQ0JXUndKMWY0SWZhcXhvUlp6ZFVxMlhIM3dteEozbmxMNTg5ZnZicW94dXNiMnNwZWpxMDRsSWc0RGtucHI3bWtqYkxiazdrWG5TNWlHUElHT2JqN3BPS1FFMTRaSEdXZXpuaWkyaFdyQXNjZlFzWjhPSDlLR2lLOHpXUGQ3alNuQXNlMjVlcDlndnMydjY1NnRrb2JjYVlGVHg0V0ZWeVNHeU5GUUN4Z0tCZkxxakYraEx1RlM5Mjd2WlVLV0gvVGNZdkt5Yk1nTHlhMHZVeFNhMWllaUN0SHpzbHA1WHg0aVZ6Y1BKeGs2NkhkRjh2RWNhWnpIbHBEREJIQ1ltbjNPZFRoQ0pMWTdZNHhHOXVpZklLZmtkcjZldkRsNHJ4NTlIUm51ekI2dEZ6V0xDUms4K2NnY0w4VVRpT045dlFZSzFaSkpjZ2taTENKOE5VWWpvSHFKUzJnNjBETjJKNzRtSVNocjZtM0t4ZWRKUEJDQ2hwSndCcDhnTFZ1ZkxUdUNkOXNBU2FGRDVVdENoQjRYd1crRHoyQU5OMTJsWW10dHZ6OTd5M1NCREdUYjRvMi9XOEZobzJ3MGQxRFoxci9pQ0ljZHAzOW9XZlI2RlVYbXdNTkF5ZERvZGRSU0t3SUxkR0VGTFVBQzBTTnFhQlh0ZUZGWEZqbEhaMUpxbVJWR2ZGMnVLOFRsK1BrVnZxMVRaVmxyYnNjcXdnMGljczhHeFBMd2FaOGxqRWIwUXpEOE9XOWNOblhudExnYjZWSitScFlYUFZZUmdsNk15MkpLK3dvTWdKMEs0dmV1VEp0c1F6TnBwbklWc2tJSkNPRk9PRHN6V2lTbHh1N3JrYjZvcVZTN1ovUVlkWFIycjNMd2poM0tEendxNGErakc3OUtXTUcyVFo5U0szaUgzVmxPZlBsZ0FFVzkwT1k0VlNJSnVXU2pkZ3kzNXFiZXhTeE9qTjdLaUhsOC9qYk9ZYy9MSXBCc3FuRUVqSHNwQXJxREVPWGJ4NWsrRncvNDRuNHRsVEdJTWVHK2dRVTRabzVrODFIbFRWLzVYQWsyaDJ0K2tVckV2bGZnQ3JPaHJGZ3RnTjBJZnVxTWtHcUxYVVhBdWJCclRrbVJCNU1BbEdFam1wWVNrY3ZaSWpvZTA4UVBNdnVoZVVEU1UyRmc5SEY2WDlhR3FmaEZWUGh5cVZBc1lOYmJ2Um15akhETGJvVFk2QWlUUXVLV2FIZDZxY1FxdjdpR0xIQWMxeWNyRk8xU3BxMHhXU2hrekZhTWpTNGNDcHRsNVBDcVhlU3F1SlgreEIrQlY4Q014cWZKR2pLUnl0aTB0Z1FvNHU0ZlAxamh2N20xT2lUSzd2YjBFTmVLSi8zaFE3RnQxakhMZ2JZa1JVWTlwTnFMSlE1QktBZHVVRUQvZGI5VzVjS2JsV3FMcHJBclBjQXZHajFSbEZGWlpCNzhpd0p3bGRsTEFtdDNFdzIvaEI4T09hVW0rUEdPTjlrWXl4amw4K3llVnM4Q1MxMTltbitmaXY4NlJ3d0kwbkEyUFBmL012OWhnOTduczVYOFdBZVI1NkZDZDl4elFKNFdrdUxKYmpaMGUwZVRoL1ZZVVd1OERwN0NFRzJBbzF0UFN6M0llSVVhaFRFL1lnRnVVRUtIR0J5c1M2K0Y5VnA3aTBUVyt5dU5ia3NOZHFqSzhSZFhjc3dYTWtSNnBuTVdPeUFlMGZ4dDd5UjVrMGlidnczUTJuR1ZQOUtqUUNFZDhHb2RuQVZpMENKRWo2Y2dRWlVhemNSTWd6TzZvTUNBN1c3enRoOWwvQzJWQS9Va0NORzRkcktvYVp1NUlVVTNKdHFZQzFXak4xa2psa3NGcVNVNm5qaXlqNTVHaFQra2xtZU9wblBVcS9Ic2VxMkFjU1J6eEI0cVdzNkg2TkhaTzI5SUlpTmVMNFExQ1RIK0VMWWthSm54SHhuTitRanpZaUdUbzRWbDJCOVBpTjZyRVdMclUvZEJTN3dPaWVWMXVTMkVhL1lnQy9saFhxeDNKZlczVkxZRGxuemJPTUsyV3RCVnY2NkM2K3ZMWEM3TEgwems3eDNETDRyM0J3NTczQ0dqMjZ0c2N2dWxzb0JkRmwweUxqbDhqQXNMTmwwSjhzSkpDYXZFa3Bta3J6TS85OTlEUVpUS0RyekYySVdEOWYrTU5nYVovVjFMZGVzSEQ4azJzNm56ZjBSS2xIdk9aY3NnU1dLc2x0bUpUZGFubFpmT2srNkNBeVc5aWZJd1lpaGVrcjRxamFkUFpjTFRKOTUwRzZrVGhMTmNMZGc3Q25Mbm5uL2wyVkhiT25nWlIwWmd4TEFERGo1UVozTWVlWTVmK29TR2EvY3J6eit4SkNEMXpLZFU1U1dRaDJLUFpER2V2YnFrQ2IrN0IvdDlIS2NTc2xsZ1Q1NDN5aXFGUEdVVlpFK2xyMXZQKytQbitUL0tadS95ZG13Skp2MEc2NG5IWTB6SUpHK3pITGFQamVmYXlrZFlUVFd1YTZtWGp4ZHVoTGpvZWtMaldHTitXbmw4eDFSNVFvNlVYcDhUdGx0NkZYYVAybzI4eWt1TWtobkYyRUxicGJPQkhUbGdzRGFOaVhkbDBSalpQS05Od3NHaThuRkpndUpIR0EyYTBobzNhMEROc0hiRG1yRG5ZTFhXb09jZXpjOVowTnRRNlFNaldDN3hEdWFSanNBMjRrUmRUTUc0V2ZMQlM0eGtYbE5YZXRzRHRJZFNkdFgyN3BkVlJuc25zbksxZjFwME5RUVBZMkhxQjV5Y2JIekRmTnp6dkZkUXM1ekNPeVpPT0NyZkE1NVNnaEhBK01CcXM2c3F4VVdJbEJscGE1WGtteTlZV1BoeTI2V3o0RTJwZ25UMWozMDFXQk1Kdms5QmVuWE9BNEppVUIrU0lGQ2gxZms1RzZLNkJmTnA0allvRExZM1NmQlBMN0dRRWdOWjJVYkhNeURVcnJmZFFKLzExUmI5enBKZU9FWWZKWTY2a01XQ1pUV0dCSDhNRmNWN21XbjRMWkhjdFZzdWE5bk93cFYwangvVHpHOW1CMmM0RzAwRk9hM2d6RVNqWERsZVRWZWZFaGtNS0lPWEhNM21TNFVOQjNJVjdhRS9Xc0xmZDlBSExWdlFjYkttWHprRGNkamI0MXNLdnBVeGg3bVNsdlRybk1ER1RodzZuWUsveWc0RVE1NEdQeWFDR2NNb01HZFJneXlFTnBsMXNPUnV3aEE5MEZFcWFHMGJQNS9GRG1nWFZ2WUg4TVRQSTVOa2VFMFpTYys1M21ZL0V6UDRnSC8wN1NZMk4vSmlXUnZtcEp5eG5ReWl0SXF3V1U2eFplTXczUjM2TE1PcGlJQWFUNTZtQnpQaU0waS9FNXlmbXJ0Qnh4dUdKS3JlMERNcmZjZk5WeExSVVVHY2lZamtiYkwyZ1NjY0JTV0VlZW1aWFAvNUlxcGd0UDRQSkV4NkJad0ZmN1h0cm1rU0lNVXJYU0hzZUhtSmFEbTgwelJvV2dyWmVrSHJydE9UZnJkN05YVzVtTVhucUwyYWwxU1BzUDhXMzZLaGxyRkhxdTZodnNTMnpJalBKK3JhendkSUx5dW11b0xNUFByR1JPM2I3MWxhZjFzRUluMW4rODZzL0hrR01OVXFiS1VxamFocmJVcFhPUU1SMk5saDZRZDF0ejhseklKaHJiaW9NT2wweTFiM3NhS2p2d09wTjUxeGUyWTF0cVVNNTdianRiTEQwZ3ZENjZWU1JiRExMN2tycGZjRTg2MDZwbVZCa3ZSTWdhaDBtdTkwVW5QaVdxdmowSTdhendkeDIxMUpPQXlhRWV5YVRweHZkMnhrTkhkdmpGa0paZERqdmlXODVHaFlUYVdVNUd5eTk0SEJjeW1YSEdUZnhYRTBlM0NrYjNiczg1M2VBWERYZTFWNHpiMGVZbzBodGFWWTl6WlRsYkREMWdqbUh1WnMzOGtlMml6NmxnMzNuRTdkQklCVzZVSURMZnEzQklucjNkUzh1Tzh4TGJabmNiTm9sYmRQWllKcXpiUmYxUDErTWNURHV2QTV4RGZSNDVONTc3RFlkV1NhTXNKTGlZVXh2T1RKQ2VUZTBuQTJHT1ZzYVYvTWNBVm1ZUEZ1dXpiSXM3d0dZaks2ZjhxdW1BMFhJV1BwV1hHNllsOTR5dWQyVVN5eG5nMkhPbHI0K1pXVDROVzluaytmamJKd2JOVDFNMjdKMmM5cDlxS08zZE84amo1cW1zOEV5Wi9Qb0lCT01EQ1lQNURZSjFGRkRyZDhvZGQzbGc5Yk42QzAxSUZPUDhoc0hVKzlWZFZqeW5VOTU1bnh3OWdYVk1uTmtudDJvc3RkbmJvWUdvN2NjcGJlODJveWprK1NBZzd2Snd4bWJjaWxnT0RJUCtNKzhkWGl0dUJxanQ0eUROcDA4bk9HMXB0TlRmQy9RaWR6NmZ5ekFpdFhldW9rSFYrUVNCVjVCbXN2Z240ZE5sVGpZT3FNejhaU2VTNS9oZk5Xdjg2ZlV2cytMc0ZyM2NQT0xaVDRWeTVOdWJpYlAwbXY4a0xGSnhtaWVLTjM3c0xEREhYaWVQNGJwUHo0TlhFNTUzdkg3M3hGc3hTUEZuVEErTmo4c0VOYnBwWWpGa2V5NzNFandPUDYyK0krU3drZCs1TS8rNm0zL0dFUnNSZXg4YmwzL0VBTTZSN2JoL2xqSzVyalVnY21UTVVES0ZHRVlCUlp4d3ZMT2liMVpONngzWG80TklXUFlkb0o3djFlcXNwOWdOeHFuU1FXWVBObUNzeC95TkVkMStuM1B2YmIvWDZmS1dQSVdaZ3VucXNlZlBzZnVHUXdxMmRpSzJwZnZtYkhkMTRqaTVZU3NZZXUrSnRnOU0vaWxJQ3RqWWFZVm9hQkFRWUdDQWdVRkNnb1VGQ2dvVUZDZ29FQkJnWUlDQlFVS0NoUVVLQ2hRVUtDZ1FFR0JnZ0lGQlFvS0ZCUW9LRkJRb0tCQVFZR0NBZ1VGQ2dvVUZDZ29VRkNnb0VCQmdZSUNCUVVLQ2hRVUtDaFFVS0NnUUVHQmdnS2NBblA4UnZLSm9NWUt1M3JoMm9VZzdUTjZCZDFtZ2dMbGkxdEQ4TUFuMnhEa2g0THdrajZGZ3JORHFIYjZ4WWZEUDZSUStsU0ZSZCttV0hvQUgwTCswK0pGeTlObjNSQU1BcGVQajdTeFN2Y1VvTjdOaG9vWGtabWxBUCthNFREc0RwL1QzOENyRmQrcEdFYXdXU2p2dXZ6RGN2WE4rbmVGNkkrUWl6RHpGRmgrcFluaWozN3p1UXNJbDQ3MWJOYkM1L3RVaHIrbm9rWGtYcUZBdVlvZGxRZjl4ZllWaG8ra3FMVmRLbDZ6dkZmWUdlRlpEZ1JmbWZiZk92aFUrRjM4ejZENlZ0Q2M5by9zVWRNaU5zc1VXUEZaL3h1ZkhNUncvaGI5WDZ6OFp2bGE4UVdTUVJMTmVNNCt1OXVLUTNFZG9qbGc4aTlYRmw2T3ExUGt6VEFGMXRqTjNWajAydGZ4YjRYcWM2cDFmQzYrQ1BjVUJicEpYMzg4UEtFLzlHWDRwVkM1SEQ2TDMzdUZBdVZFYjFSMWkvNXdSYm9odTUxN1pVVDNMNTZsTDEvOS9yWWEvazdpWDQ3d3oxb3orZG5Qd3B4VkpKdlp5R0gvRGRvNjlaUE9iMkRPSXRURVh6VVY1dXpNOGxNaE50OXZnVjh0a1M0cmcxVlZFQkdZc3doMUZuN1J0VEJuYmZyTVhycjNPczlycW0vdG5WRTh0akdGT1l1QTd6UHlrNERDbkxYcE0zUHBWZnBieFRyOTVSVVArNG4vc2tqbXJPZmhNMzdjUlZHWXN5RzladmgzaC80cHZpazFYcThxZlV3REtMZkR2K2ZwMHVmVE1SZmtWQmlvVjJUTUJnVktBYmtsS21yTktyRThnQjZac3dqWWFEdDQ2T2JzQ3VVWFljWW9zTWhsYTFmKzRlZ3laMXNzam1UT0lxeUZoL1NhT2JzVWZJQ1hGRDh6UllFelhLcjYwck5VVHJSbXZhREZFY2UvSDlOL2kycm03RGwxU2pCVEk3dmZrU2x2Z0FKUWk3WkNRaXdtcXNZcjhrL2RqeGhpdWpsN1pwdy95THZmNlQvaDhVZC8yNGIvTmpiQ2QxWFBaK1Z0aWliOWU1OXV6czVkYUtsYVJXUzJLSUM5VXlBMGIvQlZPWWxST2s4eW1BS1kvNEpYbUxNaE1XYjlkMEdkdXE2eEszVC9TWVpMSFlYNkdXa080ZC9aYjNtRk9hc0lNOU9SdXJyN243elBOa056RnVPb1lxTXR6Tm1aWnFoQ3JxTCs0NjRzVlNsVkppUDc1MldzRFgxTE4yZGxmdkdjUFFvY1NYUFdXMG44Qjdlalk0azM5dUxydFk1TUZjOVpwa0FROFROUVF0ZENPQ0R6aUFmODZlWHQzcDVJZU8vMzM3Z3Q0OFZ6eGlnQTU4T0JSS2w3VzhiTTU1STBaNUhkWTMzdU82WWFjLzEvWm9VTHlxVFY3S1J3MTNSWFl0Tk91RVpjbHVZc0t1NW83K1JWWHVkMXVZTlNBaWllTTBRQldLZ0ttL2tFRldwVm1yT29pYis5bE13c1hmRzhic0prVURDTHlHbFI0SXk4MndRRWxwU2FiR0t6cmwwdmhzdEtwbFp4RE84bkh1bWFJSXJVMUNuUVZPWXN1dTcyRzNFSTdQTnpkMUhpcTBPLzlSTnZ1VGdRaUNQWVRPVHQ2K3YwWEt4Q3RLd3pIOGU1bHdYaXY3cnJ6YXZFVEF5bVFFS2pRR1RPSXJQazQ4YWJGVW9mN1RIMjdZYktYZEJQY1p1UllxMHFGSkhab0lCbXpnS2h4d2UvS3dLK1VtaElkTXRzVDBZaHZqVjdLTW90WWpOQUFkMmNCVHFsS252UzhqMzAraGV1WFF3MHUrZEJyWUxTazJkZ0tBVUtCZ1YwYzVZS2NQSDB4cGVNR21tSnMvb21uVmF4S0pzNkJWYWpid0dGZmIrUFJPOFZPc203ZER3VW13VmN0Rm42K3RCcVJZVlRvTUE2djlpa2QveitnSGhMUWJkMTlCcFJmQWZmTjFndHJxaEdCSm1oV0dXUWZ5dC9qUThFVVlodXl5UWhUQjZvNW1aU2FaRi9PaFNZOHp2b3VKcjRLbzhMVmowNEduc05sNXBGbmVsUm9FSmVRdHgrYVZmSmQwOEFBQUJ6U1VSQlZJM1JaZmVHdHlwOWpXT0FLWnJtU29FZWVaWVdCcmJaVEgwOHdyNFFIR1JxVVZTZVBBWDRkZjlhZE93K1NvK2xuKzhYbXZFb2hKdG9teDRjZzJYdG9HZWluUlhBcDBpQldyOVI2aVljeUU0UmphS3IzQ2t3ejI1VTJldHpCMXNBUEgwS1BPQS84OWJUeCtJK3h1RC9BZkdqT0d2ZTJGTFhBQUFBQUVsRlRrU3VRbUNDIgp9Cg=="/>
    </extobj>
    <extobj name="334E55B0-647D-440b-865C-3EC943EB4CBC-14">
      <extobjdata type="334E55B0-647D-440b-865C-3EC943EB4CBC" data="ewogICAiSW1nU2V0dGluZ0pzb24iIDogIntcImRwaVwiOlwiNjAwXCIsXCJmb3JtYXRcIjpcIlBOR1wiLFwidHJhbnNwYXJlbnRcIjp0cnVlLFwiYXV0b1wiOnRydWV9IiwKICAgIkxhdGV4IiA6ICJYRnNnSUV3b1hIUm9aWFJoS1QwdFhHWnlZV043TVgxN1RuMWNjM1Z0WDJsZVRsdHNiMmR3S0hNc1pTeDBMR3g4WXl4VEtWMGdYRjBLWEZ0Y0lGd2dYQ0JjSUZ3Z1hDQmNJRDB0WEdaeVlXTjdNWDE3VG4xY2MzVnRYMmxlVGx0c2IyZHdYM01vYzN4akxGTXBLMnh2WjNCZlpTaGxmR01zVXlrcmJHOW5jRjkwS0hSOFl5eFRLU3RzYjJkd1gyd29iSHhqTEZNcFhTQmNYUT09IiwKICAgIkxhdGV4SW1nQmFzZTY0IiA6ICJpVkJPUncwS0dnb0FBQUFOU1VoRVVnQUFDbE1BQUFKWUJBTUFBQUFPYTU5ZEFBQUFNRkJNVkVYLy8vOEFBQUFBQUFBQUFBQUFBQUFBQUFBQUFBQUFBQUFBQUFBQUFBQUFBQUFBQUFBQUFBQUFBQUFBQUFBQUFBQXYzYUI3QUFBQUQzUlNUbE1BemUvZHV6SjJpWm1yVkJCRVppTERXWDVoQUFBQUNYQklXWE1BQUE3RUFBQU94QUdWS3c0YkFBQWdBRWxFUVZSNEFleTllM0JrMlYzbmVWV1NTaXFsU2xKM0F3NEQ0U3gzR2JDeGNWWjNleHlBalZNME95emdXYkxNR05pZElDSmxNNnhoSFdzSnJ4azdKaGhTSHN5NkRRd3FQM2dPa01JNEFyTUVvM0kzYnZ4aWxXc01HTk9nZ25YQTdCSzd5bWtJWUFrWVZVbHQrdDFuZitmZTgvaWRjeC9uWmlwVGxZL3YvU1B2dWVkMXovbmNjNy8zZHg3M1poUk40ZlpCUWRzdFhmSG04ZVY3N3JwWGJPbGo3RUVBQkVBQUJJakFwcFJLc2FGWTdNVkhrRW8wRFJBQUFSQndDWHowY3lTUGw3VGYzemVFK0tVLzBrZllnd0FJZ0FBSUpBVG1TU3FmTlRCbXhHdU1HdzRRQUFFUUFBRkY0UHl0dWpnMk5CYkVWZU9HQXdSQUFBUkFRQkdZZTV4R0tHOW9IQmNlMHk3c1FRQUVRQUFFRElIVloyYUZ1S0lQWjIxZlhIdGhEd0lnQUFJZzBMeDVVWWluTklmOTU3UUxleEFBQVJBQUFVTmdjeTJxaVJOOXVIZEp1N0FIQVJBQUFSQXdCQnBiMGFFUXUrcDQ1NW9KZ0FNRVFBQUVRRUFURUozb25CQnI2ckJ1Sm5oME9QWWdBQUlnQUFMeklvck9DL0ZNUXFJaXVrQUNBaUFBQWlEZ0V6Z3ZYd0N2NmRmQWwrd0tTejhpamtFQUJFQmdlZ25NUFU1MXB6ZkJPekdDeFNlbmx3UnFEZ0lnQUFLNUJGWmwxM3RWaVBVNEJwWlY1b0pDQUFpQXdEUVRhTjZrMmk4SThZVVlBcFpWVG5OYlFOMUJBQVJ5Q2RDeXlpaXFDSkc4MElobGxibWdFQUFDSURETkJHaFpKVzB0a1h3bUE4c3FwN2t0b080Z0FBSzVCSkw1bkgwaHJza29XRmFaQ3dvQklBQUNVMHhnWGx5WHRWOFVRcjc4aldXVlU5d1VVSFVRQUlGOEF2R3l5bml3VWk0VHdyTEtmRklJQVFFUW1HSUM4YkpLcXYrT2tPL3BZRm5sRkRjRlZCMEVRQ0Nmd0RuMVJ1T1JFTnRSaEdXVithUVFBZ0lnTU1VRW1rOG5sYjhnQkxtd3JIS0ttd0txRGdJZ2tFOWc4MG9TdGlMRUUxR0VaWlg1cEJBQ0FpQXd4UVFhMjZyeWJVRno0VmhXT2NWTkFWVUhBUkRJSjFEYlZXRk5JYmF3ckRJZkZFSkFBQVNtbU1CS3NxeVNDTXpSWUNXV1ZVNXhVMERWUVFBRThnbGNOSCtxTXkvRTQxaFdtVThLSVNBQUFsTk00QUxONWFpdEljUUN2bGFwYVdBUEFpQUFBcGJBT2ZPdnR0R0JFRy9BbjRCYk5IQ0JBQWlBZ0Nad3BKWlYwdkdNRURYOENiZ0dnejBJZ01Da0VwaS91OXR6MVE3VnNrcEt1Q3lFdU5SekJrZ0FBaUFBQXVORjRNRDhtWGY1Y3JlM2JkeXEraENiOVlFTEJFQUFCQ2FOd01kRUgxSXBibGdNZTRJZldYKzRRQUFFUUdCaUNEeGM2ME1xTHlZZjlrMGd6TVlmRjVvWUlLZ0lDSUFBQ1BnRVZqNVBJNDI5VzVVSFlzUG10Q1R3SitDV0Jsd2dBQUtUUm1EcGdXK1NRdG16Vkg3cVQra2JHWDlpYWRTeHJOTENnQXNFUUdEU0NOQy9QWWpqSDZuMktwVzBPa2h1ZG9IUUlaWlZUbHJUUUgxQUFBUXNnY1hMOS95SHExRzFkNm04Zk05ZGR3dTdYR2p1cFRaUHVFQUFCRUJnSWduMExKVVRTUUdWQWdFUUFJRkNBcERLUWp3SUJBRVFBQUZKQUZLSmRnQUNJQUFDUVFLUXlpQWlSQUFCRUFBQlNDWGFBQWlBQUFnRUNVQXFnNGdRQVFSQUFBUWdsV2dESUFBQ0lCQWtBS2tNSWtJRUVBQUJFSUJVb2cyQUFBaUFRSkFBcERLSUNCRkFBQVJBQUZLSk5nQUNJQUFDUVFLUXlpQWlSQUFCRUFBQlNDWGFBQWlBQUFnRUNVQXFnNGdRQVFSQUFBUWdsV2dESUFBQ0lCQWtBS2tNSWtJRUVBQUJFSUJVb2cyQUFBaUFRSkFBcERLSUNCRkFBQVJBQUZLSk5nQUNJQUFDUVFLUXlpQWlSQUFCRUFBQlNDWGFBQWlBQUFnRUNVQXFnNGdRQVFSQUFBUWdsV2dESUFBQ0lCQWtBS2tNSWtJRUVBQUJFSUJVb2cyQUFBaUFRSkJBV0NvZkZiMXVYd2llRlJGQUFBUkFZS3dJaEtYeW9GZWxGRStPRlFFVUZnUkFBQVNDQk1KU3VkZXpWSXJyd2RNaUFnaUFBQWlNRTRHd1ZEWjdsOHFOY1NLQXNvSUFDSUJBa0VCWUtoY1NxY3p0VlgveXYvN0RiNzdwWFhVdXFKZUNwMFVFRUFBQkVCZ25BbUdwakNpSzNHNFVWK3VqdjNaL0VvOStueXFPaWxBUUFBRVFHRE1DVlNGMkEwVitNSkhBNXdMUm91Z1RQNnJFOGxZd0tpS0FBQWlBd0RnUktDR1ZTNGtBbnBTbzFzUDFKTzdWRW5FUkJRUkFBQVRHaGtBSnFZeDJFdjNiTGxHcCtiZkdjYStWaUlvb0lBQUNJREEyQk1wSTVXd2lsZVZHSU44b0l6ODlOdlZIUVVFQUJFQ2dCSUV5VXJtU1NLWG9sc2d2aWxvVSsvRlNNUkVKQkVBQUJNYUVRQm1wakE1Si9XaGJLMVduQ3ZYWGowdkZSQ1FRQUFFUUdCTUMxZkFNZUJSZGlKV3lySzI0WEN1VDU1andRVEZCQUFSQWdBaVVrc3Fvbm1obHB4eXlqNVExUU10bGgxZ2dBQUlnY0xzSmxKUEtaaUtWTHkxWjJyYkF4NFZLb2tJMEVBQ0JzU0JBVWhsNERVZFc0M3dpbFkrVnJOSUNQaTVVa2hTaWdRQUlqQWVCdWhBYkpVcmFTTFN5VEZTWlc5dDhYS2p5aU53NjBoTmJUd1NXWTNJOUpVRmtFSmdBQWt1dnpxdkV5dGZraFp5QlAwbmdkb25UcUpjYnkvYXI1OFNXeW5RKzF0andTNUVseXBBWjVWYzdtZDVuNkxudzRnR2R6R3NIUnpHNTdvQXlSellnTUM0RWRsNmVXOUw2ZW03UXNBTmVUL2ZqczlmRFoxbU83MXR4WENKcW5Gbjlrc3B6eUZLNWVOeFZKN3B0dTFVeHFGTzc3UUJTT1NpdXlHZXNDRndRVjNQTCs5Q3RzZ3FVbTBVZkFaVzNQL0NCNUdOQUo5LzZjKysrRWNpaGxXamx0VUEwSFh6MHJISU5XU3JiWmUxY1hiREI3L2ZOWU1OcDgzYmJBYVR5dER5UmZpd0pOSjdKTC9aSzdWWDVnVU1McVNUaXAzN1hBK2VaU2VKcEJRekVqaGIweHpYbWgvcVM0NXpvaEVveTlQQ2prbTh4aFF1U2JnZUR5enQ4ZHNRQWdWRWdNSk9hWi83MStndTNkTW1hSjdmQnJLeUl1Kys3STludXVyZTJyc3VTcysvdDVjWW9xbDFOTXVKU3VmSzV2M2pQWFRvZzV6eTllVmZMU25kdjJZWmlPeFhwWDg2VzMzWG55ZlBmSEovczB4MjVTN1dEL3ZPT2M4VVBDSXdnZ2FxNCsvSTlwRHozM1h1M1NDK3FhZnR2UmYrWk9CSEh1Nm9lU3lYZkdieWQxZDVMek1vckpjdXdlUzJKeUtSeXBSWm5vVFMwWkQ2RjBTNlkyYVBDYUlNT2RDdlN0NXo5WVVMMFM2bDRLOGxIUTFQdG9PKzhCMTFsNUFjQ2d5S1FqTWtsalYvbzNxZkpmRUdzRzNmcytDdnhOZEdTTURaUksvZnZHTnhrdC9Gb01hbmJFeVdMc054SklqS3BWTis5TEpsQm1XaXQ5RE9wVExMVHhuRXIwcStjdlU2SWwveTczM3hiVGJ3MmloNVU0NTErTytnMzc5UFdFT2xCWUhnRTN2U2ViMHpFNUl0Ky90M2Y1NS9td0J2Nlh4S1BYWStpQXpQU05sdHFjYU9mNjlrZTE1UHE3ZloyVmlhVjBaKy9veXJFQUwrUXZqelVjZENDZWpvVjZWUE9QaTdFajhsVExEZU9yMFpWOVhEMTIwR2ZlUmNVSFVFZ01BSUU1a2hNbnN6cVgxWnF4bjVNaXJrWlc1a3o0cElxOWNvWXZBbVl6TWlLSHBkSWNxbU1vb3NEL1Q3Ymc2a0I0RE5yQkt3aS9jblpmRTM4Y2xMYUpmSHlDMElaNjM0NzZDL3ZNNk9BRTRGQWZ3VGtCM2pXczVMT2VHT1I1NU1GaWhkdEQzd3oxV2ZQeXVlMitwRTZ5SzFIcTlDVlN1cTZGcXdFNkxWNjFSN0wwbXYrQmZGWlJmcVRzejE3N1k5dXRjd2Z0M250b0wrOEM4cU5JQkFZQlFMeWErRzdXUVU1OU5hVEhDWkc1THo5cnVPNTJ6TkJrVlhZWEwrMlZFclJZMEZkcWFSM3lXL201dDlyd01WZUxkd2VUdkR4azA1aGJGYVJ2dVRzb3FCdXQ5cms4bjc5MlhpdkhmU1Z0ODRYZXhBWVZRTDcxT2F6eWxiUi9Tc1ZTUGZHUnV3VVpsMzZ4VEhvZ2F1WEczc3pDMTJwcENHS3RTeENmZm50bDNvbHM2K3M2YXR6eFpMT0t0S1huQjF3NjdvdHhCVlZUSzhkOUpWM2Z6VkdLaEE0T3dLMG5pYXpTM2pCR0ExSldSN1VVK1ExZTdQWE0xT2VYZGxMbkVsTjhwZCt1VEhPMHBYSzFWNk4wcUppMlc5eUZNWHFLNHo2MTlyT3kwN1BLdEtQbkJIS0d6WmpHZ1hlMWtkdU8rZ25iNTBUOWlBd3NnUjJjaVl0bXZaT2lNdmUwQ1pGM1ZnVDBWNTIxMzJrNnJwSlZqTnQ2NzBVeXBYS3BqQ1QvcjFra2hsMzNyUFZNeVAxNlVsR283Ynpzbk5nRmVsSHptYWRwYmQwdGwxOUdyY2Q5Sk8zemdsN0VCaFpBdldjU1l1R3UxU0lUSlpyU1IycXRwczNhMmJEUjdaNmtYcTU4Wjk2S2FFcmxTUzJ2U1F1akRzWE1Qd0tFd2NDVjVtZGx4bVZWYVFmT2R0MGhsbHA0UE82UG92YkR2ckpXK2VFUFFpTUtnSDVVdlhOak1MNTVnK04rWFdUYUZVN1FubGU5S1JBR2FjWnZsZWxSaldrN1dvUHAzS2xzcEU5UXRGRGZqYXFiNnZia05PN21zek95OHlOVmFRUE9hTzNSTlhETXM1OFhnL0kwSkhiRHZySU83TzQ4QVNCVVNKQTFtTG1wTVdjRmNTNHVHM1QrNnJhRlNNVk94cytTblZ5eTNJZ2hUTFVOM1dUdUZLWk0wTGhKaWw1MU9oSnNrdG1xcUtSMFdqc3ZNeVVyQ0o5eUJtOStkUmgyZkpwUDdjZDlKRTN5eGRPRUJoTkF2TFZ2NjJNb3UyNzQxNmtxUHJMWVhWbVNyYnRlRlZHSHFQaHBWNXU3T1V0VEVjcWFUYWp0L256Z21wWG1DbFdFSzIvb0VZZ2MxNlJQdVJzMVJ1SEVFL1pZanJ0b0krOGJVNXdnY0NJRXBETEtqc1paZHQwQmZTY25SaXBzLytMUGNpMFNET3l1NTFlVmFvaWJUZktsOEdSU3JZYXNYd09PVEhQTTNZNVVmcjNGb0VwSTE2UlB1UnN6MU5pUHVycXRJTSs4dTYvMGtnSkFtZEVZSjlFSk90VWRUMDBtUVFlV2tIbGQrU3FNOUtmbGM4SStCMVJGV25yNGVWR1J5clphc1JUVjJhMmwxTDBlRFl5R3BtZGw1R1lWNlFQT1d1WUlaZ2s3OW9WZXc2bkhmU1J0ODBKTGhBWVVRSTBrcGUxT0hMZTg2MlpVVW1hQjdKOTJibGhXa21ESXFaZWJ1emhMVXhIS3Fuam1UVkMwVmZwbWtPMHdzbG9MTDJzTXVwRHptcnN1c3ZLODhWa1Rqdm9JKysrWUNJUkNKd2xnUlliNjJmblhYUTFrSDFvZ1l3WCt4V3hpMTZuak9Vd1FzNjJOQ3BESzJsNGVSMnBiRnFEbXNmcHk3MHpPTlZObmIrWFpaWDlTS1gvVE9YRDFFNDdnRlNtcmcwOEpvQkFOWHZTWXRXZHlxQVJUZDEvcFFrZWExWFNBcEtyb3c5QmpzZlNWdHc5NWRWd3BISXpOTEhNVXdiY0ExVGQxSmxvT0hrNzVjazllRVY2bHpQNVJYbWVXNFZQdHp2dG9QZThlYjV3ZzhCSUVzaGJWbm5nTHJiY3N5dUtGdmhZWlZSWEw0YVBaT1Ywb2NnUWxsdjVseHNkcVdTckVYV0cvZTdwUGZwK2s0YlROUVczOHpMaTg0cjBMbWNTSXA4Wm0zZkdiWGc3NkQzdmpNTENDd1JHaTREOFFNeGFScEZhcm05ZEdFbWtmaDc3SDRsMmIyOE1acHpwTEx6SW5wSmJWa1V6VCs5SXBWUGZ6T2lsUFJlOEVlRFNDY3RFNUVaalpueGVrZDdsVEZxVmwzaSt6cWVnZVR2b1BXK2VMZHdnTUpJRXlFYk1IRDZyT3I3U290QWQ3VlhCMWxWR2g2NzFPWkoxakNLU2Q3a3hpUzh1S0pkS3FydS9yUExoOTljdS85SjFONHVWSDZ5OWFNTjZ6ZDkvOHRQeDBjWDdqNS9YMWY0eldVWDRuUS9VajUrbjZlcVlxZjNmdkxkMitTZFR2dHlqbDJXVjZiRktXYWR2N3ZMOFBMZnNmOWlSRnkvUWFRZVFTcDhPamllQWdIeER1cE5SRDdjelI0SjZyQ01kT1lOK1RiTXlYWWVQNGw2LzNOZ3BXVGd1bGVtSjVROEpjVUxUd1YyZTJYSkRITmZrUDdUOVh1TGJPbzcvZmlaNnVIWmNGMDlxV1YzTkdDOTlQZVZXRjRFdlRWYitGNG9seEt2NUtabjdmZkpCb0xhdllQNk8wNm1JTDJlZmordjBXTmRKNFI3VTZBVDBqenJaRzI4SGZ0N1pLZUFMQW1ORmdHekVyT0V6NnBkek80ZG1ESXhCY1dqZjI2R2FydHEzSEVlNTNnZUpqcnkwWkJtNVZLWW1sajhvanQ4U1ZUYTViUjJ0Vk1YWFI1WFdzOUdqeVlERStlUE9rcUEvLzUydlBkNk5QbWdlSndmR1pRcXlJQjc3alNqNngzcWh4VnZaRVkvOXY5SEtwak5ZYUxLZ2RUdHM4MDFnRTgycGlDZG45RmVjZnhsRjMxM0xUVXk1N01pVDVCbTJ2QjE0ZVpzQ3dBRUNZMHlBTk1RWm5sZFZJVE9TVjZySkxFbTZZOWp5dlZtcm9UekJxTG5sT0FOdGRwVlRjUUc1Vks1NkU4dC9MYVR4R0szVStjY2pEdU9lOWJ6WXJTVmkyS1QxQWcyS3NQa0VHWlIyZXJpVkdxNm9WRS9pWjlKNXNWRlFwSmE0SldOVjZ2cmxVaS91WHp6d3dBUHZwT2syMnIxNzF3c3poMDVGWERsN25UaStJZU10T2c5SWt6SnhVRk9SQ04vaWVTZUh2QjI0ZVdkR2h5Y0lqQnVCVnZZSTNweTdYcExMWTlYNThzUUYyek1mNmFwVHFlVzJVYTZRWENxYjdsZ0VyVEQ5c2ppVEI5bHJoR1N3ZGFUbndWY3JrN3V4RVVVdDhkeENNaWZkRXNxY2JiZ3YxbE9LR1pWYmRNaWVQeklydm4xRUY3eVo5VmhUTVIyamthZldicWNpanB4UjEveGFFbXRuVGNkTzcrVllqZHhlUWxad2F1UHR3TWs3RlJNZUlEQ1dCS3JwU1F0WmozT3VBVlpqczhkMHM2ajdTa2FrYjFISTNjaHZSL0ltZDRZT2lvck1wWExUWFZiWjBtWTBhZWF1enFPaHhpQkpybUs3Y1VWQ0lVdXpsVmlCK3pwTkxiVmVvSzFYTU0za2Y4NXV1YWFIT0MrNGI1dnEwOGY3VmMvNmRRTGxnVk1SUjg1MmxPcXZ2TStzbmsybGpvM2ptS0VRWDNJMUZjemJnWk4zS2lZOFFHQXNDYWg3MnkvN0tqT1o2RitmS2RhV2l1SXRyeU9EcE9zbmppcmY4MGplbG82Y1NqMFVEL210T2RwS3Z0eklwZEtkV0NaSldGY0ZySm0xTTZTUU4ySlB2ZlJxOFFrNkpHbFMvVmtLNzhiaEtUVmIxaU9lQzdYOHdZRURJOHJuclRySCtmR2Zwb25GZlpuYnFRaVhNeXBlY25VZlplTXNMS0YySGxLRmt1MTRRL3ZwUFc4SFBHOGRqajBJakRjQmZXLzd0VGpTdDNBY0lFZjZudi96eWZaZWNqT2pnaVNvNHllTzFGOS9xZnZLMmVYYlRxbGNCdXV4a3hUaldxbGN1VlE2Sys2anRoM2FiUnRHOWtNUzlVUjFWcVUxMlRJR08rbnJ0and2RFZwdXlMM2Rab1RxZC9QbDRUWTRkdEhEU2MvNUxCVklwV00wZWxuRWgwNUZ1SnhWZFJlaVdpeVY2bDE2Q2ZLazY1MkJ0d09ldHhjTmh5QXdwZ1NrQ0NZV2hWdUJBMmRpVzQ5U3ladEViaXd1M2NjMzJHSGlKRE1vYjh1M25WSzVETlpEdmR6NGJLbGNtVlJTQloreWFjaDRvZ21iWk52VXc3VE1rd1M1UTZFSGwraW5iZEJTQk9raHJYTVBWbE1OWGxLSVdXSWdZL0tOYkwwMWRYdys0N21rb3pwR28vWmtlN2NpVE01SXlKT2hWTG5JM05TT3BUVE9UOXVyNnM4djhYYkE4alpKNFFDQjhTWWdSYkNUVVlWRFo5bjFxcjFGcEl2UExkRHRsWmJhQ3pVM0FUdDZkY2JKenNSTDZvRGN1bVhPeHFTU1pJNU51TkJEd0lqZG5qYXZtOVpZM0VtZUl6dmJkQmI3TVNZeXgySUpvbjNIUGYyTzZzN1RJeXRYeEFubVZaVnFqaitsM0p4b3daRHM5ZWR2YmtXWW5CM3FucnZzWWx6Sno0QkNmb1ZpSkpzZVl0WFJlVHRnZWV0ZzdFRmd6QW1zVXNPL25sR0hsck1Bc01sZTBEbXczY0U0blRQSms1SFR5SGdkSnZkNHNSYW8waktwcElFOG0yVEZ5bDhVRVpXTk9IN2RNcXdtejVINkxxM3NzZEJJSW1QTGxBVHhxanFEMnRXVndVajlWM3NXTndvbE1nYm5rWEc1Y2VqSU5ScFR3ZkViUyt3VVZzNG9vWHIyeWZkeHZQTDUrWHhYbGVMRTI3b1h4TnFCemR1TGcwTVFHRnNDSkh6Y1JqVDEySEY2WW9kczZyamxkZEpzNzlBa0hrM0hoZVFXTHphOVZOR1pWTkxEWk50VWlJeHdhL3cxbFRxUXVXWVVMSG1PeEIvZElmWFR2VmxTdTNpTWxycTZYWk5YN0RCeDN2cmk2MjZJT1RveWNhS282dmQ3VFN6Nkp6QnUvVnAvNDNJcXdsNXNwSkVKUGNKd0tGNW1vdWM1L3FDYWNOUnBkRHpXRGlDVkdncjJrME9nNWRtSXVtWnQ1NzVyc3o5MXJIdjJEN3RGZE9MUjNQZnljaU9UeXFidW5zcGEwWlBsa3FuZG5wb01wMWVabmxHZTFJV1Z6aVU1SWt1NmVFbDVrMHJIRXpPMDl3UXg1MG1sMHNXN2hpWDhXMHkxZVJUcGRxeGZQMUFlT3hWaFVubG95MW41azZ5RW5sL2x3elZCbS8rRXRhVmtlWHRKY1FnQ1kwdWdhbTl6cHc2dVZOYnRmU0E3YVJzOHFxZWNQR2hRN2xVNlozaTdHVHBkTThsRHJRWXZqTTJrY3BQTFc1MVgvbEJWbldKY1VibVIrU2lMTWY4djZJZXN0V3ZLbTJRc05tYlRVa21xODVYWFZhenNIZldQTmZEbGdnVkZ0QksyUUVkbDFrNUZtSnhSRVRheVQ1M251N0lqU1hiZFlBdUI1ZTFHd1JFSWpDOEJhdkpzMHNMV28rRjRVNnd0RlNZWGpIUnRQRGw1Y1lrZjl1SCtoK3cxbUw5bkpHU1Z6aG5lYm9aT1RWMVV1Zm5tVUZZeUpwVjhZdG10ZkV1cEEybk50c3FFT3Vock9yOTlPd05FcWhsYmxTU1pwbEpKdEtvczBBL3JKRmw3T1c2UUpIcTRicTVDUnNRbXQzNHp3dWs5Uzc2bzFIU1NKUld2VUZtcEhiK1ZPaVhhY0x4NE96QjV1ekZ3QkFMalMwRE9lWnA3TzY3Rzd5U1ZxZktYbGVYa2NVZFZrdTVjVjJ0T0xaV2tJOW5iTStxVTlFbU9NdHROSFQxMzMwaXk2ZVJHTUFGTUt2bkVNaFdWeVExbEo5blJtS1NoUXlYZDBwbnMyV2ZLdmhyaUpDWFZvV3EvR1JmcDFnOTUzdXlRc2lUZ2xZLys4WThLOGMrWnYrK2tuSzc3ZnM0eHIwaGtMVCt5UnQwTDZpVEtPWGlJaW4zTkRXUHRBRkxwb3NIUkJCQ2dEcU85dCtQNk5LN0dPMGNxcGFEcTI1RHVMRHV4SWFQV3VhakdhWHY4SVMzSTNzeHE5ZHdZVHJxYndmT3FsZkc3d1lnMG5heHRiV2RpK2NnWjJhMGxZNVhTN05NNUhsalZwQS94bU8vV2tYZXMrMm1wMUl2MXYxem5rTnBUV3JYbGZLaENwWENOeGxRMi9neTVrYk9tbmFoUEo4cnpTVDlpZVRzd2VlY2xoejhJakJzQnVuZU5SUlNYZlY3ZDlZNVVrdDFrN25xNnM3U0tKSlZsMWtSL3RWK29VeUV5dHVNWDlKZGZmaXA1ZzdQWjZ2eUlUQ3FwZjJycnU4bFdBc2hYYitLTzl5cjdZRkhMcWlacGg1a1hKKzk0NmpvdGxVbVJLS2VOdk5Mc2tDVjczMzFmOUhQLzYzL0tpNUg0MTVMaDBOeElUa1dZVlVsbGV5NDNVVzVBbFExTjZ2TmYwckVobFpvRTloTkRnRzV6WXkvR2xWcFV0N2N6VmtsRGRPWWxHN3B6dDUzcTE4eWNodU05a2dja0MvNkFRM1k1clZYcFRDelg3V1J4MHZHK1Fja1BtSjFkdFoxWm12OHk1bmRESktaM2Vxd3krclFzRW0zNjFjVlVlYW9xYlNyQTlTRGg5cGZ2dUJHY2lqQ3ByUE02dVVuNDBSL3pnM2lPYU0zMVllMEFVdW1pd2RFRUVLRGJuQTIrVVlWVzFRQ2hNd05PQm9tNWsydWV0dEp3L3BXeEFTR05hUHJlYm5pelVybktIZzF5OW4vZEpLYkZRUEVFVjR1Wm1nd1VtZUptRWFST2w1NEJqNkkzVXFEY09pWmoxMEhBUFZGeXc5VVJQYzZzOVpzVmcxZUV3cldjU2R2NFdsWjh6Ni9tSGgra1VyRjJvUE4yaytBSUJNYVlRTXNkNjZjUGgxMUthdU5JSlkxb2FnT0pPb3p4c2hkYjUzSjNzbzEvTzExU0YxNWVwZ0JXS3B0Mkhsc085N0dPc3A0UDJiRm1IOUZSanhwbldhVk1kME9lTmtzcW93L1hLVGpWbnpXbHBLQnRjNUR2b0t5djVJZFNTSk5WaEE2MW5Na1JnTGhzaFltakZmZUpLblBiY2xPd2RxRHpkaVBnQ0FUR21FRFY3N2JWMVEzZ3ZLMURVcWtWZ081SWIyU0xHMW9qVDZLUmI3MDVaYmRTdVdubnNaMjU3bGg3NG9rbnluTk5KU1pReHJTajJmSjE2NTBzc0VxL3JTTmpWUDZnUm5xbENhczBlaWN0MlJKU1ZtcFpaVmRuU25zdFozTCsvaXJ6ejNHZU4rT3VTWVNqVktsc2RVM2VPWG5CR3dUR2p3RGRKK2JlbHFXZjE3ZE5pOSs2MUFIWCtyanZkN3pvVnI2V3J2Zm9mYTh5TGlNemo5Tmw1ajVXS2h0MlJrdStPMmptdXVQaHVwaEszUnBZMU1IWHFoa1JxUTJWcFZsalJPZnY4Tk5vTi8ySG1XK3M2eUJwQ0plUU1wSW5zYXZUWk81NVJTaUNsa3EzVHBrcHBlZWMxNWM0WUUrUU9CRnZCenJ2M053UUFBSmpSa0QyREsvd01zL3BmdFllbnlTZzIrbW1pdFh5YnhHNmxiZDREckZiTDRHaDdQM05yQUJLSlRvRGo3MnN3bWFkMTBvbG56RW5vMUR6b1VSVlpVZlZyRWl0c3Z6cFhGcmk5clh0VGliY2J0YnBwQWliaVRNM2dwUksxeWY3Nk5DL01INDBYaEVLMDNMbTFzbFBaSTVYeldCMTRuVm81NjhTRDk0T2RONG1OUndnTU9ZRXBFbXh6ZXR3b0pXc0tmVG9KQVhUSGE2bE1yVWtoY2E2YnZBY1l2Y0I1WnV6NVNoQ0tvdGhlTkNUd2V0SDVwM0ZTQ1Vsa1NBV05tUk1NZ3J0YW0zNW1JbTFrS1JTYXlMVnV5TWp5bTNIU3R5bWZpQlJHZ2ZXdkU0WXRWbk9TWHIxUzlhYVdhamxCSGdIYlIzdCs3MEFkZWhVaFB5MG5GR2R5bHdTMHpCVWRqdm1zOGJLZzdjRG5iY0t3ZzRFeHA0QUxTQnh6Wnk2N283djJ6bnYrUHRlTjVPNmtyWmVjbXROTXRweGZlaG9GTDlYU2NWNmxQV1BVMlYyUEl4VVVvVmxML3RvVFFiVGdaVmFHclZORHVyV25tdXg1UUYxSzBFVUkxRkkwcjB0ZHA2TDR2aXFPbXphMkN5Q2REcVdyQmZHRHVsL3llT2orUnhoZFNwQ01iV2NPWFZpK1huT2x0Y0JyN2tETi9IanRLUFQ2THoxTWZZZ01PNEVWa2txcjdOS25EY3pFYzUvNjlBZGZqT0pSYk8rSFJhZm5IU3JkVjJma1QycTFJWC9RZHE4c2hxcHBJZkpKWXEwdVMxajBvSWNxeGo3ZXBpM1ljM0h1clVOaVptMjBNbWcwLzEyMTRnbmEzTk41a3ZiS244MEpWN3FsK1hwK0xzSDFQOU51Z0Z6WGs5WlIzTXFRcDVhenVoUlordWtJNmYzVmZ1TWtJRlVwUzAzRW04SE9tODNCbzVBWUh3Sk5PMU5IRmZpd05pWXMvYW1wNUNhbHNyTjFIMUZZMTNqVW4rYWRJbm5ZVXFVMTBnbFBSdXVVZnpxcmt4RWVtUmxwYVduYmNnaEEya2pBVEZDUlJLa2wxVVNJdTJzRzIyazZISVlVajJDU0NwelpzQ3BJNjkxVnA1aTVjdmxiM3FqMHlWMU84cXBvbE1SU3EvbHpLa1RWWUdOdTdDelZKem1JTC80NWo5MGVEdlFlYk1NNEFTQnNTWkFabzI5OTJuVlNrM2Y5UEplWURYVDcrNlFxZVIvd3N6N3czQ1dhT1NjN1pSSm5GdEVJNVZIU2Q5WjJkNjZsMHZwQ0lVeXRBNk1WSkxsWmdTUCt1ZGFCaWtQYllJMVlodFZuWmFNVkRPcGRtUUNsdC8xaTA2eERrMzIwdnNoWmFwKzlsczdUaXhTcWt1eFIzczc4ZmV6Y1N0aXBaSWVnM3lzOHRGWUt2M0VjclQ2ZXBKdjh1dis5WkwwNCswQVVzbFp3VDBKQkJwNmFqYXB6S1A2N28vNzFlemUyRlFtQzkzL0hhL2U1eHl4OVFKSDZwQzZpTmttVTBZcGpWU1NEbDZsZ1RnMW03TmpaWVZNMUN0SndsVWh1b21MVkUyUDljcDFqdHErcTFxVGJOTkdpQmVwaTQwa1piUm5YQzByckhIWVBsZXBTajA1S1UzR0dQczFqa1VxZlUwNjVyV2srZG00RldGUzZWaXRsZHFhek1WUExEOVR2Q1VEOUZZWDY5cXA5cndkUUNvOU9EZ2Nld0tDM2R0MG05V3NVVVI5eWF1MmVrZXFCOWswNDI4bWJKK3ZLaksrbytqWTgyNzNvaklhcWFSRUZHOU8yWEpIMXNKcmllTnVrZ1BKMW03c0l0Tkx5NmVVSWkzTTVHM2VFR3FhcmppbG9BZVBtVkN2Nmc2dGZIdm1xU1RqNUpkVXFtT09QNkpPZWtDeGRvMHZPVWk1WXkyYlVTVk5aZU5XaEVrbHF4TVpyZkZybjZuRThqUEZsOWpwTHFSZkQrWHRBRkxKV01FNUNRVGtMWEhGVktUUzR2ZURuclNOZzJlUzI1NDY2TmRNZE9Wb0d1UEpEeG14WXhKLzN0TXNMcDJSeW1Zc2p2dktRTFJXTmFGN2pjcUN1dUlKRlZJanUvVHEwT2pnZzBaVTVld05NMndYeE1tR3ltUEp5Q09kd2dxb0RLWEJSQU45dnE1RXQwMngxbFRhZUVmSk5xU2pwWHhUMlRTZGlqQ3B0SFdpUDkrdHZVcG1ra29jN1p2aEJobE9IMVRYRm5OOEtIOTRPNEJVR2l4d1RBWUJlVXRzbTZxOGtZNjJ6RkhEM3FCeUpVaXNNbk1aWW5Qb21Cc20rZWc1SHZYRXBiQ0VSaXBKSXlqaTVub1NtNTRWeXJVbmJsMVAvT2k5K2FSWGZWRzBtYWxIN3FSZlR2UHVlbEpIanVpeG1lUjUzWEdYd3JXdGNpUDd6WFRvRXkvV2FUL1VKNjFUSkVldGFIUmhnNkl2YVZNM2xURG9nTlFBQUNBQVNVUkJWTTIrVXhFbWxiWk9WTS9rWVpKS1RPTURTb3JqSXBFZDNZa2Q3SWUzQTBnbEF3UG5CQkNvYkxJYjRCOGJkTUE2M1MxSEFxdnhmTThPbDA4Rm9KM2hONHBzZWxncFJNVTNVa2xqZ0hLNnE2T3FwS2N6U0N6V2xaYzB3cVRDVk5wUHRkaXdZazNjU2l5OGgremlTYm1JM1prdCt6S1Z4M3pOeks3UkNia3FVWVFaSTYvL2h4RlVlYkgwV3FRNEQ3STk1V1B1NEJtVll5b2JyeUptQmx4K1JFNTMrSDlYUFNwVGlhT1dlTFpxUmI0dHZrS2R4dTU0TzRCVVdpNXdqVDJCMzNuSHoxZmxYZm1TQjk3KzlyZS80NzExNmViTFVnNGNxNlVwYlpaRmJ5b2habEJ6M3o4WldTNTArMXZqTGxoS0k1WHhtTzBGMDNPbmNjZGRTanpmRUYvTjh0aWhmM0tZM3pucFZpMUFrcTdIWjZYK0xkZkZhMjFVNnJkMzdkRkRKNTM0b0xKanpYazVMVzRVTVFtdHF0QVBpWCttMHg1U0pLT3VzV2RiZHNqUG13SE1WRFplUlpoVVVwMDZjUlovS2w2UTVKOUtIRkVSSGhKZm40UkdIMHlQVk1yMVpEZFVNTE5ZalE4Y0lEQzJCTnAwczZVMlpxaXNHbHREVm5HWnh0aVc2OGU3cWVyU0hXZzZvcW5BVWZMWTBZSlFxbEJHS21sWWJxM1NOdE15OUNYZUo2OUduMnE0T3JWVUU1ZkZ5UTE2c2NiSUY2bk5NeXUxTDQ3bTIzeDBVcjU3czJzTFVHbmMrajQ2K2tSYmZMSDFKSU94ZHMwZWttdE8zT3BFMFhlOVQzeUQ4U2JoUDdaV252UitpSzdYSjZyVzJrdGw0MVdFV1g1eG5hTGZiNGd2MWZtbkVwTmhXNm1LcitwUWhNcjM4bkVhbmNKcEJ5eHZIWTQ5Q0l3cmdYK2Ywa255MEIxQ3F0UUZ1anZZOXJza0J1SW5tSWR5bm5mbklOSVJCdXB6WjFMb1Y5dE1IeEozMzNmSEhYZmRXK1BydEcyd2NmV3lVb2dTV2Fra3phc2ZkMDArMUJVOXJndnhTdmY1c1BSKzhYVzc5RHl4anhjYUJyNFovYlU0OGYrN2x2ZFRhV2l4S283dnF3bnhiVGIvNkh6MWxmdHI3SmljdnlyRVpZcjFpOHozRFNkdk5yUG5zWGVsSWU0V1Q5aGlwYkx4S3NMbGJGTUlLc1d4emQ5UHZKeVlyRUs4NG9GM1VlMi9uUlZFT1oxMndQTk9SNFVQQ0V3VWdXVm5WQzJLUGw5L3hWOW1WSERPTlpveVlnelFpMHlYZUdPeWVLQzg0a21MZ2xQdGViM2FncWd5eUVwbDlIRDExZ2FQL2VFN3hZdCtpSHNZTncxZ1BxMFB6c1dUU0IrcVhmNEY3WlBzRDV3aDRHamxCKzRWTC95V1hUZE90T3BKWmZUZGQ0bDdmdWFxRjh1VnltajVmZUpydTA0VUx4dTNJbzZjZlRhZHY1TjRJVjVEUkgrdUs3ZmpIM1BPa2h3NDdjREpPeU15dkVCZ2tnalUxQWhXY1ozMnJUb1VSeHhJNkpzZStFQjh1M1pNYmc5TEs0ZTI1LytrOGNweWtNaWE4Y2FzY04rUFNhVWZsSDlzVjZYTDRUcXhrUlh6bkhnbXk5djEyMTkzanpPUEtzRUtGV1lUa2pNbjhmblh4RVdvZlBpdTJndC90cE5WSEtjZGhQTE95Z0IrSURDdUJGcWxwclkzM1NtSTRWZVdldEo4OXBuV0hiWnBpTkMzdVB4eTBBYzByL2grUmNkOVNlVXFzMXdQK1dvQ2RxWUZkMXlEaFRCbmM1c2Q1RG5uemJob1hvekNiRUp5VnBnNGZVYW5IWVR5VGllSER3aU1MNEY5OHc1elVSM3FiSDFSVWJ5QmhkSExLOTZTUW5wZFBhU1VVVDMxZVlmaUF2VWxsVFFZc0t1ekpmM1dUbWRQNjlXZDQ4eUR2WTFNYjlkemljM0J1U0g2cURDYmtKd1ZKdFpuc0h1bkhZVHl0c25nQW9IeEozREJ6bEhrVjJibFRHZDFaRGxtbjZpemlXYnBzK1FzYTVJK3FhMjNsVUtVdkMrcGJMSFZBTzVIS0ZpQjJsWk9tYS9yM09tNHg1bEhpOEdlZkdFMklUa3JUSndxa05zT1FubW5rc01EQk1hWWdOdjZjeXF5V0dib0xTZHRmOTc3VDlFTWpXT1pMV2VQQ3ZMc2Q1aTl4LzF6M1gxSnBidXNNc2ZvTzVLVHlZSE4reVBaN05qbmJtYjdXOS9DYkVKeVZwallua081M0hZUXlqdVZIQjRnTU00RWRrcjByZmZGK2hsWGNlOXBtbHhteTUzbEIzZTdnVExRK0dhT2NPVWw3RWNxYWRXNU9RdXR6TWt4K2hiREsrSG52Ym50N0VJMlE1SmJuRTFBem9vVHAwcmt0b05BM3FuVThBQ0JzU2JnTnYvc3FyUkt5R2wyeW41OWQ2N1FtaHhuam1ZeHFDdzBpTGpkMi9uS1MrVnk0NVVxYXhwRmZWcWZKVjVXcVErY2ZTVThGYi80ckpNaTUyRG5SazZBOWk3T0ppQm54WW4xS2N6ZWJRZUJ2RTBxT0VCZ0lnZ3NoTzJmU3BuNTNNSENxRy9UekloVHNsbGp5K1djcWRlVlFwUk5lYW5jTkt1Q2p0aGJMTW15eXN6eXVLcVNGZVhCWU5lYVVsV0NQZVRpYkFKeVZwellMN1hYRGdKNSs2bHhEQUpqVHFEdXZLK1RWWmtGYTBkbEJRL0JyMEt6SW0zM2kyRDdYd2ljaDFZS3ZTb1F4UTh1TFpWeVZienFDYk9oU3Jtc2NzdlBVeDNQQmhkaDdlUWw1VGt1dXAvMjVVSEtYWnhOUU02S0UvdG44OXBCSUc4L05ZNUJZTXdKSEFRWG9SODVnNFpuVWQwbGV1V2MrdFA4eGZPOWtCRkdLNFc2SmN2MjJ4dEp4TkpTS1pkNUpsSkpydWZNV1E3ejU1R1c4MFl4ZGVJVi9aVmY3Wkc1UC9ML3VjT1BGY2ltV000Q2lmMXplZTJnT0c4L01ZNUJZTndKTExvdjRXVlVweG9jSnN4SWRDcXZSWHFwY1pia2lSbGVPK3ZGT2ZheVVxaDFMY21ydEZSUzVtb0Nmayt3SjB2YkVYTzNmRHY4TzJ4dVVIdzBVMnFvc25vakl5bjNDbVJUTEdlQnhQdzgwdTIxZytLOC9jUTRCb0d4SjFBUHZCQnlNZlduWkVPdnN2eXdHVTB2Y3hHdmJ4U2ZkU2Zmd3ZNVFZyVGFsWlpLbXI5SjNraW5RdG5QK3RDSE03amQ2NTVtTmpESEZKTCtPTGZGNEd1TmdXeUs1U3lRMkswUVhSRFh4QzNPMjB1TVF4QVlmd0pIZ2ZudGZhMHNaMWZWL2Fmb1hDUkVjcGRzbFVBaFNjTkM4ejQ2cTJoQmY0aWp0RlJTN3ZIbktPbkRQbzlkVi9rOC9KNHFsZkJGRC94Yms2L2pXSEVtcFp3Z2VYQ3hWUC83MEJXblZDN0JiQXJsckZ3WnpFbjlkbENZdDBrRkJ3aE1ESUdsd0hSSW83UUdEUXpKbmx5UFEzYWk3Zmt2T2V2UjB5ZWlrVTNWcTA2SCtUNUh1a0tscFRLcUh2OHdTZVFuR3NKK3pKT0tsMngrOXVwNEwvNU9UMDVnZEJDYXBaSUpsd1BQQi9xMmVTQ2JRamtMSmZiSzdyZUR3cnk5dERnRWdVa2dzR2tWS2FNNmk0R2VaRWFTVTN1MXJsQVdSNlJFVjNWV2dhNG9MUXd2cklUT0p0N1hwUkRMcmJ4VXlsV2VsK3Qwa3QwNG9mdzVQTDU4engzMzNTMmVORDZ1NDd5ZU0zZTkxZEd2ZERPOVhjK2xGN2pINmFOUU5vVnlGa3Jzbmk3VkRncnpkdFBpQ0FRbWdzQkNvVUdtL3JUcVRHdGEzYWJUeWJrVXVZKzN3TExLWGxZS0xacDNqOHBMWmJUMHRydHF4Ni80Y1RJdFMyK3RQQkV0bmNQcEl3NVF6bEx0WUlCNW43Nml5QUVFem9KQXEyRDEzbEtoamc2bmRISlpwZnhBQm5zeFpqL25EVUpWQVByT2VGYzVnN3ZOT0hjWmJWNDgrOGdqajNTQ0tmcUxzTUFuOFB2TDR0U3BCaWRuYmp0WUptNkh3VmROVDExOFpBQUNvMFhnZk1IQ3lXWmdmbndZTlZsT0pwWnJiS3FtZUZrbHpWQUhCdTFzTVdtS1JoL0lsZVY4bmFUMkg5QitzOVI2b0FHZExEdWIvZndwK3V3RXViNXVPNUNESXdKU21Vc0xBWk5LWUM5WGFDcHFQZUdaMWx4TlVXL3FKVHAwOHAyMW9oSzB5cThVb244Y00rSS9aS2xjc2tPdFJZVWZadGlxZVN5YzhpeGVPNEJVbnBJbmtvOHBnWldmeWl0NDVaZnpRb2JvUDVPSTJUNFpMaDExbXZwV3dmbklVQ3dZUW5BVGNnTjB5RklaL1YzWFBmZlpIeTM5d29ETzZiVURTT1dBdUNJYkVEZ05nZFduNHRTa2Fub0d4cXdhejh6Mm9QeEtvZm02KzhHaXpQemdDUUlnQUFKalFPQWdXYzBqamI3bmt1SVdMcXZzWmFWUWkvTGNHQU1FS0NJSWdBQUloQWpFeXlvcFV0VjByQXUvVnZsUStXOEswWDl0Rjd5TUdDb1h3a0VBQkVCZ2hBakV5eXFwUElmMGQ5UkpzV2FMeGlMTHJ4U0tsVEw0WHZVSWtVQlJRQUFFUUNDWGdGNjdaUDgwb21oWkpRMXBGaSs2MU9lcHZGSGFsT3pGY2gyQVBRaUFBQWlNSDRGbHZXRFAvbWxFMGJMS2x2c25QTG4xL1oxR3JKVDhjMFc1Y1JFQUFpQUFBcU5PWUVGLzZwSG1hOVRTOG9KbGxTVlhDdjM5anlaQ3lWNldISFVPS0I4SWdBQUlGQkNZTVM5UGt4Mll1QXVXVlpaWUtWVDVudSt2YXFGa24rQW9LQUtDUUFBRVFHRFVDYXlhRndKSkJ1TTM4d3FXVmE3VXhQRjM1bTNmODduZi9QTTN2ZWRPSzVQazBoK3JISFVLS0I4SWdBQUlGQkk0VUlzcGt6K04yS0M0QmNzcWFhVlFiNXYrV0dWaEVSQUlBaUFBQXFOT29IVkpsMUQrL1pjOEtGaFdXZTFOS05uSGl2UkpzQWNCRUFDQmNTUlF2YVpMTGY4TVhMN2ttTCtzVXI3ODJOdG1NdGNud1I0RVFBQUV4cEdBWGxaSlpkOUp2bTZldjZ5eTFadE9VdXpPT0NKQm1VRUFCRURBSTJDV1ZaSi9rN1N0RzBXNXl5cmw1Mzk3Mi9SQ0pPK2tPQVFCRUFDQjhTSmdsbFZTc1dkSUI3Y0x2bGE1MzV0T1V1eWlOeVRIaXhOS0N3SWdNTlVFN0xKSzg2Y1J1Y3NxSCsxWktzM3MrbFF6UnVWQkFBVEdub0JkVmtsVnFjay9qU2hZVmpuMnRVVUZRQUFFUUtBdkFuWlpKU1Z2eVRYakJjc3Erem9ERW9FQUNJREEyQk93eXlxcEt2dlV3KzRVTEtzYys5cWlBaUFBQWlEUUZ3RzdySktTeDM4YWtiK3NzcThUSUJFSWdBQUlqRDhCdHF3eWlwYkpxbnd1ZjFubCtOY1dOUUFCRUFDQmZnak02NjlWSm9ucnRMNG5kMWxsUC9rakRRaUFBQWhNQUlIejdpTHhRL3JUaUlLdlZVNUFoVkVGRUFBQkVPaWR3Sno1V21XY2RwVjY0S0xvVDhCN1B3TlNnQUFJZ01EWUUzQ1dWZEpIaGFSVWRzYStWcWdBQ0lBQUNBeVVRTk45bjBiK2FZUVk2QW1RR1FpQUFBaU1Qd0ZuV1NWVnA1RjhYR2o4SzRZYWdBQUlnTURnQ05UWDNiejI4SWtMRndpT1FBQUVRQ0NhOStkdzZNL0F5LzNOTitDQkFBaUF3TlFRbUpFZlhlTWIvV25FVFg0TU53aUFBQWhNUFlGS1E3elVoVUIvR3JIbSt1QUlCRUFBQkthYlFPV05OSW5UY1JtMC9TNjVHNHdqRUFBQkVKZ3VBbi83QWZvOEpiMmQ4L3kzOEhvM3NheVM0NEFiQkVCZzJnbTBwVkRLN1FsT1lnYkxLamtPdUVFQUJLYWRRRXZjZmQ4ZGQ5MTN0M2daSnpIL1luNEVOd2lBQUFpQUFBaUFBQWlBQUFpQUFBaUFBQWlBd0dnUmVOMWoxMGVyUUNnTkNJQUFDSXdjQWZyUXhyV1JLeFFLQkFJZ0FBS2pSWUErMzdZK1dpVkNhVUFBQkVCZzVBak1DZWRmZWthdWZDZ1FDSUFBQ0l3QWdXVjNlZVlJbEFoRkFBRVFBSUhSSS9EMzNkRXJFMG9FQWlBQUFpQUFBaUFBQWlBQUFpQUFBaUFBQWlBQUFpQUFBaUFBQWlBQUFpQUFBaUFBQWlBQUFpQUFBaUFBQWlBQUFpQUFBaUFBQWlBQUFtZE80RE4zZjhtWm54TW5CQUVRQUlIeEl2QmI0Zzd4bXZFcU1rb0xBaUFBQW1kTW9GSy9GbFZ2bmZGSmNUb1FBQUVRR0M4Q2M0OUgwWTdZSGE5Q283UWdBQUlnY0xZRURxOUVVUU4vaW51MjBIRTJFQUNCY1NOUTcwWlJUV3lQVzdGUlhoQUFBUkE0UXdJWEg0c2krZ2o2alRNOEpVNEZBaUFBQXVOR1lQYXBLRm9Rb2p0dTVVWjVRUUFFUU9BTUNleGZpcUp6Z2t4TGJDQUFBaUFBQW5rRS9tb2ppZzRFbVpiWVFBQUVRQUFFaWdpMHhjMmlZSVNCQUFpQUFBaEVGZnkxTFZvQkNJQUFDSVFJWEJTaUU0cURjQkFBQVJDWWNnSXo0bmpLQ2FENklBQUNJQkFrY0NUbzNVWnNJQUFDSUFBQ1JRUmE0cm1pWUlTQkFBaUFBQWpJMXhyWGdRRUVRQUFFUUtDUXdMS1EzeFg2MVc1aEpBU0NBQWlBd0hRVHVCRFA2c2l2Wm1BREFSQUFBUkRJSWJBdm5vaWkrWk9jVUhpREFBaUFBQWdRZ1QzeGhTaTY4Q3hZZ0FBSWdBQUk1Qk5vaVV0UkpMK2FnUTBFUUFBRVFDQ1B3S1pZbysrZzQ0T1ZlWHpnRHdJZ0FBSkVvRWxyaGM3amY4alFGa0FBQkVDZ2lNQWNkY0IzWGxVVUEyRWdBQUlnTVBVRUt2VmJqVnZYcHg0REFJQUFDSUJBSVlIejk3OW90ekFDQWtF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JnTEFsOFVOQjJTeGU5ZVh6NW5ydnVGVnY2R0hzUUFBRVFBQUVpc0NtbFVtd29GbnZ4RWFRU1RRTUVRQUFFWEFJZi9Seko0eVh0OS9jTklYN3BqL1FSOWlBQUFpQUFBZ21CZVpMS1p3Mk1HZkVhNDRZREJFQUFCRUJBRVRoL3F5Nk9EWTBGY2RXNDRRQUJFQUFCRUZBRTVoNm5FY29iR3NlRng3UUxleEFBQVJBQUFVTmc5WmxaSWE3b3cxbmJGOWRlMklNQUNJQUFDRFJ2WGhUaUtjMWgvem50d2g0RVFBQUVRTUFRMkZ5TGF1SkVIKzVkMGk3c1FRQUVRQUFFRElIR1ZuUW94SzQ2M3JsbUF1QUFBUkFBQVJEUUJFUW5PaWZFbWpxc213a2VIWTQ5Q0lBQUNJREF2SWlpODBJOGs1Q29pQzZRZ0FBSWdBQUkrQVRPeXhmQWEvbzE4Q1c3d3RLUGlHTVFBQUVRbUY0Q2M0OVQzZWxOOEU2TVlQSEo2U1dCbW9NQUNJQkFMb0ZWMmZWZUZXSTlqb0ZsbGJtZ0VBQUNJREROQkpvM3FmWUxRbndoaG9CbGxkUGNGbEIzRUFDQlhBSzByREtLS2tJa0x6UmlXV1V1S0FTQUFBaE1Nd0ZhVmtsYlN5U2Z5Y0N5eW1sdUM2ZzdDSUJBTG9Ga1BtZGZpR3N5Q3BaVjVvSkNBQWlBd0JRVG1CZlhaZTBYaFpBdmYyTlo1UlEzQlZRZEJFQWduMEM4ckRJZXJKVExoTENzTXA4VVFrQUFCS2FZUUx5c2t1cS9JK1I3T2xoV09jVk5BVlVIQVJESUozQk92ZEY0Sk1SMkZHRlpaVDRwaElBQUNFd3hnZWJUU2VVdkNFRXVMS3VjNHFhQXFvTUFDT1FUMkx5U2hLMEk4VVFVWVZsbFBpbUVnQUFJVERHQnhyYXFmRnZRWERpV1ZVNXhVMERWUVFBRThnblVkbFZZVTRndExLdk1CNFVRRUFDQktTYXdraXlySkFKek5GaUpaWlZUM0JSUWRSQUFnWHdDRjgyZjZzd0w4VGlXVmVhVFFnZ0lnTUFVRTdoQWN6bHFhd2l4Z0s5VmFocllnd0FJZ0lBbGNNNzhxMjEwSU1RYjhDZmdGZzFjSUFBQ0lLQUpIS2xsbFhROEkwUU5md0t1d1dBUEFpQUFBcGJBb1ZwV1NUN0xRb2hMTmdRdUVBQUJFSmhJQXZOM2QzdXVWM3ZiSnFtcUQ3RlpIN2hBQUFSQVlPSUlISWpkbnVza2J0Z2tlNElmV1grNFFBQUVRR0J5Q0h4TTlDNlZGNU1QK3lZUVp1T1BDMDBPRU5RRUJFQUFCRklFSHE3MUlaVUhZc05tdENUd0orQ1dCbHdnQUFJVFNHRGw4elFwMDZ0Vithay9wVzlrL0ltbFVjZXlTZ3NETGhBQWdVa2pzUFRBTjBtaDdGVXFhWFdRM093Q29VTXNxNXkwcG9INmdBQUlXQUwweHpqaStFZXF2VXZsNVh2dXVsdlk1VUp6TDdWNXdnVUNJQUFDRTBaZzhmSTkvK0ZxMUxOVVRoZ0ZWQWNFUUFBRVNoQ0FWSmFBaENnZ0FBTFRUZ0JTT2UwdEFQVUhBUkFvUVFCU1dRSVNvb0FBQ0V3N0FVamx0TGNBMUI4RVFLQUVBVWhsQ1VpSUFnSWdNTzBFSUpYVDNnSlFmeEFBZ1JJRUlKVWxJQ0VLQ0lEQXRCT0FWRTU3QzBEOVFRQUVTaENBVkphQWhDZ2dBQUxUVGdCU09lMHRBUFVIQVJBb1FRQlNXUUlTb29BQUNFdzdBVWpsdExjQTFCOEVRS0FFQVVobENVaUlBZ0lnTU8wRUlKWFQzZ0pRZnhBQWdSSUVJSlVsSUNFS0NJREF0Qk9BVkU1N0MwRDlRUUFFU2hDQVZKYUFoQ2dnQUFMVFRnQlNPZTB0QVBVSEFSQW9RUUJTV1FJU29vQUFDRXc3QVVqbHRMY0ExQjhFUUtBRUFVaGxDVWlJQWdJZ01PMEVJSlhUM2dKUWZ4QUFnUklFSUpVbElDRUtDSURBdEJPQVZFNTdDMEQ5UVFBRVNoQUlTK1ZLVGZTNlhTMXhZa1FCQVJBQWdmRWhFSmJLNVY2RlVvaHI0MU4vbEJRRVFBQUVTaEFJUytWUzcxTDVkSWtUSXdvSWdBQUlqQStCc0ZUTzl5NlYvelErOVVkSlFRQUVRS0FFZ2JCVVJxMUVLL042MVpYLy9iOSs3cy9mOFUxY1VJOUxuQmhSUUFBRVFHQjhDSlNReXBsRUJaOHRybFRsWDczTnp2L3NGc2RGS0FpQUFBaU1GNEVTVWxsUkV0Z04xYXp5NFhxaXFtSXRGQlhoSUFBQ0lEQk9CRXBJWmJTWENPQ1ZjTDBxMzV0RS9VSTRLbUtBQUFpQXdQZ1FLQ09WaTRuK1BWR21WdDhkbTZCUGxvbUtPQ0FBQWlBd0xnVEtTR1ZVVDdSeXQweWx6c2RhZWIxTVZNUUJBUkFBZ1RFaFVFb3FqeEtwZks1VW5SWms1SzFTVVJFSkJFQUFCTWFEUUNtcHZKaEk1YTF5VmZvWXhiNVVMaXBpZ1FBSWdNQllFQ2dsbFZFNzBjcVN0dUtuaFhocUxDcVBRb0lBQ0lCQU9RTGxwSEkya2Nwbnl1VlpxWXFTQm1pNS9CQUxCRUFBQkc0emdYSlNxVjV1UEM0NVczTkJpS3UzdVY0NFBRaUFBQWdNa0VBNXFZdzJFN055dmVTWlcvaTRVRWxTaUFZQ0lEQVdCRWdxYjVRbzZGd2lsV1cvZzNGQjZJOExWUjZSVzZmRUtSQUZCRUJnNGdnc3h3SXdDZFdxQzdGUm9oNzY1Y2F5L2VyRzR5clRwT3RlYnBsUmlYS0VveXk5T2ovT3dvdnp3M29LV2ZtYW5xTGZ6c2kvMnNrLysxdTM4OE42Q25tMHpPTzJweHlIRWptdmJVd1hoMndLdzdvM2tvV0czYUZjejdQTmxLekY3VEpuUEVqTXlwZVdpVXR4WnZYSGhjNWNLbmRlbmwvRVZaRWYxbHRJZmIyMytMY3Q5dUp4Ti8vYzRtWitXRThoczQvMUZQMTJSYzVyRzlQRkladkNzTzZOaVpISzE1TUNQbnU5Uk5PTkY1WUxVZmFOeFJYZHJUOXJxYnhRTktHMEw4cFV0UVNONktGYmc4cXB6TmxPRWFkZDhEcCt4UXlUbk9JRWNkSksvY3RPbThVWnBNOXJHOVBGSVlmQ3NPNk5TWkRLeXRzZitNRDlzYTE0OHEwLzkrNGJvYVphVGN6S1lEeVZUK3RLNHBnZjJPMFlLbUFTM2loYTBIUWt1dVZ5Q2NaYXFiMHFHR2NVSXN5SlRuNHhWc1RBQmtZZVBSbURSMGRlMjVndURqa1Vobmx2REM3di9NWTh6SkJLb24zcWR6MTBxdVRwVVBybU9xZXNHUzZWSzUvN2kvZmNWYnNhT3ROcHdtZTBOWnVaU2YrWGJQbGRkNTQ4LzgxeHBwL3V5RjF6QU5wd0JqeXFSVjhaUFlWRWZQWWJhL2Y4VEt5T3l5K1RPT2JGQUI0ZC8vQ2I3M2p2dlFWV3NEelJLYmJjdGpGVkhCZ0ZoL2N3NzQzKzh6N0Y1UjVnMG9xNCs3NDdrdTJ1ZTJ2cm9aelZYK3ljaE9LcDhQT3FxODZrVXYzMTQxQ2xzcTJua3pLTDJmY2wrOFBrZ2ZLbGxPdUsySlY1TDUzK201eG53T05DNGN2NGZVdkVjanZtY1V1U09FcGV6Tm83L1VzSGo4YVpEazhxYzl2R1ZIR3dGRnpldzd3MytzNWIzbWxqdU8wa2NyRmRzdWlQSlBHWVZDcXhMWm0rcjJnTFlyMG9YYitYN0hWQ3ZPVGYvU1o5NWYyMVVmU2dHdTlzbFIyMnpTM1FHZkJvRlU2MzlDc1I4MVZ4L0xQLzkxL2NMeDY3SGxWcVQ4Y1ZYRGo5U3RxOXVJSGR6T1YxeW9EOHRqRk5IQmdGbC9jdzc0MSs4ejdsRmI5dHlkWExqVDIrM2Mya012cnpkMVRGY0Y5NVBDaWV0K256a24xY2lCK1QySmNieDFlanFyS3JaMHN0c2lxOFdrUG5zVnc4VU55blJGVGE0b200YS9BWjhSWFJqTGlTMUxGZWRzMXRMcEtMYjNvbmllVmFidmdwQS9MYnhqUnhZQlJjM3NPOE4vck0rNVFYL1BZbFg0a2YrcUxIbVJFdWxWRkVueWdxN0NHZnNuYVZXdEhRSEhVV2V5eDhVcHo1bXZqbHhMVWtYbjVCcUM4Y3I0Z0JkQldIek9QQndwRmJHa3ZvYTFybk84U1QzWVRIM25HM0xiWVQ5MUhSMG9Na1N2ajNjSGlmN3l0b0cxUEV3YVBBZUEvejN1Z3Y3M0J6R2RrWXhGVnV2VDMyWGFta1BtZlJEUFZwcXo0VEtGeC9sMnhQR0FFK3V0VXlIMDNhTER0c1cxQ3JJZk9vRmc4ZzlpY1JWT1licWtvcjRua2lHYnFOb3ZQYXZDeW9iakNJK29TZFlLVCtJaFMwalNuaTRGRmd2SWQ1Yi9TWGQzL1hlU1JTMFVjdzVOYWJXZWhLNVhreHNOVytXVWdPQTFaalg1ZnNvcUJ1dDlxV3FmN0oyRndVblN1Y010RXBpdmZENVhFeFlEWDJKeEdIMU8zVzJ3SHh1SzRPYXIwMURKMkZzOThVQTN0SndNbVhEdnkyOGZHVGpvNHlSUnc4Q296M01PK052dkxXVjJjYzkvcmxSdFBFeWxUQ2xVcDZsYnczbzdUTUtVeWNpdTRjR3gvUDBkY2xPK0NHY0ZzWTQrbmlBSHJndytXeHJ6dkhIZ1o5MkpkRTBOT2lvek9JNk9scGJPdkRBZlRBRzBNYnlrNjFqYnA5YUU4UEI1OEM0ejNNZTZPdnZFMGpHMGRIazJ3STJzcSszQmhYMFpYSzFlR05SZEhaN0VjNmN1ajJjOG5vZFNQZDM2UmNqNFNWbjNweDl6YW5ESTczY0htMGpjWG5uTlFjOUNVUlRUc2NJVmRPMmFmVDdBQ2VncjMyV1V4VmdnNi9iZEF3Z3U0ZTlEZG1PNVljZkFxTTl6RHZqWDd5RGw3UmtZNUEzVVc1RlM1QThTdmdTbVdUbXlSKzFGTWZONjJNWmVmVnp5V2JkZXBMWnVDdXpudlBPcldYdDcvNFU1NkhmemhVSHZOV3h2enpKc2Q5U1dYZFdZL1ZNRU8zdE5JMHVEamlQM2V6QzZKOTZiRTByS0ZzdjIzUWhieWlUenM5SER3S25QY3c3NDErOHRZWFowejNWUkpLMmpaNktMNHJsV3hzcEljOHlrWnRCS3lvdm1iQU41MEJQM3BhNkxHNWFGWmNDcFNzR1hxcURKWEhuTFdic3N2WmowUVFnQzdMYlpPZG82NC9rY0xDSGVlOG83Sk9VSEl3eEtGYnYyMlFQYit0U3pBOUhEd0tuSGMvY2xiMjN1Z25iMzF4eG5UL1lDS1Z2YXlTY2FXU2pZME1Ia0hRaXVwSEtxbUxlWTBWZGQ2T3pkR2NiMmdwNFo0WnlHTlpjT2RRZVhnbUJEOXY0dTVISW82RXMvUythVzB6K3Z6elJ2b2MzR2VKUmViK3hqMjhvZHRVMjJpeTdzSFVjUEFwY041OXlGbnBlNk9QdkUyYkdGT0huQUNtTFNRQXZIYXVWTEt4RVI1cE1PNjU0RHhMdWgvU2d3QUFJQUJKUkVGVUg1ZHMwUjB5NE9QaUZSRXlvdzVERVliS294R2FaK2xISW5iY0x2Syt0YzJpL1pDVmZURVVZWGhEdDZtMlFmYTg2UjVNRFFlZkF1Yzl6SHVqajd3SEl3bTNNWmVkUkN1NW5SVW9qU09WZkd3a2tLNlA0UDJRMGRLUFZVbXR5U2tLSDVCcmh3WXJRMUk1VkI2VjRDT3RING53Vm51dE1nUVhPQnNIbWpvSVNtWFRmUzVsNWRHblg2cHROQmlkcWVIZ1UrQzgrNUN6MHZkR0gzbjNlWjFISjlsTUlwVm1TWGE0Wkk1VThyR1JjTkplWTJ3R0Z6cjJjY24yMkMwbEM4VEc1cUtEMEp4dlNDcUh5dU44Y0FWc0h4SkJFOGRYK0hWWnRiWlp0QnhhNlJPVXlrM3Z1Y1RQZERwM3FtMndxZnQrWnNESGs0TlBnZk1lNXIzUlI5Nm51OXdqa0xyM2x4c2RxZVJqSTRPdlRkMlpjTWpLdjQ5TDFuQW13S09veHBSaTFabnh5VGhoU0NxSHltTTJWTHArSklKS3ZNNHJlbzRQeHJnelBqeGE0ZzVLNWZDR2J2MjJRZmE4bmEvdjQ1RXhuaHg4Q3B6M01PK05QdkpPdDU1eDh6bE16RXFtRjRFYU9GSkpGdnRXSUg3L3dmTWhvNmF2ZDhCcjdqUkd4TWJtb3JtUTNSYVN5cUh5YUlaczNuNms4cHc3eXhXdHFqZmk0OHZXQ0Z6ZG9GUU9iZWcyMVRiSW5uL2FOTFUrcEhJc09hUW9jTjU5eUZucGU2T1B2TTNGR1Z1SGVybVIzeURGZFhHa2tvK05GQ2ZySTNReEpGeDlTYVgvS1NRMk5rY2YvK0EyVlVhUlExSTVWQjQ3QWVHU0M4aWZ5eWgwb1JlSit4cVBzR3B0TS9udVlQRWpOQ1NWd3h1NlRiVU5zZ3B0V2FlRmcwL0I0ZDJIbkpXK04vckltemV5TVhYWEU3Tnl0Mnp4SGFta3NaSHJaUlAySEcvVm5adk5TdC83SlpNakRqeW5DcThBQlY3bGdTbDNTQ3FIeWlNOFJkS0hSQng1MHpyNzFqYVRUNkxpWldRaHFYUk12UlRNMDNpazJnWlpoZHNtdzJuaDRGTndlQS96M3VnOWIzTnR4dGhCaHBEY1NyL2M2RWdsSHhzWk9JTUQrMUp2WHQ2OVh6SjY4UEwzR3FONTUyWEdlbUFsWVVncWg4bURGbmJsWWREK2ZVaEVrLzYxVGllWCsrWWFPNW9OTERRTlNlWHdobTVUYllQcXNXdEtQaTBjZkFvTzcySGVHNzNuYmE3TkdEdm9TU1EzUnpHS3F1TklKUjhiS1VyVVYxakw3UnBtNWRIN0paTlc1U1dlMWZmeGc3WTd4OEdEWW5kSUtvZkpZeUY4amZxUUNMSXFuYldpNTdsWmZjR2JBdk41aEtSeWRXaEQyYW0yNGRqejA4TEJwK0R3SHVhOTBYdmVmdE1aeStOR0xKWEJjVEJkTnk2Vnp0aElFdUhoOTljdS81TFhLVi81d2RxTE5uUjYrb2VyKzA5K09qNjZlUC94ODdyVzMzZFZNOHBVK2IrK1NiendoMHpNMUNXVHAvL21nandqK1Y5dHp1c3BKaS9wT0F3WXNnR3BUUE9vL01DOXgxLzNsODQ1b3Vodjd6eitadWIxK3RyWEpmcjArZG9MZjRUNWU4NlpyS0hibFIrNDgvaHJPenBtU2lMazZWL3hGaDJjdGQ4bkh0ZXlBcVFmZmFnNEx5ajJEMGxsTXpWbU1Lam1rV29iZkZsbGVzeDJRam40RkJ6ZXc3dzNVbmtYTnBPSkNWUXZONWI5ckFHWFNtZHNKQWJ5SVhyMWgrYlJ1cHpPY2tNYzE0NTNvK2ozRXQvV2NmeWZOdEhEdGVPNmVOS1RWWmFRZDZtVTl6enArbjFDdkZySDhpL1o1K1BUUDliVjRSbjdHbWtEL2FOTzl0WU1ETTRGcERMRlk0bktlNi9RMzF4WDUveU1FSGVMcjZhL3EwZ0Vjb0dPNkQ5dG9zb2J4V1VoL21OMndjaDNsYTJHMFpGK3V5NUVYWngwMUxFdmxSZVQwMys3anA2eHB6RysrT3daUWZKdkc0dkhia05TdWVrUFpRK3NlZkMyOFQ2cWd0NlNMMjlPQ3dkT1FWNUFoL2N3N3cwLzc4eldNM21lNnVYRzQzek5jdXJNcFpMR1JxNDRnUjhVeDIrSktwdk9FTmRLVlh4OVZHazlHejJhOUc3UEgzZVdCUDJUN0h6dDhXNzB3WHh0b25KZGRUS25nNWI0dHV2Unl2OXB6RTN2a3YyWk9DRUw3cnRyUmJLL0krK3FuL1F6VnNlcjdzQmRLbFpBS24wZVN6WHhsZDNvWWZkN0pQOUZuT3hHdnkxdXJOU1NiMjlzdml6YWsvOGsreDNpUnlKS2tLcXpMc1JCR3RYSGhQanZ1dEhmbUVKN0VuR3hKcjZCT0wrVmZZOVNaMmIyOUo0bkxkN3VtR1BYNFk3cnVtRjBGSkpLeDlTaitBTnJIazdia0RYUVczTGxwNFNEUTBGZUhJZjNNTzhOTDI5NTdxbllXa2s3V3k5WFdTNlZxM3pha1pML3RaREdZN1JTNTMyNnc3ampPQzkyYThtOTNueE9YdE5yMGVZVDErUHZJK1pwdzBLNjkvY1I4Yy9pUW03cXoxcTRsK3gxNHZpR0RGL00xNXVJM3NpUjIyUFp2ZExaZ3M2NXpEa2dsUjZQbFlZMEhxUG9yM2l1MUtuZElyL21VMlRQeWFyUDB6cjdPWXB3WHZ3RUhSWE1PYmRTZ3dORTZJc3BUZlNRcnE4ckVmTlY4VFV5T05yNVFyekwvRkVQeXB4QkMrZENwdE9IcEpLL1FVT3BCOWM4bkxieEZ3ODg4TUE3NlZTMGUvZHVYTWdwNGVCUWtCVjNlQS96M25EempwbFB4WTk2dVZITFQ2RE9YQ3FiYmcrQVZPREw0dFFQQ3J0T2t5eXRqdlE4K0dxUlNHVmpRMXFIenkwa001YXQzTG4zdWZRaXgrcXQ2eklyc21hU3Zmc09PSFYvcjhYQjBjNWFzcy82VmJVVkwvbU5qTkFMd3BualNNVUlTS1hINDFBazVhV3Z6VytickJySkVxamw0NzFFS3VlSU83WDViaXRlMExnZ2NxMzdobWZCUjVXcXN0N245ZnlYS3hHYldxRVhpK2JzcXZUZ29PMzRGeFJTVTFEcGFJdEx6ckYzRUpCSzZyL3pWWm9EYkI2cHR1SGE4MVBDd2FmZzhuYmtiTUQzaHBPMzF5Z20rVkMvM0hpMVZDVzVWRzY2WTFFdGZXL1NUYkdyTTlQZmlxWEdISnRGSzNLbWdDek5WbUxxN09zME9yN1puMHROdjE0d3NscmRTS0k1bDJ4SENmVEsrd1Facm5tYnJxMFFYNUt1TUhWSDg5TEYvZ0dwZEhtUUFGNUxjanUwa2tFWWRtUFBCdkdRanFPYjhmVEoyeFBMa0dhZFZKbzRFditwK2JQem45WlpSVzFWWDBjaXFDN2JjZnIvcjBhR2ErNTJKSVZTYnJlY3RRQkovSjJVSmV2a0U1QktiK2gyZ00wajFUWldkV1hqOGswSkI1K0N5M3VZOTRhVHQ5TWtCbm53MFVmeXRqOFo1R2w2eVdzdnVWZXVsRXJEcGRJWkc2RityN21aYThZYUlXbTRFZWNyZTNwcjVGcVVCdWNtSFZ5TnZTbThHenRTUDZ2TU5FMENEOFJHNG5pclBoRy9aSlRUVmh6OHFHdk1KRW5zNzJGU1cvbzkzckMraVlzYVc5ZjM0OGNCcVhSNTdCaXRQMmVOMVlZZVdEeFFDN1IydHVXZkl5cUxXdzVONU1tOEl3WlVLQUtxYmJaTjVYQWtvcUZtekZkcVJsSjVWYlNiSG10NiswcnRaL2J1cDE2TnQzWUVwSkt1eUJVZFZRNkw2S3NXbmJwNXBOcEcwNm5qbEhEd0tiaThoM2x2OEx6dEZSNndTLy8xbDI2ZWZMOHg0SE9Welk0YXNkenkxOUR3akxoVU9tTWoxRnN6SGIyMm1kaXhYNmVvSjFLMktxM0psdmtqQVdQNzhIUEU3aU9UaHc2cXFuNDNOUWtwdXJUeFMxYlZ5bFMxR3BMRWNuK1pOcHgwM1NENmo0U2lLWkRnV0tYRGcxNFpWYVdVZis2MWtaeUppcjZldUdiVkdrejV5Q0Q3VTU5WG04WkpKUFpMMXZBR082VFJUdjFvaUtLOURLbWtnWWIxT0w0Y2NkaDFVcm9IaHhTdXR0ZTRJWlJ4TWxyZ2UrdmpnRlN1T3VvK3lPYVJhaHYwN0wydVMrVys0RG5CSEh3S0x1OWgzaHM4YjR0OXdDNDFqSzRicDdOZkgvQzVTbWRYVDRweG8wd0NKcFh1MkFpWlJzWWcydFJtRlBQY1NlVGc0QktkcFcxdWM0b2dQVEsyQTIxLzZURHp3ZklEMDB0bGw0dzA5NlZ4VE5uRE5nWFJhZm1lT3E1NjgrYzdxRWFGRUlxdFNwY0gzYjFkZFZwYlNldEo1WDJHZ3BmbDRDaEpxZjRqV1VOT0pUVTdhamhPMGNoWU5FK21UWmtUYmR5YTJ0R2pua2RVMlc0Y25QMnpYTk0wdEtWdjR6bC96V1c5dFNzZ2xVMnUwYXdsVUtkQ0RRa3p6NTFlbWtlcWJiajIvSlJ3OENrNHZMa1pNZkI3ZzkxM3VpME1ZYzlYZ2RrMktsMG5uU0djcmxTVzhtNmlyVkJnZEVaTUtxbWhQNjI5NDZsbGN5L3Y2YnV1YVcwaHVoZGtaTm5ocEI2WW5qNGhHeS9udEllK1JiT296Y2FXVVExMnlRNzFmU2tmUmxma21YSzNYNkVZeWViUG9aRE1idVVtbzRCaXFYUjRVREdlMVZtUnNacUlNb21wbmoyajVudVR3dVB4aUhQMmVYR1lwMnNFcXFQemszdEtZNFMrSVhPaWpVa0VSVmVtNWdHMXJDUTQ1M2VwcW1qb2g0Mk5kMlFrM1BveFYwQXFON21wUjhXNG9aUHVuYlo1cE5xR1k4OVBNSWRQdk9rOWQ4V3JLaVJLbjRMRG0wc2xOYXJkbVAyZzdnMTIzOFg1VHM4UDNWZHlLNzZqRkE0bWxjN1lDRms1V3Y3aXp1RkdITDl1NzVacVlnWFZkMm0xdFZVTWUwdXIvTTJ1WmFVZzhadlZadFNlS2FtOVpDUkN5c2lTNytOY05ibGtPcjZyU25IaWJkMExOL2FxNTY4T2k2WFM0VUVqcHBkMEprWWhxZGV0SHk3VU1WeWo4RmtwYVB2MmdYS29XN1ZPcS9mVVNYZHExYkpGWGRGVFFVd3FtNmI3VDVrYlRkV1p1ZnY1TndpMStmK3l0aW9LUjJVQ1VzbE52Y0UyRDc5dHVQWThsOG9KNDFDbkM2VWZ0cEZQZ2ZQbWcxT0R2emZzZmVlMnBDazRhdE1Wb0cyN1JGV1pWSzd5RkhUckd5c3FhcXI3bU93c2M2OGxuY3o0U3o1a1pXbFRraFRBWEhyMzdEc21qdktuMDNWajU4TGRQNkc4N0NVakVWSldGRDFzWDZhQzgzZC9VSlgxdFdsMFRDTXcyc1BkRjB1bHc2UEtyQ2hxcXdrR2V1NWZVemxTNUMxeTdrdnAzTk0xaTBkeE4xUU1kMGRXYUpmNXlHRUdmVHlqUlpSSlpkMUk3a1Z4M0dFSk01M0xQMGpaeVczWERWN1Z6eC9YV3g4RnBKS2Jlb050SG43YmNPeDV4N3F1bXpwTkJJZDMxdGlEejZmQWVYT3BIUHk5WWU4NzNSU21adC9EeTQxTUtwdW1HUktvQTJaRnlYdC9YY0tqWHFJYVJwTVR0dEs1SkEwWHV1MHYwVTV1YkpndThUQy9iV09BS2EvVnRJN1pTM1pvczZ5VVdVcFErVEExT21PSm1wT21UMkdDcEtOWUtqa1BxcTQxc3VuUmtOaHJkTTZPeXZBZ2NlNnQwekdOS3lwZk5vcXJmZFNlUUYxblhtVEI2cUhLU3VNSkZXQ2xrb3gxaytXbnVpeGRudk1ULzE3aU1CTlJLdHFwcE5JeDlhaTZsOHk1OTA3YlBQeTI0ZGp6WENvbmowUGRydC95S0RpOHVWUWVXdllEdWpmc2ZXZXU2YlE0aUxMYy9LRzdyT296cWR6a2QyL2RkaUxsS0VveVhFZ3hycWhNeUh5OFNjNzVmMEUvOUppN3ByeXBrZXNiWGZub25kY1FZdDA5ZnJNT1RmYjJrdFg0NmQxSU9VY3JPN0xLWFRmVWx0ZjFWMGZGVXNsNVVCV3R0VXczYkR5NFFjYVBHZVJvSlVPM3IrOVExblZyZXplNHBjN0w0RWxsMCtiL2FUWFZ6U1dDbmxIMjlEeWJmUGZmU1J6YTJGZlJWbTE1c3hJV1c1V09xVmZuMStld3IrYkJuaFIrMjZEcWJyTUMya2ZHNUhGZ3kyczlDZzV2THBXRHZ6ZnNmY2VvMzE3blAyU3Z3Znc5MDJwV1pmc09ibEtqaWplNnkrVzJWaHhMaGpLcDVHTWpwQVpNZGxycVhxQ0x0SzJ5cEI2WXlYM2ZkazVKVXZUa3I0cW9kdzNmcXFRY2hIaGVSNGZMdmJsazFFd2NvNHRIeW5PdjFDblJoaHRxVi94cC84cjNzR3V3Yzh3T0h1bnFPR3JQZVJ4eTJhSEhSQ3lSZE9PYTU0SWF1cFZKYVhUVmpGMVFtYmE4YkpORGVxWmNad0Z0b2ZCVXZ0Y0N0QkpCMTFQMjdIdmEvb3B3ZVByS0ZvVHFyUGk2NE0rS2x6RWV2akhQVGIwQk5JOU5nMDZ1UG5WcjErVDlHLzdJbURnTzFGWTI5S1h3S0hEZUZHV1k5NGJKV3hmbHR1OUpSN0kzM2F1bHo4MlUyVzRHYTBLWTVXYnl6VS9BcEpMZCtOSlFOQWFUYk1xeExsTEgwM1E0cWFSR0EvYXNyTzR6bVhCUFdyVTlqU1JBeWlGdHo3dHE0NWxMUmlLays2TTJOT1I2aUhLNzVrWktTNlVhbTRoUDdmMTR1dUs4Z2x2bjlpblJqVXRIOVRhRTJTT0NEZDNLT2FrYmJwSFVFVDBvdUQvRlc0dWlUMzdQZjY2THh3d1FLNVUxOW1EaXlZcmNGU3F6R1ZsT0lxYWxzb2Qxd1hURnQvWDVUdDg4cU9OelhlY1crVzFqa3dkeXFadzREdFJXek9YMktIRGVSR3FZOTRiSjIxeVIyKzJneW1kdjVpYk5qZUdrdXhtc2lMb0Q5TXhJUVh3cmxjN1l5Qkc3OWVWaW9MaFRTSjFHYzM4ZldOWGtZM1BrYmRURFBhdlhFTWo0b2x6bGRxdGpJcHBMMWt3WlJDWk92a011blZoemcrdStQcXZQYThqenBqWnZ2cGp6a0xNdVd5WnJFdkk0Ymx1WTdOWFFiUnlGRGQzS0luVk1PdTV3cFZMR1V4djcwb1dSU2ptZ3NzRlRsM0xUdGZDZU42UndYa3AyWWwwQXMxOTM0emFacVhkMDZ1WkJrR3oyZnR2ZzlqekZtbUFPSElOSGdmTW1DTU84TjB6ZTlwTGNadGRDM1RSRHgzSDhBbDJ3VmNjLzd5QXNsVW9ScnVsODgvZFdLcDJ4a1UwMk0wZE5OVEVvcUhSR1RscXNxYk94T2ZMT1djcmlOUVFxMFlHcW4zbFEyT1pBMlhqRGJQazFzQ0ZWYnZyRjNtbXI4a0pOblRXOWU3WE5TYm80RDJrQlh6WEJSOHIrSnM5MTVhbUdidU1qRWlRTm5yeFpPcE1CT1Z5cHBEdEczSGZmUGQvNndQL1VaWkdNUk1oc2VBQ0xVK0NrVTdDZWdZeVl0aXFqOHV1Q041bXBSMjU3bWZ0cUhzNEx6MzdicU5tQkRWbnNDZVl3YSs4bzM3Ym12QW1Da2JQVzRPOE5rN2VrUFcyYnZMbDhteUtUZ1pWS1oyeWtibWZaYUpxYjhycEJxUTlZNzdwcWMrZGpjdzFoREMzdmRONUlESVdhOTBxMmRGUnp5WnpUNjlEMC9vOWRMMnBjYTY1UHpVeER1ZjdxcUhCYWgvTWc5VE16MFBGaUlEa1lLUzB5aVVWdUpFdm0xUHZXV3c2RUpCSDhYd3E1YnYwb2VVWThJeEh1NlcweXo3V3NTNVA0azc1N1Z1VTVYenZkRElxbmRiaXBWejkxODNEZTR2UGFCbW12MHgrYVlBNzdkbVRhSDdIbHZPazZEZlBlTUhtNzdXRktqcXAwODcycVJGMnRWSzZ5c1NnNXhyWnVVa3VicDB0SExXWkxzQjRZS2FreE1aeDBKZ1BwOE9iM3BOZjVHa1duelhUWjlTV1Rkc28xR1NPdzFkendnMVNxMDBnbDU3SFA3R201R0NpMmVibkpTSkczZEdIMnJDVkozc1lPMThISjNwMEJ6eDZiTlJKeGxCcDFkRE5UUitkdU90NGs1YW14U3MvTWRPSUhQdTNMaHJJSDBEd09iWnRKdFEyYU5IS21lU2FZdzRGdC9QNGR3bmpMeXpUTWUwUG43VGFIYVRtaXUrdTRXNkt5VmlxYjFoaWllWEUrT0tadjVCMXJNdEp0YUFTT2xQU1NPcE5NNTVvMnBnZ1pVaGt0L1NqRlo5MUVmY200dldZeVNEdFd2QnUveWZRcWljMXN2WFR5d0xwS3lzMVVoZHgybUVBTzNhNVJkdklKb25NOVlHT1NiRmtscFpQMlo4Ym1TdVdxZDE4a0NZeEVVTzQ1MlRnNUgxMXhEdWxpZUtzUlRyT3Vrbkl6WlJoQTgyaWJOa05sOXRvR3NYRnFNc0VjV3F3VDVsTGd2T1ZsSGVhOW9mTjJtcy9VSEZBSHoyaFpVYVd0Vkc2eThURFo1ZTZZWkZvb0dsWjV5S0l5RC81WmE0RktRNnRyMGprTy8xMkVKUEJUYjZVVTVsVDZrc25UWDNWU1p4NmM5NHltSXladVNRSmJzc3dNQ2p2Z25NY2VwNm1GZ2hDYkRtNkw5YWZyMXBJazc1d3hWOUxacmkzVFB0TWg2MnNrZ2s1djdIWWJuSEp0WG5POHlEWTM0cFlFck5xU09USFZRV0VIbkxyenBpb0RhQjQxM20zdzJnWTltcmQ1K1NhWVE5V08yMUJueFFDbTJuUGVFc1l3N3cyZE40YytlUGM4VzRubU92MTFhWU0vZDFHT2RKUGVLQXJYWVZZcUcydzRUazVqNkJqeDV5amppMWkzVnBzM05yZWhJcE5xZXBhZXlhV1ZJOTJmb1ZOdHExajZrcm1uTjFuNGpya25YSjhEUjM0b2pEcUtybnE0OFl2ZjF1RThTRFp2bXJTeWRGMDZvc29hcTgwZHVqVVdLQkc3WXRJNURucW9kS3pIVWFZV0dvbHdUbTlUK2E3R3R1TkR0am0vOXloc1gzZ1BGeWQrY1FlY0hneVhkSFQzK2xEcGVtNGVKT09zZVhwdGcyanM2bFBKL1FSenNIZVVITi9peGczbkxTRU04OTdRZWN2ekRHM1RLMTdvN2tsdEcwTTdhemhqZXU2YjI3Z3d0cFZLUHJKRk5nK1R2S295em1xMkNhK3lhN3huVGNCOWIwQ2VuWHJQSGFxM0ladlc5Tk9YekQyOWplcTVWcjBxSGxvckw0bEpOK1NXbDhZNUxMUXFPWThkTG5uMG1JZ0hJTW40TWJNUEREZWgxeWFnSE5QYmRjNW9EaWdXQ3puaVVtemlHSWx3VG0rQ1V3NnZzalRrdCtiR09jMlhoVmJaWThlOVB2MDBEeXBiMTViTmF4dUhUaUNUeW9ualFFK3pqc0hnVXVDOFpaUmgzaHM2YjFPVVlUamtxRnJldGo2TUU1Yk1zOGthZG1FU0k1VnFiR1JoUTBZbm04ZjBMZU9CeTZ2U3QyWTE4WUJkWTJyQU1sUnVtMXhTZnYzTzQrZDNZbS81MC9SNmc5K3BRMmhrU3QvUitwTFI2WE5tUTNTaWVIOWdyTGZFZTRjUEtFb3Z1am8za3FEczN5S3BkSGkwYkJsbFRSSXRKS25VbWtnbk1oWUI2Y2hOZFRxeXZ1d1RaK1ZmMzN0aS95K2NzbWRGMjJjbW15MnFrVW82L2JyMXpuTXRpdzBuaUFyaWV0QVNCcTlIN3NRdnRpcXAxckxBLzBZbU9YM3pjUC8xeUdzYmJkMi8rZjZrZkpQTGdVQW1WWlMvTGdYT1c0WU84OTdRZWN2ekRHOHJ2eTV0ZUdWSTU4dy9GSnNPNVQ1R0t1bTJsdDJvb3pVWlNnZTJxMFphbGh6VTdkT2VidDdyT2hzMk5rY3hqQUMweENzK1VEL2UxYkgyWFRQM1VDVC84UnovTy9XNmlxUXZtWE42blVGNjMvSTY0RFU3ZnBwRUp0T3RrMDVtZllxazB1RkJqNEJySmxsYkhWQUhYSGR3cWNsbkRkMVNES05ORit2aUZlKzFXazRHNTViSlViNmxkY1VlYVplUkNPZjBPalMxWHpBREdVa1FTZmwxTjlKcHZvSk9aZWlTZ1JjL1FaM3IwM1B6TUl2RVRKMjl0a0gvUEIrWGUxNHQwSnBRRGxUSEdXYVIwUEFJN3lWeDNwTEdNTzhOblhkTWZjcCs2QjIvbDVhcnNwRktOVGF5dVMzVFVmL0l5dEMrMW9HR2ZRYlc3VFdtbTE1YmQyUXFHU3ZxSWZudnJpczd4dGh5L3ptRWJqWmp0bHJSMEplTUpNNmVQcjhlVlN2bk1oS2RuYW1QOUtHemRPVStieXVTU29mSG9SMVBsUU9naVFSUmpKc3FaOUxFTlgwU3dyV2gzRTJyZ0V1MTR4K0pvby9aRXJJYzQyRlBrMTdud3pxZWUwNWtHOEYxelRBNWx5Rk41OWFUUHB0RzIrVlJhaXVjMWttR2JzL0gxK1YwellPdWl0cXVxQ0s0YmNOTVI4MHA2VEJTT1ZrY3FQS3IvQks1RkRodmlXbVk5NGJPVzEyT3FkcFZBeHBoWVJpcEpCdmtHbmxYZDJVWXRWYXJWUzE5NzVOREJ0SkdxbVNlZ0d4c2pycDh1a3RhcWNmamVBdEdPczJYZk9NTWp1aG1pUjMwWTAwL2ZjbWMwOVBaakdtbWs4VDdpbFhiK0hndTlTa2xLbytUd2o4b2trcUhCeFYzV3ljbUN6SjVOSkRqcHZKc01wV20rL21xOHQ0eHprcEQvRWZwMlRiR1o5MkthN3p1U011R2pQVmZPdkxYVG1mdzA1Ti84MFljN1Avczh4d3BzSkY2WEo3bUh4c1RVMjhtdnFyTzllbTllVlErK2NsTjhZVlBmdks2cm9IYk5xaEJKZGI2a1RMYWpWUk9HQWY1VW9jeEplVHowbGdQQkliemxweUdlVy9vdlBYMW1LSTk5WW5ZSlNpc3VKRkthb2J5RGxSOU50MEhJaCt5b3BUMWRtQ1Vod3dxY3dJNjJVMTFDc3BqU3prdkpLYlZYeHV6am9STUJjbmRvYlUvVjJ5QXVXUTFaNnp5MFZncWw5LzFpeXdEY3RJdFpXNDJHWkllaWZQL1dkbE5YN3l1MHVHaGRETk92Njg3NHpSQXFTdmVzSElmdFEwbFVoVDlRSGxVdVpwRzlSdmlraTBPbVdrNksvS3MxRGZpSUNNUmRQcjEyQ2Z4cnQyUSs4OStheWMrTkQ5N3d1aXc5TXNZcUUzOTk3aEpHenVLckVxcWl5ejZhbktLVXplUE5xOTk1TFlOZXNCZGlzdlQzbzUzOXBFeGNSeGEvSkk1RkZ6ZXhHR1k5NGJKTytFOVRiK2JiTWd3VUc4amxRZXhCYlNrSG16Mm4xeHBQRVdQS2EwYVc1V1V6dHlXMUg3VjB6K3EydWZpUVd4TzBnS0JxNm9BMU8yNmJzdXlvMDB6cVhpNi8yNmJ3NDd0eU12dmFxekpoQzJydzBrK2RFdHQyUnlqcU03MUpBNDR4MnhqSGxPN2k2eEtod2VkYWwwbnFwcXltWXFUMHRuSzFRd2x1NktLeG82MzQvVDdVbS9pYmRNU2pCOUhobWNVUGFSTWNTT1ZkUG9yT2wwVVBSaGZJN0pwdFE2cm9CM1hnNzllckdMb1V0aThIRmVSVkpMd3lnN0RYbndwYUFtZ21YYnJyM2s0eXlybFFNbDFXeEo2RGwrVFIvUGFjM0k1VlBsMWRTaTR2SW1Ha2JNaDNCc21iM3NScHNSRjVwWjNGK1ZYM0VqbFhtd016U25aT2pLbUVVblVjVGRKVDNmbmJ1eWlFOWhyVEZIVi9VL2VMMDlpVWs4enRrVEpSM3RRbi8ycWRsT3dIZHlic2YxRWM4blk2YVZ5eVB1STJvNkllMzhtRXhvZ3ZHUU81QWZZNDNqTUo5cjNVdkF3NlM2U1NvY0hQZU52cXNRRVFWZXlwYk9udUdhZ2dhTHFxYTA5UTg2OGZMMW5qUEdtR2F1UUdlOVlLejJxVk5VSmpFU3cwMHViODFVeXhRR2RaMWM2ekZhMzVybjBhNmRlYktYK3dhNkpuZUVva2txNmtwSkFZeU5PeDY1UFg4MkRLcFJrRk9jbXgzTlkyeUR4M1pMK00vb1JPcmtjaEhxQ3hoZ2NDaTV2Q2gvbXZXSHlqc3N4VFQ5TlpnT0Y2bTJra2hKUjNIMWxJRkt2dXBNa0pZbDZqY3FFYnJWcnNaT2t3VjdqUXpORDg2Q1JCaHBxaVUyZmVXYldHUVdSV2JURUsxV205RzhVdTlwcExwazlQV2xrTFpZRzhySTJhNXhnMzR3TXhJY1pjeFpOWSsvcU03ajdJcWxzT2p6YVJzb094RWxYNWJLdlJpYW9XZHQ2U2d0ekxZNUFKclVXMVIydGk0MUxLaTJONkJzRGs3eU9WRll5OUYvcVI1T1JDSkk5STdIUnA1TW5RdHVjUitVb3A1dVN5eE43a0kzU1ZTRjZSL2VpNzZXRDRuMlJWRkxhbTlMNlRUS3cxNmUvNWtHUXJ2SlRPMjJETXQrUWdhMEVJeHV6blRRT0JIVlgxbFJ0bklMTG15SU04OTR3ZWV1U1RNdSsvRW9oSW1La2NqK1doczMxaEJMZDVzcTFKMjVkVC96a0NPUFQwbmxSMEgyNnF6M0puZHhBbGJvV2hMaEh1U0VqZlBhR2prYXpETmVNTzJycVBqc05SRDFodk0wbHM2ZW5hZHVrcjBjMnBIZW5TOEhlTUduSjJ1dVlBK1U0ZE14T1A3VFlxdHgzZUR5b2U1d2tpMSttTTZJYlBrWnorQ1F6ZUtXa0o1V2paUWhYazZpa0ordXhhMUVibkJHTno2a1I0RGlBZGI0dW1oTllxVFNubDdQNlNWWjFjNTQ0ZytUN1Q5b09JNjhXVTFjVmcvNjVTN215ZDBWU1NVSjhrMDZ1K3QzMit2VFhQTnhsbFhJR2lyVU5ZckZCQlZ6U1R3dzdWaGxOR0FkMjFlVVY0UlJjM2hRNHpIdkQ1QzFMTVUxYitaVkNSTVZJSlkwUWtjTFZPb3FVbmlNaEJWcFhYcktQSzIrVlN2dXBGaHRjcW9sYnlmUC9JWEdzcElFaWtRbjRmU1pkN0doeDNab3ordnNkMWo2MXpZRzZsMCtwMUwrckJpU3BmRndaS2JRbG5xMWF1V21iaFpyMnRHMStCMXB2NHlxeUtsMGVKSFkzNG1RdHJabnlxQjJ6K2JqNE5YZm85bm14UlUxUERyMTBsTHFVdXpMK1V0MXEyWUtyVzFWZDFPV3FlWFJZcWFUVHh4bVFqVjFYWXlzTndtRnpvOHpwU3YycHprUmVLbll4NUxscHUrQ29jK0xIZjR1a2t1NWprc29IdFhGN3l1YmhmSzJTaXVDMERlcWRiNUhmZ1Q0WGs4b0o0K0JOT3pvVVhONU1Lb2R3YjB5dFZOSk5aQ1dMM3dwWmJpT1ZaUEZmalM0b3F5RzJVWFlwL254RG1MOTBwOE1kOGMraitaMlRycDNhb0hZc0hwK1ZkL2R5WGJ5V2RtcXIwcDE4NnlmMWtkd2ZLR01yOXF2VVg1MkVmWXdQcTlwTFJzWmJKNDd3cCtJRlNVUXk0Vml2WC9wVnhkWkQ0dXVUME9pRDZaRkt1ZUFpMFRjVko3VXJra3FQaDNycjdQWGllTmRtc3lqLzNlRy9GNit4VXh1eVNZdXQramJGK1YzeDJIVVZkVDkrRFAycnQ0bGJIZVVUajcxMnpVRVVmVVJ4V0dxY21JdG5wWkpHS1JMaHVGaTlwVklkRWc0anFqS2pHZkY0cFg2eUs1MTArV3Fwa1VyNVpkOW5rOUNjMzBLcGpNZFcyK3NxS1YyZlhYTDIyenljcjFWU1BrN2JvQ2ZRbXJTZTVRbmliV0k1dUNzcFhRb3VieTZWZzc4MzdIMm5rVS9IbnFaTHpmTTRYR01qbGJRK2VhM1Mxb05yVWZScDhlVFY2Rk1OOTNha08vQ3lPTG5CLzNhR0pPeVpsZG9YUi9OdDUwYVV2V01odm9vVllOVVlpdEx6dDhTWGtDUlVmbDNjTXNyQW0wTnkrdWozRytKTGRSYjBCS2hkMHdkeVR6WlNwU3ErcWtOTyt2TXVkelpjaHN2Wmd1dXhJKytuU0NvOUh2VENreGpJQUFBUzJFbEVRVlNLeVU5SGxjOTRhdjFCY1Z3WDN5QmZ0dG5XNXpna2tYK1VLdlUvYUR1VUFqWmpHRUs4WkZmSG9yMHhGQk8vaHZoeUt2RVAxSWl1M3BoRXhLZVBsdisxdUxXclFzbnFQYlkyTlhtdWtrbjVFWEg4d3pMODRUcC9BcWtVVVRNWlA5R0hxWDJoVko2bmtlS1Btejd4S1p2SG9SMnFpVXZodG8ySHFLVjhvcXBOY2o1V0tUOEgvZFAwbUprUURrM25scUFyK0pTOUpoNXYxdU1hL0wweHJWSko5Nlc5Mnl6NkhKZVZTdEs4dXIwVlpLZUlaRUM4MGhXYnBmZUxyOXVWczlIbW90TFkzTTNvcjhXSkVGL0pvMUozVUc2dnNhZjF1bisvSXNUbGUrbGQ3MTBiZ3pjSEtTLzMxY1R4TDVyZzg5Vlg3cStaSTJtVzBSR045b2hYUFBDdXVoRGZ6b0tVVTdhMndxMVFLajBlVktITE5OSDlaamZEWDYrZi9FSThHNzJyL2R0a1FhNDBCRTFIMjZnTmNldm5mKzdkLy9NZjZUangzaHNkV0tJVXhPUEpqbzNFcEZKVzlJU0NYMktEMzNEeVpxZDZCL0tJcUoxOHl3UGZSRnk3TmgvdG9vZWhkbWJ1QzZXU0JxcFB6RFFWSlQ5VjgvRFh3cnR0ZzlicjN5MmVzSzFwWWprNEM4YjhBUktQTjVlelFkOGJQTy9NbGpIS25uZVNCTkQyYWx2R2g4VGQ5OTF4eDEzMzFzeXlGQnZHWFdTZU8vMHlIcGJodGxJWlBWeTl0Y0ZqZlBoTzhhSWY0aDdHVGJMeHRENmdaWlYwQTM2b2Rwa2tnMjkvRmxlQS9SWDVzbkFuRmY3bS9iWGpML3B4bnNTUnl1aXpkNGw3ZnVhcUU3N0tiL1dGZUNhWTdDZTVIZitZRXpFNW1IUHMzSXdJaFZMcDgxaDZaKzM0djNYTG83TnNNZk9WaG02cC8zdi9NVDFSek1ibXU0d2ZkYmN1MlFOeXpmOWcvZVQ1enZndWw0aG8rWjErY0JRNVV0bDZGV1Vpeld1NXZUaXJvSTNBTTdSWUtpdHZFRi9DQzN5YTVsRm5BK0F5VDY5dExMOVBmRzNYbm10aU9UaXZJZmdVUE42T25BMzQzbkR5dHR6SHdrVmR4M2hqc25pZ3ZPU3dWOUhXRkY0ekxJb3NPNmxHOUlvajhsQnZiRzZEaHhuM0g5d3ZTN3hsam1ua3NHTVBNbDJoUzdhL3pwS2RUeXpXeW9mdnFyM3daenNzd0RqM1EzVXJsa3FUVDlCUmRaWlZPcE10Y2Rwa1RhS1h6Ym5nT0lrakVWNXFlVmd4STh2eTZIdTc4amY2eER2dlBYNytEOGRPNzRjbVZhOTdYdTVoc1ZTNmNZdU9nczJEU3JMaFpsRFlOaWFXUTgxT3c4VTRpaWdNODk0STVlMWVxeEU3ZXRNREg2aExwZW1ZY2owc2U1bTBQZCtaS3pIQjJrSExPSmkrYXQvOGZWOVN1U3Fjc2Jrc0MwYWU4UjhiZ2x0T0xhOWhwQXNWdW1UTjdYU2FBcDlOVzhyc1dJT1NTbWJJVTdmOUMvN0pTQm11K0g1eXh0b1pha3hIWURPL0dZSGtOZDlMOTBFT1ZnVGlEMG9xZzgyRGVqNWVteWxzR3lHcEhGY09aQkRkY0s1c0VZVmgzaHVodkoxQ2p1Q0JISVp6RE1TVk50MlNYaE5MbFh1MjlEZUZrcVI5U1NWWnVMdjZ6RlFvN1V6dDUrdHloWW5lOXZtQjluVDJvVXUydCtGRUR4M1UvUnZTVHpBZ3FVd04zZnJuY2ErakNpVUI5ZU41eHlHSldFcmJyMTRPenVGc1dzU2RjRm92ZThuMTZQTW8yRHhvNXRITHVyQnRUQ29IZXF4MkhRNUZGSVo1YjRUeWRnbzVnZ2ZVbnZSaVpsVTZlcDgrcEpTMC9DMmtEMjVWKzVMS0Z1dkt1VisyVUptL1RpMmJkSzc5QlRzWDVKYkJISVV1MlU3SFJDM2hXQW5ONmtTSFBSbmd1YWYwaG03WFV4RkZwajNkdHMrYlZJcllJeVFSaTg5a3A4dnhQUXJNNnBCVVhzbEoycHQzc0htbzE5UG5icGg4Qzl2R3BIS0lGK0l2ZjdHQlFBdGZuN0lIbm11WTkwWW9iNjhvSTNjNCswU2RkZXhrOFpiNHlzVHM4cEsrNXRQT1N0S1hWSWJHNW1pdDVYWjhzZ3Y4NWd0TFYraVNlWDltbTFVZjVyY1lIQXlNSjQxWmlqNmR3Ykc1cXRNNzBHY0pTbGRJSXJ3L3M5WDU1dTEzMkhCT1pweDRUVUZtU0crZW9lWkJxMkppZTdpMVpmSXRiQnVUeXVHY0hJS1pZK00xUlJTR2VXK0U4amFYYVVRZCswL3RrVm5KQytmL0l3QVBVKzdOMUlCNVJpVHUxWTlVa2hLYXJoOTFJdEsyRFMwZ3VoYWY1SUl6V3JnVE1uZ0RsMnplbWZIbHRjaDA3MmNLRkk4Nnc1Zlg4NERlM0VjTStpRWZYOWJadE93VDQrTWQ3VWwvanN2dUV1UExIQ0dKYUs2eHlFRm5oYjlubEIzN3p0MXMvOTU4ZzgyREZuakttdXNYeXVQY2k5ckdwSEk0RXMvU2N0aWJqRzRCaFdIZUc0RzhXUUZIMDduM05LM0RjY1o5TDNwREcrbHkwNmhaWU9qZVQxTmVLcGNicjFTSnlYUjlXdWNUTDZ2VUIzcFBBNlkzWXZjNVJ4eUQyaFc0Wkl2VXNucllXczdKZTBoWUx1cG5UalpVeEIwMkh0RjJuMjVKaktZZHBhMXVtZHlEMmhXU2lKMEVzc213MkxFUVV1Ymk1S0hRSHBvSExkRzhTZGt0cWxjMDQ1eUwyc2FrY2ppUVYrVGdHaU5iUUdHWTkwWWdiMWJBMFhUdVhKSEx1Syt3d2kwR3JhcW1DRnBTTEQvcExDK1YxbUFsSzJwTFo1TXNxOVJIYWorckJYdlRtZVFOM3F5QlMvYWd2TUZLYjVYZ0RIUHByTElpMHF5Yk1xM2xxNTBtUnJ5czBod3B4NHdaT2ZrSUh4ME5hWGxBSWlxOWpVZnNadzZZK2tYdCs3aUg1a0h2eDE2aTh4end0bDNVTmlhVnc2RzBPSnp4OXdJS3c3dzNBbm4zM1NiT0ttRjltK1pJSFV0ZzFuUjdjOG9nVndwZHp3bkw4UzR0bFhLcDUxcVNDUnVMb2xYalZqYk5LUmJWZTh6ejlsT1VjVmpkVVU0VDNUZ0NsMnhueThRczRWaXdwbStKMkQxSG9hZVNlbkx4b1VwSE5rMmU1bHQweTdWa01XZ1NNaHNRcjRCRU9GYVpPVmV1b3hWWVZabWJzRlJBTDgxRHZqTXFYMWZzOEp3TDJzYWtjamlReHJYN1hrWStoV0hlRzRHOCtXVWFSWGVGNWtmYjdoY1o5d05qV3hGMWZPMUwzTVdWcXZ5YkpMeTBWTXExUzRsVWt1czVrL21oeUpqSG5WZnl1ZWZOMkIrNGQ0ZkpSRHVLTDlrS2UvVkhweWpZSHptREZ3VVIrd3NpSzBwSkpibTZPZzhhdXMyYVZtc2xGVjlwbXk5b3lBVExHY084T2lPNUQwakUwVXQ1NUpCN1JmUTJmQkhLend2dnBYblFXT1dWS1BvT3R6d0ZiV05TT2F6U3czekJOWC95S1F6ejNpak8yN3ZTbzNlNFJFYkFBY25UZFZ1MFBYb0lGVzZOOGl1RkZwU0JWMW9xNmZNTTZoV0xQY0VVcisyVVVKZnVNUDZFem1mMFY0RzA5MkpnNFY3eEpadHg3eTJkYWQ2K0doeXV5RXRaeXA5WUo2MmMxbFBiaVMwYXVqWER1Q3liaFZpbi9yRnh2TXM4cWZQbG1oUk9HQjBFSktKNncwOVFkRHlqK3dSRmtmb1A2Nmw1eUg3bWVkV2E5Q2tMMnNha2NyaElMV2lQSGhwc3k2Y3d6SHVqT0c5V3ZORjBMdEtvRmxtSnZIdTdzMTVjMUY1V0N1MnIyN3UwVkpJSUpPTnNaRGpaajc3UVBCSVhjMTIrNWJyNG9nOVV4ZGZvWTcydkYwODZGVit5VVBYMVNaTDlSYS96NzRhZS9vaWVFVWtyUCtTclhlbmhsaVdWOUVXMld6OWZ0WjhGVXFlZkZkdEZCU21XaUVYbnRjYWlmT0t3dzk1czhtQitYb1NlbWdkMWx6NVFlNW1YUTM3Ym1GZ09tK0svT2U2NkdISXBEUFBlS003YkxlQUlIc2x2UUpJcWNUdXN2bEZjemtOdDl4VkhpME5iNm1sV1dpcXBMSytWS2Vtekw2WVgrZkI3cWxUQ0Z6M3diMU1ubkgvYm5jZGY5RU1wNzZQaVNlbkNTM2F4dDN0OW41bStxWElNd09OUVlmZ3R4WVd5ckh6L2V3bkg4YmU4ZXplZC94L2VlM3pQajEvMy9GZWNvV2d2TUdSVkh2YlUvNjR3MHpkMW9nRjQ5Tmc4M24veWJmNUo4OXRHc1ZTT01ZZVZIejMrQ1E5RExvVmgzaHVGZVhzRkhNSERmVG5tUlhlZUhmcXFGT3VNL0RTYTZsV0hxN09pdXorbHBUS3FIdjh3M2VxZm9MOXkzOVg1NzFENTRrMTdoUFpMR1IrY1pXa0tMOWxCYUtTV1pVVE9oanNJNUFZTzRHaEdmTlVma1RwK1NOaHZIOGZ2VjBrZU44dm12MWM0QzFjb0VjdUIxdUFWWVU1ZmNNOS9ZSWVuYmg3NWJXT2FPT1JTR09hOVVaajN3RnJJMERMYWt4MDUwaUk3NHJia3JFZFBuL2hJejd1a2cxSStzN3JiWEY0cTVkS2x5M1VxMEs3SjdmRDQ4ajEzM0hkM2VZV09ObTExVEM3V1VYakpmcVZySTRaZGk4VjkyM0FHd1JndE1pRHZJeVpmYW1KZWxOL0pvOC9rQlNhMlRYejVCWXMxZHVRN0N5Vmk2UVYrOU1Mam5lS2hqOEswcFFKUDN6eHkyOFpVY2Npak1NeDdvekR2VWxmL3RrYUtlOGlrZnRaNENBeE85YlJTYUVjUGRKV1h5bWpwYlhmVmpsK1I2a1gyUkdtaFVFWUdlTW5VbjVmMVZMZ2VJLy9hTjk0ckxuL0xiL1NZeW8zZUt1b0hGRXFFbTAvb1NQOTVXU2plS2NKUDNUeHkyOFpVY2Npak1NeDdZNEI1bjZJQjlaMjB1azFKNWJ5aTNNZGJZRmtsTGU4cnUxS0lyQm5kcjU4WHp6N3l5Q01kZFlyaDcxcDJ0WGI2WklPN1pFdUZrcHcrOCszeVdlRFRkbjRoQmlnUmUwV1M3Si8zZGgzbnRZM3A0cEJEWVZqM3hqTGQvb2QydGR2dHV2YW5PSzljVmhuL0daaWRVZFdUMWptNXRwa0JtaFBGZUNkdmxzbER1WFNZcjVNMFVZYmtPRiswMm5GZkR3dWMrdVROWWZjM1QxMUNsY0Ztd1Fxb2lyMzJwenpkdkgzZ25qS25ZU2JQYXh2VHhTR0h3ckR1RGRseEZXTXRsY3VKYXRUMDZqMXFvc1hMS21tc1NGdUt3ZVpNNjRXM1ZhU3psc3BvcjJCMlpqVXdHaHVzbUk1UUdmWWtoajdScWZkTGRvQWxuVmY1K2FGMFdzZG5mOGh6WE03SitqL0lheHZUeFNHYndyRHVqZkdYeW9Wa0VlT21YczFJN1crbmFBcUFQa0ZRMUpkem0yL2JHcUJuTHBVclArV1doUjh0L1FJL09vVzc4c3VuU0h5MlNmK3VtMysrWDkvTkQrc3A1T1BkbnFMZnJzaDViV082T0dSVEdOYTlNZjVTT1pQMElQZkpPTzZvbGx2ZkttakN2YXdVK3BkTWZ3dXlSQkFJZ0FBSWpEcUIxYVEzVFM5QmlQV2tyQldqbVZsbHA0ZERvZEhKMHNobEhlUFJJV09GaGhNRVFBQUVNZ2djUEIxN3l2N3hjMGx3NGJMS1NyMzBONFdXNnBSbmtudkdlZUVGQWlBQUFtTkVRTDk0V0RVZlF5ejhXbVg1bFVLeFVtcExkWXlBb0tnZ0FBSWdrQ1pRM1U3OER1bWRrTVExVzdRaXNXMkhOTk41Y1orSGEyUlRpbmdsRXZlR0d3UkFBQVRHa1lCZWZtai9OS0pvV1NVTlB4YXN6N1AxcjN3K0ZrcXR2allBTGhBQUFSQVlRd0xMZWxHb25JTzVFbGVnYUZubFlhbVZRaXNmcmlkS0tjWmxnZllZWGprVUdRUkE0QXdKTE9pUHZ0SS9FS2d2ZFJVc3F5eXpVdWlqdi85T3BaTW14ek9zRDA0RkFpQUFBa01nTUdQZTJXM29UNnNWTEt0OGxMNjIrNTE1MnlQLzIvL3pQNzdqdmNrUXBSYkx4RTRkUXJtUkpRaUFBQWljSVlGVk0vUjRRUEoybmM1Y3NLeVNWZ3IxdUcyY1lWVndLaEFBQVJBWUZvRUR0Wmd5K2RPSURUcE53YkpLV2luVTR5YTFGeHNJZ0FBSWpEdUIxaVZkQS9sWGVQS2dZRmxsdTBlaDdPRlR2TG9VMklNQUNJREFDQktvWHRPRmtuOEdMbDl5ekY5V0tTZkplOXVlMFpsakR3SWdBQUxqVEVBdnE2UTY3Q1IvR3BHL3JIS3ZONTJrMkpmR0dRM0tEZ0lnQUFLS2dGbFdTY2ROMHJadXdkY3FwZG5aNDdZRjBDQUFBaUF3QVFUTXNrcXFpNXkwMlM3NFd1V0t1dzZvakdwMkp3QVJxZ0FDSUFBQ2RsbWwrZE9JZ21XVjRBVUNJQUFDVTBuQUxxdWs2cFBWK0U5Rnl5cW5raEFxRFFJZ0FBS1JYVlpKTUZyeW8rVUZ5eXJCQ3dSQUFBU21rNEJkVmtuMTM2Zmh4MDdCc3NycFJJUmFnd0FJZ0lCZFZra3M0aitOeUY5V0NWb2dBQUlnTUtVRTJMTEtLS0x2Qm9ubjhwZFZUaWtpVkJzRVFHRHFDY3pycjFVbUpPcjBweEZGWDZ1Y2VsNEFBQUlnTUpVRXp1dXZWU2ExUDZRL2pTajRXdVZVSWtLbFFRQUVRR0RPZksweVpyRktQWENCTjJ6UUxrQUFCRURBSWVBc3E2U1BDa21wN0RneGNBQUNJQUFDVTArZytaeURRUDVwaEhCOGNBQUNJQUFDSU9Bc3F5UWNqZVRqUWdBREFpQUFBaUJnQ2RUWHJWdTY5bWdLM1BYQkVRaUFBQWhNTzRGNWZ3NkgvZ3djWCtPZDlsYUIrb01BQ0hnRVp1UkgxL2hHZnhweGt4L0REUUlnQUFKVFQ2RFNFQzkxSWREWGU5ZGNIeHlCQUFpQXdIUVRxTHlSSm5FNkxvTzIzeVYzZzNFRUFpQUFBdE5GNEc4L1FKK25wTGR6bnY4V1h1OG1sbFZ5SEhDREFBaE1PNEcyRkVxNVBjRkp6R0JaSmNjQk53aUF3TFFUYUltNzc3dmpydnZ1RmkvakpPWmZ6SS9nQmdFUUFBRVFBQUVRQUFFUUFBRVFBQUVRQUFFUUdDMEM4OVhYamxhQlVCb1FBQUVRR0QwQ1I4TDludHZvbFJBbEFnRVFBSUhiVG1CSFBIYmJ5NEFDZ0FBSWdNQ0lFMmlJWjBlOGhDZ2VDSUFBQ054MkFnZis2K1MzdlVRb0FBaUFBQWlNSElHVi96UnlSVUtCUUFBRVFBQUVRQUFFUUFBRVFBQUVRQUFFUUFBRVFBQUVRQUFFUUFBRVFBQUVRQUFFUUFBRVFBQUVRQUFFUUFBRVFBQUVRQUFFUUFBRVFPRHNDU3pmLzhLTnN6OHJ6Z2dDSUFBQzQwU2cwcmhWUGVtT1U0bFJWaEFBQVJBNGN3SVBQUm5ONEo4ZXp4dzdUZ2dDSURCZUJCcGIwYUo0YXJ6S2pOS0NBQWlBd05rU3VIZ1NSWFBpOGJNOUtjNEdBaUFBQXVORllQYTVLRHJuL3ZIamVGVUFwUVVCRUFDQjRSTTRYSStpSTN5dWN2aWdjUVlRQUlGeEpsRGZqYUtXSU5NU0d3aUFBQWlBUUE2QnlqRUYxTVI2VGpDOFFRQUVRQUFFb21qbGxWRzBMTVF1V0lBQUNJQUFDQlFTdUNCRVlUZ0NRUUFFUUFBRW9uMzh0UzFhQVFpQUFBaUVDQnlLWjBKUkVBNENJQUFDMDA2Z0tpNU5Pd0xVSHdSQUFBUUNCRmFFMkFwRVFUQUlnQUFJVER1QkJTRzYwODRBOVFjQkVBQ0JBSUZ6NHJGQURBU0RBQWlBd05RVE9KRGZGVnA2emRSekFBQVFBQUVRS0NEUWxyTTY4cXNaMkVBQUJFQUFCSElJVklUWWpxTG1sWnhnZUlNQUNJQUFDRkRYVzRpclVkUytBUllnQUFJZ0FBSzVCQllFZlRFai9tcEdiaFFFZ0FBSWdNQzBFemd2YnRGMzBKK2RkZ3lvUHdpQUFBZ1VFWmlYYTRVMjE0cWlJQXdFUUFBRXBwNUE0emhhUFBuL3QySEVCOE5vQUl5R3dHZ0lqSVlBdmhEWS9GL2t2elErQmFOeW95RXdHZ0tqSVRBYUFnd3BTbDZqb1RBYUFxTWhNQm9DaEVJQUFQczhZRmx0eldSREFBQUFBRWxGVGtTdVFtQ0MiCn0K"/>
    </extobj>
  </extobjs>
</s:customData>
</file>

<file path=customXml/itemProps59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6782</Words>
  <Application>WPS 演示</Application>
  <PresentationFormat>自定义</PresentationFormat>
  <Paragraphs>198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9" baseType="lpstr">
      <vt:lpstr>Arial</vt:lpstr>
      <vt:lpstr>宋体</vt:lpstr>
      <vt:lpstr>Wingdings</vt:lpstr>
      <vt:lpstr>Gotham Rounded Book</vt:lpstr>
      <vt:lpstr>Segoe Print</vt:lpstr>
      <vt:lpstr>兰亭黑-简 中黑</vt:lpstr>
      <vt:lpstr>Gotham Bold</vt:lpstr>
      <vt:lpstr>黑体</vt:lpstr>
      <vt:lpstr>兰亭黑-简 纤黑</vt:lpstr>
      <vt:lpstr>方正兰亭细黑_GBK</vt:lpstr>
      <vt:lpstr>Geometria-Italic</vt:lpstr>
      <vt:lpstr>Cambria Math</vt:lpstr>
      <vt:lpstr>Geometria</vt:lpstr>
      <vt:lpstr>DejaVu Math TeX Gyre</vt:lpstr>
      <vt:lpstr>微软雅黑</vt:lpstr>
      <vt:lpstr>Arial Unicode MS</vt:lpstr>
      <vt:lpstr>Calibri Light</vt:lpstr>
      <vt:lpstr>Calibri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LHM</cp:lastModifiedBy>
  <cp:revision>248</cp:revision>
  <dcterms:created xsi:type="dcterms:W3CDTF">2021-11-23T04:52:00Z</dcterms:created>
  <dcterms:modified xsi:type="dcterms:W3CDTF">2021-12-01T13:21:52Z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2052-11.1.0.11115</vt:lpwstr>
  </property>
</Properties>
</file>