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329" r:id="rId2"/>
    <p:sldId id="354" r:id="rId3"/>
    <p:sldId id="361" r:id="rId4"/>
    <p:sldId id="362" r:id="rId5"/>
    <p:sldId id="363" r:id="rId6"/>
    <p:sldId id="364" r:id="rId7"/>
    <p:sldId id="367" r:id="rId8"/>
    <p:sldId id="368" r:id="rId9"/>
    <p:sldId id="365" r:id="rId10"/>
    <p:sldId id="369" r:id="rId11"/>
    <p:sldId id="366" r:id="rId12"/>
    <p:sldId id="370" r:id="rId13"/>
    <p:sldId id="372" r:id="rId14"/>
    <p:sldId id="374" r:id="rId15"/>
    <p:sldId id="375" r:id="rId16"/>
  </p:sldIdLst>
  <p:sldSz cx="9144000" cy="5184775"/>
  <p:notesSz cx="6858000" cy="9144000"/>
  <p:defaultTextStyle>
    <a:defPPr>
      <a:defRPr lang="zh-CN"/>
    </a:defPPr>
    <a:lvl1pPr marL="0" algn="l" defTabSz="687705" rtl="0" eaLnBrk="1" latinLnBrk="0" hangingPunct="1">
      <a:defRPr sz="1355" kern="1200">
        <a:solidFill>
          <a:schemeClr val="tx1"/>
        </a:solidFill>
        <a:latin typeface="+mn-lt"/>
        <a:ea typeface="+mn-ea"/>
        <a:cs typeface="+mn-cs"/>
      </a:defRPr>
    </a:lvl1pPr>
    <a:lvl2pPr marL="344170" algn="l" defTabSz="687705" rtl="0" eaLnBrk="1" latinLnBrk="0" hangingPunct="1">
      <a:defRPr sz="1355" kern="1200">
        <a:solidFill>
          <a:schemeClr val="tx1"/>
        </a:solidFill>
        <a:latin typeface="+mn-lt"/>
        <a:ea typeface="+mn-ea"/>
        <a:cs typeface="+mn-cs"/>
      </a:defRPr>
    </a:lvl2pPr>
    <a:lvl3pPr marL="687705" algn="l" defTabSz="687705" rtl="0" eaLnBrk="1" latinLnBrk="0" hangingPunct="1">
      <a:defRPr sz="1355" kern="1200">
        <a:solidFill>
          <a:schemeClr val="tx1"/>
        </a:solidFill>
        <a:latin typeface="+mn-lt"/>
        <a:ea typeface="+mn-ea"/>
        <a:cs typeface="+mn-cs"/>
      </a:defRPr>
    </a:lvl3pPr>
    <a:lvl4pPr marL="1031875" algn="l" defTabSz="687705" rtl="0" eaLnBrk="1" latinLnBrk="0" hangingPunct="1">
      <a:defRPr sz="1355" kern="1200">
        <a:solidFill>
          <a:schemeClr val="tx1"/>
        </a:solidFill>
        <a:latin typeface="+mn-lt"/>
        <a:ea typeface="+mn-ea"/>
        <a:cs typeface="+mn-cs"/>
      </a:defRPr>
    </a:lvl4pPr>
    <a:lvl5pPr marL="1375410" algn="l" defTabSz="687705" rtl="0" eaLnBrk="1" latinLnBrk="0" hangingPunct="1">
      <a:defRPr sz="1355" kern="1200">
        <a:solidFill>
          <a:schemeClr val="tx1"/>
        </a:solidFill>
        <a:latin typeface="+mn-lt"/>
        <a:ea typeface="+mn-ea"/>
        <a:cs typeface="+mn-cs"/>
      </a:defRPr>
    </a:lvl5pPr>
    <a:lvl6pPr marL="1719580" algn="l" defTabSz="687705" rtl="0" eaLnBrk="1" latinLnBrk="0" hangingPunct="1">
      <a:defRPr sz="1355" kern="1200">
        <a:solidFill>
          <a:schemeClr val="tx1"/>
        </a:solidFill>
        <a:latin typeface="+mn-lt"/>
        <a:ea typeface="+mn-ea"/>
        <a:cs typeface="+mn-cs"/>
      </a:defRPr>
    </a:lvl6pPr>
    <a:lvl7pPr marL="2063115" algn="l" defTabSz="687705" rtl="0" eaLnBrk="1" latinLnBrk="0" hangingPunct="1">
      <a:defRPr sz="1355" kern="1200">
        <a:solidFill>
          <a:schemeClr val="tx1"/>
        </a:solidFill>
        <a:latin typeface="+mn-lt"/>
        <a:ea typeface="+mn-ea"/>
        <a:cs typeface="+mn-cs"/>
      </a:defRPr>
    </a:lvl7pPr>
    <a:lvl8pPr marL="2407285" algn="l" defTabSz="687705" rtl="0" eaLnBrk="1" latinLnBrk="0" hangingPunct="1">
      <a:defRPr sz="1355" kern="1200">
        <a:solidFill>
          <a:schemeClr val="tx1"/>
        </a:solidFill>
        <a:latin typeface="+mn-lt"/>
        <a:ea typeface="+mn-ea"/>
        <a:cs typeface="+mn-cs"/>
      </a:defRPr>
    </a:lvl8pPr>
    <a:lvl9pPr marL="2750820" algn="l" defTabSz="687705" rtl="0" eaLnBrk="1" latinLnBrk="0" hangingPunct="1">
      <a:defRPr sz="1355" kern="1200">
        <a:solidFill>
          <a:schemeClr val="tx1"/>
        </a:solidFill>
        <a:latin typeface="+mn-lt"/>
        <a:ea typeface="+mn-ea"/>
        <a:cs typeface="+mn-cs"/>
      </a:defRPr>
    </a:lvl9pPr>
  </p:defaultTextStyle>
  <p:extLst>
    <p:ext uri="{EFAFB233-063F-42B5-8137-9DF3F51BA10A}">
      <p15:sldGuideLst xmlns:p15="http://schemas.microsoft.com/office/powerpoint/2012/main">
        <p15:guide id="1" pos="5534">
          <p15:clr>
            <a:srgbClr val="A4A3A4"/>
          </p15:clr>
        </p15:guide>
        <p15:guide id="2" orient="horz" pos="3039">
          <p15:clr>
            <a:srgbClr val="A4A3A4"/>
          </p15:clr>
        </p15:guide>
        <p15:guide id="3" pos="1470">
          <p15:clr>
            <a:srgbClr val="A4A3A4"/>
          </p15:clr>
        </p15:guide>
        <p15:guide id="4" orient="horz" pos="2462">
          <p15:clr>
            <a:srgbClr val="A4A3A4"/>
          </p15:clr>
        </p15:guide>
        <p15:guide id="5" pos="2653">
          <p15:clr>
            <a:srgbClr val="A4A3A4"/>
          </p15:clr>
        </p15:guide>
        <p15:guide id="6" orient="horz" pos="2064">
          <p15:clr>
            <a:srgbClr val="A4A3A4"/>
          </p15:clr>
        </p15:guide>
        <p15:guide id="7" orient="horz" pos="590">
          <p15:clr>
            <a:srgbClr val="A4A3A4"/>
          </p15:clr>
        </p15:guide>
        <p15:guide id="8" orient="horz" pos="22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E36"/>
    <a:srgbClr val="C76A6B"/>
    <a:srgbClr val="E3A9A7"/>
    <a:srgbClr val="555759"/>
    <a:srgbClr val="FFFFFF"/>
    <a:srgbClr val="E9004C"/>
    <a:srgbClr val="F26E7D"/>
    <a:srgbClr val="E9F0F9"/>
    <a:srgbClr val="A0D6EF"/>
    <a:srgbClr val="6EC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0"/>
    <p:restoredTop sz="82517"/>
  </p:normalViewPr>
  <p:slideViewPr>
    <p:cSldViewPr snapToGrid="0" snapToObjects="1">
      <p:cViewPr varScale="1">
        <p:scale>
          <a:sx n="138" d="100"/>
          <a:sy n="138" d="100"/>
        </p:scale>
        <p:origin x="200" y="184"/>
      </p:cViewPr>
      <p:guideLst>
        <p:guide pos="5534"/>
        <p:guide orient="horz" pos="3039"/>
        <p:guide pos="1470"/>
        <p:guide orient="horz" pos="2462"/>
        <p:guide pos="2653"/>
        <p:guide orient="horz" pos="2064"/>
        <p:guide orient="horz" pos="590"/>
        <p:guide orient="horz" pos="2268"/>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D9612-F53E-5945-9C8E-1F92400E66B2}" type="datetimeFigureOut">
              <a:rPr kumimoji="1" lang="zh-CN" altLang="en-US" smtClean="0"/>
              <a:t>2021/11/8</a:t>
            </a:fld>
            <a:endParaRPr kumimoji="1" lang="zh-CN" altLang="en-US"/>
          </a:p>
        </p:txBody>
      </p:sp>
      <p:sp>
        <p:nvSpPr>
          <p:cNvPr id="4" name="幻灯片图像占位符 3"/>
          <p:cNvSpPr>
            <a:spLocks noGrp="1" noRot="1" noChangeAspect="1"/>
          </p:cNvSpPr>
          <p:nvPr>
            <p:ph type="sldImg" idx="2"/>
          </p:nvPr>
        </p:nvSpPr>
        <p:spPr>
          <a:xfrm>
            <a:off x="708025" y="1143000"/>
            <a:ext cx="54419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208A1-D38D-C548-96DE-88E99097BFF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一种带有软性证据提取的机器阅读理解的自我训练方法</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a:t>
            </a:fld>
            <a:endParaRPr kumimoji="1" lang="zh-CN" altLang="en-US"/>
          </a:p>
        </p:txBody>
      </p:sp>
    </p:spTree>
    <p:extLst>
      <p:ext uri="{BB962C8B-B14F-4D97-AF65-F5344CB8AC3E}">
        <p14:creationId xmlns:p14="http://schemas.microsoft.com/office/powerpoint/2010/main" val="129644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这里的证据理解为句子级别的，也就是选出 </a:t>
            </a:r>
            <a:r>
              <a:rPr lang="en" altLang="zh-CN" sz="1200" b="0" i="0" u="none" strike="noStrike" kern="1200" dirty="0">
                <a:solidFill>
                  <a:schemeClr val="tx1"/>
                </a:solidFill>
                <a:effectLst/>
                <a:latin typeface="+mn-lt"/>
                <a:ea typeface="+mn-ea"/>
                <a:cs typeface="+mn-cs"/>
              </a:rPr>
              <a:t>K </a:t>
            </a:r>
            <a:r>
              <a:rPr lang="zh-CN" altLang="en-US" sz="1200" b="0" i="0" u="none" strike="noStrike" kern="1200" dirty="0">
                <a:solidFill>
                  <a:schemeClr val="tx1"/>
                </a:solidFill>
                <a:effectLst/>
                <a:latin typeface="+mn-lt"/>
                <a:ea typeface="+mn-ea"/>
                <a:cs typeface="+mn-cs"/>
              </a:rPr>
              <a:t>个可以作为证据的句子（</a:t>
            </a:r>
            <a:r>
              <a:rPr lang="en-US" altLang="zh-CN" sz="1200" b="0" i="0" u="none" strike="noStrike" kern="1200" dirty="0">
                <a:solidFill>
                  <a:schemeClr val="tx1"/>
                </a:solidFill>
                <a:effectLst/>
                <a:latin typeface="+mn-lt"/>
                <a:ea typeface="+mn-ea"/>
                <a:cs typeface="+mn-cs"/>
              </a:rPr>
              <a:t>K</a:t>
            </a:r>
            <a:r>
              <a:rPr lang="zh-CN" altLang="en-US" sz="1200" b="0" i="0" u="none" strike="noStrike" kern="1200" dirty="0">
                <a:solidFill>
                  <a:schemeClr val="tx1"/>
                </a:solidFill>
                <a:effectLst/>
                <a:latin typeface="+mn-lt"/>
                <a:ea typeface="+mn-ea"/>
                <a:cs typeface="+mn-cs"/>
              </a:rPr>
              <a:t>超参数）。注意因为可能有 </a:t>
            </a:r>
            <a:r>
              <a:rPr lang="en" altLang="zh-CN" sz="1200" b="0" i="0" u="none" strike="noStrike" kern="1200" dirty="0">
                <a:solidFill>
                  <a:schemeClr val="tx1"/>
                </a:solidFill>
                <a:effectLst/>
                <a:latin typeface="+mn-lt"/>
                <a:ea typeface="+mn-ea"/>
                <a:cs typeface="+mn-cs"/>
              </a:rPr>
              <a:t>k </a:t>
            </a:r>
            <a:r>
              <a:rPr lang="zh-CN" altLang="en-US" sz="1200" b="0" i="0" u="none" strike="noStrike" kern="1200" dirty="0">
                <a:solidFill>
                  <a:schemeClr val="tx1"/>
                </a:solidFill>
                <a:effectLst/>
                <a:latin typeface="+mn-lt"/>
                <a:ea typeface="+mn-ea"/>
                <a:cs typeface="+mn-cs"/>
              </a:rPr>
              <a:t>个句子，故这里一步一步地计算 </a:t>
            </a:r>
            <a:r>
              <a:rPr lang="en" altLang="zh-CN" sz="1200" b="0" i="0" u="none" strike="noStrike" kern="1200" dirty="0">
                <a:solidFill>
                  <a:schemeClr val="tx1"/>
                </a:solidFill>
                <a:effectLst/>
                <a:latin typeface="+mn-lt"/>
                <a:ea typeface="+mn-ea"/>
                <a:cs typeface="+mn-cs"/>
              </a:rPr>
              <a:t>loss</a:t>
            </a:r>
            <a:r>
              <a:rPr lang="zh-CN" altLang="en" sz="1200" b="0" i="0" u="none" strike="noStrike" kern="1200" dirty="0">
                <a:solidFill>
                  <a:schemeClr val="tx1"/>
                </a:solidFill>
                <a:effectLst/>
                <a:latin typeface="+mn-lt"/>
                <a:ea typeface="+mn-ea"/>
                <a:cs typeface="+mn-cs"/>
              </a:rPr>
              <a:t>：</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选出最可能的那个句子（也就是权重最大的）</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在所有没有被选过的句子上计算 </a:t>
            </a:r>
            <a:r>
              <a:rPr lang="en" altLang="zh-CN" sz="1200" b="0" i="0" u="none" strike="noStrike" kern="1200" dirty="0">
                <a:solidFill>
                  <a:schemeClr val="tx1"/>
                </a:solidFill>
                <a:effectLst/>
                <a:latin typeface="+mn-lt"/>
                <a:ea typeface="+mn-ea"/>
                <a:cs typeface="+mn-cs"/>
              </a:rPr>
              <a:t>loss</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也就是把被选过的句子 </a:t>
            </a:r>
            <a:r>
              <a:rPr lang="en" altLang="zh-CN" sz="1200" b="0" i="0" u="none" strike="noStrike" kern="1200" dirty="0">
                <a:solidFill>
                  <a:schemeClr val="tx1"/>
                </a:solidFill>
                <a:effectLst/>
                <a:latin typeface="+mn-lt"/>
                <a:ea typeface="+mn-ea"/>
                <a:cs typeface="+mn-cs"/>
              </a:rPr>
              <a:t>mask </a:t>
            </a:r>
            <a:r>
              <a:rPr lang="zh-CN" altLang="en-US" sz="1200" b="0" i="0" u="none" strike="noStrike" kern="1200" dirty="0">
                <a:solidFill>
                  <a:schemeClr val="tx1"/>
                </a:solidFill>
                <a:effectLst/>
                <a:latin typeface="+mn-lt"/>
                <a:ea typeface="+mn-ea"/>
                <a:cs typeface="+mn-cs"/>
              </a:rPr>
              <a:t>掉</a:t>
            </a:r>
          </a:p>
          <a:p>
            <a:r>
              <a:rPr lang="zh-CN" altLang="en-US" sz="1200" b="0" i="0" u="none" strike="noStrike" kern="1200" dirty="0">
                <a:solidFill>
                  <a:schemeClr val="tx1"/>
                </a:solidFill>
                <a:effectLst/>
                <a:latin typeface="+mn-lt"/>
                <a:ea typeface="+mn-ea"/>
                <a:cs typeface="+mn-cs"/>
              </a:rPr>
              <a:t>重复上面的步骤 </a:t>
            </a:r>
            <a:r>
              <a:rPr lang="en" altLang="zh-CN" sz="1200" b="0" i="0" u="none" strike="noStrike" kern="1200" dirty="0">
                <a:solidFill>
                  <a:schemeClr val="tx1"/>
                </a:solidFill>
                <a:effectLst/>
                <a:latin typeface="+mn-lt"/>
                <a:ea typeface="+mn-ea"/>
                <a:cs typeface="+mn-cs"/>
              </a:rPr>
              <a:t>k </a:t>
            </a:r>
            <a:r>
              <a:rPr lang="zh-CN" altLang="en-US" sz="1200" b="0" i="0" u="none" strike="noStrike" kern="1200" dirty="0">
                <a:solidFill>
                  <a:schemeClr val="tx1"/>
                </a:solidFill>
                <a:effectLst/>
                <a:latin typeface="+mn-lt"/>
                <a:ea typeface="+mn-ea"/>
                <a:cs typeface="+mn-cs"/>
              </a:rPr>
              <a:t>次，也就是每一次都从当前剩下的句子里选出一个最大的，再算剩下的。最后的 </a:t>
            </a:r>
            <a:r>
              <a:rPr lang="en" altLang="zh-CN" sz="1200" b="0" i="0" u="none" strike="noStrike" kern="1200" dirty="0">
                <a:solidFill>
                  <a:schemeClr val="tx1"/>
                </a:solidFill>
                <a:effectLst/>
                <a:latin typeface="+mn-lt"/>
                <a:ea typeface="+mn-ea"/>
                <a:cs typeface="+mn-cs"/>
              </a:rPr>
              <a:t>loss </a:t>
            </a:r>
            <a:r>
              <a:rPr lang="zh-CN" altLang="en-US" sz="1200" b="0" i="0" u="none" strike="noStrike" kern="1200" dirty="0">
                <a:solidFill>
                  <a:schemeClr val="tx1"/>
                </a:solidFill>
                <a:effectLst/>
                <a:latin typeface="+mn-lt"/>
                <a:ea typeface="+mn-ea"/>
                <a:cs typeface="+mn-cs"/>
              </a:rPr>
              <a:t>是上面 </a:t>
            </a:r>
            <a:r>
              <a:rPr lang="en" altLang="zh-CN" sz="1200" b="0" i="0" u="none" strike="noStrike" kern="1200" dirty="0">
                <a:solidFill>
                  <a:schemeClr val="tx1"/>
                </a:solidFill>
                <a:effectLst/>
                <a:latin typeface="+mn-lt"/>
                <a:ea typeface="+mn-ea"/>
                <a:cs typeface="+mn-cs"/>
              </a:rPr>
              <a:t>k </a:t>
            </a:r>
            <a:r>
              <a:rPr lang="zh-CN" altLang="en-US" sz="1200" b="0" i="0" u="none" strike="noStrike" kern="1200" dirty="0">
                <a:solidFill>
                  <a:schemeClr val="tx1"/>
                </a:solidFill>
                <a:effectLst/>
                <a:latin typeface="+mn-lt"/>
                <a:ea typeface="+mn-ea"/>
                <a:cs typeface="+mn-cs"/>
              </a:rPr>
              <a:t>步 </a:t>
            </a:r>
            <a:r>
              <a:rPr lang="en" altLang="zh-CN" sz="1200" b="0" i="0" u="none" strike="noStrike" kern="1200" dirty="0">
                <a:solidFill>
                  <a:schemeClr val="tx1"/>
                </a:solidFill>
                <a:effectLst/>
                <a:latin typeface="+mn-lt"/>
                <a:ea typeface="+mn-ea"/>
                <a:cs typeface="+mn-cs"/>
              </a:rPr>
              <a:t>loss </a:t>
            </a:r>
            <a:r>
              <a:rPr lang="zh-CN" altLang="en-US" sz="1200" b="0" i="0" u="none" strike="noStrike" kern="1200" dirty="0">
                <a:solidFill>
                  <a:schemeClr val="tx1"/>
                </a:solidFill>
                <a:effectLst/>
                <a:latin typeface="+mn-lt"/>
                <a:ea typeface="+mn-ea"/>
                <a:cs typeface="+mn-cs"/>
              </a:rPr>
              <a:t>的平均值</a:t>
            </a:r>
          </a:p>
          <a:p>
            <a:r>
              <a:rPr lang="zh-CN" altLang="en-US" sz="1200" b="0" i="0" u="none" strike="noStrike" kern="1200" dirty="0">
                <a:solidFill>
                  <a:schemeClr val="tx1"/>
                </a:solidFill>
                <a:effectLst/>
                <a:latin typeface="+mn-lt"/>
                <a:ea typeface="+mn-ea"/>
                <a:cs typeface="+mn-cs"/>
              </a:rPr>
              <a:t>（这里利用了一个 </a:t>
            </a:r>
            <a:r>
              <a:rPr lang="en" altLang="zh-CN" sz="1200" b="1" i="0" u="none" strike="noStrike" kern="1200" dirty="0">
                <a:solidFill>
                  <a:schemeClr val="tx1"/>
                </a:solidFill>
                <a:effectLst/>
                <a:latin typeface="+mn-lt"/>
                <a:ea typeface="+mn-ea"/>
                <a:cs typeface="+mn-cs"/>
              </a:rPr>
              <a:t>BP-able</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来选择 </a:t>
            </a:r>
            <a:r>
              <a:rPr lang="en" altLang="zh-CN" sz="1200" b="0" i="0" u="none" strike="noStrike" kern="1200" dirty="0">
                <a:solidFill>
                  <a:schemeClr val="tx1"/>
                </a:solidFill>
                <a:effectLst/>
                <a:latin typeface="+mn-lt"/>
                <a:ea typeface="+mn-ea"/>
                <a:cs typeface="+mn-cs"/>
              </a:rPr>
              <a:t>top-K </a:t>
            </a:r>
            <a:r>
              <a:rPr lang="zh-CN" altLang="en-US" sz="1200" b="0" i="0" u="none" strike="noStrike" kern="1200" dirty="0">
                <a:solidFill>
                  <a:schemeClr val="tx1"/>
                </a:solidFill>
                <a:effectLst/>
                <a:latin typeface="+mn-lt"/>
                <a:ea typeface="+mn-ea"/>
                <a:cs typeface="+mn-cs"/>
              </a:rPr>
              <a:t>最可能为证据的句子。）</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首先看</a:t>
            </a:r>
            <a:r>
              <a:rPr lang="en-US" altLang="zh-CN" sz="1200" b="0" i="0" u="none" strike="noStrike" kern="1200" dirty="0">
                <a:solidFill>
                  <a:schemeClr val="tx1"/>
                </a:solidFill>
                <a:effectLst/>
                <a:latin typeface="+mn-lt"/>
                <a:ea typeface="+mn-ea"/>
                <a:cs typeface="+mn-cs"/>
              </a:rPr>
              <a:t>M</a:t>
            </a:r>
            <a:r>
              <a:rPr lang="zh-CN" altLang="en-US" sz="1200" b="0" i="0" u="none" strike="noStrike" kern="1200" dirty="0">
                <a:solidFill>
                  <a:schemeClr val="tx1"/>
                </a:solidFill>
                <a:effectLst/>
                <a:latin typeface="+mn-lt"/>
                <a:ea typeface="+mn-ea"/>
                <a:cs typeface="+mn-cs"/>
              </a:rPr>
              <a:t>。文章 </a:t>
            </a:r>
            <a:r>
              <a:rPr lang="en" altLang="zh-CN" sz="1200" b="0" i="0" u="none" strike="noStrike" kern="1200" dirty="0">
                <a:solidFill>
                  <a:schemeClr val="tx1"/>
                </a:solidFill>
                <a:effectLst/>
                <a:latin typeface="+mn-lt"/>
                <a:ea typeface="+mn-ea"/>
                <a:cs typeface="+mn-cs"/>
              </a:rPr>
              <a:t>D </a:t>
            </a:r>
            <a:r>
              <a:rPr lang="zh-CN" altLang="en-US" sz="1200" b="0" i="0" u="none" strike="noStrike" kern="1200" dirty="0">
                <a:solidFill>
                  <a:schemeClr val="tx1"/>
                </a:solidFill>
                <a:effectLst/>
                <a:latin typeface="+mn-lt"/>
                <a:ea typeface="+mn-ea"/>
                <a:cs typeface="+mn-cs"/>
              </a:rPr>
              <a:t>中共 </a:t>
            </a:r>
            <a:r>
              <a:rPr lang="en" altLang="zh-CN" sz="1200" b="0" i="0" u="none" strike="noStrike" kern="1200" dirty="0">
                <a:solidFill>
                  <a:schemeClr val="tx1"/>
                </a:solidFill>
                <a:effectLst/>
                <a:latin typeface="+mn-lt"/>
                <a:ea typeface="+mn-ea"/>
                <a:cs typeface="+mn-cs"/>
              </a:rPr>
              <a:t>m </a:t>
            </a:r>
            <a:r>
              <a:rPr lang="zh-CN" altLang="en-US" sz="1200" b="0" i="0" u="none" strike="noStrike" kern="1200" dirty="0">
                <a:solidFill>
                  <a:schemeClr val="tx1"/>
                </a:solidFill>
                <a:effectLst/>
                <a:latin typeface="+mn-lt"/>
                <a:ea typeface="+mn-ea"/>
                <a:cs typeface="+mn-cs"/>
              </a:rPr>
              <a:t>个句子，而每一个</a:t>
            </a:r>
            <a:r>
              <a:rPr lang="en-US" altLang="zh-CN" sz="1200" b="0" i="0" u="none" strike="noStrike" kern="1200" dirty="0" err="1">
                <a:solidFill>
                  <a:schemeClr val="tx1"/>
                </a:solidFill>
                <a:effectLst/>
                <a:latin typeface="+mn-lt"/>
                <a:ea typeface="+mn-ea"/>
                <a:cs typeface="+mn-cs"/>
              </a:rPr>
              <a:t>mik</a:t>
            </a:r>
            <a:r>
              <a:rPr lang="zh-CN" altLang="en-US" sz="1200" b="0" i="0" u="none" strike="noStrike" kern="1200" dirty="0">
                <a:solidFill>
                  <a:schemeClr val="tx1"/>
                </a:solidFill>
                <a:effectLst/>
                <a:latin typeface="+mn-lt"/>
                <a:ea typeface="+mn-ea"/>
                <a:cs typeface="+mn-cs"/>
              </a:rPr>
              <a:t> ，表示为第 </a:t>
            </a:r>
            <a:r>
              <a:rPr lang="en" altLang="zh-CN" sz="1200" b="0" i="0" u="none" strike="noStrike" kern="1200" dirty="0">
                <a:solidFill>
                  <a:schemeClr val="tx1"/>
                </a:solidFill>
                <a:effectLst/>
                <a:latin typeface="+mn-lt"/>
                <a:ea typeface="+mn-ea"/>
                <a:cs typeface="+mn-cs"/>
              </a:rPr>
              <a:t>k </a:t>
            </a:r>
            <a:r>
              <a:rPr lang="zh-CN" altLang="en-US" sz="1200" b="0" i="0" u="none" strike="noStrike" kern="1200" dirty="0">
                <a:solidFill>
                  <a:schemeClr val="tx1"/>
                </a:solidFill>
                <a:effectLst/>
                <a:latin typeface="+mn-lt"/>
                <a:ea typeface="+mn-ea"/>
                <a:cs typeface="+mn-cs"/>
              </a:rPr>
              <a:t>轮是句子 </a:t>
            </a:r>
            <a:r>
              <a:rPr lang="en" altLang="zh-CN" sz="1200" b="0" i="0" u="none" strike="noStrike" kern="1200" dirty="0" err="1">
                <a:solidFill>
                  <a:schemeClr val="tx1"/>
                </a:solidFill>
                <a:effectLst/>
                <a:latin typeface="+mn-lt"/>
                <a:ea typeface="+mn-ea"/>
                <a:cs typeface="+mn-cs"/>
              </a:rPr>
              <a:t>i</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的 </a:t>
            </a:r>
            <a:r>
              <a:rPr lang="en" altLang="zh-CN" sz="1200" b="0" i="0" u="none" strike="noStrike" kern="1200" dirty="0">
                <a:solidFill>
                  <a:schemeClr val="tx1"/>
                </a:solidFill>
                <a:effectLst/>
                <a:latin typeface="+mn-lt"/>
                <a:ea typeface="+mn-ea"/>
                <a:cs typeface="+mn-cs"/>
              </a:rPr>
              <a:t>mask</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如果 </a:t>
            </a:r>
            <a:r>
              <a:rPr lang="en" altLang="zh-CN" sz="1200" b="0" i="0" u="none" strike="noStrike" kern="1200" dirty="0">
                <a:solidFill>
                  <a:schemeClr val="tx1"/>
                </a:solidFill>
                <a:effectLst/>
                <a:latin typeface="+mn-lt"/>
                <a:ea typeface="+mn-ea"/>
                <a:cs typeface="+mn-cs"/>
              </a:rPr>
              <a:t>mask = 0 </a:t>
            </a:r>
            <a:r>
              <a:rPr lang="zh-CN" altLang="en-US" sz="1200" b="0" i="0" u="none" strike="noStrike" kern="1200" dirty="0">
                <a:solidFill>
                  <a:schemeClr val="tx1"/>
                </a:solidFill>
                <a:effectLst/>
                <a:latin typeface="+mn-lt"/>
                <a:ea typeface="+mn-ea"/>
                <a:cs typeface="+mn-cs"/>
              </a:rPr>
              <a:t>表示此时这个句子还没有被选中，而选中的句子为 负无穷，注意第 </a:t>
            </a:r>
            <a:r>
              <a:rPr lang="en" altLang="zh-CN" sz="1200" b="0" i="0" u="none" strike="noStrike" kern="1200" dirty="0">
                <a:solidFill>
                  <a:schemeClr val="tx1"/>
                </a:solidFill>
                <a:effectLst/>
                <a:latin typeface="+mn-lt"/>
                <a:ea typeface="+mn-ea"/>
                <a:cs typeface="+mn-cs"/>
              </a:rPr>
              <a:t>k </a:t>
            </a:r>
            <a:r>
              <a:rPr lang="zh-CN" altLang="en-US" sz="1200" b="0" i="0" u="none" strike="noStrike" kern="1200" dirty="0">
                <a:solidFill>
                  <a:schemeClr val="tx1"/>
                </a:solidFill>
                <a:effectLst/>
                <a:latin typeface="+mn-lt"/>
                <a:ea typeface="+mn-ea"/>
                <a:cs typeface="+mn-cs"/>
              </a:rPr>
              <a:t>轮中新被选中的句子的对应 </a:t>
            </a:r>
            <a:r>
              <a:rPr lang="en" altLang="zh-CN" sz="1200" b="0" i="0" u="none" strike="noStrike" kern="1200" dirty="0">
                <a:solidFill>
                  <a:schemeClr val="tx1"/>
                </a:solidFill>
                <a:effectLst/>
                <a:latin typeface="+mn-lt"/>
                <a:ea typeface="+mn-ea"/>
                <a:cs typeface="+mn-cs"/>
              </a:rPr>
              <a:t>Mk </a:t>
            </a:r>
            <a:r>
              <a:rPr lang="zh-CN" altLang="en-US" sz="1200" b="0" i="0" u="none" strike="noStrike" kern="1200" dirty="0">
                <a:solidFill>
                  <a:schemeClr val="tx1"/>
                </a:solidFill>
                <a:effectLst/>
                <a:latin typeface="+mn-lt"/>
                <a:ea typeface="+mn-ea"/>
                <a:cs typeface="+mn-cs"/>
              </a:rPr>
              <a:t>的 </a:t>
            </a:r>
            <a:r>
              <a:rPr lang="en" altLang="zh-CN" sz="1200" b="0" i="0" u="none" strike="noStrike" kern="1200" dirty="0">
                <a:solidFill>
                  <a:schemeClr val="tx1"/>
                </a:solidFill>
                <a:effectLst/>
                <a:latin typeface="+mn-lt"/>
                <a:ea typeface="+mn-ea"/>
                <a:cs typeface="+mn-cs"/>
              </a:rPr>
              <a:t>mask </a:t>
            </a:r>
            <a:r>
              <a:rPr lang="zh-CN" altLang="en-US" sz="1200" b="0" i="0" u="none" strike="noStrike" kern="1200" dirty="0">
                <a:solidFill>
                  <a:schemeClr val="tx1"/>
                </a:solidFill>
                <a:effectLst/>
                <a:latin typeface="+mn-lt"/>
                <a:ea typeface="+mn-ea"/>
                <a:cs typeface="+mn-cs"/>
              </a:rPr>
              <a:t>也是负无穷 </a:t>
            </a:r>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10</a:t>
            </a:fld>
            <a:endParaRPr kumimoji="1" lang="zh-CN" altLang="en-US"/>
          </a:p>
        </p:txBody>
      </p:sp>
    </p:spTree>
    <p:extLst>
      <p:ext uri="{BB962C8B-B14F-4D97-AF65-F5344CB8AC3E}">
        <p14:creationId xmlns:p14="http://schemas.microsoft.com/office/powerpoint/2010/main" val="1094481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lambda</a:t>
            </a:r>
          </a:p>
          <a:p>
            <a:r>
              <a:rPr lang="zh-CN" altLang="en-US" sz="1200" b="0" i="0" u="none" strike="noStrike" kern="1200" dirty="0">
                <a:solidFill>
                  <a:schemeClr val="tx1"/>
                </a:solidFill>
                <a:effectLst/>
                <a:latin typeface="+mn-lt"/>
                <a:ea typeface="+mn-ea"/>
                <a:cs typeface="+mn-cs"/>
              </a:rPr>
              <a:t>这里的 </a:t>
            </a:r>
            <a:r>
              <a:rPr lang="en" altLang="zh-CN" sz="1200" b="0" i="0" u="none" strike="noStrike" kern="1200" dirty="0" err="1">
                <a:solidFill>
                  <a:schemeClr val="tx1"/>
                </a:solidFill>
                <a:effectLst/>
                <a:latin typeface="+mn-lt"/>
                <a:ea typeface="+mn-ea"/>
                <a:cs typeface="+mn-cs"/>
              </a:rPr>
              <a:t>si</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是句子的自注意力表示，打分函数出来后经过 </a:t>
            </a:r>
            <a:r>
              <a:rPr lang="en" altLang="zh-CN" sz="1200" b="0" i="0" u="none" strike="noStrike" kern="1200" dirty="0" err="1">
                <a:solidFill>
                  <a:schemeClr val="tx1"/>
                </a:solidFill>
                <a:effectLst/>
                <a:latin typeface="+mn-lt"/>
                <a:ea typeface="+mn-ea"/>
                <a:cs typeface="+mn-cs"/>
              </a:rPr>
              <a:t>softmax</a:t>
            </a:r>
            <a:endParaRPr lang="en" altLang="zh-CN" sz="1200" b="0" i="0" u="none" strike="noStrike" kern="1200" dirty="0">
              <a:solidFill>
                <a:schemeClr val="tx1"/>
              </a:solidFill>
              <a:effectLst/>
              <a:latin typeface="+mn-lt"/>
              <a:ea typeface="+mn-ea"/>
              <a:cs typeface="+mn-cs"/>
            </a:endParaRPr>
          </a:p>
          <a:p>
            <a:endParaRPr lang="en"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在每一轮都需要选择出当前所有还没有被选择的句子中的一个最可能的句子，则此时在每一轮都计算所有未被选择句子的注意力分布</a:t>
            </a:r>
            <a:endParaRPr lang="en-US" altLang="zh-CN" sz="1200" b="0" i="0" u="none" strike="noStrike"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11</a:t>
            </a:fld>
            <a:endParaRPr kumimoji="1" lang="zh-CN" altLang="en-US"/>
          </a:p>
        </p:txBody>
      </p:sp>
    </p:spTree>
    <p:extLst>
      <p:ext uri="{BB962C8B-B14F-4D97-AF65-F5344CB8AC3E}">
        <p14:creationId xmlns:p14="http://schemas.microsoft.com/office/powerpoint/2010/main" val="3400010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看看整体模型的结构</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首先，</a:t>
            </a:r>
            <a:r>
              <a:rPr lang="zh-CN" altLang="en-US" sz="1200" b="1" i="0" u="none" strike="noStrike" kern="1200" dirty="0">
                <a:solidFill>
                  <a:schemeClr val="tx1"/>
                </a:solidFill>
                <a:effectLst/>
                <a:latin typeface="+mn-lt"/>
                <a:ea typeface="+mn-ea"/>
                <a:cs typeface="+mn-cs"/>
              </a:rPr>
              <a:t>利用真实答案来训练 </a:t>
            </a:r>
            <a:r>
              <a:rPr lang="en" altLang="zh-CN" sz="1200" b="1" i="0" u="none" strike="noStrike" kern="1200" dirty="0">
                <a:solidFill>
                  <a:schemeClr val="tx1"/>
                </a:solidFill>
                <a:effectLst/>
                <a:latin typeface="+mn-lt"/>
                <a:ea typeface="+mn-ea"/>
                <a:cs typeface="+mn-cs"/>
              </a:rPr>
              <a:t>MRC </a:t>
            </a:r>
            <a:r>
              <a:rPr lang="zh-CN" altLang="en-US" sz="1200" b="1" i="0" u="none" strike="noStrike" kern="1200" dirty="0">
                <a:solidFill>
                  <a:schemeClr val="tx1"/>
                </a:solidFill>
                <a:effectLst/>
                <a:latin typeface="+mn-lt"/>
                <a:ea typeface="+mn-ea"/>
                <a:cs typeface="+mn-cs"/>
              </a:rPr>
              <a:t>部分的模型</a:t>
            </a:r>
            <a:r>
              <a:rPr lang="zh-CN" altLang="en-US" sz="1200" b="0" i="0" u="none" strike="noStrike" kern="1200" dirty="0">
                <a:solidFill>
                  <a:schemeClr val="tx1"/>
                </a:solidFill>
                <a:effectLst/>
                <a:latin typeface="+mn-lt"/>
                <a:ea typeface="+mn-ea"/>
                <a:cs typeface="+mn-cs"/>
              </a:rPr>
              <a:t>，这里同时用到了 </a:t>
            </a:r>
            <a:r>
              <a:rPr lang="en" altLang="zh-CN" sz="1200" b="0" i="0" u="none" strike="noStrike" kern="1200" dirty="0">
                <a:solidFill>
                  <a:schemeClr val="tx1"/>
                </a:solidFill>
                <a:effectLst/>
                <a:latin typeface="+mn-lt"/>
                <a:ea typeface="+mn-ea"/>
                <a:cs typeface="+mn-cs"/>
              </a:rPr>
              <a:t>U </a:t>
            </a:r>
            <a:r>
              <a:rPr lang="zh-CN" altLang="en-US" sz="1200" b="0" i="0" u="none" strike="noStrike" kern="1200" dirty="0">
                <a:solidFill>
                  <a:schemeClr val="tx1"/>
                </a:solidFill>
                <a:effectLst/>
                <a:latin typeface="+mn-lt"/>
                <a:ea typeface="+mn-ea"/>
                <a:cs typeface="+mn-cs"/>
              </a:rPr>
              <a:t>和 </a:t>
            </a:r>
            <a:r>
              <a:rPr lang="en" altLang="zh-CN" sz="1200" b="0" i="0" u="none" strike="noStrike" kern="1200" dirty="0">
                <a:solidFill>
                  <a:schemeClr val="tx1"/>
                </a:solidFill>
                <a:effectLst/>
                <a:latin typeface="+mn-lt"/>
                <a:ea typeface="+mn-ea"/>
                <a:cs typeface="+mn-cs"/>
              </a:rPr>
              <a:t>L </a:t>
            </a:r>
            <a:r>
              <a:rPr lang="zh-CN" altLang="en-US" sz="1200" b="0" i="0" u="none" strike="noStrike" kern="1200" dirty="0">
                <a:solidFill>
                  <a:schemeClr val="tx1"/>
                </a:solidFill>
                <a:effectLst/>
                <a:latin typeface="+mn-lt"/>
                <a:ea typeface="+mn-ea"/>
                <a:cs typeface="+mn-cs"/>
              </a:rPr>
              <a:t>两个数据集，训练 </a:t>
            </a:r>
            <a:r>
              <a:rPr lang="en" altLang="zh-CN" sz="1200" b="0" i="0" u="none" strike="noStrike" kern="1200" dirty="0">
                <a:solidFill>
                  <a:schemeClr val="tx1"/>
                </a:solidFill>
                <a:effectLst/>
                <a:latin typeface="+mn-lt"/>
                <a:ea typeface="+mn-ea"/>
                <a:cs typeface="+mn-cs"/>
              </a:rPr>
              <a:t>MRC </a:t>
            </a:r>
            <a:r>
              <a:rPr lang="zh-CN" altLang="en-US" sz="1200" b="0" i="0" u="none" strike="noStrike" kern="1200" dirty="0">
                <a:solidFill>
                  <a:schemeClr val="tx1"/>
                </a:solidFill>
                <a:effectLst/>
                <a:latin typeface="+mn-lt"/>
                <a:ea typeface="+mn-ea"/>
                <a:cs typeface="+mn-cs"/>
              </a:rPr>
              <a:t>的时候不需要证据标签，只要直到正确答案就可以</a:t>
            </a:r>
          </a:p>
          <a:p>
            <a:r>
              <a:rPr lang="zh-CN" altLang="en-US" sz="1200" b="0" i="0" u="none" strike="noStrike" kern="1200" dirty="0">
                <a:solidFill>
                  <a:schemeClr val="tx1"/>
                </a:solidFill>
                <a:effectLst/>
                <a:latin typeface="+mn-lt"/>
                <a:ea typeface="+mn-ea"/>
                <a:cs typeface="+mn-cs"/>
              </a:rPr>
              <a:t>这里的 </a:t>
            </a:r>
            <a:r>
              <a:rPr lang="en" altLang="zh-CN" sz="1200" b="0" i="0" u="none" strike="noStrike" kern="1200" dirty="0">
                <a:solidFill>
                  <a:schemeClr val="tx1"/>
                </a:solidFill>
                <a:effectLst/>
                <a:latin typeface="+mn-lt"/>
                <a:ea typeface="+mn-ea"/>
                <a:cs typeface="+mn-cs"/>
              </a:rPr>
              <a:t>MRC </a:t>
            </a:r>
            <a:r>
              <a:rPr lang="zh-CN" altLang="en-US" sz="1200" b="0" i="0" u="none" strike="noStrike" kern="1200" dirty="0">
                <a:solidFill>
                  <a:schemeClr val="tx1"/>
                </a:solidFill>
                <a:effectLst/>
                <a:latin typeface="+mn-lt"/>
                <a:ea typeface="+mn-ea"/>
                <a:cs typeface="+mn-cs"/>
              </a:rPr>
              <a:t>的训练用的是上面那个同时（任务导向）</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（证据提取部分导向）的总的损失函数</a:t>
            </a:r>
          </a:p>
          <a:p>
            <a:r>
              <a:rPr kumimoji="1" lang="en-US" altLang="zh-CN" dirty="0"/>
              <a:t>·</a:t>
            </a:r>
            <a:r>
              <a:rPr lang="zh-CN" altLang="en-US" sz="1200" b="1" i="0" u="none" strike="noStrike" kern="1200" dirty="0">
                <a:solidFill>
                  <a:schemeClr val="tx1"/>
                </a:solidFill>
                <a:effectLst/>
                <a:latin typeface="+mn-lt"/>
                <a:ea typeface="+mn-ea"/>
                <a:cs typeface="+mn-cs"/>
              </a:rPr>
              <a:t>进一步通过给定的（</a:t>
            </a:r>
            <a:r>
              <a:rPr lang="en" altLang="zh-CN" sz="1200" b="1" i="0" u="none" strike="noStrike" kern="1200" dirty="0">
                <a:solidFill>
                  <a:schemeClr val="tx1"/>
                </a:solidFill>
                <a:effectLst/>
                <a:latin typeface="+mn-lt"/>
                <a:ea typeface="+mn-ea"/>
                <a:cs typeface="+mn-cs"/>
              </a:rPr>
              <a:t>D,Q,A</a:t>
            </a:r>
            <a:r>
              <a:rPr lang="zh-CN" altLang="e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也就是文章</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问题</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答案 来进行证据标签的标注</a:t>
            </a:r>
            <a:r>
              <a:rPr lang="zh-CN" altLang="en-US" sz="1200" b="0" i="0" u="none" strike="noStrike" kern="1200" dirty="0">
                <a:solidFill>
                  <a:schemeClr val="tx1"/>
                </a:solidFill>
                <a:effectLst/>
                <a:latin typeface="+mn-lt"/>
                <a:ea typeface="+mn-ea"/>
                <a:cs typeface="+mn-cs"/>
              </a:rPr>
              <a:t>，这里标注依赖于：</a:t>
            </a:r>
            <a:endParaRPr lang="en-US" altLang="zh-CN" sz="1200" b="0" i="0" u="none" strike="noStrike" kern="1200" dirty="0">
              <a:solidFill>
                <a:schemeClr val="tx1"/>
              </a:solidFill>
              <a:effectLst/>
              <a:latin typeface="+mn-lt"/>
              <a:ea typeface="+mn-ea"/>
              <a:cs typeface="+mn-cs"/>
            </a:endParaRPr>
          </a:p>
          <a:p>
            <a:r>
              <a:rPr kumimoji="1"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这个组合的置信得分定义，同时用到了任务导向的损失函数 和 证据标签部分的 </a:t>
            </a:r>
            <a:r>
              <a:rPr lang="en" altLang="zh-CN" sz="1200" b="0" i="0" u="none" strike="noStrike" kern="1200" dirty="0">
                <a:solidFill>
                  <a:schemeClr val="tx1"/>
                </a:solidFill>
                <a:effectLst/>
                <a:latin typeface="+mn-lt"/>
                <a:ea typeface="+mn-ea"/>
                <a:cs typeface="+mn-cs"/>
              </a:rPr>
              <a:t>loss</a:t>
            </a:r>
            <a:endParaRPr kumimoji="1" lang="en-US" altLang="zh-CN" sz="1200" b="0" i="0" u="none" strike="noStrike" kern="1200" dirty="0">
              <a:solidFill>
                <a:schemeClr val="tx1"/>
              </a:solidFill>
              <a:effectLst/>
              <a:latin typeface="+mn-lt"/>
              <a:ea typeface="+mn-ea"/>
              <a:cs typeface="+mn-cs"/>
            </a:endParaRPr>
          </a:p>
          <a:p>
            <a:r>
              <a:rPr kumimoji="1"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而这里的 </a:t>
            </a:r>
            <a:r>
              <a:rPr lang="en" altLang="zh-CN" sz="1200" b="1" i="0" u="none" strike="noStrike" kern="1200" dirty="0">
                <a:solidFill>
                  <a:schemeClr val="tx1"/>
                </a:solidFill>
                <a:effectLst/>
                <a:latin typeface="+mn-lt"/>
                <a:ea typeface="+mn-ea"/>
                <a:cs typeface="+mn-cs"/>
              </a:rPr>
              <a:t>selector </a:t>
            </a:r>
            <a:r>
              <a:rPr lang="zh-CN" altLang="en-US" sz="1200" b="1" i="0" u="none" strike="noStrike" kern="1200" dirty="0">
                <a:solidFill>
                  <a:schemeClr val="tx1"/>
                </a:solidFill>
                <a:effectLst/>
                <a:latin typeface="+mn-lt"/>
                <a:ea typeface="+mn-ea"/>
                <a:cs typeface="+mn-cs"/>
              </a:rPr>
              <a:t>的选择依据</a:t>
            </a:r>
            <a:r>
              <a:rPr lang="zh-CN" altLang="en-US"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要求组成上面置信得分的两个损失函数都在某一个阈值以下（防止其中一个很低而另一个不行导致的总体得分高，需要两个任务上都差不多不错）</a:t>
            </a:r>
          </a:p>
          <a:p>
            <a:r>
              <a:rPr lang="zh-CN" altLang="en-US" sz="1200" b="0" i="0" u="none" strike="noStrike" kern="1200" dirty="0">
                <a:solidFill>
                  <a:schemeClr val="tx1"/>
                </a:solidFill>
                <a:effectLst/>
                <a:latin typeface="+mn-lt"/>
                <a:ea typeface="+mn-ea"/>
                <a:cs typeface="+mn-cs"/>
              </a:rPr>
              <a:t>在满足 </a:t>
            </a:r>
            <a:r>
              <a:rPr lang="en-US" altLang="zh-CN" sz="1200" b="0" i="0" u="none" strike="noStrike" kern="1200" dirty="0">
                <a:solidFill>
                  <a:schemeClr val="tx1"/>
                </a:solidFill>
                <a:effectLst/>
                <a:latin typeface="+mn-lt"/>
                <a:ea typeface="+mn-ea"/>
                <a:cs typeface="+mn-cs"/>
              </a:rPr>
              <a:t>1 </a:t>
            </a:r>
            <a:r>
              <a:rPr lang="zh-CN" altLang="en-US" sz="1200" b="0" i="0" u="none" strike="noStrike" kern="1200" dirty="0">
                <a:solidFill>
                  <a:schemeClr val="tx1"/>
                </a:solidFill>
                <a:effectLst/>
                <a:latin typeface="+mn-lt"/>
                <a:ea typeface="+mn-ea"/>
                <a:cs typeface="+mn-cs"/>
              </a:rPr>
              <a:t>的情况下，达到置信得分最高</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一个小细节，在初始的时候数据池 </a:t>
            </a:r>
            <a:r>
              <a:rPr lang="en" altLang="zh-CN" sz="1200" b="0" i="0" u="none" strike="noStrike" kern="1200" dirty="0">
                <a:solidFill>
                  <a:schemeClr val="tx1"/>
                </a:solidFill>
                <a:effectLst/>
                <a:latin typeface="+mn-lt"/>
                <a:ea typeface="+mn-ea"/>
                <a:cs typeface="+mn-cs"/>
              </a:rPr>
              <a:t>L </a:t>
            </a:r>
            <a:r>
              <a:rPr lang="zh-CN" altLang="en-US" sz="1200" b="0" i="0" u="none" strike="noStrike" kern="1200" dirty="0">
                <a:solidFill>
                  <a:schemeClr val="tx1"/>
                </a:solidFill>
                <a:effectLst/>
                <a:latin typeface="+mn-lt"/>
                <a:ea typeface="+mn-ea"/>
                <a:cs typeface="+mn-cs"/>
              </a:rPr>
              <a:t>实际上是空的，而证据提取器的训练是由远程监督完成的</a:t>
            </a:r>
          </a:p>
          <a:p>
            <a:br>
              <a:rPr lang="zh-CN" altLang="en-US" dirty="0"/>
            </a:br>
            <a:endParaRPr lang="zh-CN" altLang="en-US" sz="1200" b="0" i="0" u="none" strike="noStrike"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12</a:t>
            </a:fld>
            <a:endParaRPr kumimoji="1" lang="zh-CN" altLang="en-US"/>
          </a:p>
        </p:txBody>
      </p:sp>
    </p:spTree>
    <p:extLst>
      <p:ext uri="{BB962C8B-B14F-4D97-AF65-F5344CB8AC3E}">
        <p14:creationId xmlns:p14="http://schemas.microsoft.com/office/powerpoint/2010/main" val="3118218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二元选择和多项选择</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13</a:t>
            </a:fld>
            <a:endParaRPr kumimoji="1" lang="zh-CN" altLang="en-US"/>
          </a:p>
        </p:txBody>
      </p:sp>
    </p:spTree>
    <p:extLst>
      <p:ext uri="{BB962C8B-B14F-4D97-AF65-F5344CB8AC3E}">
        <p14:creationId xmlns:p14="http://schemas.microsoft.com/office/powerpoint/2010/main" val="2777400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开放型问答</a:t>
            </a:r>
            <a:endParaRPr kumimoji="1" lang="en-US" altLang="zh-CN" dirty="0"/>
          </a:p>
          <a:p>
            <a:r>
              <a:rPr lang="zh-CN" altLang="en-US" sz="1200" b="0" i="0" u="none" strike="noStrike" kern="1200" dirty="0">
                <a:solidFill>
                  <a:schemeClr val="tx1"/>
                </a:solidFill>
                <a:effectLst/>
                <a:latin typeface="+mn-lt"/>
                <a:ea typeface="+mn-ea"/>
                <a:cs typeface="+mn-cs"/>
              </a:rPr>
              <a:t>由于用到的是自学习，这里验证了一下 </a:t>
            </a:r>
            <a:r>
              <a:rPr lang="zh-CN" altLang="en" sz="1200" b="1" i="0" u="none" strike="noStrike" kern="1200" dirty="0">
                <a:solidFill>
                  <a:schemeClr val="tx1"/>
                </a:solidFill>
                <a:effectLst/>
                <a:latin typeface="+mn-lt"/>
                <a:ea typeface="+mn-ea"/>
                <a:cs typeface="+mn-cs"/>
              </a:rPr>
              <a:t>误差传播</a:t>
            </a:r>
            <a:r>
              <a:rPr lang="zh-CN" altLang="en-US" sz="1200" b="1"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的问题，也就是一开始就预测错了，但是又被拿去作训练，导致整个模型坚定不移地学着错的东西，约有 </a:t>
            </a:r>
            <a:r>
              <a:rPr lang="en-US" altLang="zh-CN" sz="1200" b="0" i="0" u="none" strike="noStrike" kern="1200" dirty="0">
                <a:solidFill>
                  <a:schemeClr val="tx1"/>
                </a:solidFill>
                <a:effectLst/>
                <a:latin typeface="+mn-lt"/>
                <a:ea typeface="+mn-ea"/>
                <a:cs typeface="+mn-cs"/>
              </a:rPr>
              <a:t>4% </a:t>
            </a:r>
            <a:r>
              <a:rPr lang="zh-CN" altLang="en-US" sz="1200" b="0" i="0" u="none" strike="noStrike" kern="1200" dirty="0">
                <a:solidFill>
                  <a:schemeClr val="tx1"/>
                </a:solidFill>
                <a:effectLst/>
                <a:latin typeface="+mn-lt"/>
                <a:ea typeface="+mn-ea"/>
                <a:cs typeface="+mn-cs"/>
              </a:rPr>
              <a:t>的错误的证据反而被复用，但是它们中有接近一半的在后面的 </a:t>
            </a:r>
            <a:r>
              <a:rPr lang="en" altLang="zh-CN" sz="1200" b="0" i="0" u="none" strike="noStrike" kern="1200" dirty="0">
                <a:solidFill>
                  <a:schemeClr val="tx1"/>
                </a:solidFill>
                <a:effectLst/>
                <a:latin typeface="+mn-lt"/>
                <a:ea typeface="+mn-ea"/>
                <a:cs typeface="+mn-cs"/>
              </a:rPr>
              <a:t>tire </a:t>
            </a:r>
            <a:r>
              <a:rPr lang="zh-CN" altLang="en-US" sz="1200" b="0" i="0" u="none" strike="noStrike" kern="1200" dirty="0">
                <a:solidFill>
                  <a:schemeClr val="tx1"/>
                </a:solidFill>
                <a:effectLst/>
                <a:latin typeface="+mn-lt"/>
                <a:ea typeface="+mn-ea"/>
                <a:cs typeface="+mn-cs"/>
              </a:rPr>
              <a:t>又被纠正了，在此可以认为 </a:t>
            </a:r>
            <a:r>
              <a:rPr lang="en" altLang="zh-CN" sz="1200" b="0" i="0" u="none" strike="noStrike" kern="1200" dirty="0">
                <a:solidFill>
                  <a:schemeClr val="tx1"/>
                </a:solidFill>
                <a:effectLst/>
                <a:latin typeface="+mn-lt"/>
                <a:ea typeface="+mn-ea"/>
                <a:cs typeface="+mn-cs"/>
              </a:rPr>
              <a:t>STM </a:t>
            </a:r>
            <a:r>
              <a:rPr lang="zh-CN" altLang="en-US" sz="1200" b="0" i="0" u="none" strike="noStrike" kern="1200" dirty="0">
                <a:solidFill>
                  <a:schemeClr val="tx1"/>
                </a:solidFill>
                <a:effectLst/>
                <a:latin typeface="+mn-lt"/>
                <a:ea typeface="+mn-ea"/>
                <a:cs typeface="+mn-cs"/>
              </a:rPr>
              <a:t>并不会陷入严重的 </a:t>
            </a:r>
            <a:r>
              <a:rPr lang="en" altLang="zh-CN" sz="1200" b="0" i="0" u="none" strike="noStrike" kern="1200" dirty="0">
                <a:solidFill>
                  <a:schemeClr val="tx1"/>
                </a:solidFill>
                <a:effectLst/>
                <a:latin typeface="+mn-lt"/>
                <a:ea typeface="+mn-ea"/>
                <a:cs typeface="+mn-cs"/>
              </a:rPr>
              <a:t>error propagation </a:t>
            </a:r>
            <a:r>
              <a:rPr lang="zh-CN" altLang="en-US" sz="1200" b="0" i="0" u="none" strike="noStrike" kern="1200" dirty="0">
                <a:solidFill>
                  <a:schemeClr val="tx1"/>
                </a:solidFill>
                <a:effectLst/>
                <a:latin typeface="+mn-lt"/>
                <a:ea typeface="+mn-ea"/>
                <a:cs typeface="+mn-cs"/>
              </a:rPr>
              <a:t>导致整个的崩溃</a:t>
            </a:r>
            <a:endParaRPr kumimoji="1" lang="en-US" altLang="zh-CN"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14</a:t>
            </a:fld>
            <a:endParaRPr kumimoji="1" lang="zh-CN" altLang="en-US"/>
          </a:p>
        </p:txBody>
      </p:sp>
    </p:spTree>
    <p:extLst>
      <p:ext uri="{BB962C8B-B14F-4D97-AF65-F5344CB8AC3E}">
        <p14:creationId xmlns:p14="http://schemas.microsoft.com/office/powerpoint/2010/main" val="1537295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15</a:t>
            </a:fld>
            <a:endParaRPr kumimoji="1" lang="zh-CN" altLang="en-US"/>
          </a:p>
        </p:txBody>
      </p:sp>
    </p:spTree>
    <p:extLst>
      <p:ext uri="{BB962C8B-B14F-4D97-AF65-F5344CB8AC3E}">
        <p14:creationId xmlns:p14="http://schemas.microsoft.com/office/powerpoint/2010/main" val="3893992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当前大多数经典的机器阅读理解模型（</a:t>
            </a:r>
            <a:r>
              <a:rPr lang="en" altLang="zh-CN" sz="1200" b="0" i="0" u="none" strike="noStrike" kern="1200" dirty="0">
                <a:solidFill>
                  <a:schemeClr val="tx1"/>
                </a:solidFill>
                <a:effectLst/>
                <a:latin typeface="+mn-lt"/>
                <a:ea typeface="+mn-ea"/>
                <a:cs typeface="+mn-cs"/>
              </a:rPr>
              <a:t>MRC</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往往包括两个结构：</a:t>
            </a:r>
          </a:p>
          <a:p>
            <a:r>
              <a:rPr lang="zh-CN" altLang="en-US" sz="1200" b="0" i="0" u="none" strike="noStrike" kern="1200" dirty="0">
                <a:solidFill>
                  <a:schemeClr val="tx1"/>
                </a:solidFill>
                <a:effectLst/>
                <a:latin typeface="+mn-lt"/>
                <a:ea typeface="+mn-ea"/>
                <a:cs typeface="+mn-cs"/>
              </a:rPr>
              <a:t>证据提取器</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也就是负责检索出可能对解决这个问题有帮助的部分文本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答案预测器</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从前面提取出的片段种割出一个部分作为答案，也就是常见的那种任务为预测答案开始位置和结束位置的论文的思路</a:t>
            </a:r>
          </a:p>
          <a:p>
            <a:r>
              <a:rPr lang="zh-CN" altLang="en-US" sz="1200" b="0" i="0" u="none" strike="noStrike" kern="1200" dirty="0">
                <a:solidFill>
                  <a:schemeClr val="tx1"/>
                </a:solidFill>
                <a:effectLst/>
                <a:latin typeface="+mn-lt"/>
                <a:ea typeface="+mn-ea"/>
                <a:cs typeface="+mn-cs"/>
              </a:rPr>
              <a:t>从中可以看出，证据标签（</a:t>
            </a:r>
            <a:r>
              <a:rPr lang="en" altLang="zh-CN" sz="1200" b="0" i="0" u="none" strike="noStrike" kern="1200" dirty="0">
                <a:solidFill>
                  <a:schemeClr val="tx1"/>
                </a:solidFill>
                <a:effectLst/>
                <a:latin typeface="+mn-lt"/>
                <a:ea typeface="+mn-ea"/>
                <a:cs typeface="+mn-cs"/>
              </a:rPr>
              <a:t>evidence labels</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对于整个模型的训练是很重要的，也就是说我需要知道我所提取出的部分是不是真的对的答案的出处。</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对于 </a:t>
            </a:r>
            <a:r>
              <a:rPr lang="zh-CN" altLang="en-US" sz="1200" b="1" i="0" u="none" strike="noStrike" kern="1200" dirty="0">
                <a:solidFill>
                  <a:schemeClr val="tx1"/>
                </a:solidFill>
                <a:effectLst/>
                <a:latin typeface="+mn-lt"/>
                <a:ea typeface="+mn-ea"/>
                <a:cs typeface="+mn-cs"/>
              </a:rPr>
              <a:t>抽取式</a:t>
            </a:r>
            <a:r>
              <a:rPr lang="zh-CN" altLang="en-US" sz="1200" b="0" i="0" u="none" strike="noStrike" kern="1200" dirty="0">
                <a:solidFill>
                  <a:schemeClr val="tx1"/>
                </a:solidFill>
                <a:effectLst/>
                <a:latin typeface="+mn-lt"/>
                <a:ea typeface="+mn-ea"/>
                <a:cs typeface="+mn-cs"/>
              </a:rPr>
              <a:t> 的阅读理解任务是比较好训练的，因为本身的答案也就是从整个文本中进行抽取的。但是这一标签对于 </a:t>
            </a:r>
            <a:r>
              <a:rPr lang="zh-CN" altLang="en-US" sz="1200" b="1" i="0" u="none" strike="noStrike" kern="1200" dirty="0">
                <a:solidFill>
                  <a:schemeClr val="tx1"/>
                </a:solidFill>
                <a:effectLst/>
                <a:latin typeface="+mn-lt"/>
                <a:ea typeface="+mn-ea"/>
                <a:cs typeface="+mn-cs"/>
              </a:rPr>
              <a:t>非抽取式</a:t>
            </a:r>
            <a:r>
              <a:rPr lang="zh-CN" altLang="en-US" sz="1200" b="0" i="0" u="none" strike="noStrike" kern="1200" dirty="0">
                <a:solidFill>
                  <a:schemeClr val="tx1"/>
                </a:solidFill>
                <a:effectLst/>
                <a:latin typeface="+mn-lt"/>
                <a:ea typeface="+mn-ea"/>
                <a:cs typeface="+mn-cs"/>
              </a:rPr>
              <a:t>的机器阅读理解任务往往是难以获得的，比如答案为 </a:t>
            </a:r>
            <a:r>
              <a:rPr lang="en" altLang="zh-CN" sz="1200" b="0" i="0" u="none" strike="noStrike" kern="1200" dirty="0">
                <a:solidFill>
                  <a:schemeClr val="tx1"/>
                </a:solidFill>
                <a:effectLst/>
                <a:latin typeface="+mn-lt"/>
                <a:ea typeface="+mn-ea"/>
                <a:cs typeface="+mn-cs"/>
              </a:rPr>
              <a:t>Yes/No </a:t>
            </a:r>
            <a:r>
              <a:rPr lang="zh-CN" altLang="en-US" sz="1200" b="0" i="0" u="none" strike="noStrike" kern="1200" dirty="0">
                <a:solidFill>
                  <a:schemeClr val="tx1"/>
                </a:solidFill>
                <a:effectLst/>
                <a:latin typeface="+mn-lt"/>
                <a:ea typeface="+mn-ea"/>
                <a:cs typeface="+mn-cs"/>
              </a:rPr>
              <a:t>的问题</a:t>
            </a:r>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2</a:t>
            </a:fld>
            <a:endParaRPr kumimoji="1" lang="zh-CN" altLang="en-US"/>
          </a:p>
        </p:txBody>
      </p:sp>
    </p:spTree>
    <p:extLst>
      <p:ext uri="{BB962C8B-B14F-4D97-AF65-F5344CB8AC3E}">
        <p14:creationId xmlns:p14="http://schemas.microsoft.com/office/powerpoint/2010/main" val="123949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针对这类非抽取式的机器阅读理解任务，经典方法有：</a:t>
            </a:r>
          </a:p>
          <a:p>
            <a:r>
              <a:rPr lang="zh-CN" altLang="en-US" sz="1200" b="0" i="0" u="none" strike="noStrike" kern="1200" dirty="0">
                <a:solidFill>
                  <a:schemeClr val="tx1"/>
                </a:solidFill>
                <a:effectLst/>
                <a:latin typeface="+mn-lt"/>
                <a:ea typeface="+mn-ea"/>
                <a:cs typeface="+mn-cs"/>
              </a:rPr>
              <a:t>人工标注</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费时间且贵，不现实</a:t>
            </a:r>
          </a:p>
          <a:p>
            <a:r>
              <a:rPr lang="zh-CN" altLang="en-US" sz="1200" b="0" i="0" u="none" strike="noStrike" kern="1200" dirty="0">
                <a:solidFill>
                  <a:schemeClr val="tx1"/>
                </a:solidFill>
                <a:effectLst/>
                <a:latin typeface="+mn-lt"/>
                <a:ea typeface="+mn-ea"/>
                <a:cs typeface="+mn-cs"/>
              </a:rPr>
              <a:t>远程监督：往往会依赖于一些人工手动设置的规则或一些外部资源来生成 </a:t>
            </a:r>
            <a:r>
              <a:rPr lang="en" altLang="zh-CN" sz="1200" b="0" i="0" u="none" strike="noStrike" kern="1200" dirty="0">
                <a:solidFill>
                  <a:schemeClr val="tx1"/>
                </a:solidFill>
                <a:effectLst/>
                <a:latin typeface="+mn-lt"/>
                <a:ea typeface="+mn-ea"/>
                <a:cs typeface="+mn-cs"/>
              </a:rPr>
              <a:t>distant label </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有效性有待商榷</a:t>
            </a:r>
          </a:p>
          <a:p>
            <a:r>
              <a:rPr lang="zh-CN" altLang="en-US" sz="1200" b="0" i="0" u="none" strike="noStrike" kern="1200" dirty="0">
                <a:solidFill>
                  <a:schemeClr val="tx1"/>
                </a:solidFill>
                <a:effectLst/>
                <a:latin typeface="+mn-lt"/>
                <a:ea typeface="+mn-ea"/>
                <a:cs typeface="+mn-cs"/>
              </a:rPr>
              <a:t>强化学习：本身强化学习的训练往往是不稳定的</a:t>
            </a: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3</a:t>
            </a:fld>
            <a:endParaRPr kumimoji="1" lang="zh-CN" altLang="en-US"/>
          </a:p>
        </p:txBody>
      </p:sp>
    </p:spTree>
    <p:extLst>
      <p:ext uri="{BB962C8B-B14F-4D97-AF65-F5344CB8AC3E}">
        <p14:creationId xmlns:p14="http://schemas.microsoft.com/office/powerpoint/2010/main" val="332876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基础</a:t>
            </a:r>
            <a:r>
              <a:rPr kumimoji="1" lang="en-US" altLang="zh-CN" dirty="0"/>
              <a:t>MRC</a:t>
            </a:r>
            <a:r>
              <a:rPr kumimoji="1" lang="zh-CN" altLang="en-US" dirty="0"/>
              <a:t>模型同时在</a:t>
            </a:r>
            <a:r>
              <a:rPr kumimoji="1" lang="en" altLang="zh-CN" dirty="0"/>
              <a:t>L</a:t>
            </a:r>
            <a:r>
              <a:rPr kumimoji="1" lang="zh-CN" altLang="en-US" dirty="0"/>
              <a:t>和</a:t>
            </a:r>
            <a:r>
              <a:rPr kumimoji="1" lang="en" altLang="zh-CN" dirty="0"/>
              <a:t>U</a:t>
            </a:r>
            <a:r>
              <a:rPr kumimoji="1" lang="zh-CN" altLang="en-US" dirty="0"/>
              <a:t>上进行训练。</a:t>
            </a:r>
            <a:endParaRPr kumimoji="1" lang="en-US" altLang="zh-CN" dirty="0"/>
          </a:p>
          <a:p>
            <a:r>
              <a:rPr kumimoji="1" lang="zh-CN" altLang="en-US" dirty="0"/>
              <a:t>基础模型被用来为</a:t>
            </a:r>
            <a:r>
              <a:rPr kumimoji="1" lang="en" altLang="zh-CN" dirty="0"/>
              <a:t>U</a:t>
            </a:r>
            <a:r>
              <a:rPr kumimoji="1" lang="zh-CN" altLang="en-US" dirty="0"/>
              <a:t>上的数据生成证据标签，</a:t>
            </a:r>
            <a:endParaRPr kumimoji="1" lang="en-US" altLang="zh-CN" dirty="0"/>
          </a:p>
          <a:p>
            <a:r>
              <a:rPr kumimoji="1" lang="zh-CN" altLang="en-US" dirty="0"/>
              <a:t>然后选择器选择最符合要求的样本，这些样本将在下一次迭代中被用来监督证据提取器。在每个迭代中，被选择的数据都会从</a:t>
            </a:r>
            <a:r>
              <a:rPr kumimoji="1" lang="en" altLang="zh-CN" dirty="0"/>
              <a:t>U</a:t>
            </a:r>
            <a:r>
              <a:rPr kumimoji="1" lang="zh-CN" altLang="en-US" dirty="0"/>
              <a:t>移到</a:t>
            </a:r>
            <a:r>
              <a:rPr kumimoji="1" lang="en" altLang="zh-CN" dirty="0"/>
              <a:t>L</a:t>
            </a:r>
            <a:r>
              <a:rPr kumimoji="1" lang="zh-CN" altLang="en" dirty="0"/>
              <a:t>。</a:t>
            </a:r>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4</a:t>
            </a:fld>
            <a:endParaRPr kumimoji="1" lang="zh-CN" altLang="en-US"/>
          </a:p>
        </p:txBody>
      </p:sp>
    </p:spTree>
    <p:extLst>
      <p:ext uri="{BB962C8B-B14F-4D97-AF65-F5344CB8AC3E}">
        <p14:creationId xmlns:p14="http://schemas.microsoft.com/office/powerpoint/2010/main" val="3621360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一个编码器层、一个证据提取器和一个答案预测器。编码器将获得问题的</a:t>
            </a:r>
            <a:r>
              <a:rPr kumimoji="1" lang="en" altLang="zh-CN" dirty="0" err="1"/>
              <a:t>hQ</a:t>
            </a:r>
            <a:r>
              <a:rPr kumimoji="1" lang="zh-CN" altLang="en" dirty="0"/>
              <a:t>，</a:t>
            </a:r>
            <a:r>
              <a:rPr kumimoji="1" lang="zh-CN" altLang="en-US" dirty="0"/>
              <a:t>以及文档中每个句子的</a:t>
            </a:r>
            <a:r>
              <a:rPr kumimoji="1" lang="en" altLang="zh-CN" dirty="0" err="1"/>
              <a:t>hiD</a:t>
            </a:r>
            <a:r>
              <a:rPr kumimoji="1" lang="zh-CN" altLang="en" dirty="0"/>
              <a:t>。</a:t>
            </a:r>
            <a:r>
              <a:rPr kumimoji="1" lang="zh-CN" altLang="en-US" dirty="0"/>
              <a:t>摘要向量</a:t>
            </a:r>
            <a:r>
              <a:rPr kumimoji="1" lang="en" altLang="zh-CN" dirty="0" err="1"/>
              <a:t>hD</a:t>
            </a:r>
            <a:r>
              <a:rPr kumimoji="1" lang="zh-CN" altLang="en-US" dirty="0"/>
              <a:t>将被用来预测答案。</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5</a:t>
            </a:fld>
            <a:endParaRPr kumimoji="1" lang="zh-CN" altLang="en-US"/>
          </a:p>
        </p:txBody>
      </p:sp>
    </p:spTree>
    <p:extLst>
      <p:ext uri="{BB962C8B-B14F-4D97-AF65-F5344CB8AC3E}">
        <p14:creationId xmlns:p14="http://schemas.microsoft.com/office/powerpoint/2010/main" val="2323513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此时将问题 </a:t>
            </a:r>
            <a:r>
              <a:rPr lang="en" altLang="zh-CN" sz="1200" b="0" i="0" u="none" strike="noStrike" kern="1200" dirty="0">
                <a:solidFill>
                  <a:schemeClr val="tx1"/>
                </a:solidFill>
                <a:effectLst/>
                <a:latin typeface="+mn-lt"/>
                <a:ea typeface="+mn-ea"/>
                <a:cs typeface="+mn-cs"/>
              </a:rPr>
              <a:t>Q </a:t>
            </a:r>
            <a:r>
              <a:rPr lang="zh-CN" altLang="en-US" sz="1200" b="0" i="0" u="none" strike="noStrike" kern="1200" dirty="0">
                <a:solidFill>
                  <a:schemeClr val="tx1"/>
                </a:solidFill>
                <a:effectLst/>
                <a:latin typeface="+mn-lt"/>
                <a:ea typeface="+mn-ea"/>
                <a:cs typeface="+mn-cs"/>
              </a:rPr>
              <a:t>和文档 </a:t>
            </a:r>
            <a:r>
              <a:rPr lang="en" altLang="zh-CN" sz="1200" b="0" i="0" u="none" strike="noStrike" kern="1200" dirty="0">
                <a:solidFill>
                  <a:schemeClr val="tx1"/>
                </a:solidFill>
                <a:effectLst/>
                <a:latin typeface="+mn-lt"/>
                <a:ea typeface="+mn-ea"/>
                <a:cs typeface="+mn-cs"/>
              </a:rPr>
              <a:t>D </a:t>
            </a:r>
            <a:r>
              <a:rPr lang="zh-CN" altLang="en-US" sz="1200" b="0" i="0" u="none" strike="noStrike" kern="1200" dirty="0">
                <a:solidFill>
                  <a:schemeClr val="tx1"/>
                </a:solidFill>
                <a:effectLst/>
                <a:latin typeface="+mn-lt"/>
                <a:ea typeface="+mn-ea"/>
                <a:cs typeface="+mn-cs"/>
              </a:rPr>
              <a:t>作为输入，编码层负责获得输入的上下文表示。设此时文档 </a:t>
            </a:r>
            <a:r>
              <a:rPr lang="en" altLang="zh-CN" sz="1200" b="0" i="0" u="none" strike="noStrike" kern="1200" dirty="0">
                <a:solidFill>
                  <a:schemeClr val="tx1"/>
                </a:solidFill>
                <a:effectLst/>
                <a:latin typeface="+mn-lt"/>
                <a:ea typeface="+mn-ea"/>
                <a:cs typeface="+mn-cs"/>
              </a:rPr>
              <a:t>D </a:t>
            </a:r>
            <a:r>
              <a:rPr lang="zh-CN" altLang="en-US" sz="1200" b="0" i="0" u="none" strike="noStrike" kern="1200" dirty="0">
                <a:solidFill>
                  <a:schemeClr val="tx1"/>
                </a:solidFill>
                <a:effectLst/>
                <a:latin typeface="+mn-lt"/>
                <a:ea typeface="+mn-ea"/>
                <a:cs typeface="+mn-cs"/>
              </a:rPr>
              <a:t>包括句子 </a:t>
            </a:r>
            <a:r>
              <a:rPr lang="en" altLang="zh-CN" sz="1200" b="0" i="0" u="none" strike="noStrike" kern="1200" dirty="0">
                <a:solidFill>
                  <a:schemeClr val="tx1"/>
                </a:solidFill>
                <a:effectLst/>
                <a:latin typeface="+mn-lt"/>
                <a:ea typeface="+mn-ea"/>
                <a:cs typeface="+mn-cs"/>
              </a:rPr>
              <a:t>S</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而  表示文档 </a:t>
            </a:r>
            <a:r>
              <a:rPr lang="en" altLang="zh-CN" sz="1200" b="0" i="0" u="none" strike="noStrike" kern="1200" dirty="0">
                <a:solidFill>
                  <a:schemeClr val="tx1"/>
                </a:solidFill>
                <a:effectLst/>
                <a:latin typeface="+mn-lt"/>
                <a:ea typeface="+mn-ea"/>
                <a:cs typeface="+mn-cs"/>
              </a:rPr>
              <a:t>D </a:t>
            </a:r>
            <a:r>
              <a:rPr lang="zh-CN" altLang="en-US" sz="1200" b="0" i="0" u="none" strike="noStrike" kern="1200" dirty="0">
                <a:solidFill>
                  <a:schemeClr val="tx1"/>
                </a:solidFill>
                <a:effectLst/>
                <a:latin typeface="+mn-lt"/>
                <a:ea typeface="+mn-ea"/>
                <a:cs typeface="+mn-cs"/>
              </a:rPr>
              <a:t>中第 </a:t>
            </a:r>
            <a:r>
              <a:rPr lang="en" altLang="zh-CN" sz="1200" b="0" i="0" u="none" strike="noStrike" kern="1200" dirty="0" err="1">
                <a:solidFill>
                  <a:schemeClr val="tx1"/>
                </a:solidFill>
                <a:effectLst/>
                <a:latin typeface="+mn-lt"/>
                <a:ea typeface="+mn-ea"/>
                <a:cs typeface="+mn-cs"/>
              </a:rPr>
              <a:t>i</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个句子中的第 </a:t>
            </a:r>
            <a:r>
              <a:rPr lang="en" altLang="zh-CN" sz="1200" b="0" i="0" u="none" strike="noStrike" kern="1200" dirty="0">
                <a:solidFill>
                  <a:schemeClr val="tx1"/>
                </a:solidFill>
                <a:effectLst/>
                <a:latin typeface="+mn-lt"/>
                <a:ea typeface="+mn-ea"/>
                <a:cs typeface="+mn-cs"/>
              </a:rPr>
              <a:t>j </a:t>
            </a:r>
            <a:r>
              <a:rPr lang="zh-CN" altLang="en-US" sz="1200" b="0" i="0" u="none" strike="noStrike" kern="1200" dirty="0">
                <a:solidFill>
                  <a:schemeClr val="tx1"/>
                </a:solidFill>
                <a:effectLst/>
                <a:latin typeface="+mn-lt"/>
                <a:ea typeface="+mn-ea"/>
                <a:cs typeface="+mn-cs"/>
              </a:rPr>
              <a:t>个单词的表示， 为问题 </a:t>
            </a:r>
            <a:r>
              <a:rPr lang="en" altLang="zh-CN" sz="1200" b="0" i="0" u="none" strike="noStrike" kern="1200" dirty="0">
                <a:solidFill>
                  <a:schemeClr val="tx1"/>
                </a:solidFill>
                <a:effectLst/>
                <a:latin typeface="+mn-lt"/>
                <a:ea typeface="+mn-ea"/>
                <a:cs typeface="+mn-cs"/>
              </a:rPr>
              <a:t>Q </a:t>
            </a:r>
            <a:r>
              <a:rPr lang="zh-CN" altLang="en-US" sz="1200" b="0" i="0" u="none" strike="noStrike" kern="1200" dirty="0">
                <a:solidFill>
                  <a:schemeClr val="tx1"/>
                </a:solidFill>
                <a:effectLst/>
                <a:latin typeface="+mn-lt"/>
                <a:ea typeface="+mn-ea"/>
                <a:cs typeface="+mn-cs"/>
              </a:rPr>
              <a:t>中的第 </a:t>
            </a:r>
            <a:r>
              <a:rPr lang="en" altLang="zh-CN" sz="1200" b="0" i="0" u="none" strike="noStrike" kern="1200" dirty="0" err="1">
                <a:solidFill>
                  <a:schemeClr val="tx1"/>
                </a:solidFill>
                <a:effectLst/>
                <a:latin typeface="+mn-lt"/>
                <a:ea typeface="+mn-ea"/>
                <a:cs typeface="+mn-cs"/>
              </a:rPr>
              <a:t>i</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个单词的表示。</a:t>
            </a:r>
            <a:endParaRPr lang="en" altLang="zh-CN" sz="1200" b="0" i="0" u="none" strike="noStrike" kern="1200" dirty="0">
              <a:solidFill>
                <a:schemeClr val="tx1"/>
              </a:solidFill>
              <a:effectLst/>
              <a:latin typeface="+mn-lt"/>
              <a:ea typeface="+mn-ea"/>
              <a:cs typeface="+mn-cs"/>
            </a:endParaRPr>
          </a:p>
          <a:p>
            <a:endParaRPr lang="en" altLang="zh-CN" sz="1200" b="0" i="0" u="none" strike="noStrike" kern="1200" dirty="0">
              <a:solidFill>
                <a:schemeClr val="tx1"/>
              </a:solidFill>
              <a:effectLst/>
              <a:latin typeface="+mn-lt"/>
              <a:ea typeface="+mn-ea"/>
              <a:cs typeface="+mn-cs"/>
            </a:endParaRPr>
          </a:p>
          <a:p>
            <a:r>
              <a:rPr lang="en" altLang="zh-CN" sz="1200" b="0" i="0" u="none" strike="noStrike" kern="1200" dirty="0">
                <a:solidFill>
                  <a:schemeClr val="tx1"/>
                </a:solidFill>
                <a:effectLst/>
                <a:latin typeface="+mn-lt"/>
                <a:ea typeface="+mn-ea"/>
                <a:cs typeface="+mn-cs"/>
              </a:rPr>
              <a:t>encoder </a:t>
            </a:r>
            <a:r>
              <a:rPr lang="zh-CN" altLang="en-US" sz="1200" b="0" i="0" u="none" strike="noStrike" kern="1200" dirty="0">
                <a:solidFill>
                  <a:schemeClr val="tx1"/>
                </a:solidFill>
                <a:effectLst/>
                <a:latin typeface="+mn-lt"/>
                <a:ea typeface="+mn-ea"/>
                <a:cs typeface="+mn-cs"/>
              </a:rPr>
              <a:t>层是依赖于注意力机制</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通过注意力模块得到句子的上下文表示，这里以句子中的多个 </a:t>
            </a:r>
            <a:r>
              <a:rPr lang="en" altLang="zh-CN" sz="1200" b="0" i="0" u="none" strike="noStrike" kern="1200" dirty="0">
                <a:solidFill>
                  <a:schemeClr val="tx1"/>
                </a:solidFill>
                <a:effectLst/>
                <a:latin typeface="+mn-lt"/>
                <a:ea typeface="+mn-ea"/>
                <a:cs typeface="+mn-cs"/>
              </a:rPr>
              <a:t>token </a:t>
            </a:r>
            <a:r>
              <a:rPr lang="zh-CN" altLang="en-US" sz="1200" b="0" i="0" u="none" strike="noStrike" kern="1200" dirty="0">
                <a:solidFill>
                  <a:schemeClr val="tx1"/>
                </a:solidFill>
                <a:effectLst/>
                <a:latin typeface="+mn-lt"/>
                <a:ea typeface="+mn-ea"/>
                <a:cs typeface="+mn-cs"/>
              </a:rPr>
              <a:t>为单位</a:t>
            </a:r>
          </a:p>
          <a:p>
            <a:r>
              <a:rPr lang="zh-CN" altLang="en-US" sz="1200" b="0" i="0" u="none" strike="noStrike" kern="1200" dirty="0">
                <a:solidFill>
                  <a:schemeClr val="tx1"/>
                </a:solidFill>
                <a:effectLst/>
                <a:latin typeface="+mn-lt"/>
                <a:ea typeface="+mn-ea"/>
                <a:cs typeface="+mn-cs"/>
              </a:rPr>
              <a:t>首先以问题 </a:t>
            </a:r>
            <a:r>
              <a:rPr lang="en" altLang="zh-CN" sz="1200" b="1" i="0" u="none" strike="noStrike" kern="1200" dirty="0">
                <a:solidFill>
                  <a:schemeClr val="tx1"/>
                </a:solidFill>
                <a:effectLst/>
                <a:latin typeface="+mn-lt"/>
                <a:ea typeface="+mn-ea"/>
                <a:cs typeface="+mn-cs"/>
              </a:rPr>
              <a:t>Q </a:t>
            </a:r>
            <a:r>
              <a:rPr lang="zh-CN" altLang="en-US" sz="1200" b="1" i="0" u="none" strike="noStrike" kern="1200" dirty="0">
                <a:solidFill>
                  <a:schemeClr val="tx1"/>
                </a:solidFill>
                <a:effectLst/>
                <a:latin typeface="+mn-lt"/>
                <a:ea typeface="+mn-ea"/>
                <a:cs typeface="+mn-cs"/>
              </a:rPr>
              <a:t>为查询向量</a:t>
            </a:r>
            <a:r>
              <a:rPr lang="zh-CN" altLang="en-US" sz="1200" b="0" i="0" u="none" strike="noStrike" kern="1200" dirty="0">
                <a:solidFill>
                  <a:schemeClr val="tx1"/>
                </a:solidFill>
                <a:effectLst/>
                <a:latin typeface="+mn-lt"/>
                <a:ea typeface="+mn-ea"/>
                <a:cs typeface="+mn-cs"/>
              </a:rPr>
              <a:t>，通过打分函数 </a:t>
            </a:r>
            <a:r>
              <a:rPr lang="en-US" altLang="zh-CN" sz="1200" b="0" i="0" u="none" strike="noStrike" kern="1200" dirty="0">
                <a:solidFill>
                  <a:schemeClr val="tx1"/>
                </a:solidFill>
                <a:effectLst/>
                <a:latin typeface="+mn-lt"/>
                <a:ea typeface="+mn-ea"/>
                <a:cs typeface="+mn-cs"/>
              </a:rPr>
              <a:t>+ </a:t>
            </a:r>
            <a:r>
              <a:rPr lang="en" altLang="zh-CN" sz="1200" b="0" i="0" u="none" strike="noStrike" kern="1200" dirty="0" err="1">
                <a:solidFill>
                  <a:schemeClr val="tx1"/>
                </a:solidFill>
                <a:effectLst/>
                <a:latin typeface="+mn-lt"/>
                <a:ea typeface="+mn-ea"/>
                <a:cs typeface="+mn-cs"/>
              </a:rPr>
              <a:t>softmax</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得到权重后融合各个 </a:t>
            </a:r>
            <a:r>
              <a:rPr lang="en" altLang="zh-CN" sz="1200" b="0" i="0" u="none" strike="noStrike" kern="1200" dirty="0">
                <a:solidFill>
                  <a:schemeClr val="tx1"/>
                </a:solidFill>
                <a:effectLst/>
                <a:latin typeface="+mn-lt"/>
                <a:ea typeface="+mn-ea"/>
                <a:cs typeface="+mn-cs"/>
              </a:rPr>
              <a:t>token</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得到最后句子的向量表示 </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（打分函数用的是双线性的形式 ）</a:t>
            </a:r>
            <a:endParaRPr lang="en-US" altLang="zh-CN"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再对整个句子作</a:t>
            </a:r>
            <a:r>
              <a:rPr lang="zh-CN" altLang="en-US" sz="1200" b="1" i="0" u="none" strike="noStrike" kern="1200" dirty="0">
                <a:solidFill>
                  <a:schemeClr val="tx1"/>
                </a:solidFill>
                <a:effectLst/>
                <a:latin typeface="+mn-lt"/>
                <a:ea typeface="+mn-ea"/>
                <a:cs typeface="+mn-cs"/>
              </a:rPr>
              <a:t>自注意力</a:t>
            </a:r>
            <a:r>
              <a:rPr lang="zh-CN" altLang="en-US" sz="1200" b="0" i="0" u="none" strike="noStrike" kern="1200" dirty="0">
                <a:solidFill>
                  <a:schemeClr val="tx1"/>
                </a:solidFill>
                <a:effectLst/>
                <a:latin typeface="+mn-lt"/>
                <a:ea typeface="+mn-ea"/>
                <a:cs typeface="+mn-cs"/>
              </a:rPr>
              <a:t>，也就是利用可学习的参数将原句子投影到新的空间作为查询矩阵，这里得到句子本身的自注意力向量表示</a:t>
            </a:r>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6</a:t>
            </a:fld>
            <a:endParaRPr kumimoji="1" lang="zh-CN" altLang="en-US"/>
          </a:p>
        </p:txBody>
      </p:sp>
    </p:spTree>
    <p:extLst>
      <p:ext uri="{BB962C8B-B14F-4D97-AF65-F5344CB8AC3E}">
        <p14:creationId xmlns:p14="http://schemas.microsoft.com/office/powerpoint/2010/main" val="2606708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也就是以句子为单位，通过注意力计算各个句子的权重以得到整个文档 </a:t>
            </a:r>
            <a:r>
              <a:rPr lang="en" altLang="zh-CN" sz="1200" b="0" i="0" u="none" strike="noStrike" kern="1200" dirty="0">
                <a:solidFill>
                  <a:schemeClr val="tx1"/>
                </a:solidFill>
                <a:effectLst/>
                <a:latin typeface="+mn-lt"/>
                <a:ea typeface="+mn-ea"/>
                <a:cs typeface="+mn-cs"/>
              </a:rPr>
              <a:t>D </a:t>
            </a:r>
            <a:r>
              <a:rPr lang="zh-CN" altLang="en-US" sz="1200" b="0" i="0" u="none" strike="noStrike" kern="1200" dirty="0">
                <a:solidFill>
                  <a:schemeClr val="tx1"/>
                </a:solidFill>
                <a:effectLst/>
                <a:latin typeface="+mn-lt"/>
                <a:ea typeface="+mn-ea"/>
                <a:cs typeface="+mn-cs"/>
              </a:rPr>
              <a:t>的表示 </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打分函数用的是双线性的形式，但是不同参数</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这里其实有一点类似于那种通过问题匹配来寻找答案可能出现的范围的问题，此时这个句子的权重越高说明问题越可能来自于这里</a:t>
            </a:r>
            <a:endParaRPr lang="en-US" altLang="zh-CN" sz="1200" b="0" i="0" u="none" strike="noStrike"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7</a:t>
            </a:fld>
            <a:endParaRPr kumimoji="1" lang="zh-CN" altLang="en-US"/>
          </a:p>
        </p:txBody>
      </p:sp>
    </p:spTree>
    <p:extLst>
      <p:ext uri="{BB962C8B-B14F-4D97-AF65-F5344CB8AC3E}">
        <p14:creationId xmlns:p14="http://schemas.microsoft.com/office/powerpoint/2010/main" val="2812086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注意以上两个注意力模块最后的输出实际上是最后的</a:t>
            </a:r>
            <a:r>
              <a:rPr lang="en-US" altLang="zh-CN" sz="1200" b="0" i="0" u="none" strike="noStrike" kern="1200" dirty="0" err="1">
                <a:solidFill>
                  <a:schemeClr val="tx1"/>
                </a:solidFill>
                <a:effectLst/>
                <a:latin typeface="+mn-lt"/>
                <a:ea typeface="+mn-ea"/>
                <a:cs typeface="+mn-cs"/>
              </a:rPr>
              <a:t>hD</a:t>
            </a:r>
            <a:r>
              <a:rPr lang="zh-CN" altLang="en-US" sz="1200" b="0" i="0" u="none" strike="noStrike" kern="1200" dirty="0">
                <a:solidFill>
                  <a:schemeClr val="tx1"/>
                </a:solidFill>
                <a:effectLst/>
                <a:latin typeface="+mn-lt"/>
                <a:ea typeface="+mn-ea"/>
                <a:cs typeface="+mn-cs"/>
              </a:rPr>
              <a:t> ，也就是文档的向量表示，此时将文档的向量表示和问题的向量表示</a:t>
            </a:r>
            <a:r>
              <a:rPr lang="en-US" altLang="zh-CN" sz="1200" b="0" i="0" u="none" strike="noStrike" kern="1200" dirty="0" err="1">
                <a:solidFill>
                  <a:schemeClr val="tx1"/>
                </a:solidFill>
                <a:effectLst/>
                <a:latin typeface="+mn-lt"/>
                <a:ea typeface="+mn-ea"/>
                <a:cs typeface="+mn-cs"/>
              </a:rPr>
              <a:t>hQ</a:t>
            </a:r>
            <a:r>
              <a:rPr lang="zh-CN" altLang="en-US" sz="1200" b="0" i="0" u="none" strike="noStrike" kern="1200" dirty="0">
                <a:solidFill>
                  <a:schemeClr val="tx1"/>
                </a:solidFill>
                <a:effectLst/>
                <a:latin typeface="+mn-lt"/>
                <a:ea typeface="+mn-ea"/>
                <a:cs typeface="+mn-cs"/>
              </a:rPr>
              <a:t>一同输入来进行答案的预测</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对于不同的</a:t>
            </a:r>
            <a:r>
              <a:rPr lang="en" altLang="zh-CN" sz="1200" b="0" i="0" u="none" strike="noStrike" kern="1200" dirty="0">
                <a:solidFill>
                  <a:schemeClr val="tx1"/>
                </a:solidFill>
                <a:effectLst/>
                <a:latin typeface="+mn-lt"/>
                <a:ea typeface="+mn-ea"/>
                <a:cs typeface="+mn-cs"/>
              </a:rPr>
              <a:t>MRC</a:t>
            </a:r>
            <a:r>
              <a:rPr lang="zh-CN" altLang="en-US" sz="1200" b="0" i="0" u="none" strike="noStrike" kern="1200" dirty="0">
                <a:solidFill>
                  <a:schemeClr val="tx1"/>
                </a:solidFill>
                <a:effectLst/>
                <a:latin typeface="+mn-lt"/>
                <a:ea typeface="+mn-ea"/>
                <a:cs typeface="+mn-cs"/>
              </a:rPr>
              <a:t>任务，答案预测器采用了不同的结构。对于是</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否问题的回答，我们使用一个简单的线性分类器来推断答案。对于多选题的</a:t>
            </a:r>
            <a:r>
              <a:rPr lang="en" altLang="zh-CN" sz="1200" b="0" i="0" u="none" strike="noStrike" kern="1200" dirty="0">
                <a:solidFill>
                  <a:schemeClr val="tx1"/>
                </a:solidFill>
                <a:effectLst/>
                <a:latin typeface="+mn-lt"/>
                <a:ea typeface="+mn-ea"/>
                <a:cs typeface="+mn-cs"/>
              </a:rPr>
              <a:t>MRC</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我们使用一个带有</a:t>
            </a:r>
            <a:r>
              <a:rPr lang="en" altLang="zh-CN" sz="1200" b="0" i="0" u="none" strike="noStrike" kern="1200" dirty="0" err="1">
                <a:solidFill>
                  <a:schemeClr val="tx1"/>
                </a:solidFill>
                <a:effectLst/>
                <a:latin typeface="+mn-lt"/>
                <a:ea typeface="+mn-ea"/>
                <a:cs typeface="+mn-cs"/>
              </a:rPr>
              <a:t>Softmax</a:t>
            </a:r>
            <a:r>
              <a:rPr lang="zh-CN" altLang="en-US" sz="1200" b="0" i="0" u="none" strike="noStrike" kern="1200" dirty="0">
                <a:solidFill>
                  <a:schemeClr val="tx1"/>
                </a:solidFill>
                <a:effectLst/>
                <a:latin typeface="+mn-lt"/>
                <a:ea typeface="+mn-ea"/>
                <a:cs typeface="+mn-cs"/>
              </a:rPr>
              <a:t>的多层感知器（</a:t>
            </a:r>
            <a:r>
              <a:rPr lang="en" altLang="zh-CN" sz="1200" b="0" i="0" u="none" strike="noStrike" kern="1200" dirty="0">
                <a:solidFill>
                  <a:schemeClr val="tx1"/>
                </a:solidFill>
                <a:effectLst/>
                <a:latin typeface="+mn-lt"/>
                <a:ea typeface="+mn-ea"/>
                <a:cs typeface="+mn-cs"/>
              </a:rPr>
              <a:t>MLP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来获得每个选择的分数。而对于开放领域的问题回答，一个</a:t>
            </a:r>
            <a:r>
              <a:rPr lang="en" altLang="zh-CN" sz="1200" b="0" i="0" u="none" strike="noStrike" kern="1200" dirty="0">
                <a:solidFill>
                  <a:schemeClr val="tx1"/>
                </a:solidFill>
                <a:effectLst/>
                <a:latin typeface="+mn-lt"/>
                <a:ea typeface="+mn-ea"/>
                <a:cs typeface="+mn-cs"/>
              </a:rPr>
              <a:t>MLP</a:t>
            </a:r>
            <a:r>
              <a:rPr lang="zh-CN" altLang="en-US" sz="1200" b="0" i="0" u="none" strike="noStrike" kern="1200" dirty="0">
                <a:solidFill>
                  <a:schemeClr val="tx1"/>
                </a:solidFill>
                <a:effectLst/>
                <a:latin typeface="+mn-lt"/>
                <a:ea typeface="+mn-ea"/>
                <a:cs typeface="+mn-cs"/>
              </a:rPr>
              <a:t>被用来预测答案的开始，另一个</a:t>
            </a:r>
            <a:r>
              <a:rPr lang="en" altLang="zh-CN" sz="1200" b="0" i="0" u="none" strike="noStrike" kern="1200" dirty="0">
                <a:solidFill>
                  <a:schemeClr val="tx1"/>
                </a:solidFill>
                <a:effectLst/>
                <a:latin typeface="+mn-lt"/>
                <a:ea typeface="+mn-ea"/>
                <a:cs typeface="+mn-cs"/>
              </a:rPr>
              <a:t>MLP</a:t>
            </a:r>
            <a:r>
              <a:rPr lang="zh-CN" altLang="en-US" sz="1200" b="0" i="0" u="none" strike="noStrike" kern="1200" dirty="0">
                <a:solidFill>
                  <a:schemeClr val="tx1"/>
                </a:solidFill>
                <a:effectLst/>
                <a:latin typeface="+mn-lt"/>
                <a:ea typeface="+mn-ea"/>
                <a:cs typeface="+mn-cs"/>
              </a:rPr>
              <a:t>被用来预测答案的结束。</a:t>
            </a:r>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8</a:t>
            </a:fld>
            <a:endParaRPr kumimoji="1" lang="zh-CN" altLang="en-US"/>
          </a:p>
        </p:txBody>
      </p:sp>
    </p:spTree>
    <p:extLst>
      <p:ext uri="{BB962C8B-B14F-4D97-AF65-F5344CB8AC3E}">
        <p14:creationId xmlns:p14="http://schemas.microsoft.com/office/powerpoint/2010/main" val="174993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dirty="0">
                <a:solidFill>
                  <a:schemeClr val="tx1"/>
                </a:solidFill>
                <a:effectLst/>
                <a:latin typeface="+mn-lt"/>
                <a:ea typeface="+mn-ea"/>
                <a:cs typeface="+mn-cs"/>
              </a:rPr>
              <a:t>任务部分损失函数，极大似然法，</a:t>
            </a:r>
            <a:r>
              <a:rPr lang="zh-CN" altLang="en-US" sz="1200" b="0" i="0" u="none" strike="noStrike" kern="1200" dirty="0">
                <a:solidFill>
                  <a:schemeClr val="tx1"/>
                </a:solidFill>
                <a:effectLst/>
                <a:latin typeface="+mn-lt"/>
                <a:ea typeface="+mn-ea"/>
                <a:cs typeface="+mn-cs"/>
              </a:rPr>
              <a:t>这里的 </a:t>
            </a:r>
            <a:r>
              <a:rPr lang="en" altLang="zh-CN" sz="1200" b="0" i="0" u="none" strike="noStrike" kern="1200" dirty="0">
                <a:solidFill>
                  <a:schemeClr val="tx1"/>
                </a:solidFill>
                <a:effectLst/>
                <a:latin typeface="+mn-lt"/>
                <a:ea typeface="+mn-ea"/>
                <a:cs typeface="+mn-cs"/>
              </a:rPr>
              <a:t>A </a:t>
            </a:r>
            <a:r>
              <a:rPr lang="zh-CN" altLang="en-US" sz="1200" b="0" i="0" u="none" strike="noStrike" kern="1200" dirty="0">
                <a:solidFill>
                  <a:schemeClr val="tx1"/>
                </a:solidFill>
                <a:effectLst/>
                <a:latin typeface="+mn-lt"/>
                <a:ea typeface="+mn-ea"/>
                <a:cs typeface="+mn-cs"/>
              </a:rPr>
              <a:t>是正确答案</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而</a:t>
            </a:r>
            <a:r>
              <a:rPr lang="en-US" altLang="zh-CN" sz="1200" b="0" i="0" u="none" strike="noStrike" kern="1200" dirty="0">
                <a:solidFill>
                  <a:schemeClr val="tx1"/>
                </a:solidFill>
                <a:effectLst/>
                <a:latin typeface="+mn-lt"/>
                <a:ea typeface="+mn-ea"/>
                <a:cs typeface="+mn-cs"/>
              </a:rPr>
              <a:t>A^</a:t>
            </a:r>
            <a:r>
              <a:rPr lang="zh-CN" altLang="en-US" sz="1200" b="0" i="0" u="none" strike="noStrike" kern="1200" dirty="0">
                <a:solidFill>
                  <a:schemeClr val="tx1"/>
                </a:solidFill>
                <a:effectLst/>
                <a:latin typeface="+mn-lt"/>
                <a:ea typeface="+mn-ea"/>
                <a:cs typeface="+mn-cs"/>
              </a:rPr>
              <a:t>是预测的答案</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dirty="0">
                <a:solidFill>
                  <a:schemeClr val="tx1"/>
                </a:solidFill>
                <a:effectLst/>
                <a:latin typeface="+mn-lt"/>
                <a:ea typeface="+mn-ea"/>
                <a:cs typeface="+mn-cs"/>
              </a:rPr>
              <a:t>证据提取部分损失函数</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9</a:t>
            </a:fld>
            <a:endParaRPr kumimoji="1" lang="zh-CN" altLang="en-US"/>
          </a:p>
        </p:txBody>
      </p:sp>
    </p:spTree>
    <p:extLst>
      <p:ext uri="{BB962C8B-B14F-4D97-AF65-F5344CB8AC3E}">
        <p14:creationId xmlns:p14="http://schemas.microsoft.com/office/powerpoint/2010/main" val="282491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8527"/>
            <a:ext cx="6858000" cy="180507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23207"/>
            <a:ext cx="6858000" cy="125178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2021/11/8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2021/11/8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6041"/>
            <a:ext cx="1971675" cy="439385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6041"/>
            <a:ext cx="5800725" cy="439385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2021/11/8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2021/11/8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92594"/>
            <a:ext cx="7886700" cy="2156722"/>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69719"/>
            <a:ext cx="7886700" cy="113416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2021/11/8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80206"/>
            <a:ext cx="3886200" cy="328969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80206"/>
            <a:ext cx="3886200" cy="328969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2021/11/8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6042"/>
            <a:ext cx="7886700" cy="100215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70990"/>
            <a:ext cx="3868340"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93883"/>
            <a:ext cx="3868340" cy="27856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70990"/>
            <a:ext cx="3887391"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93883"/>
            <a:ext cx="3887391" cy="27856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7880EBC-1F4F-064A-BCDA-A8702FD7B152}" type="datetimeFigureOut">
              <a:rPr kumimoji="1" lang="zh-CN" altLang="en-US" smtClean="0"/>
              <a:t>2021/11/8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7880EBC-1F4F-064A-BCDA-A8702FD7B152}" type="datetimeFigureOut">
              <a:rPr kumimoji="1" lang="zh-CN" altLang="en-US" smtClean="0"/>
              <a:t>2021/11/8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80EBC-1F4F-064A-BCDA-A8702FD7B152}" type="datetimeFigureOut">
              <a:rPr kumimoji="1" lang="zh-CN" altLang="en-US" smtClean="0"/>
              <a:t>2021/11/8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6512"/>
            <a:ext cx="4629150" cy="368455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2021/11/8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746512"/>
            <a:ext cx="4629150" cy="368455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2021/11/8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6042"/>
            <a:ext cx="7886700" cy="100215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80206"/>
            <a:ext cx="7886700" cy="32896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805519"/>
            <a:ext cx="2057400" cy="276041"/>
          </a:xfrm>
          <a:prstGeom prst="rect">
            <a:avLst/>
          </a:prstGeom>
        </p:spPr>
        <p:txBody>
          <a:bodyPr vert="horz" lIns="91440" tIns="45720" rIns="91440" bIns="45720" rtlCol="0" anchor="ctr"/>
          <a:lstStyle>
            <a:lvl1pPr algn="l">
              <a:defRPr sz="900">
                <a:solidFill>
                  <a:schemeClr val="tx1">
                    <a:tint val="75000"/>
                  </a:schemeClr>
                </a:solidFill>
              </a:defRPr>
            </a:lvl1pPr>
          </a:lstStyle>
          <a:p>
            <a:fld id="{77880EBC-1F4F-064A-BCDA-A8702FD7B152}" type="datetimeFigureOut">
              <a:rPr kumimoji="1" lang="zh-CN" altLang="en-US" smtClean="0"/>
              <a:t>2021/11/8</a:t>
            </a:fld>
            <a:endParaRPr kumimoji="1" lang="zh-CN" altLang="en-US"/>
          </a:p>
        </p:txBody>
      </p:sp>
      <p:sp>
        <p:nvSpPr>
          <p:cNvPr id="5" name="Footer Placeholder 4"/>
          <p:cNvSpPr>
            <a:spLocks noGrp="1"/>
          </p:cNvSpPr>
          <p:nvPr>
            <p:ph type="ftr" sz="quarter" idx="3"/>
          </p:nvPr>
        </p:nvSpPr>
        <p:spPr>
          <a:xfrm>
            <a:off x="3028950" y="4805519"/>
            <a:ext cx="3086100" cy="27604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805519"/>
            <a:ext cx="2057400" cy="276041"/>
          </a:xfrm>
          <a:prstGeom prst="rect">
            <a:avLst/>
          </a:prstGeom>
        </p:spPr>
        <p:txBody>
          <a:bodyPr vert="horz" lIns="91440" tIns="45720" rIns="91440" bIns="45720" rtlCol="0" anchor="ctr"/>
          <a:lstStyle>
            <a:lvl1pPr algn="r">
              <a:defRPr sz="900">
                <a:solidFill>
                  <a:schemeClr val="tx1">
                    <a:tint val="75000"/>
                  </a:schemeClr>
                </a:solidFill>
              </a:defRPr>
            </a:lvl1pPr>
          </a:lstStyle>
          <a:p>
            <a:fld id="{C6AF141A-EAFD-9144-B9F1-78E320CF3BD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2-07"/>
          <p:cNvPicPr>
            <a:picLocks noChangeAspect="1"/>
          </p:cNvPicPr>
          <p:nvPr/>
        </p:nvPicPr>
        <p:blipFill>
          <a:blip r:embed="rId3"/>
          <a:stretch>
            <a:fillRect/>
          </a:stretch>
        </p:blipFill>
        <p:spPr>
          <a:xfrm>
            <a:off x="0" y="0"/>
            <a:ext cx="9143365" cy="518414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817" y="720625"/>
            <a:ext cx="1338221" cy="432000"/>
          </a:xfrm>
          <a:prstGeom prst="rect">
            <a:avLst/>
          </a:prstGeom>
        </p:spPr>
      </p:pic>
      <p:sp>
        <p:nvSpPr>
          <p:cNvPr id="12" name="文本框 11"/>
          <p:cNvSpPr txBox="1"/>
          <p:nvPr/>
        </p:nvSpPr>
        <p:spPr>
          <a:xfrm>
            <a:off x="341067" y="4717342"/>
            <a:ext cx="2331720" cy="386080"/>
          </a:xfrm>
          <a:prstGeom prst="rect">
            <a:avLst/>
          </a:prstGeom>
          <a:noFill/>
        </p:spPr>
        <p:txBody>
          <a:bodyPr wrap="none" rtlCol="0">
            <a:spAutoFit/>
          </a:bodyPr>
          <a:lstStyle/>
          <a:p>
            <a:pPr>
              <a:lnSpc>
                <a:spcPts val="800"/>
              </a:lnSpc>
            </a:pPr>
            <a:r>
              <a:rPr kumimoji="1" lang="en-US" altLang="zh-CN" sz="600" dirty="0">
                <a:solidFill>
                  <a:srgbClr val="A51E36"/>
                </a:solidFill>
                <a:latin typeface="Gotham Rounded Book" charset="0"/>
                <a:ea typeface="Gotham Rounded Book" charset="0"/>
                <a:cs typeface="Gotham Rounded Book" charset="0"/>
              </a:rPr>
              <a:t>Copyright © 2021 ECNU Corporation. All rights reserved.</a:t>
            </a:r>
          </a:p>
          <a:p>
            <a:pPr>
              <a:lnSpc>
                <a:spcPts val="800"/>
              </a:lnSpc>
            </a:pPr>
            <a:r>
              <a:rPr kumimoji="1" lang="en-US" altLang="zh-CN" sz="600" dirty="0">
                <a:solidFill>
                  <a:srgbClr val="A51E36"/>
                </a:solidFill>
                <a:latin typeface="Gotham Rounded Book" charset="0"/>
                <a:ea typeface="Gotham Rounded Book" charset="0"/>
                <a:cs typeface="Gotham Rounded Book" charset="0"/>
              </a:rPr>
              <a:t>Tel:+86-021-62233586  Fax:+86-021-62606775</a:t>
            </a:r>
          </a:p>
          <a:p>
            <a:pPr>
              <a:lnSpc>
                <a:spcPts val="700"/>
              </a:lnSpc>
            </a:pPr>
            <a:r>
              <a:rPr kumimoji="1" lang="en-US" altLang="zh-CN" sz="600" dirty="0">
                <a:solidFill>
                  <a:srgbClr val="A51E36"/>
                </a:solidFill>
                <a:latin typeface="Gotham Rounded Book" charset="0"/>
                <a:ea typeface="Gotham Rounded Book" charset="0"/>
                <a:cs typeface="Gotham Rounded Book" charset="0"/>
              </a:rPr>
              <a:t>E-mail: </a:t>
            </a:r>
            <a:r>
              <a:rPr kumimoji="1" lang="en-US" altLang="zh-CN" sz="600" dirty="0" err="1">
                <a:solidFill>
                  <a:srgbClr val="A51E36"/>
                </a:solidFill>
                <a:latin typeface="Gotham Rounded Book" charset="0"/>
                <a:ea typeface="Gotham Rounded Book" charset="0"/>
                <a:cs typeface="Gotham Rounded Book" charset="0"/>
              </a:rPr>
              <a:t>ecnu@ecnu.com.cn</a:t>
            </a:r>
            <a:r>
              <a:rPr kumimoji="1" lang="en-US" altLang="zh-CN" sz="600" dirty="0">
                <a:solidFill>
                  <a:srgbClr val="A51E36"/>
                </a:solidFill>
                <a:latin typeface="Gotham Rounded Book" charset="0"/>
                <a:ea typeface="Gotham Rounded Book" charset="0"/>
                <a:cs typeface="Gotham Rounded Book" charset="0"/>
              </a:rPr>
              <a:t>  Http: //</a:t>
            </a:r>
            <a:r>
              <a:rPr kumimoji="1" lang="en-US" altLang="zh-CN" sz="600" dirty="0" err="1">
                <a:solidFill>
                  <a:srgbClr val="A51E36"/>
                </a:solidFill>
                <a:latin typeface="Gotham Rounded Book" charset="0"/>
                <a:ea typeface="Gotham Rounded Book" charset="0"/>
                <a:cs typeface="Gotham Rounded Book" charset="0"/>
              </a:rPr>
              <a:t>www.ecnu.edu.cn</a:t>
            </a:r>
            <a:r>
              <a:rPr kumimoji="1" lang="en-US" altLang="zh-CN" sz="600" dirty="0">
                <a:solidFill>
                  <a:srgbClr val="A51E36"/>
                </a:solidFill>
                <a:latin typeface="Gotham Rounded Book" charset="0"/>
                <a:ea typeface="Gotham Rounded Book" charset="0"/>
                <a:cs typeface="Gotham Rounded Book" charset="0"/>
              </a:rPr>
              <a:t> </a:t>
            </a:r>
          </a:p>
        </p:txBody>
      </p:sp>
      <p:sp>
        <p:nvSpPr>
          <p:cNvPr id="6" name="文本框 5"/>
          <p:cNvSpPr txBox="1"/>
          <p:nvPr/>
        </p:nvSpPr>
        <p:spPr>
          <a:xfrm>
            <a:off x="589352" y="2591957"/>
            <a:ext cx="7964658" cy="478336"/>
          </a:xfrm>
          <a:prstGeom prst="rect">
            <a:avLst/>
          </a:prstGeom>
          <a:noFill/>
        </p:spPr>
        <p:txBody>
          <a:bodyPr wrap="square" rtlCol="0">
            <a:spAutoFit/>
          </a:bodyPr>
          <a:lstStyle/>
          <a:p>
            <a:pPr>
              <a:lnSpc>
                <a:spcPts val="3500"/>
              </a:lnSpc>
            </a:pPr>
            <a:r>
              <a:rPr kumimoji="1" lang="en" altLang="zh-CN" sz="1400" dirty="0">
                <a:solidFill>
                  <a:srgbClr val="A51E36"/>
                </a:solidFill>
                <a:latin typeface="兰亭黑-简 中黑" charset="-122"/>
                <a:ea typeface="兰亭黑-简 中黑" charset="-122"/>
                <a:cs typeface="Gotham Bold" charset="0"/>
              </a:rPr>
              <a:t>Yilin </a:t>
            </a:r>
            <a:r>
              <a:rPr kumimoji="1" lang="en" altLang="zh-CN" sz="1400" dirty="0" err="1">
                <a:solidFill>
                  <a:srgbClr val="A51E36"/>
                </a:solidFill>
                <a:latin typeface="兰亭黑-简 中黑" charset="-122"/>
                <a:ea typeface="兰亭黑-简 中黑" charset="-122"/>
                <a:cs typeface="Gotham Bold" charset="0"/>
              </a:rPr>
              <a:t>Niu</a:t>
            </a:r>
            <a:r>
              <a:rPr kumimoji="1" lang="en" altLang="zh-CN" sz="1400" dirty="0">
                <a:solidFill>
                  <a:srgbClr val="A51E36"/>
                </a:solidFill>
                <a:latin typeface="兰亭黑-简 中黑" charset="-122"/>
                <a:ea typeface="兰亭黑-简 中黑" charset="-122"/>
                <a:cs typeface="Gotham Bold" charset="0"/>
              </a:rPr>
              <a:t> , </a:t>
            </a:r>
            <a:r>
              <a:rPr kumimoji="1" lang="en" altLang="zh-CN" sz="1400" dirty="0" err="1">
                <a:solidFill>
                  <a:srgbClr val="A51E36"/>
                </a:solidFill>
                <a:latin typeface="兰亭黑-简 中黑" charset="-122"/>
                <a:ea typeface="兰亭黑-简 中黑" charset="-122"/>
                <a:cs typeface="Gotham Bold" charset="0"/>
              </a:rPr>
              <a:t>Fangkai</a:t>
            </a:r>
            <a:r>
              <a:rPr kumimoji="1" lang="en" altLang="zh-CN" sz="1400" dirty="0">
                <a:solidFill>
                  <a:srgbClr val="A51E36"/>
                </a:solidFill>
                <a:latin typeface="兰亭黑-简 中黑" charset="-122"/>
                <a:ea typeface="兰亭黑-简 中黑" charset="-122"/>
                <a:cs typeface="Gotham Bold" charset="0"/>
              </a:rPr>
              <a:t> Jiao , </a:t>
            </a:r>
            <a:r>
              <a:rPr kumimoji="1" lang="en" altLang="zh-CN" sz="1400" dirty="0" err="1">
                <a:solidFill>
                  <a:srgbClr val="A51E36"/>
                </a:solidFill>
                <a:latin typeface="兰亭黑-简 中黑" charset="-122"/>
                <a:ea typeface="兰亭黑-简 中黑" charset="-122"/>
                <a:cs typeface="Gotham Bold" charset="0"/>
              </a:rPr>
              <a:t>Mantong</a:t>
            </a:r>
            <a:r>
              <a:rPr kumimoji="1" lang="en" altLang="zh-CN" sz="1400" dirty="0">
                <a:solidFill>
                  <a:srgbClr val="A51E36"/>
                </a:solidFill>
                <a:latin typeface="兰亭黑-简 中黑" charset="-122"/>
                <a:ea typeface="兰亭黑-简 中黑" charset="-122"/>
                <a:cs typeface="Gotham Bold" charset="0"/>
              </a:rPr>
              <a:t> Zhou  , Ting Yao  , </a:t>
            </a:r>
            <a:r>
              <a:rPr kumimoji="1" lang="en" altLang="zh-CN" sz="1400" dirty="0" err="1">
                <a:solidFill>
                  <a:srgbClr val="A51E36"/>
                </a:solidFill>
                <a:latin typeface="兰亭黑-简 中黑" charset="-122"/>
                <a:ea typeface="兰亭黑-简 中黑" charset="-122"/>
                <a:cs typeface="Gotham Bold" charset="0"/>
              </a:rPr>
              <a:t>Jingfang</a:t>
            </a:r>
            <a:r>
              <a:rPr kumimoji="1" lang="en" altLang="zh-CN" sz="1400" dirty="0">
                <a:solidFill>
                  <a:srgbClr val="A51E36"/>
                </a:solidFill>
                <a:latin typeface="兰亭黑-简 中黑" charset="-122"/>
                <a:ea typeface="兰亭黑-简 中黑" charset="-122"/>
                <a:cs typeface="Gotham Bold" charset="0"/>
              </a:rPr>
              <a:t> Xu  , </a:t>
            </a:r>
            <a:r>
              <a:rPr kumimoji="1" lang="en" altLang="zh-CN" sz="1400" dirty="0" err="1">
                <a:solidFill>
                  <a:srgbClr val="A51E36"/>
                </a:solidFill>
                <a:latin typeface="兰亭黑-简 中黑" charset="-122"/>
                <a:ea typeface="兰亭黑-简 中黑" charset="-122"/>
                <a:cs typeface="Gotham Bold" charset="0"/>
              </a:rPr>
              <a:t>Minlie</a:t>
            </a:r>
            <a:r>
              <a:rPr kumimoji="1" lang="en" altLang="zh-CN" sz="1400" dirty="0">
                <a:solidFill>
                  <a:srgbClr val="A51E36"/>
                </a:solidFill>
                <a:latin typeface="兰亭黑-简 中黑" charset="-122"/>
                <a:ea typeface="兰亭黑-简 中黑" charset="-122"/>
                <a:cs typeface="Gotham Bold" charset="0"/>
              </a:rPr>
              <a:t> Huang †</a:t>
            </a:r>
            <a:endParaRPr kumimoji="1" lang="en-US" altLang="zh-CN" sz="1400" dirty="0">
              <a:solidFill>
                <a:srgbClr val="A51E36"/>
              </a:solidFill>
              <a:latin typeface="兰亭黑-简 中黑" charset="-122"/>
              <a:ea typeface="兰亭黑-简 中黑" charset="-122"/>
              <a:cs typeface="Gotham Bold" charset="0"/>
            </a:endParaRPr>
          </a:p>
        </p:txBody>
      </p:sp>
      <p:sp>
        <p:nvSpPr>
          <p:cNvPr id="7" name="文本框 6"/>
          <p:cNvSpPr txBox="1"/>
          <p:nvPr/>
        </p:nvSpPr>
        <p:spPr>
          <a:xfrm>
            <a:off x="1159254" y="1572621"/>
            <a:ext cx="6824855" cy="725711"/>
          </a:xfrm>
          <a:prstGeom prst="rect">
            <a:avLst/>
          </a:prstGeom>
          <a:noFill/>
        </p:spPr>
        <p:txBody>
          <a:bodyPr wrap="square" rtlCol="0">
            <a:spAutoFit/>
          </a:bodyPr>
          <a:lstStyle/>
          <a:p>
            <a:pPr>
              <a:lnSpc>
                <a:spcPts val="2400"/>
              </a:lnSpc>
            </a:pPr>
            <a:r>
              <a:rPr lang="en-US" altLang="zh-CN" sz="2800" dirty="0">
                <a:solidFill>
                  <a:srgbClr val="A51E36"/>
                </a:solidFill>
                <a:latin typeface="Geometria-Medium" panose="020B0603020204020204" charset="0"/>
              </a:rPr>
              <a:t>A Self-Training Method for Machine Reading Comprehension with Soft Evidence Extraction</a:t>
            </a:r>
          </a:p>
        </p:txBody>
      </p:sp>
      <p:sp>
        <p:nvSpPr>
          <p:cNvPr id="8" name="文本框 7">
            <a:extLst>
              <a:ext uri="{FF2B5EF4-FFF2-40B4-BE49-F238E27FC236}">
                <a16:creationId xmlns:a16="http://schemas.microsoft.com/office/drawing/2014/main" id="{260F278D-B182-E54F-AE12-08543677DF35}"/>
              </a:ext>
            </a:extLst>
          </p:cNvPr>
          <p:cNvSpPr txBox="1"/>
          <p:nvPr/>
        </p:nvSpPr>
        <p:spPr>
          <a:xfrm>
            <a:off x="3064207" y="3623353"/>
            <a:ext cx="2723946" cy="495200"/>
          </a:xfrm>
          <a:prstGeom prst="rect">
            <a:avLst/>
          </a:prstGeom>
          <a:noFill/>
        </p:spPr>
        <p:txBody>
          <a:bodyPr wrap="square" rtlCol="0">
            <a:spAutoFit/>
          </a:bodyPr>
          <a:lstStyle/>
          <a:p>
            <a:pPr>
              <a:lnSpc>
                <a:spcPts val="3500"/>
              </a:lnSpc>
            </a:pPr>
            <a:r>
              <a:rPr kumimoji="1" lang="zh-CN" altLang="en-US" sz="1400" dirty="0">
                <a:solidFill>
                  <a:srgbClr val="A51E36"/>
                </a:solidFill>
                <a:latin typeface="兰亭黑-简 中黑" charset="-122"/>
                <a:ea typeface="兰亭黑-简 中黑" charset="-122"/>
                <a:cs typeface="Gotham Bold" charset="0"/>
              </a:rPr>
              <a:t>汇报者：陆定波 </a:t>
            </a:r>
            <a:r>
              <a:rPr kumimoji="1" lang="en-US" altLang="zh-CN" sz="1400" dirty="0">
                <a:solidFill>
                  <a:srgbClr val="A51E36"/>
                </a:solidFill>
                <a:latin typeface="兰亭黑-简 中黑" charset="-122"/>
                <a:ea typeface="兰亭黑-简 中黑" charset="-122"/>
                <a:cs typeface="Gotham Bold" charset="0"/>
              </a:rPr>
              <a:t>51215901103</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Loss function</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35E9CAF-9068-3647-A023-C01891E8603B}"/>
                  </a:ext>
                </a:extLst>
              </p:cNvPr>
              <p:cNvSpPr txBox="1"/>
              <p:nvPr/>
            </p:nvSpPr>
            <p:spPr>
              <a:xfrm>
                <a:off x="588631" y="808548"/>
                <a:ext cx="7896999" cy="3859967"/>
              </a:xfrm>
              <a:prstGeom prst="rect">
                <a:avLst/>
              </a:prstGeom>
              <a:noFill/>
            </p:spPr>
            <p:txBody>
              <a:bodyPr wrap="square" rtlCol="0">
                <a:spAutoFit/>
              </a:bodyPr>
              <a:lstStyle/>
              <a:p>
                <a:pPr algn="just"/>
                <a:r>
                  <a:rPr lang="en" altLang="zh-CN" sz="2000" dirty="0">
                    <a:solidFill>
                      <a:srgbClr val="6C6E70"/>
                    </a:solidFill>
                    <a:latin typeface="Microsoft YaHei" panose="020B0503020204020204" pitchFamily="34" charset="-122"/>
                    <a:ea typeface="Microsoft YaHei" panose="020B0503020204020204" pitchFamily="34" charset="-122"/>
                  </a:rPr>
                  <a:t>Evidence loss</a:t>
                </a:r>
              </a:p>
              <a:p>
                <a:pPr algn="just"/>
                <a:endParaRPr lang="en" altLang="zh-CN" sz="2000" dirty="0">
                  <a:solidFill>
                    <a:srgbClr val="6C6E70"/>
                  </a:solidFill>
                  <a:latin typeface="Microsoft YaHei" panose="020B0503020204020204" pitchFamily="34" charset="-122"/>
                  <a:ea typeface="Microsoft YaHei" panose="020B0503020204020204" pitchFamily="34" charset="-122"/>
                </a:endParaRPr>
              </a:p>
              <a:p>
                <a:pPr algn="just"/>
                <a:endParaRPr lang="en" altLang="zh-CN" sz="2000" dirty="0">
                  <a:solidFill>
                    <a:srgbClr val="6C6E70"/>
                  </a:solidFill>
                  <a:latin typeface="Microsoft YaHei" panose="020B0503020204020204" pitchFamily="34" charset="-122"/>
                  <a:ea typeface="Microsoft YaHei" panose="020B0503020204020204" pitchFamily="34" charset="-122"/>
                </a:endParaRPr>
              </a:p>
              <a:p>
                <a:pPr algn="just"/>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Select the most likely sentence</a:t>
                </a: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Calculate loss on all sentences that have not been selected, i.e., mask out the selected sentences</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algn="just"/>
                <a14:m>
                  <m:oMathPara xmlns:m="http://schemas.openxmlformats.org/officeDocument/2006/math">
                    <m:oMathParaPr>
                      <m:jc m:val="left"/>
                    </m:oMathParaPr>
                    <m:oMath xmlns:m="http://schemas.openxmlformats.org/officeDocument/2006/math">
                      <m:sSup>
                        <m:sSupPr>
                          <m:ctrlPr>
                            <a:rPr lang="en" altLang="zh-CN" sz="2000" i="1" smtClean="0">
                              <a:solidFill>
                                <a:srgbClr val="6C6E70"/>
                              </a:solidFill>
                              <a:latin typeface="Cambria Math" panose="02040503050406030204" pitchFamily="18" charset="0"/>
                              <a:ea typeface="Microsoft YaHei" panose="020B0503020204020204" pitchFamily="34" charset="-122"/>
                            </a:rPr>
                          </m:ctrlPr>
                        </m:sSupPr>
                        <m:e>
                          <m:r>
                            <a:rPr lang="en-US" altLang="zh-CN" sz="2000" b="0" i="1" smtClean="0">
                              <a:solidFill>
                                <a:srgbClr val="6C6E70"/>
                              </a:solidFill>
                              <a:latin typeface="Cambria Math" panose="02040503050406030204" pitchFamily="18" charset="0"/>
                              <a:ea typeface="Microsoft YaHei" panose="020B0503020204020204" pitchFamily="34" charset="-122"/>
                            </a:rPr>
                            <m:t>𝑀</m:t>
                          </m:r>
                        </m:e>
                        <m:sup>
                          <m:r>
                            <a:rPr lang="en-US" altLang="zh-CN" sz="2000" b="0" i="1" smtClean="0">
                              <a:solidFill>
                                <a:srgbClr val="6C6E70"/>
                              </a:solidFill>
                              <a:latin typeface="Cambria Math" panose="02040503050406030204" pitchFamily="18" charset="0"/>
                              <a:ea typeface="Microsoft YaHei" panose="020B0503020204020204" pitchFamily="34" charset="-122"/>
                            </a:rPr>
                            <m:t>𝑘</m:t>
                          </m:r>
                        </m:sup>
                      </m:sSup>
                      <m:r>
                        <a:rPr lang="en-US" altLang="zh-CN" sz="2000" b="0" i="1" smtClean="0">
                          <a:solidFill>
                            <a:srgbClr val="6C6E70"/>
                          </a:solidFill>
                          <a:latin typeface="Cambria Math" panose="02040503050406030204" pitchFamily="18" charset="0"/>
                          <a:ea typeface="Microsoft YaHei" panose="020B0503020204020204" pitchFamily="34" charset="-122"/>
                        </a:rPr>
                        <m:t>={</m:t>
                      </m:r>
                      <m:sSubSup>
                        <m:sSubSupPr>
                          <m:ctrlPr>
                            <a:rPr lang="en-US" altLang="zh-CN" sz="2000" b="0" i="1" smtClean="0">
                              <a:solidFill>
                                <a:srgbClr val="6C6E70"/>
                              </a:solidFill>
                              <a:latin typeface="Cambria Math" panose="02040503050406030204" pitchFamily="18" charset="0"/>
                              <a:ea typeface="Microsoft YaHei" panose="020B0503020204020204" pitchFamily="34" charset="-122"/>
                            </a:rPr>
                          </m:ctrlPr>
                        </m:sSubSupPr>
                        <m:e>
                          <m:r>
                            <a:rPr lang="en-US" altLang="zh-CN" sz="2000" b="0" i="1" smtClean="0">
                              <a:solidFill>
                                <a:srgbClr val="6C6E70"/>
                              </a:solidFill>
                              <a:latin typeface="Cambria Math" panose="02040503050406030204" pitchFamily="18" charset="0"/>
                              <a:ea typeface="Microsoft YaHei" panose="020B0503020204020204" pitchFamily="34" charset="-122"/>
                            </a:rPr>
                            <m:t>𝑀</m:t>
                          </m:r>
                        </m:e>
                        <m:sub>
                          <m:r>
                            <a:rPr lang="en-US" altLang="zh-CN" sz="2000" b="0" i="1" smtClean="0">
                              <a:solidFill>
                                <a:srgbClr val="6C6E70"/>
                              </a:solidFill>
                              <a:latin typeface="Cambria Math" panose="02040503050406030204" pitchFamily="18" charset="0"/>
                              <a:ea typeface="Microsoft YaHei" panose="020B0503020204020204" pitchFamily="34" charset="-122"/>
                            </a:rPr>
                            <m:t>1</m:t>
                          </m:r>
                        </m:sub>
                        <m:sup>
                          <m:r>
                            <a:rPr lang="en-US" altLang="zh-CN" sz="2000" b="0" i="1" smtClean="0">
                              <a:solidFill>
                                <a:srgbClr val="6C6E70"/>
                              </a:solidFill>
                              <a:latin typeface="Cambria Math" panose="02040503050406030204" pitchFamily="18" charset="0"/>
                              <a:ea typeface="Microsoft YaHei" panose="020B0503020204020204" pitchFamily="34" charset="-122"/>
                            </a:rPr>
                            <m:t>𝑘</m:t>
                          </m:r>
                        </m:sup>
                      </m:sSubSup>
                      <m:r>
                        <a:rPr lang="en-US" altLang="zh-CN" sz="2000" b="0" i="1" smtClean="0">
                          <a:solidFill>
                            <a:srgbClr val="6C6E70"/>
                          </a:solidFill>
                          <a:latin typeface="Cambria Math" panose="02040503050406030204" pitchFamily="18" charset="0"/>
                          <a:ea typeface="Microsoft YaHei" panose="020B0503020204020204" pitchFamily="34" charset="-122"/>
                        </a:rPr>
                        <m:t>,…,</m:t>
                      </m:r>
                      <m:sSubSup>
                        <m:sSubSupPr>
                          <m:ctrlPr>
                            <a:rPr lang="en-US" altLang="zh-CN" sz="2000" b="0" i="1" smtClean="0">
                              <a:solidFill>
                                <a:srgbClr val="6C6E70"/>
                              </a:solidFill>
                              <a:latin typeface="Cambria Math" panose="02040503050406030204" pitchFamily="18" charset="0"/>
                              <a:ea typeface="Microsoft YaHei" panose="020B0503020204020204" pitchFamily="34" charset="-122"/>
                            </a:rPr>
                          </m:ctrlPr>
                        </m:sSubSupPr>
                        <m:e>
                          <m:r>
                            <a:rPr lang="en-US" altLang="zh-CN" sz="2000" b="0" i="1" smtClean="0">
                              <a:solidFill>
                                <a:srgbClr val="6C6E70"/>
                              </a:solidFill>
                              <a:latin typeface="Cambria Math" panose="02040503050406030204" pitchFamily="18" charset="0"/>
                              <a:ea typeface="Microsoft YaHei" panose="020B0503020204020204" pitchFamily="34" charset="-122"/>
                            </a:rPr>
                            <m:t>𝑀</m:t>
                          </m:r>
                        </m:e>
                        <m:sub>
                          <m:r>
                            <a:rPr lang="en-US" altLang="zh-CN" sz="2000" b="0" i="1" smtClean="0">
                              <a:solidFill>
                                <a:srgbClr val="6C6E70"/>
                              </a:solidFill>
                              <a:latin typeface="Cambria Math" panose="02040503050406030204" pitchFamily="18" charset="0"/>
                              <a:ea typeface="Microsoft YaHei" panose="020B0503020204020204" pitchFamily="34" charset="-122"/>
                            </a:rPr>
                            <m:t>𝑚</m:t>
                          </m:r>
                        </m:sub>
                        <m:sup>
                          <m:r>
                            <a:rPr lang="en-US" altLang="zh-CN" sz="2000" b="0" i="1" smtClean="0">
                              <a:solidFill>
                                <a:srgbClr val="6C6E70"/>
                              </a:solidFill>
                              <a:latin typeface="Cambria Math" panose="02040503050406030204" pitchFamily="18" charset="0"/>
                              <a:ea typeface="Microsoft YaHei" panose="020B0503020204020204" pitchFamily="34" charset="-122"/>
                            </a:rPr>
                            <m:t>𝑘</m:t>
                          </m:r>
                        </m:sup>
                      </m:sSubSup>
                      <m:r>
                        <a:rPr lang="en-US" altLang="zh-CN" sz="2000" b="0" i="1" smtClean="0">
                          <a:solidFill>
                            <a:srgbClr val="6C6E70"/>
                          </a:solidFill>
                          <a:latin typeface="Cambria Math" panose="02040503050406030204" pitchFamily="18" charset="0"/>
                          <a:ea typeface="Microsoft YaHei" panose="020B0503020204020204" pitchFamily="34" charset="-122"/>
                        </a:rPr>
                        <m:t>}</m:t>
                      </m:r>
                    </m:oMath>
                  </m:oMathPara>
                </a14:m>
                <a:endParaRPr lang="en" altLang="zh-CN" sz="2000" dirty="0">
                  <a:solidFill>
                    <a:srgbClr val="6C6E70"/>
                  </a:solidFill>
                  <a:latin typeface="Microsoft YaHei" panose="020B0503020204020204" pitchFamily="34" charset="-122"/>
                  <a:ea typeface="Microsoft YaHei" panose="020B0503020204020204" pitchFamily="34" charset="-122"/>
                </a:endParaRPr>
              </a:p>
              <a:p>
                <a:pPr algn="just"/>
                <a:r>
                  <a:rPr lang="zh-CN" altLang="en-US" sz="2000" dirty="0">
                    <a:solidFill>
                      <a:srgbClr val="6C6E70"/>
                    </a:solidFill>
                    <a:latin typeface="Microsoft YaHei" panose="020B0503020204020204" pitchFamily="34" charset="-122"/>
                    <a:ea typeface="Microsoft YaHei" panose="020B0503020204020204" pitchFamily="34" charset="-122"/>
                  </a:rPr>
                  <a:t>                      </a:t>
                </a:r>
                <a:r>
                  <a:rPr lang="en-US" altLang="zh-CN" sz="2000" dirty="0">
                    <a:solidFill>
                      <a:srgbClr val="6C6E70"/>
                    </a:solidFill>
                    <a:latin typeface="Microsoft YaHei" panose="020B0503020204020204" pitchFamily="34" charset="-122"/>
                    <a:ea typeface="Microsoft YaHei" panose="020B0503020204020204" pitchFamily="34" charset="-122"/>
                  </a:rPr>
                  <a:t>: </a:t>
                </a:r>
                <a:r>
                  <a:rPr lang="en" altLang="zh-CN" sz="2000" dirty="0">
                    <a:solidFill>
                      <a:srgbClr val="6C6E70"/>
                    </a:solidFill>
                    <a:latin typeface="Microsoft YaHei" panose="020B0503020204020204" pitchFamily="34" charset="-122"/>
                    <a:ea typeface="Microsoft YaHei" panose="020B0503020204020204" pitchFamily="34" charset="-122"/>
                  </a:rPr>
                  <a:t>0 means sentence </a:t>
                </a:r>
                <a:r>
                  <a:rPr lang="en" altLang="zh-CN" sz="2000" dirty="0" err="1">
                    <a:solidFill>
                      <a:srgbClr val="6C6E70"/>
                    </a:solidFill>
                    <a:latin typeface="Microsoft YaHei" panose="020B0503020204020204" pitchFamily="34" charset="-122"/>
                    <a:ea typeface="Microsoft YaHei" panose="020B0503020204020204" pitchFamily="34" charset="-122"/>
                  </a:rPr>
                  <a:t>i</a:t>
                </a:r>
                <a:r>
                  <a:rPr lang="en" altLang="zh-CN" sz="2000" dirty="0">
                    <a:solidFill>
                      <a:srgbClr val="6C6E70"/>
                    </a:solidFill>
                    <a:latin typeface="Microsoft YaHei" panose="020B0503020204020204" pitchFamily="34" charset="-122"/>
                    <a:ea typeface="Microsoft YaHei" panose="020B0503020204020204" pitchFamily="34" charset="-122"/>
                  </a:rPr>
                  <a:t> is not selected before step k, and −∞ means selected</a:t>
                </a:r>
              </a:p>
              <a:p>
                <a:pPr algn="just"/>
                <a:endParaRPr lang="zh-CN" altLang="en-US" sz="2000" dirty="0">
                  <a:solidFill>
                    <a:srgbClr val="6C6E70"/>
                  </a:solidFill>
                  <a:latin typeface="Microsoft YaHei" panose="020B0503020204020204" pitchFamily="34" charset="-122"/>
                  <a:ea typeface="Microsoft YaHei" panose="020B0503020204020204" pitchFamily="34" charset="-122"/>
                </a:endParaRPr>
              </a:p>
            </p:txBody>
          </p:sp>
        </mc:Choice>
        <mc:Fallback xmlns="">
          <p:sp>
            <p:nvSpPr>
              <p:cNvPr id="5" name="文本框 4">
                <a:extLst>
                  <a:ext uri="{FF2B5EF4-FFF2-40B4-BE49-F238E27FC236}">
                    <a16:creationId xmlns:a16="http://schemas.microsoft.com/office/drawing/2014/main" id="{235E9CAF-9068-3647-A023-C01891E8603B}"/>
                  </a:ext>
                </a:extLst>
              </p:cNvPr>
              <p:cNvSpPr txBox="1">
                <a:spLocks noRot="1" noChangeAspect="1" noMove="1" noResize="1" noEditPoints="1" noAdjustHandles="1" noChangeArrowheads="1" noChangeShapeType="1" noTextEdit="1"/>
              </p:cNvSpPr>
              <p:nvPr/>
            </p:nvSpPr>
            <p:spPr>
              <a:xfrm>
                <a:off x="588631" y="808548"/>
                <a:ext cx="7896999" cy="3859967"/>
              </a:xfrm>
              <a:prstGeom prst="rect">
                <a:avLst/>
              </a:prstGeom>
              <a:blipFill>
                <a:blip r:embed="rId3"/>
                <a:stretch>
                  <a:fillRect l="-803" t="-984" r="-64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B181626-A491-C244-BF77-6D24ECDCA52E}"/>
              </a:ext>
            </a:extLst>
          </p:cNvPr>
          <p:cNvPicPr>
            <a:picLocks noChangeAspect="1"/>
          </p:cNvPicPr>
          <p:nvPr/>
        </p:nvPicPr>
        <p:blipFill>
          <a:blip r:embed="rId4"/>
          <a:stretch>
            <a:fillRect/>
          </a:stretch>
        </p:blipFill>
        <p:spPr>
          <a:xfrm>
            <a:off x="658370" y="1170812"/>
            <a:ext cx="3983369" cy="783755"/>
          </a:xfrm>
          <a:prstGeom prst="rect">
            <a:avLst/>
          </a:prstGeom>
        </p:spPr>
      </p:pic>
      <p:pic>
        <p:nvPicPr>
          <p:cNvPr id="4" name="图片 3">
            <a:extLst>
              <a:ext uri="{FF2B5EF4-FFF2-40B4-BE49-F238E27FC236}">
                <a16:creationId xmlns:a16="http://schemas.microsoft.com/office/drawing/2014/main" id="{EB69A92D-F11C-7440-9973-BB6DF6FC9D8E}"/>
              </a:ext>
            </a:extLst>
          </p:cNvPr>
          <p:cNvPicPr>
            <a:picLocks noChangeAspect="1"/>
          </p:cNvPicPr>
          <p:nvPr/>
        </p:nvPicPr>
        <p:blipFill>
          <a:blip r:embed="rId5"/>
          <a:stretch>
            <a:fillRect/>
          </a:stretch>
        </p:blipFill>
        <p:spPr>
          <a:xfrm>
            <a:off x="638909" y="3609587"/>
            <a:ext cx="1678603" cy="330115"/>
          </a:xfrm>
          <a:prstGeom prst="rect">
            <a:avLst/>
          </a:prstGeom>
        </p:spPr>
      </p:pic>
      <p:pic>
        <p:nvPicPr>
          <p:cNvPr id="6" name="图片 5">
            <a:extLst>
              <a:ext uri="{FF2B5EF4-FFF2-40B4-BE49-F238E27FC236}">
                <a16:creationId xmlns:a16="http://schemas.microsoft.com/office/drawing/2014/main" id="{BB68BA9B-8FD9-764D-8467-B25314F39CBD}"/>
              </a:ext>
            </a:extLst>
          </p:cNvPr>
          <p:cNvPicPr>
            <a:picLocks noChangeAspect="1"/>
          </p:cNvPicPr>
          <p:nvPr/>
        </p:nvPicPr>
        <p:blipFill>
          <a:blip r:embed="rId6"/>
          <a:stretch>
            <a:fillRect/>
          </a:stretch>
        </p:blipFill>
        <p:spPr>
          <a:xfrm>
            <a:off x="638909" y="4233187"/>
            <a:ext cx="3886092" cy="890369"/>
          </a:xfrm>
          <a:prstGeom prst="rect">
            <a:avLst/>
          </a:prstGeom>
        </p:spPr>
      </p:pic>
    </p:spTree>
    <p:extLst>
      <p:ext uri="{BB962C8B-B14F-4D97-AF65-F5344CB8AC3E}">
        <p14:creationId xmlns:p14="http://schemas.microsoft.com/office/powerpoint/2010/main" val="1126037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Loss function</a:t>
            </a:r>
          </a:p>
        </p:txBody>
      </p:sp>
      <p:sp>
        <p:nvSpPr>
          <p:cNvPr id="11" name="文本框 10"/>
          <p:cNvSpPr txBox="1"/>
          <p:nvPr/>
        </p:nvSpPr>
        <p:spPr>
          <a:xfrm>
            <a:off x="588632" y="808548"/>
            <a:ext cx="7896999" cy="707886"/>
          </a:xfrm>
          <a:prstGeom prst="rect">
            <a:avLst/>
          </a:prstGeom>
          <a:noFill/>
        </p:spPr>
        <p:txBody>
          <a:bodyPr wrap="square" rtlCol="0">
            <a:spAutoFit/>
          </a:bodyPr>
          <a:lstStyle/>
          <a:p>
            <a:pPr algn="just"/>
            <a:r>
              <a:rPr lang="en" altLang="zh-CN" sz="2000" dirty="0">
                <a:solidFill>
                  <a:srgbClr val="6C6E70"/>
                </a:solidFill>
                <a:latin typeface="Microsoft YaHei" panose="020B0503020204020204" pitchFamily="34" charset="-122"/>
                <a:ea typeface="Microsoft YaHei" panose="020B0503020204020204" pitchFamily="34" charset="-122"/>
              </a:rPr>
              <a:t>Evidence loss</a:t>
            </a:r>
          </a:p>
          <a:p>
            <a:pPr algn="just"/>
            <a:endParaRPr lang="zh-CN" altLang="en-US" sz="2000" dirty="0">
              <a:solidFill>
                <a:srgbClr val="6C6E70"/>
              </a:solidFill>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2B28E0DA-4745-684B-BB17-D554781E2F2D}"/>
              </a:ext>
            </a:extLst>
          </p:cNvPr>
          <p:cNvPicPr>
            <a:picLocks noChangeAspect="1"/>
          </p:cNvPicPr>
          <p:nvPr/>
        </p:nvPicPr>
        <p:blipFill>
          <a:blip r:embed="rId3"/>
          <a:stretch>
            <a:fillRect/>
          </a:stretch>
        </p:blipFill>
        <p:spPr>
          <a:xfrm>
            <a:off x="658371" y="1170812"/>
            <a:ext cx="3556824" cy="699829"/>
          </a:xfrm>
          <a:prstGeom prst="rect">
            <a:avLst/>
          </a:prstGeom>
        </p:spPr>
      </p:pic>
      <p:pic>
        <p:nvPicPr>
          <p:cNvPr id="5" name="图片 4">
            <a:extLst>
              <a:ext uri="{FF2B5EF4-FFF2-40B4-BE49-F238E27FC236}">
                <a16:creationId xmlns:a16="http://schemas.microsoft.com/office/drawing/2014/main" id="{80BE6B66-A6CE-FB4C-8838-E16F5572B2B1}"/>
              </a:ext>
            </a:extLst>
          </p:cNvPr>
          <p:cNvPicPr>
            <a:picLocks noChangeAspect="1"/>
          </p:cNvPicPr>
          <p:nvPr/>
        </p:nvPicPr>
        <p:blipFill>
          <a:blip r:embed="rId4"/>
          <a:stretch>
            <a:fillRect/>
          </a:stretch>
        </p:blipFill>
        <p:spPr>
          <a:xfrm>
            <a:off x="4685424" y="1107687"/>
            <a:ext cx="3329978" cy="762954"/>
          </a:xfrm>
          <a:prstGeom prst="rect">
            <a:avLst/>
          </a:prstGeom>
        </p:spPr>
      </p:pic>
      <p:pic>
        <p:nvPicPr>
          <p:cNvPr id="2" name="图片 1">
            <a:extLst>
              <a:ext uri="{FF2B5EF4-FFF2-40B4-BE49-F238E27FC236}">
                <a16:creationId xmlns:a16="http://schemas.microsoft.com/office/drawing/2014/main" id="{6BEA8240-40DF-8549-A2DE-F1A364B89B26}"/>
              </a:ext>
            </a:extLst>
          </p:cNvPr>
          <p:cNvPicPr>
            <a:picLocks noChangeAspect="1"/>
          </p:cNvPicPr>
          <p:nvPr/>
        </p:nvPicPr>
        <p:blipFill>
          <a:blip r:embed="rId5"/>
          <a:stretch>
            <a:fillRect/>
          </a:stretch>
        </p:blipFill>
        <p:spPr>
          <a:xfrm>
            <a:off x="658371" y="2185389"/>
            <a:ext cx="3398063" cy="755628"/>
          </a:xfrm>
          <a:prstGeom prst="rect">
            <a:avLst/>
          </a:prstGeom>
        </p:spPr>
      </p:pic>
      <p:pic>
        <p:nvPicPr>
          <p:cNvPr id="3" name="图片 2">
            <a:extLst>
              <a:ext uri="{FF2B5EF4-FFF2-40B4-BE49-F238E27FC236}">
                <a16:creationId xmlns:a16="http://schemas.microsoft.com/office/drawing/2014/main" id="{B3535AE5-439A-B241-97BF-A18AD1223070}"/>
              </a:ext>
            </a:extLst>
          </p:cNvPr>
          <p:cNvPicPr>
            <a:picLocks noChangeAspect="1"/>
          </p:cNvPicPr>
          <p:nvPr/>
        </p:nvPicPr>
        <p:blipFill>
          <a:blip r:embed="rId6"/>
          <a:stretch>
            <a:fillRect/>
          </a:stretch>
        </p:blipFill>
        <p:spPr>
          <a:xfrm>
            <a:off x="658371" y="3198414"/>
            <a:ext cx="3812161" cy="469927"/>
          </a:xfrm>
          <a:prstGeom prst="rect">
            <a:avLst/>
          </a:prstGeom>
        </p:spPr>
      </p:pic>
      <p:pic>
        <p:nvPicPr>
          <p:cNvPr id="6" name="图片 5">
            <a:extLst>
              <a:ext uri="{FF2B5EF4-FFF2-40B4-BE49-F238E27FC236}">
                <a16:creationId xmlns:a16="http://schemas.microsoft.com/office/drawing/2014/main" id="{480DA99A-2C9B-3647-B64D-E14AF96F4639}"/>
              </a:ext>
            </a:extLst>
          </p:cNvPr>
          <p:cNvPicPr>
            <a:picLocks noChangeAspect="1"/>
          </p:cNvPicPr>
          <p:nvPr/>
        </p:nvPicPr>
        <p:blipFill>
          <a:blip r:embed="rId7"/>
          <a:stretch>
            <a:fillRect/>
          </a:stretch>
        </p:blipFill>
        <p:spPr>
          <a:xfrm>
            <a:off x="1679576" y="3811166"/>
            <a:ext cx="3189111" cy="1371600"/>
          </a:xfrm>
          <a:prstGeom prst="rect">
            <a:avLst/>
          </a:prstGeom>
        </p:spPr>
      </p:pic>
      <p:sp>
        <p:nvSpPr>
          <p:cNvPr id="9" name="文本框 8">
            <a:extLst>
              <a:ext uri="{FF2B5EF4-FFF2-40B4-BE49-F238E27FC236}">
                <a16:creationId xmlns:a16="http://schemas.microsoft.com/office/drawing/2014/main" id="{527E66D1-DFB0-D44A-8843-216F524643F0}"/>
              </a:ext>
            </a:extLst>
          </p:cNvPr>
          <p:cNvSpPr txBox="1"/>
          <p:nvPr/>
        </p:nvSpPr>
        <p:spPr>
          <a:xfrm>
            <a:off x="588632" y="3840350"/>
            <a:ext cx="1240169" cy="584775"/>
          </a:xfrm>
          <a:prstGeom prst="rect">
            <a:avLst/>
          </a:prstGeom>
          <a:noFill/>
        </p:spPr>
        <p:txBody>
          <a:bodyPr wrap="square" rtlCol="0">
            <a:spAutoFit/>
          </a:bodyPr>
          <a:lstStyle/>
          <a:p>
            <a:pPr algn="just"/>
            <a:r>
              <a:rPr lang="en" altLang="zh-CN" sz="1600" dirty="0">
                <a:solidFill>
                  <a:srgbClr val="6C6E70"/>
                </a:solidFill>
                <a:latin typeface="Microsoft YaHei" panose="020B0503020204020204" pitchFamily="34" charset="-122"/>
                <a:ea typeface="Microsoft YaHei" panose="020B0503020204020204" pitchFamily="34" charset="-122"/>
              </a:rPr>
              <a:t>Total loss</a:t>
            </a:r>
            <a:r>
              <a:rPr lang="en-US" altLang="zh-CN" sz="1600" dirty="0">
                <a:solidFill>
                  <a:srgbClr val="6C6E70"/>
                </a:solidFill>
                <a:latin typeface="Microsoft YaHei" panose="020B0503020204020204" pitchFamily="34" charset="-122"/>
                <a:ea typeface="Microsoft YaHei" panose="020B0503020204020204" pitchFamily="34" charset="-122"/>
              </a:rPr>
              <a:t>:</a:t>
            </a:r>
            <a:endParaRPr lang="en" altLang="zh-CN" sz="1600" dirty="0">
              <a:solidFill>
                <a:srgbClr val="6C6E70"/>
              </a:solidFill>
              <a:latin typeface="Microsoft YaHei" panose="020B0503020204020204" pitchFamily="34" charset="-122"/>
              <a:ea typeface="Microsoft YaHei" panose="020B0503020204020204" pitchFamily="34" charset="-122"/>
            </a:endParaRPr>
          </a:p>
          <a:p>
            <a:pPr algn="just"/>
            <a:endParaRPr lang="zh-CN" altLang="en-US" sz="1600" dirty="0">
              <a:solidFill>
                <a:srgbClr val="6C6E70"/>
              </a:solidFill>
              <a:latin typeface="Microsoft YaHei" panose="020B0503020204020204" pitchFamily="34" charset="-122"/>
              <a:ea typeface="Microsoft YaHei" panose="020B0503020204020204" pitchFamily="34" charset="-122"/>
            </a:endParaRPr>
          </a:p>
        </p:txBody>
      </p:sp>
      <p:pic>
        <p:nvPicPr>
          <p:cNvPr id="10" name="图片 9">
            <a:extLst>
              <a:ext uri="{FF2B5EF4-FFF2-40B4-BE49-F238E27FC236}">
                <a16:creationId xmlns:a16="http://schemas.microsoft.com/office/drawing/2014/main" id="{6580C6FD-5114-6F43-A65A-855A6041D4FB}"/>
              </a:ext>
            </a:extLst>
          </p:cNvPr>
          <p:cNvPicPr>
            <a:picLocks noChangeAspect="1"/>
          </p:cNvPicPr>
          <p:nvPr/>
        </p:nvPicPr>
        <p:blipFill>
          <a:blip r:embed="rId8"/>
          <a:stretch>
            <a:fillRect/>
          </a:stretch>
        </p:blipFill>
        <p:spPr>
          <a:xfrm>
            <a:off x="3731153" y="206979"/>
            <a:ext cx="3983368" cy="395627"/>
          </a:xfrm>
          <a:prstGeom prst="rect">
            <a:avLst/>
          </a:prstGeom>
        </p:spPr>
      </p:pic>
    </p:spTree>
    <p:extLst>
      <p:ext uri="{BB962C8B-B14F-4D97-AF65-F5344CB8AC3E}">
        <p14:creationId xmlns:p14="http://schemas.microsoft.com/office/powerpoint/2010/main" val="130555590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Self-Training MRC (STM)</a:t>
            </a:r>
          </a:p>
        </p:txBody>
      </p:sp>
      <p:pic>
        <p:nvPicPr>
          <p:cNvPr id="2" name="图片 1">
            <a:extLst>
              <a:ext uri="{FF2B5EF4-FFF2-40B4-BE49-F238E27FC236}">
                <a16:creationId xmlns:a16="http://schemas.microsoft.com/office/drawing/2014/main" id="{9E3CB085-58C6-DC41-9C4A-C66FC7303B45}"/>
              </a:ext>
            </a:extLst>
          </p:cNvPr>
          <p:cNvPicPr>
            <a:picLocks noChangeAspect="1"/>
          </p:cNvPicPr>
          <p:nvPr/>
        </p:nvPicPr>
        <p:blipFill>
          <a:blip r:embed="rId3"/>
          <a:stretch>
            <a:fillRect/>
          </a:stretch>
        </p:blipFill>
        <p:spPr>
          <a:xfrm>
            <a:off x="1018570" y="2196523"/>
            <a:ext cx="2901768" cy="548234"/>
          </a:xfrm>
          <a:prstGeom prst="rect">
            <a:avLst/>
          </a:prstGeom>
        </p:spPr>
      </p:pic>
      <p:sp>
        <p:nvSpPr>
          <p:cNvPr id="5" name="文本框 4">
            <a:extLst>
              <a:ext uri="{FF2B5EF4-FFF2-40B4-BE49-F238E27FC236}">
                <a16:creationId xmlns:a16="http://schemas.microsoft.com/office/drawing/2014/main" id="{AA63F9F4-B7B3-E948-A257-FBF4242D7424}"/>
              </a:ext>
            </a:extLst>
          </p:cNvPr>
          <p:cNvSpPr txBox="1"/>
          <p:nvPr/>
        </p:nvSpPr>
        <p:spPr>
          <a:xfrm>
            <a:off x="630674" y="891974"/>
            <a:ext cx="3899285" cy="2246769"/>
          </a:xfrm>
          <a:prstGeom prst="rect">
            <a:avLst/>
          </a:prstGeom>
          <a:noFill/>
        </p:spPr>
        <p:txBody>
          <a:bodyPr wrap="square" rtlCol="0">
            <a:spAutoFit/>
          </a:bodyPr>
          <a:lstStyle/>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Train MRC with correct answer in U and L.</a:t>
            </a: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Annotate labels with given (D,Q,A), according:</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algn="just"/>
            <a:endParaRPr lang="en" altLang="zh-CN" sz="2000" dirty="0">
              <a:solidFill>
                <a:srgbClr val="6C6E70"/>
              </a:solidFill>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244F4987-532D-764D-BCA3-6A9078E14123}"/>
              </a:ext>
            </a:extLst>
          </p:cNvPr>
          <p:cNvPicPr>
            <a:picLocks noChangeAspect="1"/>
          </p:cNvPicPr>
          <p:nvPr/>
        </p:nvPicPr>
        <p:blipFill>
          <a:blip r:embed="rId4"/>
          <a:stretch>
            <a:fillRect/>
          </a:stretch>
        </p:blipFill>
        <p:spPr>
          <a:xfrm>
            <a:off x="876473" y="3711094"/>
            <a:ext cx="3695527" cy="711773"/>
          </a:xfrm>
          <a:prstGeom prst="rect">
            <a:avLst/>
          </a:prstGeom>
        </p:spPr>
      </p:pic>
      <p:sp>
        <p:nvSpPr>
          <p:cNvPr id="8" name="文本框 7">
            <a:extLst>
              <a:ext uri="{FF2B5EF4-FFF2-40B4-BE49-F238E27FC236}">
                <a16:creationId xmlns:a16="http://schemas.microsoft.com/office/drawing/2014/main" id="{1B8BFCE5-8C7F-BA41-BD7F-0F0C137ACCA7}"/>
              </a:ext>
            </a:extLst>
          </p:cNvPr>
          <p:cNvSpPr txBox="1"/>
          <p:nvPr/>
        </p:nvSpPr>
        <p:spPr>
          <a:xfrm>
            <a:off x="630674" y="2744757"/>
            <a:ext cx="4088471" cy="2554545"/>
          </a:xfrm>
          <a:prstGeom prst="rect">
            <a:avLst/>
          </a:prstGeom>
          <a:noFill/>
        </p:spPr>
        <p:txBody>
          <a:bodyPr wrap="square" rtlCol="0">
            <a:spAutoFit/>
          </a:bodyPr>
          <a:lstStyle/>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Define the confidence of a labelled instance (D, Q, A, E^) as</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algn="just"/>
            <a:endParaRPr lang="en" altLang="zh-CN" sz="2000" dirty="0">
              <a:solidFill>
                <a:srgbClr val="6C6E70"/>
              </a:solidFill>
              <a:latin typeface="Microsoft YaHei" panose="020B0503020204020204" pitchFamily="34" charset="-122"/>
              <a:ea typeface="Microsoft YaHei" panose="020B0503020204020204" pitchFamily="34" charset="-122"/>
            </a:endParaRPr>
          </a:p>
          <a:p>
            <a:pPr algn="just"/>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Selector select the best label</a:t>
            </a:r>
            <a:r>
              <a:rPr lang="en-US" altLang="zh-CN" sz="2000" dirty="0">
                <a:solidFill>
                  <a:srgbClr val="6C6E70"/>
                </a:solidFill>
                <a:latin typeface="Microsoft YaHei" panose="020B0503020204020204" pitchFamily="34" charset="-122"/>
                <a:ea typeface="Microsoft YaHei" panose="020B0503020204020204" pitchFamily="34" charset="-122"/>
              </a:rPr>
              <a:t>.</a:t>
            </a:r>
            <a:endParaRPr lang="en" altLang="zh-CN" sz="2000" dirty="0">
              <a:solidFill>
                <a:srgbClr val="6C6E70"/>
              </a:solidFill>
              <a:latin typeface="Microsoft YaHei" panose="020B0503020204020204" pitchFamily="34" charset="-122"/>
              <a:ea typeface="Microsoft YaHei" panose="020B0503020204020204" pitchFamily="34" charset="-122"/>
            </a:endParaRPr>
          </a:p>
          <a:p>
            <a:pPr algn="just"/>
            <a:endParaRPr lang="zh-CN" altLang="en-US" sz="2000" dirty="0">
              <a:solidFill>
                <a:srgbClr val="6C6E70"/>
              </a:solidFill>
              <a:latin typeface="Microsoft YaHei" panose="020B0503020204020204" pitchFamily="34" charset="-122"/>
              <a:ea typeface="Microsoft YaHei" panose="020B0503020204020204" pitchFamily="34" charset="-122"/>
            </a:endParaRPr>
          </a:p>
        </p:txBody>
      </p:sp>
      <p:pic>
        <p:nvPicPr>
          <p:cNvPr id="9" name="图片 8">
            <a:extLst>
              <a:ext uri="{FF2B5EF4-FFF2-40B4-BE49-F238E27FC236}">
                <a16:creationId xmlns:a16="http://schemas.microsoft.com/office/drawing/2014/main" id="{34ED0816-4802-2243-A804-AA72F36DC6AF}"/>
              </a:ext>
            </a:extLst>
          </p:cNvPr>
          <p:cNvPicPr>
            <a:picLocks noChangeAspect="1"/>
          </p:cNvPicPr>
          <p:nvPr/>
        </p:nvPicPr>
        <p:blipFill>
          <a:blip r:embed="rId5"/>
          <a:stretch>
            <a:fillRect/>
          </a:stretch>
        </p:blipFill>
        <p:spPr>
          <a:xfrm>
            <a:off x="4812005" y="0"/>
            <a:ext cx="3898811" cy="5184775"/>
          </a:xfrm>
          <a:prstGeom prst="rect">
            <a:avLst/>
          </a:prstGeom>
        </p:spPr>
      </p:pic>
    </p:spTree>
    <p:extLst>
      <p:ext uri="{BB962C8B-B14F-4D97-AF65-F5344CB8AC3E}">
        <p14:creationId xmlns:p14="http://schemas.microsoft.com/office/powerpoint/2010/main" val="88830814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425758"/>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Experiments</a:t>
            </a:r>
          </a:p>
        </p:txBody>
      </p:sp>
      <p:pic>
        <p:nvPicPr>
          <p:cNvPr id="2" name="图片 1">
            <a:extLst>
              <a:ext uri="{FF2B5EF4-FFF2-40B4-BE49-F238E27FC236}">
                <a16:creationId xmlns:a16="http://schemas.microsoft.com/office/drawing/2014/main" id="{699235A1-14B6-344D-8FDB-891ECA943180}"/>
              </a:ext>
            </a:extLst>
          </p:cNvPr>
          <p:cNvPicPr>
            <a:picLocks noChangeAspect="1"/>
          </p:cNvPicPr>
          <p:nvPr/>
        </p:nvPicPr>
        <p:blipFill>
          <a:blip r:embed="rId3"/>
          <a:stretch>
            <a:fillRect/>
          </a:stretch>
        </p:blipFill>
        <p:spPr>
          <a:xfrm>
            <a:off x="0" y="1366344"/>
            <a:ext cx="2661343" cy="2054317"/>
          </a:xfrm>
          <a:prstGeom prst="rect">
            <a:avLst/>
          </a:prstGeom>
        </p:spPr>
      </p:pic>
      <p:pic>
        <p:nvPicPr>
          <p:cNvPr id="6" name="图片 5">
            <a:extLst>
              <a:ext uri="{FF2B5EF4-FFF2-40B4-BE49-F238E27FC236}">
                <a16:creationId xmlns:a16="http://schemas.microsoft.com/office/drawing/2014/main" id="{9E19B8AA-13D6-A541-BA76-E26FACE19FEC}"/>
              </a:ext>
            </a:extLst>
          </p:cNvPr>
          <p:cNvPicPr>
            <a:picLocks noChangeAspect="1"/>
          </p:cNvPicPr>
          <p:nvPr/>
        </p:nvPicPr>
        <p:blipFill>
          <a:blip r:embed="rId4"/>
          <a:stretch>
            <a:fillRect/>
          </a:stretch>
        </p:blipFill>
        <p:spPr>
          <a:xfrm>
            <a:off x="2774730" y="1061545"/>
            <a:ext cx="6323489" cy="2988931"/>
          </a:xfrm>
          <a:prstGeom prst="rect">
            <a:avLst/>
          </a:prstGeom>
        </p:spPr>
      </p:pic>
    </p:spTree>
    <p:extLst>
      <p:ext uri="{BB962C8B-B14F-4D97-AF65-F5344CB8AC3E}">
        <p14:creationId xmlns:p14="http://schemas.microsoft.com/office/powerpoint/2010/main" val="42082876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425758"/>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Experiments</a:t>
            </a:r>
          </a:p>
        </p:txBody>
      </p:sp>
      <p:pic>
        <p:nvPicPr>
          <p:cNvPr id="5" name="图片 4">
            <a:extLst>
              <a:ext uri="{FF2B5EF4-FFF2-40B4-BE49-F238E27FC236}">
                <a16:creationId xmlns:a16="http://schemas.microsoft.com/office/drawing/2014/main" id="{C33F3650-8846-FF4B-8AAC-274B5A4383E0}"/>
              </a:ext>
            </a:extLst>
          </p:cNvPr>
          <p:cNvPicPr>
            <a:picLocks noChangeAspect="1"/>
          </p:cNvPicPr>
          <p:nvPr/>
        </p:nvPicPr>
        <p:blipFill>
          <a:blip r:embed="rId3"/>
          <a:stretch>
            <a:fillRect/>
          </a:stretch>
        </p:blipFill>
        <p:spPr>
          <a:xfrm>
            <a:off x="420467" y="1123648"/>
            <a:ext cx="3384278" cy="1776279"/>
          </a:xfrm>
          <a:prstGeom prst="rect">
            <a:avLst/>
          </a:prstGeom>
        </p:spPr>
      </p:pic>
      <p:pic>
        <p:nvPicPr>
          <p:cNvPr id="3" name="图片 2">
            <a:extLst>
              <a:ext uri="{FF2B5EF4-FFF2-40B4-BE49-F238E27FC236}">
                <a16:creationId xmlns:a16="http://schemas.microsoft.com/office/drawing/2014/main" id="{3C6F8AC6-B54B-634F-AC60-CF1AA3003EF7}"/>
              </a:ext>
            </a:extLst>
          </p:cNvPr>
          <p:cNvPicPr>
            <a:picLocks noChangeAspect="1"/>
          </p:cNvPicPr>
          <p:nvPr/>
        </p:nvPicPr>
        <p:blipFill>
          <a:blip r:embed="rId4"/>
          <a:stretch>
            <a:fillRect/>
          </a:stretch>
        </p:blipFill>
        <p:spPr>
          <a:xfrm>
            <a:off x="4265112" y="628967"/>
            <a:ext cx="4458421" cy="3926840"/>
          </a:xfrm>
          <a:prstGeom prst="rect">
            <a:avLst/>
          </a:prstGeom>
        </p:spPr>
      </p:pic>
    </p:spTree>
    <p:extLst>
      <p:ext uri="{BB962C8B-B14F-4D97-AF65-F5344CB8AC3E}">
        <p14:creationId xmlns:p14="http://schemas.microsoft.com/office/powerpoint/2010/main" val="349463703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sp>
        <p:nvSpPr>
          <p:cNvPr id="13" name="文本框 12"/>
          <p:cNvSpPr txBox="1"/>
          <p:nvPr/>
        </p:nvSpPr>
        <p:spPr>
          <a:xfrm>
            <a:off x="2263503" y="2441394"/>
            <a:ext cx="5489803" cy="579646"/>
          </a:xfrm>
          <a:prstGeom prst="rect">
            <a:avLst/>
          </a:prstGeom>
          <a:noFill/>
        </p:spPr>
        <p:txBody>
          <a:bodyPr wrap="square" rtlCol="0">
            <a:spAutoFit/>
          </a:bodyPr>
          <a:lstStyle/>
          <a:p>
            <a:pPr>
              <a:lnSpc>
                <a:spcPts val="3800"/>
              </a:lnSpc>
            </a:pPr>
            <a:r>
              <a:rPr kumimoji="1" lang="en-US" altLang="zh-CN" sz="4000" dirty="0">
                <a:solidFill>
                  <a:srgbClr val="A51E36"/>
                </a:solidFill>
                <a:latin typeface="Geometria" panose="020B0503020204020204" charset="0"/>
                <a:ea typeface="+mj-ea"/>
                <a:cs typeface="Gotham Bold" charset="0"/>
              </a:rPr>
              <a:t>THANKS</a:t>
            </a:r>
          </a:p>
        </p:txBody>
      </p:sp>
      <p:sp>
        <p:nvSpPr>
          <p:cNvPr id="2" name="文本框 1"/>
          <p:cNvSpPr txBox="1"/>
          <p:nvPr/>
        </p:nvSpPr>
        <p:spPr>
          <a:xfrm>
            <a:off x="2263503" y="3909769"/>
            <a:ext cx="2331720" cy="386080"/>
          </a:xfrm>
          <a:prstGeom prst="rect">
            <a:avLst/>
          </a:prstGeom>
          <a:noFill/>
        </p:spPr>
        <p:txBody>
          <a:bodyPr wrap="none" rtlCol="0">
            <a:spAutoFit/>
          </a:bodyPr>
          <a:lstStyle/>
          <a:p>
            <a:pPr>
              <a:lnSpc>
                <a:spcPts val="800"/>
              </a:lnSpc>
            </a:pPr>
            <a:r>
              <a:rPr kumimoji="1" lang="en-US" altLang="zh-CN" sz="600" dirty="0">
                <a:solidFill>
                  <a:srgbClr val="A51E36"/>
                </a:solidFill>
                <a:latin typeface="Gotham Rounded Book" charset="0"/>
                <a:ea typeface="Gotham Rounded Book" charset="0"/>
                <a:cs typeface="Gotham Rounded Book" charset="0"/>
              </a:rPr>
              <a:t>Copyright © 2021 ECNU Corporation. All rights reserved.</a:t>
            </a:r>
          </a:p>
          <a:p>
            <a:pPr>
              <a:lnSpc>
                <a:spcPts val="800"/>
              </a:lnSpc>
            </a:pPr>
            <a:r>
              <a:rPr kumimoji="1" lang="en-US" altLang="zh-CN" sz="600" dirty="0">
                <a:solidFill>
                  <a:srgbClr val="A51E36"/>
                </a:solidFill>
                <a:latin typeface="Gotham Rounded Book" charset="0"/>
                <a:ea typeface="Gotham Rounded Book" charset="0"/>
                <a:cs typeface="Gotham Rounded Book" charset="0"/>
              </a:rPr>
              <a:t>Tel:+86-021-62233586  Fax:+86-021-62606775</a:t>
            </a:r>
          </a:p>
          <a:p>
            <a:pPr>
              <a:lnSpc>
                <a:spcPts val="700"/>
              </a:lnSpc>
            </a:pPr>
            <a:r>
              <a:rPr kumimoji="1" lang="en-US" altLang="zh-CN" sz="600" dirty="0">
                <a:solidFill>
                  <a:srgbClr val="A51E36"/>
                </a:solidFill>
                <a:latin typeface="Gotham Rounded Book" charset="0"/>
                <a:ea typeface="Gotham Rounded Book" charset="0"/>
                <a:cs typeface="Gotham Rounded Book" charset="0"/>
              </a:rPr>
              <a:t>E-mail: </a:t>
            </a:r>
            <a:r>
              <a:rPr kumimoji="1" lang="en-US" altLang="zh-CN" sz="600" dirty="0" err="1">
                <a:solidFill>
                  <a:srgbClr val="A51E36"/>
                </a:solidFill>
                <a:latin typeface="Gotham Rounded Book" charset="0"/>
                <a:ea typeface="Gotham Rounded Book" charset="0"/>
                <a:cs typeface="Gotham Rounded Book" charset="0"/>
              </a:rPr>
              <a:t>ecnu@ecnu.com.cn</a:t>
            </a:r>
            <a:r>
              <a:rPr kumimoji="1" lang="en-US" altLang="zh-CN" sz="600" dirty="0">
                <a:solidFill>
                  <a:srgbClr val="A51E36"/>
                </a:solidFill>
                <a:latin typeface="Gotham Rounded Book" charset="0"/>
                <a:ea typeface="Gotham Rounded Book" charset="0"/>
                <a:cs typeface="Gotham Rounded Book" charset="0"/>
              </a:rPr>
              <a:t>  Http: //</a:t>
            </a:r>
            <a:r>
              <a:rPr kumimoji="1" lang="en-US" altLang="zh-CN" sz="600" dirty="0" err="1">
                <a:solidFill>
                  <a:srgbClr val="A51E36"/>
                </a:solidFill>
                <a:latin typeface="Gotham Rounded Book" charset="0"/>
                <a:ea typeface="Gotham Rounded Book" charset="0"/>
                <a:cs typeface="Gotham Rounded Book" charset="0"/>
              </a:rPr>
              <a:t>www.ecnu.edu.cn</a:t>
            </a:r>
            <a:r>
              <a:rPr kumimoji="1" lang="en-US" altLang="zh-CN" sz="600" dirty="0">
                <a:solidFill>
                  <a:srgbClr val="A51E36"/>
                </a:solidFill>
                <a:latin typeface="Gotham Rounded Book" charset="0"/>
                <a:ea typeface="Gotham Rounded Book" charset="0"/>
                <a:cs typeface="Gotham Rounded Book" charset="0"/>
              </a:rPr>
              <a:t> </a:t>
            </a:r>
          </a:p>
        </p:txBody>
      </p:sp>
    </p:spTree>
    <p:extLst>
      <p:ext uri="{BB962C8B-B14F-4D97-AF65-F5344CB8AC3E}">
        <p14:creationId xmlns:p14="http://schemas.microsoft.com/office/powerpoint/2010/main" val="243091407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Introduction</a:t>
            </a:r>
          </a:p>
        </p:txBody>
      </p:sp>
      <p:sp>
        <p:nvSpPr>
          <p:cNvPr id="11" name="文本框 10"/>
          <p:cNvSpPr txBox="1"/>
          <p:nvPr/>
        </p:nvSpPr>
        <p:spPr>
          <a:xfrm>
            <a:off x="433185" y="1184834"/>
            <a:ext cx="4504576" cy="1938992"/>
          </a:xfrm>
          <a:prstGeom prst="rect">
            <a:avLst/>
          </a:prstGeom>
          <a:noFill/>
        </p:spPr>
        <p:txBody>
          <a:bodyPr wrap="square" rtlCol="0">
            <a:spAutoFit/>
          </a:bodyPr>
          <a:lstStyle/>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non-extractive Machine reading comprehension</a:t>
            </a:r>
            <a:r>
              <a:rPr lang="zh-CN" altLang="en-US" sz="2000" dirty="0">
                <a:solidFill>
                  <a:srgbClr val="6C6E70"/>
                </a:solidFill>
                <a:latin typeface="Microsoft YaHei" panose="020B0503020204020204" pitchFamily="34" charset="-122"/>
                <a:ea typeface="Microsoft YaHei" panose="020B0503020204020204" pitchFamily="34" charset="-122"/>
              </a:rPr>
              <a:t> </a:t>
            </a:r>
            <a:r>
              <a:rPr lang="en-US" altLang="zh-CN" sz="2000" dirty="0">
                <a:solidFill>
                  <a:srgbClr val="6C6E70"/>
                </a:solidFill>
                <a:latin typeface="Microsoft YaHei" panose="020B0503020204020204" pitchFamily="34" charset="-122"/>
                <a:ea typeface="Microsoft YaHei" panose="020B0503020204020204" pitchFamily="34" charset="-122"/>
              </a:rPr>
              <a:t>(</a:t>
            </a:r>
            <a:r>
              <a:rPr lang="en" altLang="zh-CN" sz="2000" dirty="0">
                <a:solidFill>
                  <a:srgbClr val="6C6E70"/>
                </a:solidFill>
                <a:latin typeface="Microsoft YaHei" panose="020B0503020204020204" pitchFamily="34" charset="-122"/>
                <a:ea typeface="Microsoft YaHei" panose="020B0503020204020204" pitchFamily="34" charset="-122"/>
              </a:rPr>
              <a:t>MRC)</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Evidence extractor</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Answer predictor</a:t>
            </a:r>
            <a:endParaRPr lang="zh-CN" altLang="en-US" sz="2000" dirty="0">
              <a:solidFill>
                <a:srgbClr val="6C6E70"/>
              </a:solidFill>
              <a:latin typeface="Microsoft YaHei" panose="020B0503020204020204" pitchFamily="34" charset="-122"/>
              <a:ea typeface="Microsoft YaHei" panose="020B0503020204020204" pitchFamily="34" charset="-122"/>
            </a:endParaRPr>
          </a:p>
        </p:txBody>
      </p:sp>
      <p:pic>
        <p:nvPicPr>
          <p:cNvPr id="2" name="图片 1">
            <a:extLst>
              <a:ext uri="{FF2B5EF4-FFF2-40B4-BE49-F238E27FC236}">
                <a16:creationId xmlns:a16="http://schemas.microsoft.com/office/drawing/2014/main" id="{15C71266-BB34-9F4A-8ECB-F0A6B5D7477C}"/>
              </a:ext>
            </a:extLst>
          </p:cNvPr>
          <p:cNvPicPr>
            <a:picLocks noChangeAspect="1"/>
          </p:cNvPicPr>
          <p:nvPr/>
        </p:nvPicPr>
        <p:blipFill>
          <a:blip r:embed="rId3"/>
          <a:stretch>
            <a:fillRect/>
          </a:stretch>
        </p:blipFill>
        <p:spPr>
          <a:xfrm>
            <a:off x="5302250" y="888299"/>
            <a:ext cx="3729897" cy="2715197"/>
          </a:xfrm>
          <a:prstGeom prst="rect">
            <a:avLst/>
          </a:prstGeom>
        </p:spPr>
      </p:pic>
    </p:spTree>
    <p:extLst>
      <p:ext uri="{BB962C8B-B14F-4D97-AF65-F5344CB8AC3E}">
        <p14:creationId xmlns:p14="http://schemas.microsoft.com/office/powerpoint/2010/main" val="173157156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Introduction</a:t>
            </a:r>
          </a:p>
        </p:txBody>
      </p:sp>
      <p:sp>
        <p:nvSpPr>
          <p:cNvPr id="11" name="文本框 10"/>
          <p:cNvSpPr txBox="1"/>
          <p:nvPr/>
        </p:nvSpPr>
        <p:spPr>
          <a:xfrm>
            <a:off x="616064" y="1184834"/>
            <a:ext cx="7896999" cy="2246769"/>
          </a:xfrm>
          <a:prstGeom prst="rect">
            <a:avLst/>
          </a:prstGeom>
          <a:noFill/>
        </p:spPr>
        <p:txBody>
          <a:bodyPr wrap="square" rtlCol="0">
            <a:spAutoFit/>
          </a:bodyPr>
          <a:lstStyle/>
          <a:p>
            <a:pPr algn="just"/>
            <a:r>
              <a:rPr lang="en-US" altLang="zh-CN" sz="2000" dirty="0">
                <a:solidFill>
                  <a:srgbClr val="6C6E70"/>
                </a:solidFill>
                <a:latin typeface="Microsoft YaHei" panose="020B0503020204020204" pitchFamily="34" charset="-122"/>
                <a:ea typeface="Microsoft YaHei" panose="020B0503020204020204" pitchFamily="34" charset="-122"/>
              </a:rPr>
              <a:t>Previous method for getting labels of evidence</a:t>
            </a:r>
          </a:p>
          <a:p>
            <a:pPr marL="342900" indent="-342900" algn="just">
              <a:buFont typeface="Arial" panose="020B0604020202020204" pitchFamily="34" charset="0"/>
              <a:buChar char="•"/>
            </a:pPr>
            <a:endParaRPr lang="en-US"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Manually annotation</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Distantly supervise</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Reinforcement learning</a:t>
            </a:r>
            <a:endParaRPr lang="zh-CN" altLang="en-US" sz="2000" dirty="0">
              <a:solidFill>
                <a:srgbClr val="6C6E7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3903204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Methods</a:t>
            </a:r>
          </a:p>
        </p:txBody>
      </p:sp>
      <p:sp>
        <p:nvSpPr>
          <p:cNvPr id="11" name="文本框 10"/>
          <p:cNvSpPr txBox="1"/>
          <p:nvPr/>
        </p:nvSpPr>
        <p:spPr>
          <a:xfrm>
            <a:off x="460616" y="992810"/>
            <a:ext cx="4322825" cy="3170099"/>
          </a:xfrm>
          <a:prstGeom prst="rect">
            <a:avLst/>
          </a:prstGeom>
          <a:noFill/>
        </p:spPr>
        <p:txBody>
          <a:bodyPr wrap="square" rtlCol="0">
            <a:spAutoFit/>
          </a:bodyPr>
          <a:lstStyle/>
          <a:p>
            <a:pPr algn="just"/>
            <a:r>
              <a:rPr lang="en" altLang="zh-CN" sz="2000" dirty="0">
                <a:solidFill>
                  <a:srgbClr val="6C6E70"/>
                </a:solidFill>
                <a:latin typeface="Microsoft YaHei" panose="020B0503020204020204" pitchFamily="34" charset="-122"/>
                <a:ea typeface="Microsoft YaHei" panose="020B0503020204020204" pitchFamily="34" charset="-122"/>
              </a:rPr>
              <a:t>Overview: </a:t>
            </a:r>
            <a:r>
              <a:rPr lang="en-US" altLang="zh-CN" sz="2000" dirty="0">
                <a:solidFill>
                  <a:srgbClr val="6C6E70"/>
                </a:solidFill>
                <a:latin typeface="Microsoft YaHei" panose="020B0503020204020204" pitchFamily="34" charset="-122"/>
                <a:ea typeface="Microsoft YaHei" panose="020B0503020204020204" pitchFamily="34" charset="-122"/>
              </a:rPr>
              <a:t>Self-Training</a:t>
            </a:r>
          </a:p>
          <a:p>
            <a:pPr algn="just"/>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Train</a:t>
            </a:r>
            <a:r>
              <a:rPr lang="zh-CN" altLang="en-US" sz="2000" dirty="0">
                <a:solidFill>
                  <a:srgbClr val="6C6E70"/>
                </a:solidFill>
                <a:latin typeface="Microsoft YaHei" panose="020B0503020204020204" pitchFamily="34" charset="-122"/>
                <a:ea typeface="Microsoft YaHei" panose="020B0503020204020204" pitchFamily="34" charset="-122"/>
              </a:rPr>
              <a:t> </a:t>
            </a:r>
            <a:r>
              <a:rPr lang="en" altLang="zh-CN" sz="2000" dirty="0">
                <a:solidFill>
                  <a:srgbClr val="6C6E70"/>
                </a:solidFill>
                <a:latin typeface="Microsoft YaHei" panose="020B0503020204020204" pitchFamily="34" charset="-122"/>
                <a:ea typeface="Microsoft YaHei" panose="020B0503020204020204" pitchFamily="34" charset="-122"/>
              </a:rPr>
              <a:t>base model on both L and U</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Base model generate evidence labels for the data from U</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Selector choose the most confident samples to L</a:t>
            </a:r>
          </a:p>
        </p:txBody>
      </p:sp>
      <p:pic>
        <p:nvPicPr>
          <p:cNvPr id="2" name="图片 1">
            <a:extLst>
              <a:ext uri="{FF2B5EF4-FFF2-40B4-BE49-F238E27FC236}">
                <a16:creationId xmlns:a16="http://schemas.microsoft.com/office/drawing/2014/main" id="{0BEF85E9-0F7B-1249-9C93-8637A8F6A931}"/>
              </a:ext>
            </a:extLst>
          </p:cNvPr>
          <p:cNvPicPr>
            <a:picLocks noChangeAspect="1"/>
          </p:cNvPicPr>
          <p:nvPr/>
        </p:nvPicPr>
        <p:blipFill>
          <a:blip r:embed="rId3"/>
          <a:stretch>
            <a:fillRect/>
          </a:stretch>
        </p:blipFill>
        <p:spPr>
          <a:xfrm>
            <a:off x="4870382" y="1453895"/>
            <a:ext cx="4207323" cy="1798611"/>
          </a:xfrm>
          <a:prstGeom prst="rect">
            <a:avLst/>
          </a:prstGeom>
        </p:spPr>
      </p:pic>
    </p:spTree>
    <p:extLst>
      <p:ext uri="{BB962C8B-B14F-4D97-AF65-F5344CB8AC3E}">
        <p14:creationId xmlns:p14="http://schemas.microsoft.com/office/powerpoint/2010/main" val="348658508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425758"/>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Methods</a:t>
            </a:r>
          </a:p>
        </p:txBody>
      </p:sp>
      <p:sp>
        <p:nvSpPr>
          <p:cNvPr id="11" name="文本框 10"/>
          <p:cNvSpPr txBox="1"/>
          <p:nvPr/>
        </p:nvSpPr>
        <p:spPr>
          <a:xfrm>
            <a:off x="588632" y="961171"/>
            <a:ext cx="4597631" cy="707886"/>
          </a:xfrm>
          <a:prstGeom prst="rect">
            <a:avLst/>
          </a:prstGeom>
          <a:noFill/>
        </p:spPr>
        <p:txBody>
          <a:bodyPr wrap="square" rtlCol="0">
            <a:spAutoFit/>
          </a:bodyPr>
          <a:lstStyle/>
          <a:p>
            <a:pPr algn="just"/>
            <a:r>
              <a:rPr lang="en" altLang="zh-CN" sz="2000" dirty="0">
                <a:solidFill>
                  <a:srgbClr val="6C6E70"/>
                </a:solidFill>
                <a:latin typeface="Microsoft YaHei" panose="020B0503020204020204" pitchFamily="34" charset="-122"/>
                <a:ea typeface="Microsoft YaHei" panose="020B0503020204020204" pitchFamily="34" charset="-122"/>
              </a:rPr>
              <a:t>Base Model</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p:txBody>
      </p:sp>
      <p:pic>
        <p:nvPicPr>
          <p:cNvPr id="2" name="图片 1">
            <a:extLst>
              <a:ext uri="{FF2B5EF4-FFF2-40B4-BE49-F238E27FC236}">
                <a16:creationId xmlns:a16="http://schemas.microsoft.com/office/drawing/2014/main" id="{3E34BC67-7D61-D745-85C4-B345A5E18C7A}"/>
              </a:ext>
            </a:extLst>
          </p:cNvPr>
          <p:cNvPicPr>
            <a:picLocks noChangeAspect="1"/>
          </p:cNvPicPr>
          <p:nvPr/>
        </p:nvPicPr>
        <p:blipFill>
          <a:blip r:embed="rId3"/>
          <a:stretch>
            <a:fillRect/>
          </a:stretch>
        </p:blipFill>
        <p:spPr>
          <a:xfrm>
            <a:off x="2115528" y="1225422"/>
            <a:ext cx="4912944" cy="3767201"/>
          </a:xfrm>
          <a:prstGeom prst="rect">
            <a:avLst/>
          </a:prstGeom>
        </p:spPr>
      </p:pic>
    </p:spTree>
    <p:extLst>
      <p:ext uri="{BB962C8B-B14F-4D97-AF65-F5344CB8AC3E}">
        <p14:creationId xmlns:p14="http://schemas.microsoft.com/office/powerpoint/2010/main" val="13208375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759182"/>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Evidence extractor</a:t>
            </a:r>
          </a:p>
          <a:p>
            <a:pPr>
              <a:lnSpc>
                <a:spcPts val="2600"/>
              </a:lnSpc>
            </a:pPr>
            <a:endPar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endParaRPr>
          </a:p>
        </p:txBody>
      </p:sp>
      <p:sp>
        <p:nvSpPr>
          <p:cNvPr id="11" name="文本框 10"/>
          <p:cNvSpPr txBox="1"/>
          <p:nvPr/>
        </p:nvSpPr>
        <p:spPr>
          <a:xfrm>
            <a:off x="588632" y="830677"/>
            <a:ext cx="5300001" cy="707886"/>
          </a:xfrm>
          <a:prstGeom prst="rect">
            <a:avLst/>
          </a:prstGeom>
          <a:noFill/>
        </p:spPr>
        <p:txBody>
          <a:bodyPr wrap="square" rtlCol="0">
            <a:spAutoFit/>
          </a:bodyPr>
          <a:lstStyle/>
          <a:p>
            <a:pPr algn="just"/>
            <a:r>
              <a:rPr lang="en" altLang="zh-CN" sz="2000" dirty="0">
                <a:solidFill>
                  <a:srgbClr val="6C6E70"/>
                </a:solidFill>
                <a:latin typeface="Microsoft YaHei" panose="020B0503020204020204" pitchFamily="34" charset="-122"/>
                <a:ea typeface="Microsoft YaHei" panose="020B0503020204020204" pitchFamily="34" charset="-122"/>
              </a:rPr>
              <a:t>Token-level attention</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9787CB10-58B2-714F-BD45-9AF42157D07A}"/>
              </a:ext>
            </a:extLst>
          </p:cNvPr>
          <p:cNvPicPr>
            <a:picLocks noChangeAspect="1"/>
          </p:cNvPicPr>
          <p:nvPr/>
        </p:nvPicPr>
        <p:blipFill>
          <a:blip r:embed="rId3"/>
          <a:stretch>
            <a:fillRect/>
          </a:stretch>
        </p:blipFill>
        <p:spPr>
          <a:xfrm>
            <a:off x="5888633" y="734617"/>
            <a:ext cx="3255367" cy="2496186"/>
          </a:xfrm>
          <a:prstGeom prst="rect">
            <a:avLst/>
          </a:prstGeom>
        </p:spPr>
      </p:pic>
      <p:pic>
        <p:nvPicPr>
          <p:cNvPr id="2" name="图片 1">
            <a:extLst>
              <a:ext uri="{FF2B5EF4-FFF2-40B4-BE49-F238E27FC236}">
                <a16:creationId xmlns:a16="http://schemas.microsoft.com/office/drawing/2014/main" id="{59FDDB13-14D6-2344-8F5B-C4C365634C7E}"/>
              </a:ext>
            </a:extLst>
          </p:cNvPr>
          <p:cNvPicPr>
            <a:picLocks noChangeAspect="1"/>
          </p:cNvPicPr>
          <p:nvPr/>
        </p:nvPicPr>
        <p:blipFill>
          <a:blip r:embed="rId4"/>
          <a:stretch>
            <a:fillRect/>
          </a:stretch>
        </p:blipFill>
        <p:spPr>
          <a:xfrm>
            <a:off x="488498" y="1239642"/>
            <a:ext cx="4778446" cy="1731785"/>
          </a:xfrm>
          <a:prstGeom prst="rect">
            <a:avLst/>
          </a:prstGeom>
        </p:spPr>
      </p:pic>
      <p:sp>
        <p:nvSpPr>
          <p:cNvPr id="7" name="文本框 6">
            <a:extLst>
              <a:ext uri="{FF2B5EF4-FFF2-40B4-BE49-F238E27FC236}">
                <a16:creationId xmlns:a16="http://schemas.microsoft.com/office/drawing/2014/main" id="{A8CACE36-94F2-6346-9AFE-4954B1F08F87}"/>
              </a:ext>
            </a:extLst>
          </p:cNvPr>
          <p:cNvSpPr txBox="1"/>
          <p:nvPr/>
        </p:nvSpPr>
        <p:spPr>
          <a:xfrm>
            <a:off x="488498" y="3271448"/>
            <a:ext cx="6260945" cy="400110"/>
          </a:xfrm>
          <a:prstGeom prst="rect">
            <a:avLst/>
          </a:prstGeom>
          <a:noFill/>
        </p:spPr>
        <p:txBody>
          <a:bodyPr wrap="none" rtlCol="0">
            <a:spAutoFit/>
          </a:bodyPr>
          <a:lstStyle/>
          <a:p>
            <a:r>
              <a:rPr kumimoji="1" lang="en" altLang="zh-CN" sz="2000" dirty="0"/>
              <a:t>D = { S</a:t>
            </a:r>
            <a:r>
              <a:rPr kumimoji="1" lang="en" altLang="zh-CN" sz="2000" baseline="-25000" dirty="0"/>
              <a:t>1</a:t>
            </a:r>
            <a:r>
              <a:rPr kumimoji="1" lang="en" altLang="zh-CN" sz="2000" dirty="0"/>
              <a:t>, S</a:t>
            </a:r>
            <a:r>
              <a:rPr kumimoji="1" lang="en" altLang="zh-CN" sz="2000" baseline="-25000" dirty="0"/>
              <a:t>2</a:t>
            </a:r>
            <a:r>
              <a:rPr kumimoji="1" lang="en" altLang="zh-CN" sz="2000" dirty="0"/>
              <a:t>, · · · , </a:t>
            </a:r>
            <a:r>
              <a:rPr kumimoji="1" lang="en" altLang="zh-CN" sz="2000" dirty="0" err="1"/>
              <a:t>S</a:t>
            </a:r>
            <a:r>
              <a:rPr kumimoji="1" lang="en" altLang="zh-CN" sz="2000" baseline="-25000" dirty="0" err="1"/>
              <a:t>m</a:t>
            </a:r>
            <a:r>
              <a:rPr kumimoji="1" lang="en" altLang="zh-CN" sz="2000" dirty="0"/>
              <a:t>} : The document D contains sentence S</a:t>
            </a:r>
            <a:r>
              <a:rPr kumimoji="1" lang="en" altLang="zh-CN" sz="2000" baseline="-25000" dirty="0"/>
              <a:t>i</a:t>
            </a:r>
            <a:endParaRPr kumimoji="1" lang="zh-CN" altLang="en-US" sz="2000" baseline="-250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3659F96-8796-C444-8FD3-E857DD465485}"/>
                  </a:ext>
                </a:extLst>
              </p:cNvPr>
              <p:cNvSpPr txBox="1"/>
              <p:nvPr/>
            </p:nvSpPr>
            <p:spPr>
              <a:xfrm>
                <a:off x="588632" y="3791850"/>
                <a:ext cx="6378646" cy="359457"/>
              </a:xfrm>
              <a:prstGeom prst="rect">
                <a:avLst/>
              </a:prstGeom>
              <a:noFill/>
            </p:spPr>
            <p:txBody>
              <a:bodyPr wrap="square" lIns="0" tIns="0" rIns="0" bIns="0" rtlCol="0">
                <a:spAutoFit/>
              </a:bodyPr>
              <a:lstStyle/>
              <a:p>
                <a14:m>
                  <m:oMath xmlns:m="http://schemas.openxmlformats.org/officeDocument/2006/math">
                    <m:sSubSup>
                      <m:sSubSupPr>
                        <m:ctrlPr>
                          <a:rPr kumimoji="1" lang="en-US" altLang="zh-CN" sz="2000" b="0" i="1" smtClean="0">
                            <a:latin typeface="Cambria Math" panose="02040503050406030204" pitchFamily="18" charset="0"/>
                          </a:rPr>
                        </m:ctrlPr>
                      </m:sSubSupPr>
                      <m:e>
                        <m:r>
                          <a:rPr kumimoji="1" lang="en-US" altLang="zh-CN" sz="2000" b="0" i="1" smtClean="0">
                            <a:latin typeface="Cambria Math" panose="02040503050406030204" pitchFamily="18" charset="0"/>
                          </a:rPr>
                          <m:t>h</m:t>
                        </m:r>
                      </m:e>
                      <m:sub>
                        <m:r>
                          <a:rPr kumimoji="1" lang="en-US" altLang="zh-CN" sz="2000" b="0" i="1" smtClean="0">
                            <a:latin typeface="Cambria Math" panose="02040503050406030204" pitchFamily="18" charset="0"/>
                          </a:rPr>
                          <m:t>𝑖</m:t>
                        </m:r>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𝑗</m:t>
                        </m:r>
                      </m:sub>
                      <m:sup>
                        <m:r>
                          <a:rPr kumimoji="1" lang="en-US" altLang="zh-CN" sz="2000" b="0" i="1" smtClean="0">
                            <a:latin typeface="Cambria Math" panose="02040503050406030204" pitchFamily="18" charset="0"/>
                          </a:rPr>
                          <m:t>𝐷</m:t>
                        </m:r>
                      </m:sup>
                    </m:sSubSup>
                  </m:oMath>
                </a14:m>
                <a:r>
                  <a:rPr kumimoji="1" lang="en-US" altLang="zh-CN" sz="2000" dirty="0"/>
                  <a:t> : The j-</a:t>
                </a:r>
                <a:r>
                  <a:rPr kumimoji="1" lang="en-US" altLang="zh-CN" sz="2000" dirty="0" err="1"/>
                  <a:t>th</a:t>
                </a:r>
                <a:r>
                  <a:rPr kumimoji="1" lang="en-US" altLang="zh-CN" sz="2000" dirty="0"/>
                  <a:t> word in the </a:t>
                </a:r>
                <a:r>
                  <a:rPr kumimoji="1" lang="en-US" altLang="zh-CN" sz="2000" dirty="0" err="1"/>
                  <a:t>i-th</a:t>
                </a:r>
                <a:r>
                  <a:rPr kumimoji="1" lang="en-US" altLang="zh-CN" sz="2000" dirty="0"/>
                  <a:t> sentence in the document D</a:t>
                </a:r>
                <a:endParaRPr kumimoji="1" lang="zh-CN" altLang="en-US" sz="2000" dirty="0"/>
              </a:p>
            </p:txBody>
          </p:sp>
        </mc:Choice>
        <mc:Fallback xmlns="">
          <p:sp>
            <p:nvSpPr>
              <p:cNvPr id="9" name="文本框 8">
                <a:extLst>
                  <a:ext uri="{FF2B5EF4-FFF2-40B4-BE49-F238E27FC236}">
                    <a16:creationId xmlns:a16="http://schemas.microsoft.com/office/drawing/2014/main" id="{63659F96-8796-C444-8FD3-E857DD465485}"/>
                  </a:ext>
                </a:extLst>
              </p:cNvPr>
              <p:cNvSpPr txBox="1">
                <a:spLocks noRot="1" noChangeAspect="1" noMove="1" noResize="1" noEditPoints="1" noAdjustHandles="1" noChangeArrowheads="1" noChangeShapeType="1" noTextEdit="1"/>
              </p:cNvSpPr>
              <p:nvPr/>
            </p:nvSpPr>
            <p:spPr>
              <a:xfrm>
                <a:off x="588632" y="3791850"/>
                <a:ext cx="6378646" cy="359457"/>
              </a:xfrm>
              <a:prstGeom prst="rect">
                <a:avLst/>
              </a:prstGeom>
              <a:blipFill>
                <a:blip r:embed="rId5"/>
                <a:stretch>
                  <a:fillRect l="-1590" t="-17241"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40E9F8B-36CE-234E-9700-7D217B34E4C2}"/>
                  </a:ext>
                </a:extLst>
              </p:cNvPr>
              <p:cNvSpPr txBox="1"/>
              <p:nvPr/>
            </p:nvSpPr>
            <p:spPr>
              <a:xfrm>
                <a:off x="588632" y="4271599"/>
                <a:ext cx="3675686" cy="368178"/>
              </a:xfrm>
              <a:prstGeom prst="rect">
                <a:avLst/>
              </a:prstGeom>
              <a:noFill/>
            </p:spPr>
            <p:txBody>
              <a:bodyPr wrap="none" lIns="0" tIns="0" rIns="0" bIns="0" rtlCol="0">
                <a:spAutoFit/>
              </a:bodyPr>
              <a:lstStyle/>
              <a:p>
                <a14:m>
                  <m:oMath xmlns:m="http://schemas.openxmlformats.org/officeDocument/2006/math">
                    <m:sSubSup>
                      <m:sSubSupPr>
                        <m:ctrlPr>
                          <a:rPr kumimoji="1" lang="en-US" altLang="zh-CN" sz="2000" i="1" smtClean="0">
                            <a:latin typeface="Cambria Math" panose="02040503050406030204" pitchFamily="18" charset="0"/>
                          </a:rPr>
                        </m:ctrlPr>
                      </m:sSubSupPr>
                      <m:e>
                        <m:r>
                          <a:rPr kumimoji="1" lang="en-US" altLang="zh-CN" sz="2000" b="0" i="1" smtClean="0">
                            <a:latin typeface="Cambria Math" panose="02040503050406030204" pitchFamily="18" charset="0"/>
                          </a:rPr>
                          <m:t>h</m:t>
                        </m:r>
                      </m:e>
                      <m:sub>
                        <m:r>
                          <a:rPr kumimoji="1" lang="en-US" altLang="zh-CN" sz="2000" b="0" i="1" smtClean="0">
                            <a:latin typeface="Cambria Math" panose="02040503050406030204" pitchFamily="18" charset="0"/>
                          </a:rPr>
                          <m:t>𝑖</m:t>
                        </m:r>
                      </m:sub>
                      <m:sup>
                        <m:r>
                          <a:rPr kumimoji="1" lang="en-US" altLang="zh-CN" sz="2000" b="0" i="1" smtClean="0">
                            <a:latin typeface="Cambria Math" panose="02040503050406030204" pitchFamily="18" charset="0"/>
                          </a:rPr>
                          <m:t>𝑄</m:t>
                        </m:r>
                      </m:sup>
                    </m:sSubSup>
                  </m:oMath>
                </a14:m>
                <a:r>
                  <a:rPr kumimoji="1" lang="en-US" altLang="zh-CN" sz="2000" dirty="0"/>
                  <a:t>: The </a:t>
                </a:r>
                <a:r>
                  <a:rPr kumimoji="1" lang="en-US" altLang="zh-CN" sz="2000" dirty="0" err="1"/>
                  <a:t>i-th</a:t>
                </a:r>
                <a:r>
                  <a:rPr kumimoji="1" lang="en-US" altLang="zh-CN" sz="2000" dirty="0"/>
                  <a:t> word in the question Q</a:t>
                </a:r>
                <a:endParaRPr kumimoji="1" lang="zh-CN" altLang="en-US" sz="2000" dirty="0"/>
              </a:p>
            </p:txBody>
          </p:sp>
        </mc:Choice>
        <mc:Fallback xmlns="">
          <p:sp>
            <p:nvSpPr>
              <p:cNvPr id="12" name="文本框 11">
                <a:extLst>
                  <a:ext uri="{FF2B5EF4-FFF2-40B4-BE49-F238E27FC236}">
                    <a16:creationId xmlns:a16="http://schemas.microsoft.com/office/drawing/2014/main" id="{C40E9F8B-36CE-234E-9700-7D217B34E4C2}"/>
                  </a:ext>
                </a:extLst>
              </p:cNvPr>
              <p:cNvSpPr txBox="1">
                <a:spLocks noRot="1" noChangeAspect="1" noMove="1" noResize="1" noEditPoints="1" noAdjustHandles="1" noChangeArrowheads="1" noChangeShapeType="1" noTextEdit="1"/>
              </p:cNvSpPr>
              <p:nvPr/>
            </p:nvSpPr>
            <p:spPr>
              <a:xfrm>
                <a:off x="588632" y="4271599"/>
                <a:ext cx="3675686" cy="368178"/>
              </a:xfrm>
              <a:prstGeom prst="rect">
                <a:avLst/>
              </a:prstGeom>
              <a:blipFill>
                <a:blip r:embed="rId6"/>
                <a:stretch>
                  <a:fillRect l="-2759" t="-10000" r="-3448" b="-3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7918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759182"/>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Evidence extractor</a:t>
            </a:r>
          </a:p>
          <a:p>
            <a:pPr>
              <a:lnSpc>
                <a:spcPts val="2600"/>
              </a:lnSpc>
            </a:pPr>
            <a:endPar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endParaRPr>
          </a:p>
        </p:txBody>
      </p:sp>
      <p:sp>
        <p:nvSpPr>
          <p:cNvPr id="11" name="文本框 10"/>
          <p:cNvSpPr txBox="1"/>
          <p:nvPr/>
        </p:nvSpPr>
        <p:spPr>
          <a:xfrm>
            <a:off x="588632" y="926737"/>
            <a:ext cx="5300001" cy="707886"/>
          </a:xfrm>
          <a:prstGeom prst="rect">
            <a:avLst/>
          </a:prstGeom>
          <a:noFill/>
        </p:spPr>
        <p:txBody>
          <a:bodyPr wrap="square" rtlCol="0">
            <a:spAutoFit/>
          </a:bodyPr>
          <a:lstStyle/>
          <a:p>
            <a:pPr algn="just"/>
            <a:r>
              <a:rPr lang="en" altLang="zh-CN" sz="2000" dirty="0">
                <a:solidFill>
                  <a:srgbClr val="6C6E70"/>
                </a:solidFill>
                <a:latin typeface="Microsoft YaHei" panose="020B0503020204020204" pitchFamily="34" charset="-122"/>
                <a:ea typeface="Microsoft YaHei" panose="020B0503020204020204" pitchFamily="34" charset="-122"/>
              </a:rPr>
              <a:t>Sentence-level attention</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9787CB10-58B2-714F-BD45-9AF42157D07A}"/>
              </a:ext>
            </a:extLst>
          </p:cNvPr>
          <p:cNvPicPr>
            <a:picLocks noChangeAspect="1"/>
          </p:cNvPicPr>
          <p:nvPr/>
        </p:nvPicPr>
        <p:blipFill>
          <a:blip r:embed="rId3"/>
          <a:stretch>
            <a:fillRect/>
          </a:stretch>
        </p:blipFill>
        <p:spPr>
          <a:xfrm>
            <a:off x="5888633" y="734617"/>
            <a:ext cx="3255367" cy="2496186"/>
          </a:xfrm>
          <a:prstGeom prst="rect">
            <a:avLst/>
          </a:prstGeom>
        </p:spPr>
      </p:pic>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C40E9F8B-36CE-234E-9700-7D217B34E4C2}"/>
                  </a:ext>
                </a:extLst>
              </p:cNvPr>
              <p:cNvSpPr txBox="1"/>
              <p:nvPr/>
            </p:nvSpPr>
            <p:spPr>
              <a:xfrm>
                <a:off x="690232" y="2929456"/>
                <a:ext cx="3675686" cy="368178"/>
              </a:xfrm>
              <a:prstGeom prst="rect">
                <a:avLst/>
              </a:prstGeom>
              <a:noFill/>
            </p:spPr>
            <p:txBody>
              <a:bodyPr wrap="none" lIns="0" tIns="0" rIns="0" bIns="0" rtlCol="0">
                <a:spAutoFit/>
              </a:bodyPr>
              <a:lstStyle/>
              <a:p>
                <a14:m>
                  <m:oMath xmlns:m="http://schemas.openxmlformats.org/officeDocument/2006/math">
                    <m:sSubSup>
                      <m:sSubSupPr>
                        <m:ctrlPr>
                          <a:rPr kumimoji="1" lang="en-US" altLang="zh-CN" sz="2000" i="1" smtClean="0">
                            <a:latin typeface="Cambria Math" panose="02040503050406030204" pitchFamily="18" charset="0"/>
                          </a:rPr>
                        </m:ctrlPr>
                      </m:sSubSupPr>
                      <m:e>
                        <m:r>
                          <a:rPr kumimoji="1" lang="en-US" altLang="zh-CN" sz="2000" b="0" i="1" smtClean="0">
                            <a:latin typeface="Cambria Math" panose="02040503050406030204" pitchFamily="18" charset="0"/>
                          </a:rPr>
                          <m:t>h</m:t>
                        </m:r>
                      </m:e>
                      <m:sub>
                        <m:r>
                          <a:rPr kumimoji="1" lang="en-US" altLang="zh-CN" sz="2000" b="0" i="1" smtClean="0">
                            <a:latin typeface="Cambria Math" panose="02040503050406030204" pitchFamily="18" charset="0"/>
                          </a:rPr>
                          <m:t>𝑖</m:t>
                        </m:r>
                      </m:sub>
                      <m:sup>
                        <m:r>
                          <a:rPr kumimoji="1" lang="en-US" altLang="zh-CN" sz="2000" b="0" i="1" smtClean="0">
                            <a:latin typeface="Cambria Math" panose="02040503050406030204" pitchFamily="18" charset="0"/>
                          </a:rPr>
                          <m:t>𝑄</m:t>
                        </m:r>
                      </m:sup>
                    </m:sSubSup>
                  </m:oMath>
                </a14:m>
                <a:r>
                  <a:rPr kumimoji="1" lang="en-US" altLang="zh-CN" sz="2000" dirty="0"/>
                  <a:t>: The </a:t>
                </a:r>
                <a:r>
                  <a:rPr kumimoji="1" lang="en-US" altLang="zh-CN" sz="2000" dirty="0" err="1"/>
                  <a:t>i-th</a:t>
                </a:r>
                <a:r>
                  <a:rPr kumimoji="1" lang="en-US" altLang="zh-CN" sz="2000" dirty="0"/>
                  <a:t> word in the question Q</a:t>
                </a:r>
                <a:endParaRPr kumimoji="1" lang="zh-CN" altLang="en-US" sz="2000" dirty="0"/>
              </a:p>
            </p:txBody>
          </p:sp>
        </mc:Choice>
        <mc:Fallback>
          <p:sp>
            <p:nvSpPr>
              <p:cNvPr id="12" name="文本框 11">
                <a:extLst>
                  <a:ext uri="{FF2B5EF4-FFF2-40B4-BE49-F238E27FC236}">
                    <a16:creationId xmlns:a16="http://schemas.microsoft.com/office/drawing/2014/main" id="{C40E9F8B-36CE-234E-9700-7D217B34E4C2}"/>
                  </a:ext>
                </a:extLst>
              </p:cNvPr>
              <p:cNvSpPr txBox="1">
                <a:spLocks noRot="1" noChangeAspect="1" noMove="1" noResize="1" noEditPoints="1" noAdjustHandles="1" noChangeArrowheads="1" noChangeShapeType="1" noTextEdit="1"/>
              </p:cNvSpPr>
              <p:nvPr/>
            </p:nvSpPr>
            <p:spPr>
              <a:xfrm>
                <a:off x="690232" y="2929456"/>
                <a:ext cx="3675686" cy="368178"/>
              </a:xfrm>
              <a:prstGeom prst="rect">
                <a:avLst/>
              </a:prstGeom>
              <a:blipFill>
                <a:blip r:embed="rId4"/>
                <a:stretch>
                  <a:fillRect l="-2414" t="-10000" r="-3448" b="-3333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51A7800-03EE-F747-927B-8A1669D3546B}"/>
              </a:ext>
            </a:extLst>
          </p:cNvPr>
          <p:cNvPicPr>
            <a:picLocks noChangeAspect="1"/>
          </p:cNvPicPr>
          <p:nvPr/>
        </p:nvPicPr>
        <p:blipFill>
          <a:blip r:embed="rId5"/>
          <a:stretch>
            <a:fillRect/>
          </a:stretch>
        </p:blipFill>
        <p:spPr>
          <a:xfrm>
            <a:off x="588632" y="1634623"/>
            <a:ext cx="4586422" cy="789807"/>
          </a:xfrm>
          <a:prstGeom prst="rect">
            <a:avLst/>
          </a:prstGeom>
        </p:spPr>
      </p:pic>
    </p:spTree>
    <p:extLst>
      <p:ext uri="{BB962C8B-B14F-4D97-AF65-F5344CB8AC3E}">
        <p14:creationId xmlns:p14="http://schemas.microsoft.com/office/powerpoint/2010/main" val="20897029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3" y="370415"/>
            <a:ext cx="5117224" cy="759182"/>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Answer prediction</a:t>
            </a:r>
          </a:p>
          <a:p>
            <a:pPr>
              <a:lnSpc>
                <a:spcPts val="2600"/>
              </a:lnSpc>
            </a:pPr>
            <a:endPar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endParaRPr>
          </a:p>
        </p:txBody>
      </p:sp>
      <p:sp>
        <p:nvSpPr>
          <p:cNvPr id="11" name="文本框 10"/>
          <p:cNvSpPr txBox="1"/>
          <p:nvPr/>
        </p:nvSpPr>
        <p:spPr>
          <a:xfrm>
            <a:off x="588632" y="926737"/>
            <a:ext cx="4906911" cy="1631216"/>
          </a:xfrm>
          <a:prstGeom prst="rect">
            <a:avLst/>
          </a:prstGeom>
          <a:noFill/>
        </p:spPr>
        <p:txBody>
          <a:bodyPr wrap="square" rtlCol="0">
            <a:spAutoFit/>
          </a:bodyPr>
          <a:lstStyle/>
          <a:p>
            <a:pPr algn="just"/>
            <a:r>
              <a:rPr lang="en" altLang="zh-CN" sz="2000" dirty="0">
                <a:solidFill>
                  <a:srgbClr val="6C6E70"/>
                </a:solidFill>
                <a:latin typeface="Microsoft YaHei" panose="020B0503020204020204" pitchFamily="34" charset="-122"/>
                <a:ea typeface="Microsoft YaHei" panose="020B0503020204020204" pitchFamily="34" charset="-122"/>
              </a:rPr>
              <a:t>Sentence-level attention</a:t>
            </a: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endParaRPr lang="en" altLang="zh-CN" sz="2000" dirty="0">
              <a:solidFill>
                <a:srgbClr val="6C6E70"/>
              </a:solidFill>
              <a:latin typeface="Microsoft YaHei" panose="020B0503020204020204" pitchFamily="34" charset="-122"/>
              <a:ea typeface="Microsoft YaHei" panose="020B0503020204020204" pitchFamily="34" charset="-122"/>
            </a:endParaRPr>
          </a:p>
          <a:p>
            <a:pPr marL="342900" indent="-342900" algn="just">
              <a:buFont typeface="Arial" panose="020B0604020202020204" pitchFamily="34" charset="0"/>
              <a:buChar char="•"/>
            </a:pPr>
            <a:r>
              <a:rPr lang="en" altLang="zh-CN" sz="2000" dirty="0">
                <a:solidFill>
                  <a:srgbClr val="6C6E70"/>
                </a:solidFill>
                <a:latin typeface="Microsoft YaHei" panose="020B0503020204020204" pitchFamily="34" charset="-122"/>
                <a:ea typeface="Microsoft YaHei" panose="020B0503020204020204" pitchFamily="34" charset="-122"/>
              </a:rPr>
              <a:t>Use different structures for different MRC tasks</a:t>
            </a:r>
          </a:p>
        </p:txBody>
      </p:sp>
      <p:pic>
        <p:nvPicPr>
          <p:cNvPr id="4" name="图片 3">
            <a:extLst>
              <a:ext uri="{FF2B5EF4-FFF2-40B4-BE49-F238E27FC236}">
                <a16:creationId xmlns:a16="http://schemas.microsoft.com/office/drawing/2014/main" id="{9787CB10-58B2-714F-BD45-9AF42157D07A}"/>
              </a:ext>
            </a:extLst>
          </p:cNvPr>
          <p:cNvPicPr>
            <a:picLocks noChangeAspect="1"/>
          </p:cNvPicPr>
          <p:nvPr/>
        </p:nvPicPr>
        <p:blipFill>
          <a:blip r:embed="rId3"/>
          <a:stretch>
            <a:fillRect/>
          </a:stretch>
        </p:blipFill>
        <p:spPr>
          <a:xfrm>
            <a:off x="5888633" y="734617"/>
            <a:ext cx="3255367" cy="2496186"/>
          </a:xfrm>
          <a:prstGeom prst="rect">
            <a:avLst/>
          </a:prstGeom>
        </p:spPr>
      </p:pic>
    </p:spTree>
    <p:extLst>
      <p:ext uri="{BB962C8B-B14F-4D97-AF65-F5344CB8AC3E}">
        <p14:creationId xmlns:p14="http://schemas.microsoft.com/office/powerpoint/2010/main" val="34456724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8632" y="370415"/>
            <a:ext cx="5134205" cy="438133"/>
          </a:xfrm>
          <a:prstGeom prst="rect">
            <a:avLst/>
          </a:prstGeom>
          <a:noFill/>
        </p:spPr>
        <p:txBody>
          <a:bodyPr wrap="square" rtlCol="0">
            <a:spAutoFit/>
          </a:bodyPr>
          <a:lstStyle/>
          <a:p>
            <a:pPr>
              <a:lnSpc>
                <a:spcPts val="2600"/>
              </a:lnSpc>
            </a:pPr>
            <a:r>
              <a:rPr kumimoji="1" lang="en-US" altLang="zh-CN" sz="2600" dirty="0">
                <a:solidFill>
                  <a:srgbClr val="A51E36"/>
                </a:solidFill>
                <a:latin typeface="Microsoft YaHei" panose="020B0503020204020204" pitchFamily="34" charset="-122"/>
                <a:ea typeface="Microsoft YaHei" panose="020B0503020204020204" pitchFamily="34" charset="-122"/>
                <a:cs typeface="Gotham Bold" charset="0"/>
              </a:rPr>
              <a:t>Loss function</a:t>
            </a:r>
          </a:p>
        </p:txBody>
      </p:sp>
      <p:sp>
        <p:nvSpPr>
          <p:cNvPr id="11" name="文本框 10"/>
          <p:cNvSpPr txBox="1"/>
          <p:nvPr/>
        </p:nvSpPr>
        <p:spPr>
          <a:xfrm>
            <a:off x="588632" y="1029192"/>
            <a:ext cx="7896999" cy="707886"/>
          </a:xfrm>
          <a:prstGeom prst="rect">
            <a:avLst/>
          </a:prstGeom>
          <a:noFill/>
        </p:spPr>
        <p:txBody>
          <a:bodyPr wrap="square" rtlCol="0">
            <a:spAutoFit/>
          </a:bodyPr>
          <a:lstStyle/>
          <a:p>
            <a:pPr algn="just"/>
            <a:r>
              <a:rPr lang="en" altLang="zh-CN" sz="2000" dirty="0">
                <a:solidFill>
                  <a:srgbClr val="6C6E70"/>
                </a:solidFill>
                <a:latin typeface="Microsoft YaHei" panose="020B0503020204020204" pitchFamily="34" charset="-122"/>
                <a:ea typeface="Microsoft YaHei" panose="020B0503020204020204" pitchFamily="34" charset="-122"/>
              </a:rPr>
              <a:t>Task-specific loss</a:t>
            </a:r>
          </a:p>
          <a:p>
            <a:pPr algn="just"/>
            <a:endParaRPr lang="zh-CN" altLang="en-US" sz="2000" dirty="0">
              <a:solidFill>
                <a:srgbClr val="6C6E70"/>
              </a:solidFill>
              <a:latin typeface="Microsoft YaHei" panose="020B0503020204020204" pitchFamily="34" charset="-122"/>
              <a:ea typeface="Microsoft YaHei" panose="020B0503020204020204" pitchFamily="34" charset="-122"/>
            </a:endParaRPr>
          </a:p>
        </p:txBody>
      </p:sp>
      <p:pic>
        <p:nvPicPr>
          <p:cNvPr id="2" name="图片 1">
            <a:extLst>
              <a:ext uri="{FF2B5EF4-FFF2-40B4-BE49-F238E27FC236}">
                <a16:creationId xmlns:a16="http://schemas.microsoft.com/office/drawing/2014/main" id="{E48DCF9E-ECD4-B04F-AB3B-A8509096FAEB}"/>
              </a:ext>
            </a:extLst>
          </p:cNvPr>
          <p:cNvPicPr>
            <a:picLocks noChangeAspect="1"/>
          </p:cNvPicPr>
          <p:nvPr/>
        </p:nvPicPr>
        <p:blipFill>
          <a:blip r:embed="rId3"/>
          <a:stretch>
            <a:fillRect/>
          </a:stretch>
        </p:blipFill>
        <p:spPr>
          <a:xfrm>
            <a:off x="588632" y="1522078"/>
            <a:ext cx="4931923" cy="489837"/>
          </a:xfrm>
          <a:prstGeom prst="rect">
            <a:avLst/>
          </a:prstGeom>
        </p:spPr>
      </p:pic>
      <p:sp>
        <p:nvSpPr>
          <p:cNvPr id="5" name="文本框 4">
            <a:extLst>
              <a:ext uri="{FF2B5EF4-FFF2-40B4-BE49-F238E27FC236}">
                <a16:creationId xmlns:a16="http://schemas.microsoft.com/office/drawing/2014/main" id="{235E9CAF-9068-3647-A023-C01891E8603B}"/>
              </a:ext>
            </a:extLst>
          </p:cNvPr>
          <p:cNvSpPr txBox="1"/>
          <p:nvPr/>
        </p:nvSpPr>
        <p:spPr>
          <a:xfrm>
            <a:off x="588631" y="2345448"/>
            <a:ext cx="7896999" cy="707886"/>
          </a:xfrm>
          <a:prstGeom prst="rect">
            <a:avLst/>
          </a:prstGeom>
          <a:noFill/>
        </p:spPr>
        <p:txBody>
          <a:bodyPr wrap="square" rtlCol="0">
            <a:spAutoFit/>
          </a:bodyPr>
          <a:lstStyle/>
          <a:p>
            <a:pPr algn="just"/>
            <a:r>
              <a:rPr lang="en" altLang="zh-CN" sz="2000" dirty="0">
                <a:solidFill>
                  <a:srgbClr val="6C6E70"/>
                </a:solidFill>
                <a:latin typeface="Microsoft YaHei" panose="020B0503020204020204" pitchFamily="34" charset="-122"/>
                <a:ea typeface="Microsoft YaHei" panose="020B0503020204020204" pitchFamily="34" charset="-122"/>
              </a:rPr>
              <a:t>Evidence loss</a:t>
            </a:r>
          </a:p>
          <a:p>
            <a:pPr algn="just"/>
            <a:endParaRPr lang="zh-CN" altLang="en-US" sz="2000" dirty="0">
              <a:solidFill>
                <a:srgbClr val="6C6E70"/>
              </a:solidFill>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4B181626-A491-C244-BF77-6D24ECDCA52E}"/>
              </a:ext>
            </a:extLst>
          </p:cNvPr>
          <p:cNvPicPr>
            <a:picLocks noChangeAspect="1"/>
          </p:cNvPicPr>
          <p:nvPr/>
        </p:nvPicPr>
        <p:blipFill>
          <a:blip r:embed="rId4"/>
          <a:stretch>
            <a:fillRect/>
          </a:stretch>
        </p:blipFill>
        <p:spPr>
          <a:xfrm>
            <a:off x="588631" y="2699391"/>
            <a:ext cx="5257692" cy="1034487"/>
          </a:xfrm>
          <a:prstGeom prst="rect">
            <a:avLst/>
          </a:prstGeom>
        </p:spPr>
      </p:pic>
    </p:spTree>
    <p:extLst>
      <p:ext uri="{BB962C8B-B14F-4D97-AF65-F5344CB8AC3E}">
        <p14:creationId xmlns:p14="http://schemas.microsoft.com/office/powerpoint/2010/main" val="3521369616"/>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638</TotalTime>
  <Words>1714</Words>
  <Application>Microsoft Macintosh PowerPoint</Application>
  <PresentationFormat>自定义</PresentationFormat>
  <Paragraphs>144</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DengXian</vt:lpstr>
      <vt:lpstr>兰亭黑-简 中黑</vt:lpstr>
      <vt:lpstr>Microsoft YaHei</vt:lpstr>
      <vt:lpstr>Geometria</vt:lpstr>
      <vt:lpstr>Geometria-Medium</vt:lpstr>
      <vt:lpstr>Gotham Rounded Book</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snow noir</dc:creator>
  <cp:lastModifiedBy>陆 小波</cp:lastModifiedBy>
  <cp:revision>299</cp:revision>
  <dcterms:created xsi:type="dcterms:W3CDTF">2017-10-31T12:19:00Z</dcterms:created>
  <dcterms:modified xsi:type="dcterms:W3CDTF">2021-11-08T08:29:10Z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EA83AD495EDC4964935791BACC433186</vt:lpwstr>
  </property>
  <property fmtid="{D5CDD505-2E9C-101B-9397-08002B2CF9AE}" pid="3" name="KSOProductBuildVer">
    <vt:lpwstr>2052-11.1.0.10700</vt:lpwstr>
  </property>
</Properties>
</file>