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3" autoAdjust="0"/>
  </p:normalViewPr>
  <p:slideViewPr>
    <p:cSldViewPr snapToGrid="0">
      <p:cViewPr>
        <p:scale>
          <a:sx n="87" d="100"/>
          <a:sy n="87" d="100"/>
        </p:scale>
        <p:origin x="9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E0034-1C27-4211-825F-579948ACDAC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0421-E369-484D-9E82-49F2A041A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9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flatNER</a:t>
            </a:r>
            <a:r>
              <a:rPr lang="zh-CN" altLang="en-US" dirty="0"/>
              <a:t>：普通</a:t>
            </a:r>
            <a:r>
              <a:rPr lang="en-US" altLang="zh-CN" dirty="0" err="1"/>
              <a:t>ner</a:t>
            </a:r>
            <a:r>
              <a:rPr lang="zh-CN" altLang="en-US" dirty="0"/>
              <a:t>任务 </a:t>
            </a:r>
            <a:r>
              <a:rPr lang="en-US" altLang="zh-CN" dirty="0"/>
              <a:t>BIO</a:t>
            </a:r>
            <a:r>
              <a:rPr lang="zh-CN" altLang="en-US" dirty="0"/>
              <a:t>：即 </a:t>
            </a:r>
            <a:r>
              <a:rPr lang="en-US" altLang="zh-CN" dirty="0"/>
              <a:t>Beginning</a:t>
            </a:r>
            <a:r>
              <a:rPr lang="zh-CN" altLang="en-US" dirty="0"/>
              <a:t>、</a:t>
            </a:r>
            <a:r>
              <a:rPr lang="en-US" altLang="zh-CN" dirty="0"/>
              <a:t>Inside</a:t>
            </a:r>
            <a:r>
              <a:rPr lang="zh-CN" altLang="en-US" dirty="0"/>
              <a:t>、</a:t>
            </a:r>
            <a:r>
              <a:rPr lang="en-US" altLang="zh-CN" dirty="0"/>
              <a:t>Outside</a:t>
            </a:r>
            <a:r>
              <a:rPr lang="zh-CN" altLang="en-US" dirty="0"/>
              <a:t>，对于一个实体的第一个 </a:t>
            </a:r>
            <a:r>
              <a:rPr lang="en-US" altLang="zh-CN" dirty="0"/>
              <a:t>token</a:t>
            </a:r>
            <a:r>
              <a:rPr lang="zh-CN" altLang="en-US" dirty="0"/>
              <a:t>，标注为 </a:t>
            </a:r>
            <a:r>
              <a:rPr lang="en-US" altLang="zh-CN" dirty="0"/>
              <a:t>B-[type]</a:t>
            </a:r>
            <a:r>
              <a:rPr lang="zh-CN" altLang="en-US" dirty="0"/>
              <a:t>，实体其他位置的 </a:t>
            </a:r>
            <a:r>
              <a:rPr lang="en-US" altLang="zh-CN" dirty="0"/>
              <a:t>token </a:t>
            </a:r>
            <a:r>
              <a:rPr lang="zh-CN" altLang="en-US" dirty="0"/>
              <a:t>标注为 </a:t>
            </a:r>
            <a:r>
              <a:rPr lang="en-US" altLang="zh-CN" dirty="0"/>
              <a:t>I-[type]</a:t>
            </a:r>
            <a:r>
              <a:rPr lang="zh-CN" altLang="en-US" dirty="0"/>
              <a:t>，不属于任何实体的 </a:t>
            </a:r>
            <a:r>
              <a:rPr lang="en-US" altLang="zh-CN" dirty="0"/>
              <a:t>token </a:t>
            </a:r>
            <a:r>
              <a:rPr lang="zh-CN" altLang="en-US" dirty="0"/>
              <a:t>标注为 </a:t>
            </a:r>
            <a:r>
              <a:rPr lang="en-US" altLang="zh-CN" dirty="0"/>
              <a:t>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nestNER</a:t>
            </a:r>
            <a:r>
              <a:rPr lang="zh-CN" altLang="en-US" dirty="0"/>
              <a:t>：某个实体完全嵌套在另一个实体中</a:t>
            </a:r>
            <a:endParaRPr lang="en-US" altLang="zh-CN" dirty="0"/>
          </a:p>
          <a:p>
            <a:r>
              <a:rPr lang="en-US" altLang="zh-CN" dirty="0" err="1"/>
              <a:t>DiscontinuousNER</a:t>
            </a:r>
            <a:r>
              <a:rPr lang="zh-CN" altLang="en-US" dirty="0"/>
              <a:t>：实体信息中包含多个不相邻的跨度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80421-E369-484D-9E82-49F2A041A8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2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之前常用的几种方法应对不同任务的缺陷：</a:t>
            </a:r>
            <a:endParaRPr lang="en-US" altLang="zh-CN" dirty="0"/>
          </a:p>
          <a:p>
            <a:r>
              <a:rPr lang="zh-CN" altLang="en-US" dirty="0"/>
              <a:t>序列标注：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必须设计不同的标记模式以适应不同的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子任务。一个标记模式很难适用于所有三个子任务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基于跨度的模型：需要枚举所有的可能的跨度，复杂度是句子长度的平方，在不连续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任务中几乎不可能枚举，设一个最大长度限制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Hypergraph</a:t>
            </a:r>
            <a:r>
              <a:rPr lang="zh-CN" altLang="en-US" sz="1200" dirty="0"/>
              <a:t>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它存在伪结构问题，并且在推理和解码过程中存在结构歧义问题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于是本文提出了一种用指针方式标记的</a:t>
            </a:r>
            <a:r>
              <a:rPr lang="en-US" altLang="zh-CN" sz="1200" dirty="0"/>
              <a:t>seq2seq</a:t>
            </a:r>
            <a:r>
              <a:rPr lang="zh-CN" altLang="en-US" sz="1200" dirty="0"/>
              <a:t>框架来同时解决这三种</a:t>
            </a:r>
            <a:r>
              <a:rPr lang="en-US" altLang="zh-CN" sz="1200" dirty="0"/>
              <a:t>NER</a:t>
            </a:r>
            <a:r>
              <a:rPr lang="zh-CN" altLang="en-US" sz="1200" dirty="0"/>
              <a:t>子任务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80421-E369-484D-9E82-49F2A041A8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5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：</a:t>
            </a:r>
            <a:r>
              <a:rPr lang="en-US" altLang="zh-CN" dirty="0"/>
              <a:t>&lt;s&gt; &lt;/s&gt;</a:t>
            </a:r>
            <a:r>
              <a:rPr lang="zh-CN" altLang="en-US" dirty="0"/>
              <a:t>是预先定义的</a:t>
            </a:r>
            <a:r>
              <a:rPr lang="en-US" altLang="zh-CN" dirty="0"/>
              <a:t>sentence</a:t>
            </a:r>
            <a:r>
              <a:rPr lang="zh-CN" altLang="en-US" dirty="0"/>
              <a:t>的开始和结束标记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：“</a:t>
            </a:r>
            <a:r>
              <a:rPr lang="en-US" altLang="zh-CN" dirty="0"/>
              <a:t>7”</a:t>
            </a:r>
            <a:r>
              <a:rPr lang="zh-CN" altLang="en-US" dirty="0"/>
              <a:t>：</a:t>
            </a:r>
            <a:r>
              <a:rPr lang="en-US" altLang="zh-CN" dirty="0"/>
              <a:t>entity tag “&lt;dis&gt;” </a:t>
            </a:r>
            <a:r>
              <a:rPr lang="zh-CN" altLang="en-US" dirty="0"/>
              <a:t>其他数字</a:t>
            </a:r>
            <a:r>
              <a:rPr lang="en-US" altLang="zh-CN" dirty="0"/>
              <a:t>:</a:t>
            </a:r>
            <a:r>
              <a:rPr lang="zh-CN" altLang="en-US" dirty="0"/>
              <a:t>指针索引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和</a:t>
            </a:r>
            <a:r>
              <a:rPr lang="en-US" altLang="zh-CN" dirty="0"/>
              <a:t>tag</a:t>
            </a:r>
            <a:r>
              <a:rPr lang="zh-CN" altLang="en-US" dirty="0"/>
              <a:t>序号分开</a:t>
            </a:r>
            <a:endParaRPr lang="en-US" altLang="zh-CN" dirty="0"/>
          </a:p>
          <a:p>
            <a:r>
              <a:rPr lang="zh-CN" altLang="en-US" dirty="0"/>
              <a:t>左边先对</a:t>
            </a:r>
            <a:r>
              <a:rPr lang="en-US" altLang="zh-CN" dirty="0"/>
              <a:t>token embedding</a:t>
            </a:r>
            <a:r>
              <a:rPr lang="zh-CN" altLang="en-US" dirty="0"/>
              <a:t>和</a:t>
            </a:r>
            <a:r>
              <a:rPr lang="en-US" altLang="zh-CN" dirty="0"/>
              <a:t>position embedding </a:t>
            </a:r>
            <a:r>
              <a:rPr lang="zh-CN" altLang="en-US" dirty="0"/>
              <a:t>进行一个</a:t>
            </a:r>
            <a:r>
              <a:rPr lang="en-US" altLang="zh-CN" dirty="0"/>
              <a:t>self-attention</a:t>
            </a:r>
            <a:r>
              <a:rPr lang="zh-CN" altLang="en-US" dirty="0"/>
              <a:t>，得到的</a:t>
            </a:r>
            <a:r>
              <a:rPr lang="en-US" altLang="zh-CN" dirty="0"/>
              <a:t>hidden state</a:t>
            </a:r>
            <a:r>
              <a:rPr lang="zh-CN" altLang="en-US" dirty="0"/>
              <a:t>经过</a:t>
            </a:r>
            <a:r>
              <a:rPr lang="en-US" altLang="zh-CN" dirty="0"/>
              <a:t>MLP</a:t>
            </a:r>
            <a:r>
              <a:rPr lang="zh-CN" altLang="en-US" dirty="0"/>
              <a:t>和原始 的</a:t>
            </a:r>
            <a:r>
              <a:rPr lang="en-US" altLang="zh-CN" dirty="0"/>
              <a:t>token embedding</a:t>
            </a:r>
            <a:r>
              <a:rPr lang="zh-CN" altLang="en-US" dirty="0"/>
              <a:t>加权求和。</a:t>
            </a:r>
            <a:endParaRPr lang="en-US" altLang="zh-CN" dirty="0"/>
          </a:p>
          <a:p>
            <a:r>
              <a:rPr lang="zh-CN" altLang="en-US" dirty="0"/>
              <a:t>右边的到</a:t>
            </a:r>
            <a:r>
              <a:rPr lang="en-US" altLang="zh-CN" dirty="0"/>
              <a:t>tag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结果，分别和</a:t>
            </a:r>
            <a:r>
              <a:rPr lang="en-US" altLang="zh-CN" dirty="0"/>
              <a:t>decoder</a:t>
            </a:r>
            <a:r>
              <a:rPr lang="zh-CN" altLang="en-US" dirty="0"/>
              <a:t>当前</a:t>
            </a:r>
            <a:r>
              <a:rPr lang="en-US" altLang="zh-CN" dirty="0"/>
              <a:t>hidden state</a:t>
            </a:r>
            <a:r>
              <a:rPr lang="zh-CN" altLang="en-US" dirty="0"/>
              <a:t>做点积，这俩</a:t>
            </a:r>
            <a:r>
              <a:rPr lang="en-US" altLang="zh-CN" dirty="0" err="1"/>
              <a:t>concat</a:t>
            </a:r>
            <a:r>
              <a:rPr lang="zh-CN" altLang="en-US" dirty="0"/>
              <a:t>之后</a:t>
            </a:r>
            <a:r>
              <a:rPr lang="en-US" altLang="zh-CN" dirty="0" err="1"/>
              <a:t>softmax</a:t>
            </a:r>
            <a:r>
              <a:rPr lang="zh-CN" altLang="en-US" dirty="0"/>
              <a:t>得到一个分布，得分最高</a:t>
            </a:r>
            <a:r>
              <a:rPr lang="en-US" altLang="zh-CN" dirty="0"/>
              <a:t>token/tag</a:t>
            </a:r>
            <a:r>
              <a:rPr lang="zh-CN" altLang="en-US" dirty="0"/>
              <a:t>的加入下一轮的</a:t>
            </a:r>
            <a:r>
              <a:rPr lang="en-US" altLang="zh-CN" dirty="0"/>
              <a:t>decoder</a:t>
            </a:r>
            <a:r>
              <a:rPr lang="zh-CN" altLang="en-US" dirty="0"/>
              <a:t>的输入</a:t>
            </a:r>
            <a:endParaRPr lang="en-US" altLang="zh-CN" dirty="0"/>
          </a:p>
          <a:p>
            <a:r>
              <a:rPr lang="zh-CN" altLang="en-US" dirty="0"/>
              <a:t>要引入</a:t>
            </a:r>
            <a:r>
              <a:rPr lang="en-US" altLang="zh-CN" dirty="0"/>
              <a:t>token embedding</a:t>
            </a:r>
            <a:r>
              <a:rPr lang="zh-CN" altLang="en-US" dirty="0"/>
              <a:t>的一部分 </a:t>
            </a:r>
            <a:r>
              <a:rPr lang="en-US" altLang="zh-CN" dirty="0" err="1"/>
              <a:t>resnet</a:t>
            </a:r>
            <a:r>
              <a:rPr lang="en-US" altLang="zh-CN" dirty="0"/>
              <a:t> ensemble</a:t>
            </a:r>
            <a:r>
              <a:rPr lang="zh-CN" altLang="en-US" dirty="0"/>
              <a:t>的效果</a:t>
            </a:r>
            <a:endParaRPr lang="en-US" altLang="zh-CN" dirty="0"/>
          </a:p>
          <a:p>
            <a:r>
              <a:rPr lang="en-US" altLang="zh-CN" dirty="0"/>
              <a:t>Decoder</a:t>
            </a:r>
            <a:r>
              <a:rPr lang="zh-CN" altLang="en-US" dirty="0"/>
              <a:t>里是</a:t>
            </a:r>
            <a:r>
              <a:rPr lang="en-US" altLang="zh-CN" dirty="0"/>
              <a:t>transformer</a:t>
            </a:r>
            <a:r>
              <a:rPr lang="zh-CN" altLang="en-US" dirty="0"/>
              <a:t>的堆叠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80421-E369-484D-9E82-49F2A041A8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2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本文提出并测试了三种基于指针的定位原始句子中实体的方法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：实体每个起始点与结束点，若不连续则连着写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BPE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：所有的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Word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：只记录开始位置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80421-E369-484D-9E82-49F2A041A8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3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 err="1"/>
              <a:t>flatNER</a:t>
            </a:r>
            <a:r>
              <a:rPr lang="zh-CN" altLang="en-US" dirty="0"/>
              <a:t>和</a:t>
            </a:r>
            <a:r>
              <a:rPr lang="en-US" altLang="zh-CN" dirty="0" err="1"/>
              <a:t>NestedNER</a:t>
            </a:r>
            <a:r>
              <a:rPr lang="zh-CN" altLang="en-US" dirty="0"/>
              <a:t>的实验结果</a:t>
            </a:r>
            <a:endParaRPr lang="en-US" altLang="zh-CN" dirty="0"/>
          </a:p>
          <a:p>
            <a:r>
              <a:rPr lang="en-US" altLang="zh-CN" dirty="0"/>
              <a:t>Precision recall f1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80421-E369-484D-9E82-49F2A041A8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6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三种实体表示之间的性能差异。“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Word”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实体表示几乎在所有数据集中都能获得更好的性能。“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Span”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BPE”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表示之间的比较更为复杂。说明</a:t>
            </a:r>
            <a:r>
              <a:rPr lang="zh-CN" altLang="en-US" dirty="0"/>
              <a:t>对于生成性框架，实体表示越短，效果就越好</a:t>
            </a:r>
            <a:endParaRPr lang="en-US" altLang="zh-CN" dirty="0"/>
          </a:p>
          <a:p>
            <a:r>
              <a:rPr lang="zh-CN" altLang="en-US" dirty="0"/>
              <a:t>数字是实体表示的平均长度和长度中位数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然而，尽管“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BPE”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表示法的平均实体长度比“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Span”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表示法长，但它在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CoNLL2003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OntoNotes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ACE2004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ACE2005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中实现了更好的性能，这是因为“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BPE”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表示法更类似于预训练任务，即预测连续的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BPE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更类似于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bart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文本生成的模式，模型见过这种语法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80421-E369-484D-9E82-49F2A041A8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6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提出了一种统一的生成式的框架来解决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flat NER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nested NER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discontinuous NER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三种不同的子任务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dirty="0"/>
              <a:t>将预先训练的</a:t>
            </a:r>
            <a:r>
              <a:rPr lang="en-US" altLang="zh-CN" dirty="0"/>
              <a:t>Seq2Seq</a:t>
            </a:r>
            <a:r>
              <a:rPr lang="zh-CN" altLang="en-US" dirty="0"/>
              <a:t>模型</a:t>
            </a:r>
            <a:r>
              <a:rPr lang="en-US" altLang="zh-CN" dirty="0">
                <a:effectLst/>
              </a:rPr>
              <a:t>BART</a:t>
            </a:r>
            <a:r>
              <a:rPr lang="zh-CN" altLang="en-US" dirty="0">
                <a:effectLst/>
              </a:rPr>
              <a:t>纳入我们的框架</a:t>
            </a:r>
            <a:r>
              <a:rPr lang="zh-CN" altLang="en-US" dirty="0"/>
              <a:t>，并利用</a:t>
            </a:r>
            <a:r>
              <a:rPr lang="zh-CN" altLang="en-US" dirty="0">
                <a:effectLst/>
              </a:rPr>
              <a:t>三种实体表示将实体线性化为序列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3</a:t>
            </a:r>
            <a:r>
              <a:rPr lang="zh-CN" altLang="en-US" dirty="0"/>
              <a:t>避免了复杂的标记，而是使用指针方式进行标记，并在</a:t>
            </a:r>
            <a:r>
              <a:rPr lang="en-US" altLang="zh-CN" dirty="0"/>
              <a:t>8</a:t>
            </a:r>
            <a:r>
              <a:rPr lang="zh-CN" altLang="en-US" dirty="0"/>
              <a:t>个英文数据集上达到或接近</a:t>
            </a:r>
            <a:r>
              <a:rPr lang="en-US" altLang="zh-CN" dirty="0"/>
              <a:t>SOTA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80421-E369-484D-9E82-49F2A041A8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3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2D7A0-67FC-4400-B7A4-49FF84961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99CAC8-F2CB-47B7-AECB-58F6D6C12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E6500-F2FA-4FDA-844C-BE225E25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2421A-5403-477D-9A1B-E2B6E1F2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10364-B199-49DE-97D4-8078D925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FF682-EC6F-445C-AB6E-4FF5108F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6710C-3EE5-45FF-B211-EFB7991FA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8BEC0-FC05-42C3-97A9-EABC3D18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3805B-8304-4344-9B87-C0D23A24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1B415-000D-43ED-BD6F-963B9E2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3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B8BED1-3937-49A5-8607-4A8B3D7CF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4AE85-A607-4FA0-879D-DE7A4FF76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EAAAE-50E2-428E-9309-8B8826D3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31058-47A4-4B32-A60F-352B5D36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18255-1395-4546-8921-0EFEF0E4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1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662E-BCCA-44FE-B7DE-9AD2C210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C4663-11A8-4DD5-89F1-574645FB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29A2B-5E01-4659-914C-956F0D58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502ED-343D-4D0C-9DEC-190AE5B1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B67C1-FD07-4BA6-890C-C66881C3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340F2-A289-4030-868C-2AA06B7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A61B7-4726-4496-A415-B8F8064D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8C190-B08A-4FF8-875A-573398D6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0D754-A130-4EF5-906A-A928035F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F5380-A1F3-4891-96C9-DB0AFC68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7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E021-5B52-4323-8DA4-4279BA37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D93D8-3C3A-4735-A080-8B1EAE7BA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016B5A-9AD7-47A4-955F-1BEB70BA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2AD30-98F9-4095-81EF-96472C19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C0937-9644-4356-B9C0-7ED4ACC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6932B-749A-4138-A9BE-77E9010F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001D-4E89-4BCE-96CD-D3063848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2427B-3F26-422C-AFC8-27E211DA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1EADF-4E84-4FCA-8095-77392CC7D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50B83-F9D1-42C4-89B9-85EE0FAC1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43C59-3ACE-4189-8021-7A935A4E8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D1253-6F85-4114-BAA1-9075C0CD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5C228-459A-4A8B-9F5D-8A461B28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B7168-79AD-4BA3-9820-B6CCF0EB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45DD8-0502-403D-8CE3-7E8015B8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35B80-3E1A-4A23-8C3B-D33B0ECD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F3407-DCA6-4CDA-B6C5-699783BE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E9C06D-0A9B-4700-AFC6-EAA7094A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5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393EFF-314B-4E28-8D8F-4690A3A3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9E326-1CF7-4B75-94A1-AF47A291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89B96F-358D-4A18-82FD-94CEEFEB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8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64191-591D-4840-B3C1-55B38FF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EEC64-AD10-423D-B723-92886E42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9F9F5-B4DF-4471-8289-4A33CEAE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707BE-F86F-49FB-A691-9F24B846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00D26-452B-449C-AA66-B5F31E18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6AE95-CA11-4201-B005-2E33B8B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2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3684-FF37-47A2-B7E4-02DBC52E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AD8E9-C14F-4FA9-88B3-34DF8C533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1EC09-D123-4A81-B1C1-022A5B3B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088DA-241A-419D-B718-F43E821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EC2FD-9038-43F3-9870-716DD0C3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5A3D31-5FA1-4109-8EC1-944E0397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9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7A0BF8-7562-4372-9911-C4767EFC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C3A67-6DB7-4EED-AC15-D65C7533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41568-41B4-4621-9BC7-CB9084124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0F91-5E5E-404C-8AB5-08A357D39F5E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BAACD-E807-4380-9D26-705A99A0A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A8275-BF76-485E-AE57-FB8F7D842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F2F0-6EB6-4A19-99AD-0DA582E04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8E40-A93D-4ABB-BF29-838B25F9D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Unified Generative Framework for Various NER Subtasks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685F71-9E98-430B-BC96-C1761A7A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88" y="3855422"/>
            <a:ext cx="7395423" cy="14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4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44EF44-EF81-472F-9F05-6669278CA2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6000" y="473498"/>
            <a:ext cx="3821113" cy="7794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714461-FC1D-4646-A13C-72CBEDA12480}"/>
              </a:ext>
            </a:extLst>
          </p:cNvPr>
          <p:cNvSpPr txBox="1"/>
          <p:nvPr/>
        </p:nvSpPr>
        <p:spPr>
          <a:xfrm>
            <a:off x="1016001" y="1394714"/>
            <a:ext cx="570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Named Entity Recognition (NER) is the task of identifying spans that represent entities in sentences.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F74465-560E-4992-BE04-939A09456AF8}"/>
              </a:ext>
            </a:extLst>
          </p:cNvPr>
          <p:cNvSpPr txBox="1"/>
          <p:nvPr/>
        </p:nvSpPr>
        <p:spPr>
          <a:xfrm>
            <a:off x="1016000" y="3036147"/>
            <a:ext cx="30107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NER subtasks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flat 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nested 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discontinuous NER</a:t>
            </a:r>
            <a:endParaRPr lang="en-US" altLang="zh-CN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AutoShape 2" descr="Untitled">
            <a:extLst>
              <a:ext uri="{FF2B5EF4-FFF2-40B4-BE49-F238E27FC236}">
                <a16:creationId xmlns:a16="http://schemas.microsoft.com/office/drawing/2014/main" id="{1AD0CF53-AB9D-43B2-BF01-ECBC960C42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45867F-CE71-465D-AB30-519B1C24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08" y="1161765"/>
            <a:ext cx="4358858" cy="50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3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AE6428EF-027C-4CE1-8059-BCA109A90E8A}"/>
              </a:ext>
            </a:extLst>
          </p:cNvPr>
          <p:cNvSpPr txBox="1">
            <a:spLocks/>
          </p:cNvSpPr>
          <p:nvPr/>
        </p:nvSpPr>
        <p:spPr>
          <a:xfrm>
            <a:off x="1016000" y="473498"/>
            <a:ext cx="3821113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793C3F-8DF6-4D36-9203-966AE927A934}"/>
              </a:ext>
            </a:extLst>
          </p:cNvPr>
          <p:cNvSpPr txBox="1"/>
          <p:nvPr/>
        </p:nvSpPr>
        <p:spPr>
          <a:xfrm>
            <a:off x="1016000" y="1790300"/>
            <a:ext cx="966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sequence labelling formulation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has to design different tagging schemas to fit various 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One tagging schema can hardly fit for all three NER subtasks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0A4DC5-1FC4-491A-96D1-B49250BD84CF}"/>
              </a:ext>
            </a:extLst>
          </p:cNvPr>
          <p:cNvSpPr txBox="1"/>
          <p:nvPr/>
        </p:nvSpPr>
        <p:spPr>
          <a:xfrm>
            <a:off x="1016000" y="2919557"/>
            <a:ext cx="966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Span-based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need to enumerate all possible spans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almost impossible to enumerate in the discontinuous NER scenario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657C4B-F055-4ECD-A935-D0005AEBC493}"/>
              </a:ext>
            </a:extLst>
          </p:cNvPr>
          <p:cNvSpPr txBox="1"/>
          <p:nvPr/>
        </p:nvSpPr>
        <p:spPr>
          <a:xfrm>
            <a:off x="1872649" y="5302041"/>
            <a:ext cx="1015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simple Seq2Seq framework with the pointer mechanism to generate the entity sequence directly.</a:t>
            </a:r>
            <a:endParaRPr lang="zh-CN" altLang="en-US" sz="20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B53EE62-38FB-4A2A-8CA6-B9762BF7C625}"/>
              </a:ext>
            </a:extLst>
          </p:cNvPr>
          <p:cNvSpPr/>
          <p:nvPr/>
        </p:nvSpPr>
        <p:spPr>
          <a:xfrm>
            <a:off x="1163053" y="5516417"/>
            <a:ext cx="562543" cy="27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4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FFDF116A-ADFE-4F20-BA9B-A77DA749688B}"/>
              </a:ext>
            </a:extLst>
          </p:cNvPr>
          <p:cNvSpPr txBox="1">
            <a:spLocks/>
          </p:cNvSpPr>
          <p:nvPr/>
        </p:nvSpPr>
        <p:spPr>
          <a:xfrm>
            <a:off x="1016000" y="473498"/>
            <a:ext cx="3821113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6BE1-94EB-4ECF-B656-77EF2753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9" y="1205379"/>
            <a:ext cx="9895481" cy="55305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6D168E-3064-4FEB-956F-FA0CF6877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634" y="3168602"/>
            <a:ext cx="3363415" cy="16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DBB34BA1-4606-4F36-9EF4-E846A37F1263}"/>
              </a:ext>
            </a:extLst>
          </p:cNvPr>
          <p:cNvSpPr txBox="1">
            <a:spLocks/>
          </p:cNvSpPr>
          <p:nvPr/>
        </p:nvSpPr>
        <p:spPr>
          <a:xfrm>
            <a:off x="1016000" y="473498"/>
            <a:ext cx="3821113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F960F-DFA7-45AE-8C93-FBDBEDF662B6}"/>
              </a:ext>
            </a:extLst>
          </p:cNvPr>
          <p:cNvSpPr txBox="1"/>
          <p:nvPr/>
        </p:nvSpPr>
        <p:spPr>
          <a:xfrm>
            <a:off x="1016000" y="1368548"/>
            <a:ext cx="929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Detailed Entity Representation with BART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A01FE2-EC17-4388-8569-8DF33336C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04" y="1830213"/>
            <a:ext cx="6316615" cy="3313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7ED913-3D26-4775-8528-FF482060A868}"/>
              </a:ext>
            </a:extLst>
          </p:cNvPr>
          <p:cNvSpPr txBox="1"/>
          <p:nvPr/>
        </p:nvSpPr>
        <p:spPr>
          <a:xfrm>
            <a:off x="7013122" y="5223717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：</a:t>
            </a:r>
            <a:r>
              <a:rPr lang="en-US" altLang="zh-CN" dirty="0"/>
              <a:t>entity representations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805F64-FC05-477C-B32E-FA06A73F1B2F}"/>
              </a:ext>
            </a:extLst>
          </p:cNvPr>
          <p:cNvSpPr txBox="1"/>
          <p:nvPr/>
        </p:nvSpPr>
        <p:spPr>
          <a:xfrm>
            <a:off x="1081315" y="2494089"/>
            <a:ext cx="4259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Span</a:t>
            </a:r>
            <a:r>
              <a:rPr lang="en-US" altLang="zh-CN" dirty="0"/>
              <a:t>: The position index of the first BPE of the starting entity word and the last BPE of the ending</a:t>
            </a:r>
          </a:p>
          <a:p>
            <a:endParaRPr lang="en-US" altLang="zh-CN" dirty="0"/>
          </a:p>
          <a:p>
            <a:r>
              <a:rPr lang="en-US" altLang="zh-CN" b="1" dirty="0"/>
              <a:t>BPE</a:t>
            </a:r>
            <a:r>
              <a:rPr lang="en-US" altLang="zh-CN" dirty="0"/>
              <a:t>: The position indexes of all BPEs of the</a:t>
            </a:r>
          </a:p>
          <a:p>
            <a:r>
              <a:rPr lang="en-US" altLang="zh-CN" dirty="0"/>
              <a:t>entity words.</a:t>
            </a:r>
          </a:p>
          <a:p>
            <a:endParaRPr lang="en-US" altLang="zh-CN" dirty="0"/>
          </a:p>
          <a:p>
            <a:r>
              <a:rPr lang="en-US" altLang="zh-CN" b="1" dirty="0"/>
              <a:t>Word</a:t>
            </a:r>
            <a:r>
              <a:rPr lang="en-US" altLang="zh-CN" dirty="0"/>
              <a:t>: Only the position index of the first BPE of each entity word is used.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42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F47548B8-C1C9-4149-A1C1-A4EF8B5DB318}"/>
              </a:ext>
            </a:extLst>
          </p:cNvPr>
          <p:cNvSpPr txBox="1">
            <a:spLocks/>
          </p:cNvSpPr>
          <p:nvPr/>
        </p:nvSpPr>
        <p:spPr>
          <a:xfrm>
            <a:off x="1016000" y="473498"/>
            <a:ext cx="3821113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95DF24-6464-4A3B-9142-21C705B4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57" y="1145885"/>
            <a:ext cx="5281397" cy="26327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A7E5BF-D9E9-45FE-A5AB-C57A676D6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744" y="3865529"/>
            <a:ext cx="7026691" cy="27319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762D54-2127-4CA6-B305-2692E09F5A26}"/>
              </a:ext>
            </a:extLst>
          </p:cNvPr>
          <p:cNvSpPr txBox="1"/>
          <p:nvPr/>
        </p:nvSpPr>
        <p:spPr>
          <a:xfrm>
            <a:off x="1423987" y="2245861"/>
            <a:ext cx="110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Flat NER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B71A8C-AD62-4CB6-9FE4-BB8C4EA0CA1F}"/>
              </a:ext>
            </a:extLst>
          </p:cNvPr>
          <p:cNvSpPr txBox="1"/>
          <p:nvPr/>
        </p:nvSpPr>
        <p:spPr>
          <a:xfrm>
            <a:off x="1423986" y="4815054"/>
            <a:ext cx="150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Nested NER</a:t>
            </a:r>
          </a:p>
        </p:txBody>
      </p:sp>
    </p:spTree>
    <p:extLst>
      <p:ext uri="{BB962C8B-B14F-4D97-AF65-F5344CB8AC3E}">
        <p14:creationId xmlns:p14="http://schemas.microsoft.com/office/powerpoint/2010/main" val="297207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23459381-2287-45DE-914F-CEA4836D32B5}"/>
              </a:ext>
            </a:extLst>
          </p:cNvPr>
          <p:cNvSpPr txBox="1">
            <a:spLocks/>
          </p:cNvSpPr>
          <p:nvPr/>
        </p:nvSpPr>
        <p:spPr>
          <a:xfrm>
            <a:off x="1016000" y="473498"/>
            <a:ext cx="3821113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38530-3E0A-428E-83E1-4C2A7F12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50" y="1633469"/>
            <a:ext cx="6714852" cy="21674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CCC8F1-67D9-4D5E-BD03-792AE8427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27" y="3940751"/>
            <a:ext cx="8170121" cy="18133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45BF03-1F3E-4758-8BE4-64A709729748}"/>
              </a:ext>
            </a:extLst>
          </p:cNvPr>
          <p:cNvSpPr txBox="1"/>
          <p:nvPr/>
        </p:nvSpPr>
        <p:spPr>
          <a:xfrm>
            <a:off x="1309686" y="2517140"/>
            <a:ext cx="150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Nested NER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564157-5797-4074-9BD1-DD2007566FAE}"/>
              </a:ext>
            </a:extLst>
          </p:cNvPr>
          <p:cNvSpPr txBox="1"/>
          <p:nvPr/>
        </p:nvSpPr>
        <p:spPr>
          <a:xfrm>
            <a:off x="2733415" y="5893898"/>
            <a:ext cx="682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Table</a:t>
            </a:r>
            <a:r>
              <a:rPr lang="zh-CN" altLang="en-US" sz="1600" dirty="0"/>
              <a:t>：</a:t>
            </a:r>
            <a:r>
              <a:rPr lang="en-US" altLang="zh-CN" sz="1600" dirty="0"/>
              <a:t>The average (before /) and median entity length (including the entity label) for each entity representations in the respective testing set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606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851A61B0-A0CF-40F4-84AF-B4DC1BD795B8}"/>
              </a:ext>
            </a:extLst>
          </p:cNvPr>
          <p:cNvSpPr txBox="1">
            <a:spLocks/>
          </p:cNvSpPr>
          <p:nvPr/>
        </p:nvSpPr>
        <p:spPr>
          <a:xfrm>
            <a:off x="1016000" y="473498"/>
            <a:ext cx="3821113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E865C-F153-4650-8D81-E62FD14D02E9}"/>
              </a:ext>
            </a:extLst>
          </p:cNvPr>
          <p:cNvSpPr txBox="1"/>
          <p:nvPr/>
        </p:nvSpPr>
        <p:spPr>
          <a:xfrm>
            <a:off x="1016000" y="1519845"/>
            <a:ext cx="9658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Propose a novel and simple generative solution to solve the flat NER, nested NER, and discontinuous NER subtasks in a unified framework</a:t>
            </a:r>
            <a:r>
              <a:rPr lang="zh-CN" altLang="en-US" sz="2400" dirty="0"/>
              <a:t>，</a:t>
            </a:r>
            <a:r>
              <a:rPr lang="en-US" altLang="zh-CN" sz="2400" dirty="0"/>
              <a:t>in which NER subtasks are formulated as an entity span sequence generation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Incorporate the pre-trained Seq2Seq model BART into our framework and exploit three kinds of entity representations to linearize entities into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proposed framework not only avoids the sophisticated design of tagging schema or span enumeration but also achieves </a:t>
            </a:r>
            <a:r>
              <a:rPr lang="en-US" altLang="zh-CN" sz="2400" dirty="0" err="1"/>
              <a:t>SoTA</a:t>
            </a:r>
            <a:r>
              <a:rPr lang="en-US" altLang="zh-CN" sz="2400" dirty="0"/>
              <a:t> or near </a:t>
            </a:r>
            <a:r>
              <a:rPr lang="en-US" altLang="zh-CN" sz="2400" dirty="0" err="1"/>
              <a:t>SoTA</a:t>
            </a:r>
            <a:r>
              <a:rPr lang="en-US" altLang="zh-CN" sz="2400" dirty="0"/>
              <a:t> performance on eight popular datasets.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59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850</Words>
  <Application>Microsoft Office PowerPoint</Application>
  <PresentationFormat>宽屏</PresentationFormat>
  <Paragraphs>73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Arial</vt:lpstr>
      <vt:lpstr>Calibri</vt:lpstr>
      <vt:lpstr>Office 主题​​</vt:lpstr>
      <vt:lpstr>A Unified Generative Framework for Various NER Subtasks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Unified Generative Framework for Various NER Subtasks</dc:title>
  <dc:creator>胡 凸</dc:creator>
  <cp:lastModifiedBy>胡 凸</cp:lastModifiedBy>
  <cp:revision>4</cp:revision>
  <dcterms:created xsi:type="dcterms:W3CDTF">2021-10-18T08:22:42Z</dcterms:created>
  <dcterms:modified xsi:type="dcterms:W3CDTF">2021-10-20T11:14:18Z</dcterms:modified>
</cp:coreProperties>
</file>