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305" r:id="rId2"/>
    <p:sldId id="325" r:id="rId3"/>
    <p:sldId id="329" r:id="rId4"/>
    <p:sldId id="328" r:id="rId5"/>
    <p:sldId id="330" r:id="rId6"/>
    <p:sldId id="334" r:id="rId7"/>
    <p:sldId id="335" r:id="rId8"/>
    <p:sldId id="336" r:id="rId9"/>
    <p:sldId id="338" r:id="rId10"/>
    <p:sldId id="337" r:id="rId11"/>
    <p:sldId id="340" r:id="rId12"/>
    <p:sldId id="333" r:id="rId13"/>
    <p:sldId id="260"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0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2260"/>
  </p:normalViewPr>
  <p:slideViewPr>
    <p:cSldViewPr snapToGrid="0" snapToObjects="1">
      <p:cViewPr varScale="1">
        <p:scale>
          <a:sx n="138" d="100"/>
          <a:sy n="138" d="100"/>
        </p:scale>
        <p:origin x="1378" y="7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1FFC74-675F-419A-AB64-ECD60824C9E2}" type="datetimeFigureOut">
              <a:rPr lang="zh-CN" altLang="en-US" smtClean="0"/>
              <a:t>2021/11/17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C1680-B39F-4B66-993B-4DBE4D46B404}" type="slidenum">
              <a:rPr lang="zh-CN" altLang="en-US" smtClean="0"/>
              <a:t>‹#›</a:t>
            </a:fld>
            <a:endParaRPr lang="zh-CN" altLang="en-US"/>
          </a:p>
        </p:txBody>
      </p:sp>
    </p:spTree>
    <p:extLst>
      <p:ext uri="{BB962C8B-B14F-4D97-AF65-F5344CB8AC3E}">
        <p14:creationId xmlns:p14="http://schemas.microsoft.com/office/powerpoint/2010/main" val="1897258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A9C1680-B39F-4B66-993B-4DBE4D46B404}" type="slidenum">
              <a:rPr lang="zh-CN" altLang="en-US" smtClean="0"/>
              <a:t>1</a:t>
            </a:fld>
            <a:endParaRPr lang="zh-CN" altLang="en-US"/>
          </a:p>
        </p:txBody>
      </p:sp>
    </p:spTree>
    <p:extLst>
      <p:ext uri="{BB962C8B-B14F-4D97-AF65-F5344CB8AC3E}">
        <p14:creationId xmlns:p14="http://schemas.microsoft.com/office/powerpoint/2010/main" val="3748604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D3805756-39C8-45E0-B12C-175005A8B3C1}"/>
              </a:ext>
            </a:extLst>
          </p:cNvPr>
          <p:cNvSpPr>
            <a:spLocks noGrp="1"/>
          </p:cNvSpPr>
          <p:nvPr>
            <p:ph type="body" idx="1"/>
          </p:nvPr>
        </p:nvSpPr>
        <p:spPr/>
        <p:txBody>
          <a:bodyPr/>
          <a:lstStyle/>
          <a:p>
            <a:r>
              <a:rPr lang="zh-CN" altLang="en-US" sz="1200" b="0" i="0" kern="1200">
                <a:solidFill>
                  <a:schemeClr val="tx1"/>
                </a:solidFill>
                <a:effectLst/>
                <a:latin typeface="+mn-lt"/>
                <a:ea typeface="+mn-ea"/>
                <a:cs typeface="+mn-cs"/>
              </a:rPr>
              <a:t>现阶段的</a:t>
            </a:r>
            <a:r>
              <a:rPr lang="en-US" altLang="zh-CN" sz="1200" b="0" i="0" kern="1200">
                <a:solidFill>
                  <a:schemeClr val="tx1"/>
                </a:solidFill>
                <a:effectLst/>
                <a:latin typeface="+mn-lt"/>
                <a:ea typeface="+mn-ea"/>
                <a:cs typeface="+mn-cs"/>
              </a:rPr>
              <a:t>NLU</a:t>
            </a:r>
            <a:r>
              <a:rPr lang="zh-CN" altLang="en-US" sz="1200" b="0" i="0" kern="1200">
                <a:solidFill>
                  <a:schemeClr val="tx1"/>
                </a:solidFill>
                <a:effectLst/>
                <a:latin typeface="+mn-lt"/>
                <a:ea typeface="+mn-ea"/>
                <a:cs typeface="+mn-cs"/>
              </a:rPr>
              <a:t>达到的效果都来源于质量很高的训练集，但是现实生活中存在的噪声</a:t>
            </a:r>
            <a:r>
              <a:rPr lang="en-US" altLang="zh-CN" sz="1200" b="0" i="0" kern="1200">
                <a:solidFill>
                  <a:schemeClr val="tx1"/>
                </a:solidFill>
                <a:effectLst/>
                <a:latin typeface="+mn-lt"/>
                <a:ea typeface="+mn-ea"/>
                <a:cs typeface="+mn-cs"/>
              </a:rPr>
              <a:t>/</a:t>
            </a:r>
            <a:r>
              <a:rPr lang="zh-CN" altLang="en-US" sz="1200" b="0" i="0" kern="1200">
                <a:solidFill>
                  <a:schemeClr val="tx1"/>
                </a:solidFill>
                <a:effectLst/>
                <a:latin typeface="+mn-lt"/>
                <a:ea typeface="+mn-ea"/>
                <a:cs typeface="+mn-cs"/>
              </a:rPr>
              <a:t>口语表达</a:t>
            </a:r>
            <a:r>
              <a:rPr lang="en-US" altLang="zh-CN" sz="1200" b="0" i="0" kern="1200">
                <a:solidFill>
                  <a:schemeClr val="tx1"/>
                </a:solidFill>
                <a:effectLst/>
                <a:latin typeface="+mn-lt"/>
                <a:ea typeface="+mn-ea"/>
                <a:cs typeface="+mn-cs"/>
              </a:rPr>
              <a:t>/</a:t>
            </a:r>
            <a:r>
              <a:rPr lang="zh-CN" altLang="en-US" sz="1200" b="0" i="0" kern="1200">
                <a:solidFill>
                  <a:schemeClr val="tx1"/>
                </a:solidFill>
                <a:effectLst/>
                <a:latin typeface="+mn-lt"/>
                <a:ea typeface="+mn-ea"/>
                <a:cs typeface="+mn-cs"/>
              </a:rPr>
              <a:t>话语多样性等情况都会影响最后的</a:t>
            </a:r>
            <a:r>
              <a:rPr lang="en-US" altLang="zh-CN" sz="1200" b="0" i="0" kern="1200">
                <a:solidFill>
                  <a:schemeClr val="tx1"/>
                </a:solidFill>
                <a:effectLst/>
                <a:latin typeface="+mn-lt"/>
                <a:ea typeface="+mn-ea"/>
                <a:cs typeface="+mn-cs"/>
              </a:rPr>
              <a:t>NLU</a:t>
            </a:r>
            <a:r>
              <a:rPr lang="zh-CN" altLang="en-US" sz="1200" b="0" i="0" kern="1200">
                <a:solidFill>
                  <a:schemeClr val="tx1"/>
                </a:solidFill>
                <a:effectLst/>
                <a:latin typeface="+mn-lt"/>
                <a:ea typeface="+mn-ea"/>
                <a:cs typeface="+mn-cs"/>
              </a:rPr>
              <a:t>结果。因此对于</a:t>
            </a:r>
            <a:r>
              <a:rPr lang="en-US" altLang="zh-CN" sz="1200" b="0" i="0" kern="1200">
                <a:solidFill>
                  <a:schemeClr val="tx1"/>
                </a:solidFill>
                <a:effectLst/>
                <a:latin typeface="+mn-lt"/>
                <a:ea typeface="+mn-ea"/>
                <a:cs typeface="+mn-cs"/>
              </a:rPr>
              <a:t>NLU</a:t>
            </a:r>
            <a:r>
              <a:rPr lang="zh-CN" altLang="en-US" sz="1200" b="0" i="0" kern="1200">
                <a:solidFill>
                  <a:schemeClr val="tx1"/>
                </a:solidFill>
                <a:effectLst/>
                <a:latin typeface="+mn-lt"/>
                <a:ea typeface="+mn-ea"/>
                <a:cs typeface="+mn-cs"/>
              </a:rPr>
              <a:t>鲁棒性的考察尤为必要。</a:t>
            </a:r>
            <a:endParaRPr lang="zh-CN" altLang="en-US"/>
          </a:p>
        </p:txBody>
      </p:sp>
    </p:spTree>
    <p:extLst>
      <p:ext uri="{BB962C8B-B14F-4D97-AF65-F5344CB8AC3E}">
        <p14:creationId xmlns:p14="http://schemas.microsoft.com/office/powerpoint/2010/main" val="1736990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D3805756-39C8-45E0-B12C-175005A8B3C1}"/>
              </a:ext>
            </a:extLst>
          </p:cNvPr>
          <p:cNvSpPr>
            <a:spLocks noGrp="1"/>
          </p:cNvSpPr>
          <p:nvPr>
            <p:ph type="body" idx="1"/>
          </p:nvPr>
        </p:nvSpPr>
        <p:spPr/>
        <p:txBody>
          <a:bodyPr/>
          <a:lstStyle/>
          <a:p>
            <a:r>
              <a:rPr lang="zh-CN" altLang="en-US" sz="1200" b="0" i="0" kern="1200">
                <a:solidFill>
                  <a:schemeClr val="tx1"/>
                </a:solidFill>
                <a:effectLst/>
                <a:latin typeface="+mn-lt"/>
                <a:ea typeface="+mn-ea"/>
                <a:cs typeface="+mn-cs"/>
              </a:rPr>
              <a:t>现阶段的</a:t>
            </a:r>
            <a:r>
              <a:rPr lang="en-US" altLang="zh-CN" sz="1200" b="0" i="0" kern="1200">
                <a:solidFill>
                  <a:schemeClr val="tx1"/>
                </a:solidFill>
                <a:effectLst/>
                <a:latin typeface="+mn-lt"/>
                <a:ea typeface="+mn-ea"/>
                <a:cs typeface="+mn-cs"/>
              </a:rPr>
              <a:t>NLU</a:t>
            </a:r>
            <a:r>
              <a:rPr lang="zh-CN" altLang="en-US" sz="1200" b="0" i="0" kern="1200">
                <a:solidFill>
                  <a:schemeClr val="tx1"/>
                </a:solidFill>
                <a:effectLst/>
                <a:latin typeface="+mn-lt"/>
                <a:ea typeface="+mn-ea"/>
                <a:cs typeface="+mn-cs"/>
              </a:rPr>
              <a:t>达到的效果都来源于质量很高的训练集，但是现实生活中存在的噪声</a:t>
            </a:r>
            <a:r>
              <a:rPr lang="en-US" altLang="zh-CN" sz="1200" b="0" i="0" kern="1200">
                <a:solidFill>
                  <a:schemeClr val="tx1"/>
                </a:solidFill>
                <a:effectLst/>
                <a:latin typeface="+mn-lt"/>
                <a:ea typeface="+mn-ea"/>
                <a:cs typeface="+mn-cs"/>
              </a:rPr>
              <a:t>/</a:t>
            </a:r>
            <a:r>
              <a:rPr lang="zh-CN" altLang="en-US" sz="1200" b="0" i="0" kern="1200">
                <a:solidFill>
                  <a:schemeClr val="tx1"/>
                </a:solidFill>
                <a:effectLst/>
                <a:latin typeface="+mn-lt"/>
                <a:ea typeface="+mn-ea"/>
                <a:cs typeface="+mn-cs"/>
              </a:rPr>
              <a:t>口语表达</a:t>
            </a:r>
            <a:r>
              <a:rPr lang="en-US" altLang="zh-CN" sz="1200" b="0" i="0" kern="1200">
                <a:solidFill>
                  <a:schemeClr val="tx1"/>
                </a:solidFill>
                <a:effectLst/>
                <a:latin typeface="+mn-lt"/>
                <a:ea typeface="+mn-ea"/>
                <a:cs typeface="+mn-cs"/>
              </a:rPr>
              <a:t>/</a:t>
            </a:r>
            <a:r>
              <a:rPr lang="zh-CN" altLang="en-US" sz="1200" b="0" i="0" kern="1200">
                <a:solidFill>
                  <a:schemeClr val="tx1"/>
                </a:solidFill>
                <a:effectLst/>
                <a:latin typeface="+mn-lt"/>
                <a:ea typeface="+mn-ea"/>
                <a:cs typeface="+mn-cs"/>
              </a:rPr>
              <a:t>话语多样性等情况都会影响最后的</a:t>
            </a:r>
            <a:r>
              <a:rPr lang="en-US" altLang="zh-CN" sz="1200" b="0" i="0" kern="1200">
                <a:solidFill>
                  <a:schemeClr val="tx1"/>
                </a:solidFill>
                <a:effectLst/>
                <a:latin typeface="+mn-lt"/>
                <a:ea typeface="+mn-ea"/>
                <a:cs typeface="+mn-cs"/>
              </a:rPr>
              <a:t>NLU</a:t>
            </a:r>
            <a:r>
              <a:rPr lang="zh-CN" altLang="en-US" sz="1200" b="0" i="0" kern="1200">
                <a:solidFill>
                  <a:schemeClr val="tx1"/>
                </a:solidFill>
                <a:effectLst/>
                <a:latin typeface="+mn-lt"/>
                <a:ea typeface="+mn-ea"/>
                <a:cs typeface="+mn-cs"/>
              </a:rPr>
              <a:t>结果。因此对于</a:t>
            </a:r>
            <a:r>
              <a:rPr lang="en-US" altLang="zh-CN" sz="1200" b="0" i="0" kern="1200">
                <a:solidFill>
                  <a:schemeClr val="tx1"/>
                </a:solidFill>
                <a:effectLst/>
                <a:latin typeface="+mn-lt"/>
                <a:ea typeface="+mn-ea"/>
                <a:cs typeface="+mn-cs"/>
              </a:rPr>
              <a:t>NLU</a:t>
            </a:r>
            <a:r>
              <a:rPr lang="zh-CN" altLang="en-US" sz="1200" b="0" i="0" kern="1200">
                <a:solidFill>
                  <a:schemeClr val="tx1"/>
                </a:solidFill>
                <a:effectLst/>
                <a:latin typeface="+mn-lt"/>
                <a:ea typeface="+mn-ea"/>
                <a:cs typeface="+mn-cs"/>
              </a:rPr>
              <a:t>鲁棒性的考察尤为必要。</a:t>
            </a:r>
            <a:endParaRPr lang="zh-CN" altLang="en-US"/>
          </a:p>
        </p:txBody>
      </p:sp>
    </p:spTree>
    <p:extLst>
      <p:ext uri="{BB962C8B-B14F-4D97-AF65-F5344CB8AC3E}">
        <p14:creationId xmlns:p14="http://schemas.microsoft.com/office/powerpoint/2010/main" val="13898700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D3805756-39C8-45E0-B12C-175005A8B3C1}"/>
              </a:ext>
            </a:extLst>
          </p:cNvPr>
          <p:cNvSpPr>
            <a:spLocks noGrp="1"/>
          </p:cNvSpPr>
          <p:nvPr>
            <p:ph type="body" idx="1"/>
          </p:nvPr>
        </p:nvSpPr>
        <p:spPr/>
        <p:txBody>
          <a:bodyPr/>
          <a:lstStyle/>
          <a:p>
            <a:r>
              <a:rPr lang="zh-CN" altLang="en-US" sz="1200" b="0" i="0" kern="1200">
                <a:solidFill>
                  <a:schemeClr val="tx1"/>
                </a:solidFill>
                <a:effectLst/>
                <a:latin typeface="+mn-lt"/>
                <a:ea typeface="+mn-ea"/>
                <a:cs typeface="+mn-cs"/>
              </a:rPr>
              <a:t>现阶段的</a:t>
            </a:r>
            <a:r>
              <a:rPr lang="en-US" altLang="zh-CN" sz="1200" b="0" i="0" kern="1200">
                <a:solidFill>
                  <a:schemeClr val="tx1"/>
                </a:solidFill>
                <a:effectLst/>
                <a:latin typeface="+mn-lt"/>
                <a:ea typeface="+mn-ea"/>
                <a:cs typeface="+mn-cs"/>
              </a:rPr>
              <a:t>NLU</a:t>
            </a:r>
            <a:r>
              <a:rPr lang="zh-CN" altLang="en-US" sz="1200" b="0" i="0" kern="1200">
                <a:solidFill>
                  <a:schemeClr val="tx1"/>
                </a:solidFill>
                <a:effectLst/>
                <a:latin typeface="+mn-lt"/>
                <a:ea typeface="+mn-ea"/>
                <a:cs typeface="+mn-cs"/>
              </a:rPr>
              <a:t>达到的效果都来源于质量很高的训练集，但是现实生活中存在的噪声</a:t>
            </a:r>
            <a:r>
              <a:rPr lang="en-US" altLang="zh-CN" sz="1200" b="0" i="0" kern="1200">
                <a:solidFill>
                  <a:schemeClr val="tx1"/>
                </a:solidFill>
                <a:effectLst/>
                <a:latin typeface="+mn-lt"/>
                <a:ea typeface="+mn-ea"/>
                <a:cs typeface="+mn-cs"/>
              </a:rPr>
              <a:t>/</a:t>
            </a:r>
            <a:r>
              <a:rPr lang="zh-CN" altLang="en-US" sz="1200" b="0" i="0" kern="1200">
                <a:solidFill>
                  <a:schemeClr val="tx1"/>
                </a:solidFill>
                <a:effectLst/>
                <a:latin typeface="+mn-lt"/>
                <a:ea typeface="+mn-ea"/>
                <a:cs typeface="+mn-cs"/>
              </a:rPr>
              <a:t>口语表达</a:t>
            </a:r>
            <a:r>
              <a:rPr lang="en-US" altLang="zh-CN" sz="1200" b="0" i="0" kern="1200">
                <a:solidFill>
                  <a:schemeClr val="tx1"/>
                </a:solidFill>
                <a:effectLst/>
                <a:latin typeface="+mn-lt"/>
                <a:ea typeface="+mn-ea"/>
                <a:cs typeface="+mn-cs"/>
              </a:rPr>
              <a:t>/</a:t>
            </a:r>
            <a:r>
              <a:rPr lang="zh-CN" altLang="en-US" sz="1200" b="0" i="0" kern="1200">
                <a:solidFill>
                  <a:schemeClr val="tx1"/>
                </a:solidFill>
                <a:effectLst/>
                <a:latin typeface="+mn-lt"/>
                <a:ea typeface="+mn-ea"/>
                <a:cs typeface="+mn-cs"/>
              </a:rPr>
              <a:t>话语多样性等情况都会影响最后的</a:t>
            </a:r>
            <a:r>
              <a:rPr lang="en-US" altLang="zh-CN" sz="1200" b="0" i="0" kern="1200">
                <a:solidFill>
                  <a:schemeClr val="tx1"/>
                </a:solidFill>
                <a:effectLst/>
                <a:latin typeface="+mn-lt"/>
                <a:ea typeface="+mn-ea"/>
                <a:cs typeface="+mn-cs"/>
              </a:rPr>
              <a:t>NLU</a:t>
            </a:r>
            <a:r>
              <a:rPr lang="zh-CN" altLang="en-US" sz="1200" b="0" i="0" kern="1200">
                <a:solidFill>
                  <a:schemeClr val="tx1"/>
                </a:solidFill>
                <a:effectLst/>
                <a:latin typeface="+mn-lt"/>
                <a:ea typeface="+mn-ea"/>
                <a:cs typeface="+mn-cs"/>
              </a:rPr>
              <a:t>结果。因此对于</a:t>
            </a:r>
            <a:r>
              <a:rPr lang="en-US" altLang="zh-CN" sz="1200" b="0" i="0" kern="1200">
                <a:solidFill>
                  <a:schemeClr val="tx1"/>
                </a:solidFill>
                <a:effectLst/>
                <a:latin typeface="+mn-lt"/>
                <a:ea typeface="+mn-ea"/>
                <a:cs typeface="+mn-cs"/>
              </a:rPr>
              <a:t>NLU</a:t>
            </a:r>
            <a:r>
              <a:rPr lang="zh-CN" altLang="en-US" sz="1200" b="0" i="0" kern="1200">
                <a:solidFill>
                  <a:schemeClr val="tx1"/>
                </a:solidFill>
                <a:effectLst/>
                <a:latin typeface="+mn-lt"/>
                <a:ea typeface="+mn-ea"/>
                <a:cs typeface="+mn-cs"/>
              </a:rPr>
              <a:t>鲁棒性的考察尤为必要。</a:t>
            </a:r>
            <a:endParaRPr lang="zh-CN" altLang="en-US"/>
          </a:p>
        </p:txBody>
      </p:sp>
    </p:spTree>
    <p:extLst>
      <p:ext uri="{BB962C8B-B14F-4D97-AF65-F5344CB8AC3E}">
        <p14:creationId xmlns:p14="http://schemas.microsoft.com/office/powerpoint/2010/main" val="3788574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D3805756-39C8-45E0-B12C-175005A8B3C1}"/>
              </a:ext>
            </a:extLst>
          </p:cNvPr>
          <p:cNvSpPr>
            <a:spLocks noGrp="1"/>
          </p:cNvSpPr>
          <p:nvPr>
            <p:ph type="body" idx="1"/>
          </p:nvPr>
        </p:nvSpPr>
        <p:spPr/>
        <p:txBody>
          <a:bodyPr/>
          <a:lstStyle/>
          <a:p>
            <a:r>
              <a:rPr lang="zh-CN" altLang="en-US" sz="1200" b="0" i="0" kern="1200">
                <a:solidFill>
                  <a:schemeClr val="tx1"/>
                </a:solidFill>
                <a:effectLst/>
                <a:latin typeface="+mn-lt"/>
                <a:ea typeface="+mn-ea"/>
                <a:cs typeface="+mn-cs"/>
              </a:rPr>
              <a:t>现阶段的</a:t>
            </a:r>
            <a:r>
              <a:rPr lang="en-US" altLang="zh-CN" sz="1200" b="0" i="0" kern="1200">
                <a:solidFill>
                  <a:schemeClr val="tx1"/>
                </a:solidFill>
                <a:effectLst/>
                <a:latin typeface="+mn-lt"/>
                <a:ea typeface="+mn-ea"/>
                <a:cs typeface="+mn-cs"/>
              </a:rPr>
              <a:t>NLU</a:t>
            </a:r>
            <a:r>
              <a:rPr lang="zh-CN" altLang="en-US" sz="1200" b="0" i="0" kern="1200">
                <a:solidFill>
                  <a:schemeClr val="tx1"/>
                </a:solidFill>
                <a:effectLst/>
                <a:latin typeface="+mn-lt"/>
                <a:ea typeface="+mn-ea"/>
                <a:cs typeface="+mn-cs"/>
              </a:rPr>
              <a:t>达到的效果都来源于质量很高的训练集，但是现实生活中存在的噪声</a:t>
            </a:r>
            <a:r>
              <a:rPr lang="en-US" altLang="zh-CN" sz="1200" b="0" i="0" kern="1200">
                <a:solidFill>
                  <a:schemeClr val="tx1"/>
                </a:solidFill>
                <a:effectLst/>
                <a:latin typeface="+mn-lt"/>
                <a:ea typeface="+mn-ea"/>
                <a:cs typeface="+mn-cs"/>
              </a:rPr>
              <a:t>/</a:t>
            </a:r>
            <a:r>
              <a:rPr lang="zh-CN" altLang="en-US" sz="1200" b="0" i="0" kern="1200">
                <a:solidFill>
                  <a:schemeClr val="tx1"/>
                </a:solidFill>
                <a:effectLst/>
                <a:latin typeface="+mn-lt"/>
                <a:ea typeface="+mn-ea"/>
                <a:cs typeface="+mn-cs"/>
              </a:rPr>
              <a:t>口语表达</a:t>
            </a:r>
            <a:r>
              <a:rPr lang="en-US" altLang="zh-CN" sz="1200" b="0" i="0" kern="1200">
                <a:solidFill>
                  <a:schemeClr val="tx1"/>
                </a:solidFill>
                <a:effectLst/>
                <a:latin typeface="+mn-lt"/>
                <a:ea typeface="+mn-ea"/>
                <a:cs typeface="+mn-cs"/>
              </a:rPr>
              <a:t>/</a:t>
            </a:r>
            <a:r>
              <a:rPr lang="zh-CN" altLang="en-US" sz="1200" b="0" i="0" kern="1200">
                <a:solidFill>
                  <a:schemeClr val="tx1"/>
                </a:solidFill>
                <a:effectLst/>
                <a:latin typeface="+mn-lt"/>
                <a:ea typeface="+mn-ea"/>
                <a:cs typeface="+mn-cs"/>
              </a:rPr>
              <a:t>话语多样性等情况都会影响最后的</a:t>
            </a:r>
            <a:r>
              <a:rPr lang="en-US" altLang="zh-CN" sz="1200" b="0" i="0" kern="1200">
                <a:solidFill>
                  <a:schemeClr val="tx1"/>
                </a:solidFill>
                <a:effectLst/>
                <a:latin typeface="+mn-lt"/>
                <a:ea typeface="+mn-ea"/>
                <a:cs typeface="+mn-cs"/>
              </a:rPr>
              <a:t>NLU</a:t>
            </a:r>
            <a:r>
              <a:rPr lang="zh-CN" altLang="en-US" sz="1200" b="0" i="0" kern="1200">
                <a:solidFill>
                  <a:schemeClr val="tx1"/>
                </a:solidFill>
                <a:effectLst/>
                <a:latin typeface="+mn-lt"/>
                <a:ea typeface="+mn-ea"/>
                <a:cs typeface="+mn-cs"/>
              </a:rPr>
              <a:t>结果。因此对于</a:t>
            </a:r>
            <a:r>
              <a:rPr lang="en-US" altLang="zh-CN" sz="1200" b="0" i="0" kern="1200">
                <a:solidFill>
                  <a:schemeClr val="tx1"/>
                </a:solidFill>
                <a:effectLst/>
                <a:latin typeface="+mn-lt"/>
                <a:ea typeface="+mn-ea"/>
                <a:cs typeface="+mn-cs"/>
              </a:rPr>
              <a:t>NLU</a:t>
            </a:r>
            <a:r>
              <a:rPr lang="zh-CN" altLang="en-US" sz="1200" b="0" i="0" kern="1200">
                <a:solidFill>
                  <a:schemeClr val="tx1"/>
                </a:solidFill>
                <a:effectLst/>
                <a:latin typeface="+mn-lt"/>
                <a:ea typeface="+mn-ea"/>
                <a:cs typeface="+mn-cs"/>
              </a:rPr>
              <a:t>鲁棒性的考察尤为必要。</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D3805756-39C8-45E0-B12C-175005A8B3C1}"/>
              </a:ext>
            </a:extLst>
          </p:cNvPr>
          <p:cNvSpPr>
            <a:spLocks noGrp="1"/>
          </p:cNvSpPr>
          <p:nvPr>
            <p:ph type="body" idx="1"/>
          </p:nvPr>
        </p:nvSpPr>
        <p:spPr/>
        <p:txBody>
          <a:bodyPr/>
          <a:lstStyle/>
          <a:p>
            <a:r>
              <a:rPr lang="zh-CN" altLang="en-US" sz="1200" b="0" i="0" kern="1200">
                <a:solidFill>
                  <a:schemeClr val="tx1"/>
                </a:solidFill>
                <a:effectLst/>
                <a:latin typeface="+mn-lt"/>
                <a:ea typeface="+mn-ea"/>
                <a:cs typeface="+mn-cs"/>
              </a:rPr>
              <a:t>现阶段的</a:t>
            </a:r>
            <a:r>
              <a:rPr lang="en-US" altLang="zh-CN" sz="1200" b="0" i="0" kern="1200">
                <a:solidFill>
                  <a:schemeClr val="tx1"/>
                </a:solidFill>
                <a:effectLst/>
                <a:latin typeface="+mn-lt"/>
                <a:ea typeface="+mn-ea"/>
                <a:cs typeface="+mn-cs"/>
              </a:rPr>
              <a:t>NLU</a:t>
            </a:r>
            <a:r>
              <a:rPr lang="zh-CN" altLang="en-US" sz="1200" b="0" i="0" kern="1200">
                <a:solidFill>
                  <a:schemeClr val="tx1"/>
                </a:solidFill>
                <a:effectLst/>
                <a:latin typeface="+mn-lt"/>
                <a:ea typeface="+mn-ea"/>
                <a:cs typeface="+mn-cs"/>
              </a:rPr>
              <a:t>达到的效果都来源于质量很高的训练集，但是现实生活中存在的噪声</a:t>
            </a:r>
            <a:r>
              <a:rPr lang="en-US" altLang="zh-CN" sz="1200" b="0" i="0" kern="1200">
                <a:solidFill>
                  <a:schemeClr val="tx1"/>
                </a:solidFill>
                <a:effectLst/>
                <a:latin typeface="+mn-lt"/>
                <a:ea typeface="+mn-ea"/>
                <a:cs typeface="+mn-cs"/>
              </a:rPr>
              <a:t>/</a:t>
            </a:r>
            <a:r>
              <a:rPr lang="zh-CN" altLang="en-US" sz="1200" b="0" i="0" kern="1200">
                <a:solidFill>
                  <a:schemeClr val="tx1"/>
                </a:solidFill>
                <a:effectLst/>
                <a:latin typeface="+mn-lt"/>
                <a:ea typeface="+mn-ea"/>
                <a:cs typeface="+mn-cs"/>
              </a:rPr>
              <a:t>口语表达</a:t>
            </a:r>
            <a:r>
              <a:rPr lang="en-US" altLang="zh-CN" sz="1200" b="0" i="0" kern="1200">
                <a:solidFill>
                  <a:schemeClr val="tx1"/>
                </a:solidFill>
                <a:effectLst/>
                <a:latin typeface="+mn-lt"/>
                <a:ea typeface="+mn-ea"/>
                <a:cs typeface="+mn-cs"/>
              </a:rPr>
              <a:t>/</a:t>
            </a:r>
            <a:r>
              <a:rPr lang="zh-CN" altLang="en-US" sz="1200" b="0" i="0" kern="1200">
                <a:solidFill>
                  <a:schemeClr val="tx1"/>
                </a:solidFill>
                <a:effectLst/>
                <a:latin typeface="+mn-lt"/>
                <a:ea typeface="+mn-ea"/>
                <a:cs typeface="+mn-cs"/>
              </a:rPr>
              <a:t>话语多样性等情况都会影响最后的</a:t>
            </a:r>
            <a:r>
              <a:rPr lang="en-US" altLang="zh-CN" sz="1200" b="0" i="0" kern="1200">
                <a:solidFill>
                  <a:schemeClr val="tx1"/>
                </a:solidFill>
                <a:effectLst/>
                <a:latin typeface="+mn-lt"/>
                <a:ea typeface="+mn-ea"/>
                <a:cs typeface="+mn-cs"/>
              </a:rPr>
              <a:t>NLU</a:t>
            </a:r>
            <a:r>
              <a:rPr lang="zh-CN" altLang="en-US" sz="1200" b="0" i="0" kern="1200">
                <a:solidFill>
                  <a:schemeClr val="tx1"/>
                </a:solidFill>
                <a:effectLst/>
                <a:latin typeface="+mn-lt"/>
                <a:ea typeface="+mn-ea"/>
                <a:cs typeface="+mn-cs"/>
              </a:rPr>
              <a:t>结果。因此对于</a:t>
            </a:r>
            <a:r>
              <a:rPr lang="en-US" altLang="zh-CN" sz="1200" b="0" i="0" kern="1200">
                <a:solidFill>
                  <a:schemeClr val="tx1"/>
                </a:solidFill>
                <a:effectLst/>
                <a:latin typeface="+mn-lt"/>
                <a:ea typeface="+mn-ea"/>
                <a:cs typeface="+mn-cs"/>
              </a:rPr>
              <a:t>NLU</a:t>
            </a:r>
            <a:r>
              <a:rPr lang="zh-CN" altLang="en-US" sz="1200" b="0" i="0" kern="1200">
                <a:solidFill>
                  <a:schemeClr val="tx1"/>
                </a:solidFill>
                <a:effectLst/>
                <a:latin typeface="+mn-lt"/>
                <a:ea typeface="+mn-ea"/>
                <a:cs typeface="+mn-cs"/>
              </a:rPr>
              <a:t>鲁棒性的考察尤为必要。</a:t>
            </a:r>
            <a:endParaRPr lang="zh-CN" altLang="en-US"/>
          </a:p>
        </p:txBody>
      </p:sp>
    </p:spTree>
    <p:extLst>
      <p:ext uri="{BB962C8B-B14F-4D97-AF65-F5344CB8AC3E}">
        <p14:creationId xmlns:p14="http://schemas.microsoft.com/office/powerpoint/2010/main" val="1106279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D3805756-39C8-45E0-B12C-175005A8B3C1}"/>
              </a:ext>
            </a:extLst>
          </p:cNvPr>
          <p:cNvSpPr>
            <a:spLocks noGrp="1"/>
          </p:cNvSpPr>
          <p:nvPr>
            <p:ph type="body" idx="1"/>
          </p:nvPr>
        </p:nvSpPr>
        <p:spPr/>
        <p:txBody>
          <a:bodyPr/>
          <a:lstStyle/>
          <a:p>
            <a:r>
              <a:rPr lang="zh-CN" altLang="en-US" sz="1200" b="0" i="0" kern="1200">
                <a:solidFill>
                  <a:schemeClr val="tx1"/>
                </a:solidFill>
                <a:effectLst/>
                <a:latin typeface="+mn-lt"/>
                <a:ea typeface="+mn-ea"/>
                <a:cs typeface="+mn-cs"/>
              </a:rPr>
              <a:t>现阶段的</a:t>
            </a:r>
            <a:r>
              <a:rPr lang="en-US" altLang="zh-CN" sz="1200" b="0" i="0" kern="1200">
                <a:solidFill>
                  <a:schemeClr val="tx1"/>
                </a:solidFill>
                <a:effectLst/>
                <a:latin typeface="+mn-lt"/>
                <a:ea typeface="+mn-ea"/>
                <a:cs typeface="+mn-cs"/>
              </a:rPr>
              <a:t>NLU</a:t>
            </a:r>
            <a:r>
              <a:rPr lang="zh-CN" altLang="en-US" sz="1200" b="0" i="0" kern="1200">
                <a:solidFill>
                  <a:schemeClr val="tx1"/>
                </a:solidFill>
                <a:effectLst/>
                <a:latin typeface="+mn-lt"/>
                <a:ea typeface="+mn-ea"/>
                <a:cs typeface="+mn-cs"/>
              </a:rPr>
              <a:t>达到的效果都来源于质量很高的训练集，但是现实生活中存在的噪声</a:t>
            </a:r>
            <a:r>
              <a:rPr lang="en-US" altLang="zh-CN" sz="1200" b="0" i="0" kern="1200">
                <a:solidFill>
                  <a:schemeClr val="tx1"/>
                </a:solidFill>
                <a:effectLst/>
                <a:latin typeface="+mn-lt"/>
                <a:ea typeface="+mn-ea"/>
                <a:cs typeface="+mn-cs"/>
              </a:rPr>
              <a:t>/</a:t>
            </a:r>
            <a:r>
              <a:rPr lang="zh-CN" altLang="en-US" sz="1200" b="0" i="0" kern="1200">
                <a:solidFill>
                  <a:schemeClr val="tx1"/>
                </a:solidFill>
                <a:effectLst/>
                <a:latin typeface="+mn-lt"/>
                <a:ea typeface="+mn-ea"/>
                <a:cs typeface="+mn-cs"/>
              </a:rPr>
              <a:t>口语表达</a:t>
            </a:r>
            <a:r>
              <a:rPr lang="en-US" altLang="zh-CN" sz="1200" b="0" i="0" kern="1200">
                <a:solidFill>
                  <a:schemeClr val="tx1"/>
                </a:solidFill>
                <a:effectLst/>
                <a:latin typeface="+mn-lt"/>
                <a:ea typeface="+mn-ea"/>
                <a:cs typeface="+mn-cs"/>
              </a:rPr>
              <a:t>/</a:t>
            </a:r>
            <a:r>
              <a:rPr lang="zh-CN" altLang="en-US" sz="1200" b="0" i="0" kern="1200">
                <a:solidFill>
                  <a:schemeClr val="tx1"/>
                </a:solidFill>
                <a:effectLst/>
                <a:latin typeface="+mn-lt"/>
                <a:ea typeface="+mn-ea"/>
                <a:cs typeface="+mn-cs"/>
              </a:rPr>
              <a:t>话语多样性等情况都会影响最后的</a:t>
            </a:r>
            <a:r>
              <a:rPr lang="en-US" altLang="zh-CN" sz="1200" b="0" i="0" kern="1200">
                <a:solidFill>
                  <a:schemeClr val="tx1"/>
                </a:solidFill>
                <a:effectLst/>
                <a:latin typeface="+mn-lt"/>
                <a:ea typeface="+mn-ea"/>
                <a:cs typeface="+mn-cs"/>
              </a:rPr>
              <a:t>NLU</a:t>
            </a:r>
            <a:r>
              <a:rPr lang="zh-CN" altLang="en-US" sz="1200" b="0" i="0" kern="1200">
                <a:solidFill>
                  <a:schemeClr val="tx1"/>
                </a:solidFill>
                <a:effectLst/>
                <a:latin typeface="+mn-lt"/>
                <a:ea typeface="+mn-ea"/>
                <a:cs typeface="+mn-cs"/>
              </a:rPr>
              <a:t>结果。因此对于</a:t>
            </a:r>
            <a:r>
              <a:rPr lang="en-US" altLang="zh-CN" sz="1200" b="0" i="0" kern="1200">
                <a:solidFill>
                  <a:schemeClr val="tx1"/>
                </a:solidFill>
                <a:effectLst/>
                <a:latin typeface="+mn-lt"/>
                <a:ea typeface="+mn-ea"/>
                <a:cs typeface="+mn-cs"/>
              </a:rPr>
              <a:t>NLU</a:t>
            </a:r>
            <a:r>
              <a:rPr lang="zh-CN" altLang="en-US" sz="1200" b="0" i="0" kern="1200">
                <a:solidFill>
                  <a:schemeClr val="tx1"/>
                </a:solidFill>
                <a:effectLst/>
                <a:latin typeface="+mn-lt"/>
                <a:ea typeface="+mn-ea"/>
                <a:cs typeface="+mn-cs"/>
              </a:rPr>
              <a:t>鲁棒性的考察尤为必要。</a:t>
            </a:r>
            <a:endParaRPr lang="zh-CN" altLang="en-US"/>
          </a:p>
        </p:txBody>
      </p:sp>
    </p:spTree>
    <p:extLst>
      <p:ext uri="{BB962C8B-B14F-4D97-AF65-F5344CB8AC3E}">
        <p14:creationId xmlns:p14="http://schemas.microsoft.com/office/powerpoint/2010/main" val="4196237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D3805756-39C8-45E0-B12C-175005A8B3C1}"/>
              </a:ext>
            </a:extLst>
          </p:cNvPr>
          <p:cNvSpPr>
            <a:spLocks noGrp="1"/>
          </p:cNvSpPr>
          <p:nvPr>
            <p:ph type="body" idx="1"/>
          </p:nvPr>
        </p:nvSpPr>
        <p:spPr/>
        <p:txBody>
          <a:bodyPr/>
          <a:lstStyle/>
          <a:p>
            <a:r>
              <a:rPr lang="zh-CN" altLang="en-US" sz="1200" b="0" i="0" kern="1200">
                <a:solidFill>
                  <a:schemeClr val="tx1"/>
                </a:solidFill>
                <a:effectLst/>
                <a:latin typeface="+mn-lt"/>
                <a:ea typeface="+mn-ea"/>
                <a:cs typeface="+mn-cs"/>
              </a:rPr>
              <a:t>现阶段的</a:t>
            </a:r>
            <a:r>
              <a:rPr lang="en-US" altLang="zh-CN" sz="1200" b="0" i="0" kern="1200">
                <a:solidFill>
                  <a:schemeClr val="tx1"/>
                </a:solidFill>
                <a:effectLst/>
                <a:latin typeface="+mn-lt"/>
                <a:ea typeface="+mn-ea"/>
                <a:cs typeface="+mn-cs"/>
              </a:rPr>
              <a:t>NLU</a:t>
            </a:r>
            <a:r>
              <a:rPr lang="zh-CN" altLang="en-US" sz="1200" b="0" i="0" kern="1200">
                <a:solidFill>
                  <a:schemeClr val="tx1"/>
                </a:solidFill>
                <a:effectLst/>
                <a:latin typeface="+mn-lt"/>
                <a:ea typeface="+mn-ea"/>
                <a:cs typeface="+mn-cs"/>
              </a:rPr>
              <a:t>达到的效果都来源于质量很高的训练集，但是现实生活中存在的噪声</a:t>
            </a:r>
            <a:r>
              <a:rPr lang="en-US" altLang="zh-CN" sz="1200" b="0" i="0" kern="1200">
                <a:solidFill>
                  <a:schemeClr val="tx1"/>
                </a:solidFill>
                <a:effectLst/>
                <a:latin typeface="+mn-lt"/>
                <a:ea typeface="+mn-ea"/>
                <a:cs typeface="+mn-cs"/>
              </a:rPr>
              <a:t>/</a:t>
            </a:r>
            <a:r>
              <a:rPr lang="zh-CN" altLang="en-US" sz="1200" b="0" i="0" kern="1200">
                <a:solidFill>
                  <a:schemeClr val="tx1"/>
                </a:solidFill>
                <a:effectLst/>
                <a:latin typeface="+mn-lt"/>
                <a:ea typeface="+mn-ea"/>
                <a:cs typeface="+mn-cs"/>
              </a:rPr>
              <a:t>口语表达</a:t>
            </a:r>
            <a:r>
              <a:rPr lang="en-US" altLang="zh-CN" sz="1200" b="0" i="0" kern="1200">
                <a:solidFill>
                  <a:schemeClr val="tx1"/>
                </a:solidFill>
                <a:effectLst/>
                <a:latin typeface="+mn-lt"/>
                <a:ea typeface="+mn-ea"/>
                <a:cs typeface="+mn-cs"/>
              </a:rPr>
              <a:t>/</a:t>
            </a:r>
            <a:r>
              <a:rPr lang="zh-CN" altLang="en-US" sz="1200" b="0" i="0" kern="1200">
                <a:solidFill>
                  <a:schemeClr val="tx1"/>
                </a:solidFill>
                <a:effectLst/>
                <a:latin typeface="+mn-lt"/>
                <a:ea typeface="+mn-ea"/>
                <a:cs typeface="+mn-cs"/>
              </a:rPr>
              <a:t>话语多样性等情况都会影响最后的</a:t>
            </a:r>
            <a:r>
              <a:rPr lang="en-US" altLang="zh-CN" sz="1200" b="0" i="0" kern="1200">
                <a:solidFill>
                  <a:schemeClr val="tx1"/>
                </a:solidFill>
                <a:effectLst/>
                <a:latin typeface="+mn-lt"/>
                <a:ea typeface="+mn-ea"/>
                <a:cs typeface="+mn-cs"/>
              </a:rPr>
              <a:t>NLU</a:t>
            </a:r>
            <a:r>
              <a:rPr lang="zh-CN" altLang="en-US" sz="1200" b="0" i="0" kern="1200">
                <a:solidFill>
                  <a:schemeClr val="tx1"/>
                </a:solidFill>
                <a:effectLst/>
                <a:latin typeface="+mn-lt"/>
                <a:ea typeface="+mn-ea"/>
                <a:cs typeface="+mn-cs"/>
              </a:rPr>
              <a:t>结果。因此对于</a:t>
            </a:r>
            <a:r>
              <a:rPr lang="en-US" altLang="zh-CN" sz="1200" b="0" i="0" kern="1200">
                <a:solidFill>
                  <a:schemeClr val="tx1"/>
                </a:solidFill>
                <a:effectLst/>
                <a:latin typeface="+mn-lt"/>
                <a:ea typeface="+mn-ea"/>
                <a:cs typeface="+mn-cs"/>
              </a:rPr>
              <a:t>NLU</a:t>
            </a:r>
            <a:r>
              <a:rPr lang="zh-CN" altLang="en-US" sz="1200" b="0" i="0" kern="1200">
                <a:solidFill>
                  <a:schemeClr val="tx1"/>
                </a:solidFill>
                <a:effectLst/>
                <a:latin typeface="+mn-lt"/>
                <a:ea typeface="+mn-ea"/>
                <a:cs typeface="+mn-cs"/>
              </a:rPr>
              <a:t>鲁棒性的考察尤为必要。</a:t>
            </a:r>
            <a:endParaRPr lang="zh-CN" altLang="en-US"/>
          </a:p>
        </p:txBody>
      </p:sp>
    </p:spTree>
    <p:extLst>
      <p:ext uri="{BB962C8B-B14F-4D97-AF65-F5344CB8AC3E}">
        <p14:creationId xmlns:p14="http://schemas.microsoft.com/office/powerpoint/2010/main" val="1377299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D3805756-39C8-45E0-B12C-175005A8B3C1}"/>
              </a:ext>
            </a:extLst>
          </p:cNvPr>
          <p:cNvSpPr>
            <a:spLocks noGrp="1"/>
          </p:cNvSpPr>
          <p:nvPr>
            <p:ph type="body" idx="1"/>
          </p:nvPr>
        </p:nvSpPr>
        <p:spPr/>
        <p:txBody>
          <a:bodyPr/>
          <a:lstStyle/>
          <a:p>
            <a:r>
              <a:rPr lang="zh-CN" altLang="en-US" sz="1200" b="0" i="0" kern="1200">
                <a:solidFill>
                  <a:schemeClr val="tx1"/>
                </a:solidFill>
                <a:effectLst/>
                <a:latin typeface="+mn-lt"/>
                <a:ea typeface="+mn-ea"/>
                <a:cs typeface="+mn-cs"/>
              </a:rPr>
              <a:t>现阶段的</a:t>
            </a:r>
            <a:r>
              <a:rPr lang="en-US" altLang="zh-CN" sz="1200" b="0" i="0" kern="1200">
                <a:solidFill>
                  <a:schemeClr val="tx1"/>
                </a:solidFill>
                <a:effectLst/>
                <a:latin typeface="+mn-lt"/>
                <a:ea typeface="+mn-ea"/>
                <a:cs typeface="+mn-cs"/>
              </a:rPr>
              <a:t>NLU</a:t>
            </a:r>
            <a:r>
              <a:rPr lang="zh-CN" altLang="en-US" sz="1200" b="0" i="0" kern="1200">
                <a:solidFill>
                  <a:schemeClr val="tx1"/>
                </a:solidFill>
                <a:effectLst/>
                <a:latin typeface="+mn-lt"/>
                <a:ea typeface="+mn-ea"/>
                <a:cs typeface="+mn-cs"/>
              </a:rPr>
              <a:t>达到的效果都来源于质量很高的训练集，但是现实生活中存在的噪声</a:t>
            </a:r>
            <a:r>
              <a:rPr lang="en-US" altLang="zh-CN" sz="1200" b="0" i="0" kern="1200">
                <a:solidFill>
                  <a:schemeClr val="tx1"/>
                </a:solidFill>
                <a:effectLst/>
                <a:latin typeface="+mn-lt"/>
                <a:ea typeface="+mn-ea"/>
                <a:cs typeface="+mn-cs"/>
              </a:rPr>
              <a:t>/</a:t>
            </a:r>
            <a:r>
              <a:rPr lang="zh-CN" altLang="en-US" sz="1200" b="0" i="0" kern="1200">
                <a:solidFill>
                  <a:schemeClr val="tx1"/>
                </a:solidFill>
                <a:effectLst/>
                <a:latin typeface="+mn-lt"/>
                <a:ea typeface="+mn-ea"/>
                <a:cs typeface="+mn-cs"/>
              </a:rPr>
              <a:t>口语表达</a:t>
            </a:r>
            <a:r>
              <a:rPr lang="en-US" altLang="zh-CN" sz="1200" b="0" i="0" kern="1200">
                <a:solidFill>
                  <a:schemeClr val="tx1"/>
                </a:solidFill>
                <a:effectLst/>
                <a:latin typeface="+mn-lt"/>
                <a:ea typeface="+mn-ea"/>
                <a:cs typeface="+mn-cs"/>
              </a:rPr>
              <a:t>/</a:t>
            </a:r>
            <a:r>
              <a:rPr lang="zh-CN" altLang="en-US" sz="1200" b="0" i="0" kern="1200">
                <a:solidFill>
                  <a:schemeClr val="tx1"/>
                </a:solidFill>
                <a:effectLst/>
                <a:latin typeface="+mn-lt"/>
                <a:ea typeface="+mn-ea"/>
                <a:cs typeface="+mn-cs"/>
              </a:rPr>
              <a:t>话语多样性等情况都会影响最后的</a:t>
            </a:r>
            <a:r>
              <a:rPr lang="en-US" altLang="zh-CN" sz="1200" b="0" i="0" kern="1200">
                <a:solidFill>
                  <a:schemeClr val="tx1"/>
                </a:solidFill>
                <a:effectLst/>
                <a:latin typeface="+mn-lt"/>
                <a:ea typeface="+mn-ea"/>
                <a:cs typeface="+mn-cs"/>
              </a:rPr>
              <a:t>NLU</a:t>
            </a:r>
            <a:r>
              <a:rPr lang="zh-CN" altLang="en-US" sz="1200" b="0" i="0" kern="1200">
                <a:solidFill>
                  <a:schemeClr val="tx1"/>
                </a:solidFill>
                <a:effectLst/>
                <a:latin typeface="+mn-lt"/>
                <a:ea typeface="+mn-ea"/>
                <a:cs typeface="+mn-cs"/>
              </a:rPr>
              <a:t>结果。因此对于</a:t>
            </a:r>
            <a:r>
              <a:rPr lang="en-US" altLang="zh-CN" sz="1200" b="0" i="0" kern="1200">
                <a:solidFill>
                  <a:schemeClr val="tx1"/>
                </a:solidFill>
                <a:effectLst/>
                <a:latin typeface="+mn-lt"/>
                <a:ea typeface="+mn-ea"/>
                <a:cs typeface="+mn-cs"/>
              </a:rPr>
              <a:t>NLU</a:t>
            </a:r>
            <a:r>
              <a:rPr lang="zh-CN" altLang="en-US" sz="1200" b="0" i="0" kern="1200">
                <a:solidFill>
                  <a:schemeClr val="tx1"/>
                </a:solidFill>
                <a:effectLst/>
                <a:latin typeface="+mn-lt"/>
                <a:ea typeface="+mn-ea"/>
                <a:cs typeface="+mn-cs"/>
              </a:rPr>
              <a:t>鲁棒性的考察尤为必要。</a:t>
            </a:r>
            <a:endParaRPr lang="zh-CN" altLang="en-US"/>
          </a:p>
        </p:txBody>
      </p:sp>
    </p:spTree>
    <p:extLst>
      <p:ext uri="{BB962C8B-B14F-4D97-AF65-F5344CB8AC3E}">
        <p14:creationId xmlns:p14="http://schemas.microsoft.com/office/powerpoint/2010/main" val="15767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D3805756-39C8-45E0-B12C-175005A8B3C1}"/>
              </a:ext>
            </a:extLst>
          </p:cNvPr>
          <p:cNvSpPr>
            <a:spLocks noGrp="1"/>
          </p:cNvSpPr>
          <p:nvPr>
            <p:ph type="body" idx="1"/>
          </p:nvPr>
        </p:nvSpPr>
        <p:spPr/>
        <p:txBody>
          <a:bodyPr/>
          <a:lstStyle/>
          <a:p>
            <a:r>
              <a:rPr lang="zh-CN" altLang="en-US" sz="1200" b="0" i="0" kern="1200">
                <a:solidFill>
                  <a:schemeClr val="tx1"/>
                </a:solidFill>
                <a:effectLst/>
                <a:latin typeface="+mn-lt"/>
                <a:ea typeface="+mn-ea"/>
                <a:cs typeface="+mn-cs"/>
              </a:rPr>
              <a:t>现阶段的</a:t>
            </a:r>
            <a:r>
              <a:rPr lang="en-US" altLang="zh-CN" sz="1200" b="0" i="0" kern="1200">
                <a:solidFill>
                  <a:schemeClr val="tx1"/>
                </a:solidFill>
                <a:effectLst/>
                <a:latin typeface="+mn-lt"/>
                <a:ea typeface="+mn-ea"/>
                <a:cs typeface="+mn-cs"/>
              </a:rPr>
              <a:t>NLU</a:t>
            </a:r>
            <a:r>
              <a:rPr lang="zh-CN" altLang="en-US" sz="1200" b="0" i="0" kern="1200">
                <a:solidFill>
                  <a:schemeClr val="tx1"/>
                </a:solidFill>
                <a:effectLst/>
                <a:latin typeface="+mn-lt"/>
                <a:ea typeface="+mn-ea"/>
                <a:cs typeface="+mn-cs"/>
              </a:rPr>
              <a:t>达到的效果都来源于质量很高的训练集，但是现实生活中存在的噪声</a:t>
            </a:r>
            <a:r>
              <a:rPr lang="en-US" altLang="zh-CN" sz="1200" b="0" i="0" kern="1200">
                <a:solidFill>
                  <a:schemeClr val="tx1"/>
                </a:solidFill>
                <a:effectLst/>
                <a:latin typeface="+mn-lt"/>
                <a:ea typeface="+mn-ea"/>
                <a:cs typeface="+mn-cs"/>
              </a:rPr>
              <a:t>/</a:t>
            </a:r>
            <a:r>
              <a:rPr lang="zh-CN" altLang="en-US" sz="1200" b="0" i="0" kern="1200">
                <a:solidFill>
                  <a:schemeClr val="tx1"/>
                </a:solidFill>
                <a:effectLst/>
                <a:latin typeface="+mn-lt"/>
                <a:ea typeface="+mn-ea"/>
                <a:cs typeface="+mn-cs"/>
              </a:rPr>
              <a:t>口语表达</a:t>
            </a:r>
            <a:r>
              <a:rPr lang="en-US" altLang="zh-CN" sz="1200" b="0" i="0" kern="1200">
                <a:solidFill>
                  <a:schemeClr val="tx1"/>
                </a:solidFill>
                <a:effectLst/>
                <a:latin typeface="+mn-lt"/>
                <a:ea typeface="+mn-ea"/>
                <a:cs typeface="+mn-cs"/>
              </a:rPr>
              <a:t>/</a:t>
            </a:r>
            <a:r>
              <a:rPr lang="zh-CN" altLang="en-US" sz="1200" b="0" i="0" kern="1200">
                <a:solidFill>
                  <a:schemeClr val="tx1"/>
                </a:solidFill>
                <a:effectLst/>
                <a:latin typeface="+mn-lt"/>
                <a:ea typeface="+mn-ea"/>
                <a:cs typeface="+mn-cs"/>
              </a:rPr>
              <a:t>话语多样性等情况都会影响最后的</a:t>
            </a:r>
            <a:r>
              <a:rPr lang="en-US" altLang="zh-CN" sz="1200" b="0" i="0" kern="1200">
                <a:solidFill>
                  <a:schemeClr val="tx1"/>
                </a:solidFill>
                <a:effectLst/>
                <a:latin typeface="+mn-lt"/>
                <a:ea typeface="+mn-ea"/>
                <a:cs typeface="+mn-cs"/>
              </a:rPr>
              <a:t>NLU</a:t>
            </a:r>
            <a:r>
              <a:rPr lang="zh-CN" altLang="en-US" sz="1200" b="0" i="0" kern="1200">
                <a:solidFill>
                  <a:schemeClr val="tx1"/>
                </a:solidFill>
                <a:effectLst/>
                <a:latin typeface="+mn-lt"/>
                <a:ea typeface="+mn-ea"/>
                <a:cs typeface="+mn-cs"/>
              </a:rPr>
              <a:t>结果。因此对于</a:t>
            </a:r>
            <a:r>
              <a:rPr lang="en-US" altLang="zh-CN" sz="1200" b="0" i="0" kern="1200">
                <a:solidFill>
                  <a:schemeClr val="tx1"/>
                </a:solidFill>
                <a:effectLst/>
                <a:latin typeface="+mn-lt"/>
                <a:ea typeface="+mn-ea"/>
                <a:cs typeface="+mn-cs"/>
              </a:rPr>
              <a:t>NLU</a:t>
            </a:r>
            <a:r>
              <a:rPr lang="zh-CN" altLang="en-US" sz="1200" b="0" i="0" kern="1200">
                <a:solidFill>
                  <a:schemeClr val="tx1"/>
                </a:solidFill>
                <a:effectLst/>
                <a:latin typeface="+mn-lt"/>
                <a:ea typeface="+mn-ea"/>
                <a:cs typeface="+mn-cs"/>
              </a:rPr>
              <a:t>鲁棒性的考察尤为必要。</a:t>
            </a:r>
            <a:endParaRPr lang="zh-CN" altLang="en-US"/>
          </a:p>
        </p:txBody>
      </p:sp>
    </p:spTree>
    <p:extLst>
      <p:ext uri="{BB962C8B-B14F-4D97-AF65-F5344CB8AC3E}">
        <p14:creationId xmlns:p14="http://schemas.microsoft.com/office/powerpoint/2010/main" val="1950478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D3805756-39C8-45E0-B12C-175005A8B3C1}"/>
              </a:ext>
            </a:extLst>
          </p:cNvPr>
          <p:cNvSpPr>
            <a:spLocks noGrp="1"/>
          </p:cNvSpPr>
          <p:nvPr>
            <p:ph type="body" idx="1"/>
          </p:nvPr>
        </p:nvSpPr>
        <p:spPr/>
        <p:txBody>
          <a:bodyPr/>
          <a:lstStyle/>
          <a:p>
            <a:r>
              <a:rPr lang="zh-CN" altLang="en-US" sz="1200" b="0" i="0" kern="1200">
                <a:solidFill>
                  <a:schemeClr val="tx1"/>
                </a:solidFill>
                <a:effectLst/>
                <a:latin typeface="+mn-lt"/>
                <a:ea typeface="+mn-ea"/>
                <a:cs typeface="+mn-cs"/>
              </a:rPr>
              <a:t>现阶段的</a:t>
            </a:r>
            <a:r>
              <a:rPr lang="en-US" altLang="zh-CN" sz="1200" b="0" i="0" kern="1200">
                <a:solidFill>
                  <a:schemeClr val="tx1"/>
                </a:solidFill>
                <a:effectLst/>
                <a:latin typeface="+mn-lt"/>
                <a:ea typeface="+mn-ea"/>
                <a:cs typeface="+mn-cs"/>
              </a:rPr>
              <a:t>NLU</a:t>
            </a:r>
            <a:r>
              <a:rPr lang="zh-CN" altLang="en-US" sz="1200" b="0" i="0" kern="1200">
                <a:solidFill>
                  <a:schemeClr val="tx1"/>
                </a:solidFill>
                <a:effectLst/>
                <a:latin typeface="+mn-lt"/>
                <a:ea typeface="+mn-ea"/>
                <a:cs typeface="+mn-cs"/>
              </a:rPr>
              <a:t>达到的效果都来源于质量很高的训练集，但是现实生活中存在的噪声</a:t>
            </a:r>
            <a:r>
              <a:rPr lang="en-US" altLang="zh-CN" sz="1200" b="0" i="0" kern="1200">
                <a:solidFill>
                  <a:schemeClr val="tx1"/>
                </a:solidFill>
                <a:effectLst/>
                <a:latin typeface="+mn-lt"/>
                <a:ea typeface="+mn-ea"/>
                <a:cs typeface="+mn-cs"/>
              </a:rPr>
              <a:t>/</a:t>
            </a:r>
            <a:r>
              <a:rPr lang="zh-CN" altLang="en-US" sz="1200" b="0" i="0" kern="1200">
                <a:solidFill>
                  <a:schemeClr val="tx1"/>
                </a:solidFill>
                <a:effectLst/>
                <a:latin typeface="+mn-lt"/>
                <a:ea typeface="+mn-ea"/>
                <a:cs typeface="+mn-cs"/>
              </a:rPr>
              <a:t>口语表达</a:t>
            </a:r>
            <a:r>
              <a:rPr lang="en-US" altLang="zh-CN" sz="1200" b="0" i="0" kern="1200">
                <a:solidFill>
                  <a:schemeClr val="tx1"/>
                </a:solidFill>
                <a:effectLst/>
                <a:latin typeface="+mn-lt"/>
                <a:ea typeface="+mn-ea"/>
                <a:cs typeface="+mn-cs"/>
              </a:rPr>
              <a:t>/</a:t>
            </a:r>
            <a:r>
              <a:rPr lang="zh-CN" altLang="en-US" sz="1200" b="0" i="0" kern="1200">
                <a:solidFill>
                  <a:schemeClr val="tx1"/>
                </a:solidFill>
                <a:effectLst/>
                <a:latin typeface="+mn-lt"/>
                <a:ea typeface="+mn-ea"/>
                <a:cs typeface="+mn-cs"/>
              </a:rPr>
              <a:t>话语多样性等情况都会影响最后的</a:t>
            </a:r>
            <a:r>
              <a:rPr lang="en-US" altLang="zh-CN" sz="1200" b="0" i="0" kern="1200">
                <a:solidFill>
                  <a:schemeClr val="tx1"/>
                </a:solidFill>
                <a:effectLst/>
                <a:latin typeface="+mn-lt"/>
                <a:ea typeface="+mn-ea"/>
                <a:cs typeface="+mn-cs"/>
              </a:rPr>
              <a:t>NLU</a:t>
            </a:r>
            <a:r>
              <a:rPr lang="zh-CN" altLang="en-US" sz="1200" b="0" i="0" kern="1200">
                <a:solidFill>
                  <a:schemeClr val="tx1"/>
                </a:solidFill>
                <a:effectLst/>
                <a:latin typeface="+mn-lt"/>
                <a:ea typeface="+mn-ea"/>
                <a:cs typeface="+mn-cs"/>
              </a:rPr>
              <a:t>结果。因此对于</a:t>
            </a:r>
            <a:r>
              <a:rPr lang="en-US" altLang="zh-CN" sz="1200" b="0" i="0" kern="1200">
                <a:solidFill>
                  <a:schemeClr val="tx1"/>
                </a:solidFill>
                <a:effectLst/>
                <a:latin typeface="+mn-lt"/>
                <a:ea typeface="+mn-ea"/>
                <a:cs typeface="+mn-cs"/>
              </a:rPr>
              <a:t>NLU</a:t>
            </a:r>
            <a:r>
              <a:rPr lang="zh-CN" altLang="en-US" sz="1200" b="0" i="0" kern="1200">
                <a:solidFill>
                  <a:schemeClr val="tx1"/>
                </a:solidFill>
                <a:effectLst/>
                <a:latin typeface="+mn-lt"/>
                <a:ea typeface="+mn-ea"/>
                <a:cs typeface="+mn-cs"/>
              </a:rPr>
              <a:t>鲁棒性的考察尤为必要。</a:t>
            </a:r>
            <a:endParaRPr lang="zh-CN" altLang="en-US"/>
          </a:p>
        </p:txBody>
      </p:sp>
    </p:spTree>
    <p:extLst>
      <p:ext uri="{BB962C8B-B14F-4D97-AF65-F5344CB8AC3E}">
        <p14:creationId xmlns:p14="http://schemas.microsoft.com/office/powerpoint/2010/main" val="10942689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D3805756-39C8-45E0-B12C-175005A8B3C1}"/>
              </a:ext>
            </a:extLst>
          </p:cNvPr>
          <p:cNvSpPr>
            <a:spLocks noGrp="1"/>
          </p:cNvSpPr>
          <p:nvPr>
            <p:ph type="body" idx="1"/>
          </p:nvPr>
        </p:nvSpPr>
        <p:spPr/>
        <p:txBody>
          <a:bodyPr/>
          <a:lstStyle/>
          <a:p>
            <a:r>
              <a:rPr lang="zh-CN" altLang="en-US" sz="1200" b="0" i="0" kern="1200">
                <a:solidFill>
                  <a:schemeClr val="tx1"/>
                </a:solidFill>
                <a:effectLst/>
                <a:latin typeface="+mn-lt"/>
                <a:ea typeface="+mn-ea"/>
                <a:cs typeface="+mn-cs"/>
              </a:rPr>
              <a:t>现阶段的</a:t>
            </a:r>
            <a:r>
              <a:rPr lang="en-US" altLang="zh-CN" sz="1200" b="0" i="0" kern="1200">
                <a:solidFill>
                  <a:schemeClr val="tx1"/>
                </a:solidFill>
                <a:effectLst/>
                <a:latin typeface="+mn-lt"/>
                <a:ea typeface="+mn-ea"/>
                <a:cs typeface="+mn-cs"/>
              </a:rPr>
              <a:t>NLU</a:t>
            </a:r>
            <a:r>
              <a:rPr lang="zh-CN" altLang="en-US" sz="1200" b="0" i="0" kern="1200">
                <a:solidFill>
                  <a:schemeClr val="tx1"/>
                </a:solidFill>
                <a:effectLst/>
                <a:latin typeface="+mn-lt"/>
                <a:ea typeface="+mn-ea"/>
                <a:cs typeface="+mn-cs"/>
              </a:rPr>
              <a:t>达到的效果都来源于质量很高的训练集，但是现实生活中存在的噪声</a:t>
            </a:r>
            <a:r>
              <a:rPr lang="en-US" altLang="zh-CN" sz="1200" b="0" i="0" kern="1200">
                <a:solidFill>
                  <a:schemeClr val="tx1"/>
                </a:solidFill>
                <a:effectLst/>
                <a:latin typeface="+mn-lt"/>
                <a:ea typeface="+mn-ea"/>
                <a:cs typeface="+mn-cs"/>
              </a:rPr>
              <a:t>/</a:t>
            </a:r>
            <a:r>
              <a:rPr lang="zh-CN" altLang="en-US" sz="1200" b="0" i="0" kern="1200">
                <a:solidFill>
                  <a:schemeClr val="tx1"/>
                </a:solidFill>
                <a:effectLst/>
                <a:latin typeface="+mn-lt"/>
                <a:ea typeface="+mn-ea"/>
                <a:cs typeface="+mn-cs"/>
              </a:rPr>
              <a:t>口语表达</a:t>
            </a:r>
            <a:r>
              <a:rPr lang="en-US" altLang="zh-CN" sz="1200" b="0" i="0" kern="1200">
                <a:solidFill>
                  <a:schemeClr val="tx1"/>
                </a:solidFill>
                <a:effectLst/>
                <a:latin typeface="+mn-lt"/>
                <a:ea typeface="+mn-ea"/>
                <a:cs typeface="+mn-cs"/>
              </a:rPr>
              <a:t>/</a:t>
            </a:r>
            <a:r>
              <a:rPr lang="zh-CN" altLang="en-US" sz="1200" b="0" i="0" kern="1200">
                <a:solidFill>
                  <a:schemeClr val="tx1"/>
                </a:solidFill>
                <a:effectLst/>
                <a:latin typeface="+mn-lt"/>
                <a:ea typeface="+mn-ea"/>
                <a:cs typeface="+mn-cs"/>
              </a:rPr>
              <a:t>话语多样性等情况都会影响最后的</a:t>
            </a:r>
            <a:r>
              <a:rPr lang="en-US" altLang="zh-CN" sz="1200" b="0" i="0" kern="1200">
                <a:solidFill>
                  <a:schemeClr val="tx1"/>
                </a:solidFill>
                <a:effectLst/>
                <a:latin typeface="+mn-lt"/>
                <a:ea typeface="+mn-ea"/>
                <a:cs typeface="+mn-cs"/>
              </a:rPr>
              <a:t>NLU</a:t>
            </a:r>
            <a:r>
              <a:rPr lang="zh-CN" altLang="en-US" sz="1200" b="0" i="0" kern="1200">
                <a:solidFill>
                  <a:schemeClr val="tx1"/>
                </a:solidFill>
                <a:effectLst/>
                <a:latin typeface="+mn-lt"/>
                <a:ea typeface="+mn-ea"/>
                <a:cs typeface="+mn-cs"/>
              </a:rPr>
              <a:t>结果。因此对于</a:t>
            </a:r>
            <a:r>
              <a:rPr lang="en-US" altLang="zh-CN" sz="1200" b="0" i="0" kern="1200">
                <a:solidFill>
                  <a:schemeClr val="tx1"/>
                </a:solidFill>
                <a:effectLst/>
                <a:latin typeface="+mn-lt"/>
                <a:ea typeface="+mn-ea"/>
                <a:cs typeface="+mn-cs"/>
              </a:rPr>
              <a:t>NLU</a:t>
            </a:r>
            <a:r>
              <a:rPr lang="zh-CN" altLang="en-US" sz="1200" b="0" i="0" kern="1200">
                <a:solidFill>
                  <a:schemeClr val="tx1"/>
                </a:solidFill>
                <a:effectLst/>
                <a:latin typeface="+mn-lt"/>
                <a:ea typeface="+mn-ea"/>
                <a:cs typeface="+mn-cs"/>
              </a:rPr>
              <a:t>鲁棒性的考察尤为必要。</a:t>
            </a:r>
            <a:endParaRPr lang="zh-CN" altLang="en-US"/>
          </a:p>
        </p:txBody>
      </p:sp>
    </p:spTree>
    <p:extLst>
      <p:ext uri="{BB962C8B-B14F-4D97-AF65-F5344CB8AC3E}">
        <p14:creationId xmlns:p14="http://schemas.microsoft.com/office/powerpoint/2010/main" val="466290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FE38356-F4FA-BE4C-8312-07B82216BF60}" type="datetimeFigureOut">
              <a:rPr kumimoji="1" lang="zh-CN" altLang="en-US" smtClean="0"/>
              <a:t>2021/11/17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33907BA-CD6E-1A45-A4A2-8E5D893871E3}" type="slidenum">
              <a:rPr kumimoji="1" lang="zh-CN" altLang="en-US" smtClean="0"/>
              <a:t>‹#›</a:t>
            </a:fld>
            <a:endParaRPr kumimoji="1" lang="zh-CN" altLang="en-US"/>
          </a:p>
        </p:txBody>
      </p:sp>
    </p:spTree>
    <p:extLst>
      <p:ext uri="{BB962C8B-B14F-4D97-AF65-F5344CB8AC3E}">
        <p14:creationId xmlns:p14="http://schemas.microsoft.com/office/powerpoint/2010/main" val="3165781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FE38356-F4FA-BE4C-8312-07B82216BF60}" type="datetimeFigureOut">
              <a:rPr kumimoji="1" lang="zh-CN" altLang="en-US" smtClean="0"/>
              <a:t>2021/11/17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33907BA-CD6E-1A45-A4A2-8E5D893871E3}" type="slidenum">
              <a:rPr kumimoji="1" lang="zh-CN" altLang="en-US" smtClean="0"/>
              <a:t>‹#›</a:t>
            </a:fld>
            <a:endParaRPr kumimoji="1" lang="zh-CN" altLang="en-US"/>
          </a:p>
        </p:txBody>
      </p:sp>
    </p:spTree>
    <p:extLst>
      <p:ext uri="{BB962C8B-B14F-4D97-AF65-F5344CB8AC3E}">
        <p14:creationId xmlns:p14="http://schemas.microsoft.com/office/powerpoint/2010/main" val="940271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FE38356-F4FA-BE4C-8312-07B82216BF60}" type="datetimeFigureOut">
              <a:rPr kumimoji="1" lang="zh-CN" altLang="en-US" smtClean="0"/>
              <a:t>2021/11/17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33907BA-CD6E-1A45-A4A2-8E5D893871E3}" type="slidenum">
              <a:rPr kumimoji="1" lang="zh-CN" altLang="en-US" smtClean="0"/>
              <a:t>‹#›</a:t>
            </a:fld>
            <a:endParaRPr kumimoji="1" lang="zh-CN" altLang="en-US"/>
          </a:p>
        </p:txBody>
      </p:sp>
    </p:spTree>
    <p:extLst>
      <p:ext uri="{BB962C8B-B14F-4D97-AF65-F5344CB8AC3E}">
        <p14:creationId xmlns:p14="http://schemas.microsoft.com/office/powerpoint/2010/main" val="1462766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FE38356-F4FA-BE4C-8312-07B82216BF60}" type="datetimeFigureOut">
              <a:rPr kumimoji="1" lang="zh-CN" altLang="en-US" smtClean="0"/>
              <a:t>2021/11/17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33907BA-CD6E-1A45-A4A2-8E5D893871E3}" type="slidenum">
              <a:rPr kumimoji="1" lang="zh-CN" altLang="en-US" smtClean="0"/>
              <a:t>‹#›</a:t>
            </a:fld>
            <a:endParaRPr kumimoji="1" lang="zh-CN" altLang="en-US"/>
          </a:p>
        </p:txBody>
      </p:sp>
    </p:spTree>
    <p:extLst>
      <p:ext uri="{BB962C8B-B14F-4D97-AF65-F5344CB8AC3E}">
        <p14:creationId xmlns:p14="http://schemas.microsoft.com/office/powerpoint/2010/main" val="3300480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FE38356-F4FA-BE4C-8312-07B82216BF60}" type="datetimeFigureOut">
              <a:rPr kumimoji="1" lang="zh-CN" altLang="en-US" smtClean="0"/>
              <a:t>2021/11/17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33907BA-CD6E-1A45-A4A2-8E5D893871E3}" type="slidenum">
              <a:rPr kumimoji="1" lang="zh-CN" altLang="en-US" smtClean="0"/>
              <a:t>‹#›</a:t>
            </a:fld>
            <a:endParaRPr kumimoji="1" lang="zh-CN" altLang="en-US"/>
          </a:p>
        </p:txBody>
      </p:sp>
    </p:spTree>
    <p:extLst>
      <p:ext uri="{BB962C8B-B14F-4D97-AF65-F5344CB8AC3E}">
        <p14:creationId xmlns:p14="http://schemas.microsoft.com/office/powerpoint/2010/main" val="471332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FE38356-F4FA-BE4C-8312-07B82216BF60}" type="datetimeFigureOut">
              <a:rPr kumimoji="1" lang="zh-CN" altLang="en-US" smtClean="0"/>
              <a:t>2021/11/17</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33907BA-CD6E-1A45-A4A2-8E5D893871E3}" type="slidenum">
              <a:rPr kumimoji="1" lang="zh-CN" altLang="en-US" smtClean="0"/>
              <a:t>‹#›</a:t>
            </a:fld>
            <a:endParaRPr kumimoji="1" lang="zh-CN" altLang="en-US"/>
          </a:p>
        </p:txBody>
      </p:sp>
    </p:spTree>
    <p:extLst>
      <p:ext uri="{BB962C8B-B14F-4D97-AF65-F5344CB8AC3E}">
        <p14:creationId xmlns:p14="http://schemas.microsoft.com/office/powerpoint/2010/main" val="2227099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EFE38356-F4FA-BE4C-8312-07B82216BF60}" type="datetimeFigureOut">
              <a:rPr kumimoji="1" lang="zh-CN" altLang="en-US" smtClean="0"/>
              <a:t>2021/11/17</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933907BA-CD6E-1A45-A4A2-8E5D893871E3}" type="slidenum">
              <a:rPr kumimoji="1" lang="zh-CN" altLang="en-US" smtClean="0"/>
              <a:t>‹#›</a:t>
            </a:fld>
            <a:endParaRPr kumimoji="1" lang="zh-CN" altLang="en-US"/>
          </a:p>
        </p:txBody>
      </p:sp>
    </p:spTree>
    <p:extLst>
      <p:ext uri="{BB962C8B-B14F-4D97-AF65-F5344CB8AC3E}">
        <p14:creationId xmlns:p14="http://schemas.microsoft.com/office/powerpoint/2010/main" val="1203067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FE38356-F4FA-BE4C-8312-07B82216BF60}" type="datetimeFigureOut">
              <a:rPr kumimoji="1" lang="zh-CN" altLang="en-US" smtClean="0"/>
              <a:t>2021/11/17</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933907BA-CD6E-1A45-A4A2-8E5D893871E3}" type="slidenum">
              <a:rPr kumimoji="1" lang="zh-CN" altLang="en-US" smtClean="0"/>
              <a:t>‹#›</a:t>
            </a:fld>
            <a:endParaRPr kumimoji="1" lang="zh-CN" altLang="en-US"/>
          </a:p>
        </p:txBody>
      </p:sp>
    </p:spTree>
    <p:extLst>
      <p:ext uri="{BB962C8B-B14F-4D97-AF65-F5344CB8AC3E}">
        <p14:creationId xmlns:p14="http://schemas.microsoft.com/office/powerpoint/2010/main" val="2118437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E38356-F4FA-BE4C-8312-07B82216BF60}" type="datetimeFigureOut">
              <a:rPr kumimoji="1" lang="zh-CN" altLang="en-US" smtClean="0"/>
              <a:t>2021/11/17</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933907BA-CD6E-1A45-A4A2-8E5D893871E3}" type="slidenum">
              <a:rPr kumimoji="1" lang="zh-CN" altLang="en-US" smtClean="0"/>
              <a:t>‹#›</a:t>
            </a:fld>
            <a:endParaRPr kumimoji="1" lang="zh-CN" altLang="en-US"/>
          </a:p>
        </p:txBody>
      </p:sp>
    </p:spTree>
    <p:extLst>
      <p:ext uri="{BB962C8B-B14F-4D97-AF65-F5344CB8AC3E}">
        <p14:creationId xmlns:p14="http://schemas.microsoft.com/office/powerpoint/2010/main" val="1527925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EFE38356-F4FA-BE4C-8312-07B82216BF60}" type="datetimeFigureOut">
              <a:rPr kumimoji="1" lang="zh-CN" altLang="en-US" smtClean="0"/>
              <a:t>2021/11/17</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33907BA-CD6E-1A45-A4A2-8E5D893871E3}" type="slidenum">
              <a:rPr kumimoji="1" lang="zh-CN" altLang="en-US" smtClean="0"/>
              <a:t>‹#›</a:t>
            </a:fld>
            <a:endParaRPr kumimoji="1" lang="zh-CN" altLang="en-US"/>
          </a:p>
        </p:txBody>
      </p:sp>
    </p:spTree>
    <p:extLst>
      <p:ext uri="{BB962C8B-B14F-4D97-AF65-F5344CB8AC3E}">
        <p14:creationId xmlns:p14="http://schemas.microsoft.com/office/powerpoint/2010/main" val="2987139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EFE38356-F4FA-BE4C-8312-07B82216BF60}" type="datetimeFigureOut">
              <a:rPr kumimoji="1" lang="zh-CN" altLang="en-US" smtClean="0"/>
              <a:t>2021/11/17</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33907BA-CD6E-1A45-A4A2-8E5D893871E3}" type="slidenum">
              <a:rPr kumimoji="1" lang="zh-CN" altLang="en-US" smtClean="0"/>
              <a:t>‹#›</a:t>
            </a:fld>
            <a:endParaRPr kumimoji="1" lang="zh-CN" altLang="en-US"/>
          </a:p>
        </p:txBody>
      </p:sp>
    </p:spTree>
    <p:extLst>
      <p:ext uri="{BB962C8B-B14F-4D97-AF65-F5344CB8AC3E}">
        <p14:creationId xmlns:p14="http://schemas.microsoft.com/office/powerpoint/2010/main" val="3306374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E38356-F4FA-BE4C-8312-07B82216BF60}" type="datetimeFigureOut">
              <a:rPr kumimoji="1" lang="zh-CN" altLang="en-US" smtClean="0"/>
              <a:t>2021/11/17</a:t>
            </a:fld>
            <a:endParaRPr kumimoji="1"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3907BA-CD6E-1A45-A4A2-8E5D893871E3}" type="slidenum">
              <a:rPr kumimoji="1" lang="zh-CN" altLang="en-US" smtClean="0"/>
              <a:t>‹#›</a:t>
            </a:fld>
            <a:endParaRPr kumimoji="1" lang="zh-CN" altLang="en-US"/>
          </a:p>
        </p:txBody>
      </p:sp>
    </p:spTree>
    <p:extLst>
      <p:ext uri="{BB962C8B-B14F-4D97-AF65-F5344CB8AC3E}">
        <p14:creationId xmlns:p14="http://schemas.microsoft.com/office/powerpoint/2010/main" val="7419857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641E541-DFB5-4C8E-B045-55D9D1D1AF64}"/>
              </a:ext>
            </a:extLst>
          </p:cNvPr>
          <p:cNvSpPr txBox="1"/>
          <p:nvPr/>
        </p:nvSpPr>
        <p:spPr>
          <a:xfrm>
            <a:off x="-106944" y="2570105"/>
            <a:ext cx="9144000" cy="2780248"/>
          </a:xfrm>
          <a:prstGeom prst="rect">
            <a:avLst/>
          </a:prstGeom>
          <a:noFill/>
        </p:spPr>
        <p:txBody>
          <a:bodyPr wrap="square" rtlCol="0">
            <a:spAutoFit/>
          </a:bodyPr>
          <a:lstStyle/>
          <a:p>
            <a:pPr algn="ctr">
              <a:lnSpc>
                <a:spcPts val="4000"/>
              </a:lnSpc>
            </a:pPr>
            <a:r>
              <a:rPr lang="en-US" altLang="zh-CN" sz="2800" b="1">
                <a:solidFill>
                  <a:schemeClr val="bg1"/>
                </a:solidFill>
                <a:latin typeface="+mn-ea"/>
              </a:rPr>
              <a:t>Robustness Testing of Language Understanding in Task-Oriented Dialog</a:t>
            </a:r>
            <a:r>
              <a:rPr lang="en-US" altLang="zh-CN" sz="4000">
                <a:solidFill>
                  <a:schemeClr val="bg1"/>
                </a:solidFill>
                <a:latin typeface="Times New Roman" panose="02020603050405020304" pitchFamily="18" charset="0"/>
                <a:ea typeface="楷体" panose="02010609060101010101" pitchFamily="49" charset="-122"/>
              </a:rPr>
              <a:t>	</a:t>
            </a:r>
          </a:p>
          <a:p>
            <a:pPr algn="ctr">
              <a:lnSpc>
                <a:spcPts val="3000"/>
              </a:lnSpc>
            </a:pPr>
            <a:endParaRPr lang="en-US" altLang="zh-CN" sz="4000">
              <a:solidFill>
                <a:schemeClr val="bg1"/>
              </a:solidFill>
              <a:latin typeface="Times New Roman" panose="02020603050405020304" pitchFamily="18" charset="0"/>
              <a:ea typeface="楷体" panose="02010609060101010101" pitchFamily="49" charset="-122"/>
            </a:endParaRPr>
          </a:p>
          <a:p>
            <a:pPr algn="ctr">
              <a:lnSpc>
                <a:spcPts val="3000"/>
              </a:lnSpc>
            </a:pPr>
            <a:r>
              <a:rPr lang="en-US" altLang="zh-CN" sz="4000">
                <a:solidFill>
                  <a:schemeClr val="bg1"/>
                </a:solidFill>
                <a:latin typeface="Times New Roman" panose="02020603050405020304" pitchFamily="18" charset="0"/>
                <a:ea typeface="楷体" panose="02010609060101010101" pitchFamily="49" charset="-122"/>
              </a:rPr>
              <a:t>			</a:t>
            </a:r>
          </a:p>
          <a:p>
            <a:r>
              <a:rPr lang="en-US" altLang="zh-CN" sz="4000">
                <a:solidFill>
                  <a:schemeClr val="bg1"/>
                </a:solidFill>
                <a:latin typeface="Times New Roman" panose="02020603050405020304" pitchFamily="18" charset="0"/>
                <a:ea typeface="楷体" panose="02010609060101010101" pitchFamily="49" charset="-122"/>
              </a:rPr>
              <a:t>					</a:t>
            </a:r>
            <a:r>
              <a:rPr lang="en-US" altLang="zh-CN" sz="4000" dirty="0">
                <a:solidFill>
                  <a:schemeClr val="bg1"/>
                </a:solidFill>
                <a:latin typeface="Times New Roman" panose="02020603050405020304" pitchFamily="18" charset="0"/>
                <a:ea typeface="楷体" panose="02010609060101010101" pitchFamily="49" charset="-122"/>
              </a:rPr>
              <a:t>	</a:t>
            </a:r>
            <a:r>
              <a:rPr lang="en-US" altLang="zh-CN" sz="2000">
                <a:solidFill>
                  <a:schemeClr val="bg1"/>
                </a:solidFill>
                <a:latin typeface="+mn-ea"/>
              </a:rPr>
              <a:t>51215901106</a:t>
            </a:r>
            <a:r>
              <a:rPr lang="en-US" altLang="zh-CN" sz="4000">
                <a:solidFill>
                  <a:schemeClr val="bg1"/>
                </a:solidFill>
                <a:latin typeface="Times New Roman" panose="02020603050405020304" pitchFamily="18" charset="0"/>
                <a:ea typeface="楷体" panose="02010609060101010101" pitchFamily="49" charset="-122"/>
              </a:rPr>
              <a:t> </a:t>
            </a:r>
            <a:r>
              <a:rPr lang="zh-CN" altLang="en-US">
                <a:solidFill>
                  <a:schemeClr val="bg1"/>
                </a:solidFill>
                <a:latin typeface="+mn-ea"/>
              </a:rPr>
              <a:t>张仁和</a:t>
            </a:r>
            <a:endParaRPr lang="en-US" altLang="zh-CN" dirty="0">
              <a:solidFill>
                <a:schemeClr val="bg1"/>
              </a:solidFill>
              <a:latin typeface="+mn-ea"/>
            </a:endParaRPr>
          </a:p>
          <a:p>
            <a:r>
              <a:rPr lang="en-US" altLang="zh-CN" dirty="0">
                <a:solidFill>
                  <a:schemeClr val="bg1"/>
                </a:solidFill>
                <a:latin typeface="+mn-ea"/>
              </a:rPr>
              <a:t>			</a:t>
            </a:r>
            <a:r>
              <a:rPr lang="en-US" altLang="zh-CN">
                <a:solidFill>
                  <a:schemeClr val="bg1"/>
                </a:solidFill>
                <a:latin typeface="+mn-ea"/>
              </a:rPr>
              <a:t>	</a:t>
            </a:r>
            <a:endParaRPr lang="zh-CN" altLang="en-US" dirty="0">
              <a:solidFill>
                <a:schemeClr val="bg1"/>
              </a:solidFill>
              <a:latin typeface="+mn-ea"/>
            </a:endParaRPr>
          </a:p>
        </p:txBody>
      </p:sp>
    </p:spTree>
    <p:extLst>
      <p:ext uri="{BB962C8B-B14F-4D97-AF65-F5344CB8AC3E}">
        <p14:creationId xmlns:p14="http://schemas.microsoft.com/office/powerpoint/2010/main" val="1429399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FC20F04-79B1-A94B-B80D-49FF154FDA24}"/>
              </a:ext>
            </a:extLst>
          </p:cNvPr>
          <p:cNvSpPr/>
          <p:nvPr/>
        </p:nvSpPr>
        <p:spPr>
          <a:xfrm>
            <a:off x="0" y="0"/>
            <a:ext cx="9144000" cy="850006"/>
          </a:xfrm>
          <a:prstGeom prst="rect">
            <a:avLst/>
          </a:prstGeom>
          <a:solidFill>
            <a:srgbClr val="3030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70663D6D-AB64-4DBA-BE90-153E6AABF24E}"/>
              </a:ext>
            </a:extLst>
          </p:cNvPr>
          <p:cNvSpPr txBox="1"/>
          <p:nvPr/>
        </p:nvSpPr>
        <p:spPr>
          <a:xfrm>
            <a:off x="470516" y="128788"/>
            <a:ext cx="8362765" cy="523220"/>
          </a:xfrm>
          <a:prstGeom prst="rect">
            <a:avLst/>
          </a:prstGeom>
          <a:noFill/>
        </p:spPr>
        <p:txBody>
          <a:bodyPr wrap="square" rtlCol="0">
            <a:spAutoFit/>
          </a:bodyPr>
          <a:lstStyle/>
          <a:p>
            <a:pPr algn="ctr"/>
            <a:r>
              <a:rPr lang="zh-CN" altLang="en-US" sz="2800">
                <a:solidFill>
                  <a:schemeClr val="bg1"/>
                </a:solidFill>
                <a:latin typeface="+mn-ea"/>
                <a:cs typeface="Times New Roman" panose="02020603050405020304" pitchFamily="18" charset="0"/>
              </a:rPr>
              <a:t>实验结果</a:t>
            </a:r>
            <a:endParaRPr lang="zh-CN" altLang="en-US" sz="2800" dirty="0">
              <a:solidFill>
                <a:schemeClr val="bg1"/>
              </a:solidFill>
              <a:latin typeface="+mn-ea"/>
              <a:cs typeface="Times New Roman" panose="02020603050405020304" pitchFamily="18" charset="0"/>
            </a:endParaRPr>
          </a:p>
        </p:txBody>
      </p:sp>
      <p:sp>
        <p:nvSpPr>
          <p:cNvPr id="20" name="矩形 19">
            <a:extLst>
              <a:ext uri="{FF2B5EF4-FFF2-40B4-BE49-F238E27FC236}">
                <a16:creationId xmlns:a16="http://schemas.microsoft.com/office/drawing/2014/main" id="{CB746D04-775A-481B-A3D2-D4EA5DF26A4F}"/>
              </a:ext>
            </a:extLst>
          </p:cNvPr>
          <p:cNvSpPr/>
          <p:nvPr/>
        </p:nvSpPr>
        <p:spPr>
          <a:xfrm>
            <a:off x="470516" y="1080683"/>
            <a:ext cx="5019836" cy="369332"/>
          </a:xfrm>
          <a:prstGeom prst="rect">
            <a:avLst/>
          </a:prstGeom>
        </p:spPr>
        <p:txBody>
          <a:bodyPr wrap="none">
            <a:spAutoFit/>
          </a:bodyPr>
          <a:lstStyle/>
          <a:p>
            <a:pPr latinLnBrk="1"/>
            <a:r>
              <a:rPr lang="zh-CN" altLang="en-US" b="1">
                <a:solidFill>
                  <a:schemeClr val="accent1"/>
                </a:solidFill>
                <a:latin typeface="PingFang SC"/>
              </a:rPr>
              <a:t>任务型对话中语言理解的鲁棒性测试</a:t>
            </a:r>
            <a:r>
              <a:rPr lang="en-US" altLang="zh-CN" b="1">
                <a:solidFill>
                  <a:schemeClr val="accent1"/>
                </a:solidFill>
                <a:latin typeface="PingFang SC"/>
              </a:rPr>
              <a:t>     </a:t>
            </a:r>
            <a:r>
              <a:rPr lang="zh-CN" altLang="en-US" b="1">
                <a:solidFill>
                  <a:schemeClr val="accent1"/>
                </a:solidFill>
                <a:latin typeface="PingFang SC"/>
              </a:rPr>
              <a:t> </a:t>
            </a:r>
            <a:r>
              <a:rPr lang="en-US" altLang="zh-CN" sz="1400" b="1">
                <a:solidFill>
                  <a:schemeClr val="accent1"/>
                </a:solidFill>
                <a:latin typeface="+mj-ea"/>
                <a:ea typeface="+mj-ea"/>
              </a:rPr>
              <a:t>ACL2021</a:t>
            </a:r>
            <a:endParaRPr lang="zh-CN" altLang="en-US" sz="1400" b="1" i="0">
              <a:solidFill>
                <a:schemeClr val="accent1"/>
              </a:solidFill>
              <a:effectLst/>
              <a:latin typeface="+mj-ea"/>
              <a:ea typeface="+mj-ea"/>
            </a:endParaRPr>
          </a:p>
        </p:txBody>
      </p:sp>
      <p:pic>
        <p:nvPicPr>
          <p:cNvPr id="5" name="图片 4">
            <a:extLst>
              <a:ext uri="{FF2B5EF4-FFF2-40B4-BE49-F238E27FC236}">
                <a16:creationId xmlns:a16="http://schemas.microsoft.com/office/drawing/2014/main" id="{DAD401D3-4337-4F86-93C3-2A5B68ED5A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2130" y="1502313"/>
            <a:ext cx="5486478" cy="3616575"/>
          </a:xfrm>
          <a:prstGeom prst="rect">
            <a:avLst/>
          </a:prstGeom>
        </p:spPr>
      </p:pic>
      <p:sp>
        <p:nvSpPr>
          <p:cNvPr id="3" name="矩形 2">
            <a:extLst>
              <a:ext uri="{FF2B5EF4-FFF2-40B4-BE49-F238E27FC236}">
                <a16:creationId xmlns:a16="http://schemas.microsoft.com/office/drawing/2014/main" id="{6AB96A79-5CF0-40E1-8D27-6E4138EA04A5}"/>
              </a:ext>
            </a:extLst>
          </p:cNvPr>
          <p:cNvSpPr/>
          <p:nvPr/>
        </p:nvSpPr>
        <p:spPr>
          <a:xfrm>
            <a:off x="1282274" y="5156213"/>
            <a:ext cx="6984671" cy="1169551"/>
          </a:xfrm>
          <a:prstGeom prst="rect">
            <a:avLst/>
          </a:prstGeom>
        </p:spPr>
        <p:txBody>
          <a:bodyPr wrap="square">
            <a:spAutoFit/>
          </a:bodyPr>
          <a:lstStyle/>
          <a:p>
            <a:r>
              <a:rPr lang="en-US" altLang="zh-CN" sz="1400">
                <a:solidFill>
                  <a:srgbClr val="4D4D4D"/>
                </a:solidFill>
                <a:latin typeface="+mn-ea"/>
              </a:rPr>
              <a:t>Original</a:t>
            </a:r>
            <a:r>
              <a:rPr lang="zh-CN" altLang="en-US" sz="1400">
                <a:solidFill>
                  <a:srgbClr val="4D4D4D"/>
                </a:solidFill>
                <a:latin typeface="+mn-ea"/>
              </a:rPr>
              <a:t>是用原始训练集进行训练，然后对原始测试集、增强测试集分别进行测试，得到准确率的降低值。</a:t>
            </a:r>
            <a:r>
              <a:rPr lang="en-US" altLang="zh-CN" sz="1400">
                <a:solidFill>
                  <a:srgbClr val="4D4D4D"/>
                </a:solidFill>
                <a:latin typeface="+mn-ea"/>
              </a:rPr>
              <a:t>Augmented</a:t>
            </a:r>
            <a:r>
              <a:rPr lang="zh-CN" altLang="en-US" sz="1400">
                <a:solidFill>
                  <a:srgbClr val="4D4D4D"/>
                </a:solidFill>
                <a:latin typeface="+mn-ea"/>
              </a:rPr>
              <a:t>是用原始数据和增强数据混合训练，再对原始测试集、增强测试集分别进行测试，得到准确率的降低值。</a:t>
            </a:r>
            <a:br>
              <a:rPr lang="zh-CN" altLang="en-US" sz="1400">
                <a:latin typeface="+mn-ea"/>
              </a:rPr>
            </a:br>
            <a:endParaRPr lang="en-US" altLang="zh-CN" sz="1400">
              <a:latin typeface="+mn-ea"/>
            </a:endParaRPr>
          </a:p>
          <a:p>
            <a:r>
              <a:rPr lang="zh-CN" altLang="en-US" sz="1400">
                <a:solidFill>
                  <a:srgbClr val="4D4D4D"/>
                </a:solidFill>
                <a:latin typeface="+mn-ea"/>
              </a:rPr>
              <a:t>两个</a:t>
            </a:r>
            <a:r>
              <a:rPr lang="en-US" altLang="zh-CN" sz="1400">
                <a:solidFill>
                  <a:srgbClr val="4D4D4D"/>
                </a:solidFill>
                <a:latin typeface="+mn-ea"/>
              </a:rPr>
              <a:t>Drop</a:t>
            </a:r>
            <a:r>
              <a:rPr lang="zh-CN" altLang="en-US" sz="1400">
                <a:solidFill>
                  <a:srgbClr val="4D4D4D"/>
                </a:solidFill>
                <a:latin typeface="+mn-ea"/>
              </a:rPr>
              <a:t>之间的差值，也就是</a:t>
            </a:r>
            <a:r>
              <a:rPr lang="en-US" altLang="zh-CN" sz="1400">
                <a:solidFill>
                  <a:srgbClr val="4D4D4D"/>
                </a:solidFill>
                <a:latin typeface="+mn-ea"/>
              </a:rPr>
              <a:t>Recov</a:t>
            </a:r>
            <a:r>
              <a:rPr lang="zh-CN" altLang="en-US" sz="1400">
                <a:solidFill>
                  <a:srgbClr val="4D4D4D"/>
                </a:solidFill>
                <a:latin typeface="+mn-ea"/>
              </a:rPr>
              <a:t>就可以表示鲁棒性的提升。</a:t>
            </a:r>
            <a:endParaRPr lang="zh-CN" altLang="en-US" sz="1400">
              <a:latin typeface="+mn-ea"/>
            </a:endParaRPr>
          </a:p>
        </p:txBody>
      </p:sp>
    </p:spTree>
    <p:extLst>
      <p:ext uri="{BB962C8B-B14F-4D97-AF65-F5344CB8AC3E}">
        <p14:creationId xmlns:p14="http://schemas.microsoft.com/office/powerpoint/2010/main" val="119402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FC20F04-79B1-A94B-B80D-49FF154FDA24}"/>
              </a:ext>
            </a:extLst>
          </p:cNvPr>
          <p:cNvSpPr/>
          <p:nvPr/>
        </p:nvSpPr>
        <p:spPr>
          <a:xfrm>
            <a:off x="0" y="0"/>
            <a:ext cx="9144000" cy="850006"/>
          </a:xfrm>
          <a:prstGeom prst="rect">
            <a:avLst/>
          </a:prstGeom>
          <a:solidFill>
            <a:srgbClr val="3030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70663D6D-AB64-4DBA-BE90-153E6AABF24E}"/>
              </a:ext>
            </a:extLst>
          </p:cNvPr>
          <p:cNvSpPr txBox="1"/>
          <p:nvPr/>
        </p:nvSpPr>
        <p:spPr>
          <a:xfrm>
            <a:off x="470516" y="128788"/>
            <a:ext cx="8362765" cy="523220"/>
          </a:xfrm>
          <a:prstGeom prst="rect">
            <a:avLst/>
          </a:prstGeom>
          <a:noFill/>
        </p:spPr>
        <p:txBody>
          <a:bodyPr wrap="square" rtlCol="0">
            <a:spAutoFit/>
          </a:bodyPr>
          <a:lstStyle/>
          <a:p>
            <a:pPr algn="ctr"/>
            <a:r>
              <a:rPr lang="zh-CN" altLang="en-US" sz="2800">
                <a:solidFill>
                  <a:schemeClr val="bg1"/>
                </a:solidFill>
                <a:latin typeface="+mn-ea"/>
                <a:cs typeface="Times New Roman" panose="02020603050405020304" pitchFamily="18" charset="0"/>
              </a:rPr>
              <a:t>实验结果</a:t>
            </a:r>
            <a:endParaRPr lang="zh-CN" altLang="en-US" sz="2800" dirty="0">
              <a:solidFill>
                <a:schemeClr val="bg1"/>
              </a:solidFill>
              <a:latin typeface="+mn-ea"/>
              <a:cs typeface="Times New Roman" panose="02020603050405020304" pitchFamily="18" charset="0"/>
            </a:endParaRPr>
          </a:p>
        </p:txBody>
      </p:sp>
      <p:sp>
        <p:nvSpPr>
          <p:cNvPr id="20" name="矩形 19">
            <a:extLst>
              <a:ext uri="{FF2B5EF4-FFF2-40B4-BE49-F238E27FC236}">
                <a16:creationId xmlns:a16="http://schemas.microsoft.com/office/drawing/2014/main" id="{CB746D04-775A-481B-A3D2-D4EA5DF26A4F}"/>
              </a:ext>
            </a:extLst>
          </p:cNvPr>
          <p:cNvSpPr/>
          <p:nvPr/>
        </p:nvSpPr>
        <p:spPr>
          <a:xfrm>
            <a:off x="470516" y="1080683"/>
            <a:ext cx="5019836" cy="369332"/>
          </a:xfrm>
          <a:prstGeom prst="rect">
            <a:avLst/>
          </a:prstGeom>
        </p:spPr>
        <p:txBody>
          <a:bodyPr wrap="none">
            <a:spAutoFit/>
          </a:bodyPr>
          <a:lstStyle/>
          <a:p>
            <a:pPr latinLnBrk="1"/>
            <a:r>
              <a:rPr lang="zh-CN" altLang="en-US" b="1">
                <a:solidFill>
                  <a:schemeClr val="accent1"/>
                </a:solidFill>
                <a:latin typeface="PingFang SC"/>
              </a:rPr>
              <a:t>任务型对话中语言理解的鲁棒性测试</a:t>
            </a:r>
            <a:r>
              <a:rPr lang="en-US" altLang="zh-CN" b="1">
                <a:solidFill>
                  <a:schemeClr val="accent1"/>
                </a:solidFill>
                <a:latin typeface="PingFang SC"/>
              </a:rPr>
              <a:t>     </a:t>
            </a:r>
            <a:r>
              <a:rPr lang="zh-CN" altLang="en-US" b="1">
                <a:solidFill>
                  <a:schemeClr val="accent1"/>
                </a:solidFill>
                <a:latin typeface="PingFang SC"/>
              </a:rPr>
              <a:t> </a:t>
            </a:r>
            <a:r>
              <a:rPr lang="en-US" altLang="zh-CN" sz="1400" b="1">
                <a:solidFill>
                  <a:schemeClr val="accent1"/>
                </a:solidFill>
                <a:latin typeface="+mj-ea"/>
                <a:ea typeface="+mj-ea"/>
              </a:rPr>
              <a:t>ACL2021</a:t>
            </a:r>
            <a:endParaRPr lang="zh-CN" altLang="en-US" sz="1400" b="1" i="0">
              <a:solidFill>
                <a:schemeClr val="accent1"/>
              </a:solidFill>
              <a:effectLst/>
              <a:latin typeface="+mj-ea"/>
              <a:ea typeface="+mj-ea"/>
            </a:endParaRPr>
          </a:p>
        </p:txBody>
      </p:sp>
      <p:sp>
        <p:nvSpPr>
          <p:cNvPr id="3" name="矩形 2">
            <a:extLst>
              <a:ext uri="{FF2B5EF4-FFF2-40B4-BE49-F238E27FC236}">
                <a16:creationId xmlns:a16="http://schemas.microsoft.com/office/drawing/2014/main" id="{E68FD6E6-86D7-4007-B419-46D877D9A2D7}"/>
              </a:ext>
            </a:extLst>
          </p:cNvPr>
          <p:cNvSpPr/>
          <p:nvPr/>
        </p:nvSpPr>
        <p:spPr>
          <a:xfrm>
            <a:off x="1320140" y="4592682"/>
            <a:ext cx="7036129" cy="523220"/>
          </a:xfrm>
          <a:prstGeom prst="rect">
            <a:avLst/>
          </a:prstGeom>
        </p:spPr>
        <p:txBody>
          <a:bodyPr wrap="square">
            <a:spAutoFit/>
          </a:bodyPr>
          <a:lstStyle/>
          <a:p>
            <a:r>
              <a:rPr lang="zh-CN" altLang="en-US" sz="1400"/>
              <a:t>MultiWOZ数据集上两种模型增强方法之间的消融研究，突出显示的数字表示每个增强测试集的下降幅度最大。</a:t>
            </a:r>
          </a:p>
        </p:txBody>
      </p:sp>
      <p:pic>
        <p:nvPicPr>
          <p:cNvPr id="7" name="图片 6">
            <a:extLst>
              <a:ext uri="{FF2B5EF4-FFF2-40B4-BE49-F238E27FC236}">
                <a16:creationId xmlns:a16="http://schemas.microsoft.com/office/drawing/2014/main" id="{1F6B368A-3BDE-4EF6-BAE8-FD09CDD839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4808" y="1571233"/>
            <a:ext cx="3874383" cy="3000284"/>
          </a:xfrm>
          <a:prstGeom prst="rect">
            <a:avLst/>
          </a:prstGeom>
        </p:spPr>
      </p:pic>
      <p:sp>
        <p:nvSpPr>
          <p:cNvPr id="8" name="矩形 7">
            <a:extLst>
              <a:ext uri="{FF2B5EF4-FFF2-40B4-BE49-F238E27FC236}">
                <a16:creationId xmlns:a16="http://schemas.microsoft.com/office/drawing/2014/main" id="{2B23317C-4581-4948-BF77-D7C6775B52B2}"/>
              </a:ext>
            </a:extLst>
          </p:cNvPr>
          <p:cNvSpPr/>
          <p:nvPr/>
        </p:nvSpPr>
        <p:spPr>
          <a:xfrm>
            <a:off x="1320140" y="5137067"/>
            <a:ext cx="7067798" cy="738664"/>
          </a:xfrm>
          <a:prstGeom prst="rect">
            <a:avLst/>
          </a:prstGeom>
        </p:spPr>
        <p:txBody>
          <a:bodyPr wrap="square">
            <a:spAutoFit/>
          </a:bodyPr>
          <a:lstStyle/>
          <a:p>
            <a:r>
              <a:rPr lang="zh-CN" altLang="en-US" sz="1400"/>
              <a:t>在构造训练数据时，删除相应的增强方法每个增强测试集的性能都会出现大幅下降。删除增强方法后的性能与没有增强训练数据的方法相当，在没有其他方法的情况下，只观察到轻微的变化，这样的结果表明作者的四种增强方法是相对正交的。</a:t>
            </a:r>
          </a:p>
        </p:txBody>
      </p:sp>
    </p:spTree>
    <p:extLst>
      <p:ext uri="{BB962C8B-B14F-4D97-AF65-F5344CB8AC3E}">
        <p14:creationId xmlns:p14="http://schemas.microsoft.com/office/powerpoint/2010/main" val="3298768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FC20F04-79B1-A94B-B80D-49FF154FDA24}"/>
              </a:ext>
            </a:extLst>
          </p:cNvPr>
          <p:cNvSpPr/>
          <p:nvPr/>
        </p:nvSpPr>
        <p:spPr>
          <a:xfrm>
            <a:off x="0" y="0"/>
            <a:ext cx="9144000" cy="850006"/>
          </a:xfrm>
          <a:prstGeom prst="rect">
            <a:avLst/>
          </a:prstGeom>
          <a:solidFill>
            <a:srgbClr val="3030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70663D6D-AB64-4DBA-BE90-153E6AABF24E}"/>
              </a:ext>
            </a:extLst>
          </p:cNvPr>
          <p:cNvSpPr txBox="1"/>
          <p:nvPr/>
        </p:nvSpPr>
        <p:spPr>
          <a:xfrm>
            <a:off x="470516" y="128788"/>
            <a:ext cx="8362765" cy="523220"/>
          </a:xfrm>
          <a:prstGeom prst="rect">
            <a:avLst/>
          </a:prstGeom>
          <a:noFill/>
        </p:spPr>
        <p:txBody>
          <a:bodyPr wrap="square" rtlCol="0">
            <a:spAutoFit/>
          </a:bodyPr>
          <a:lstStyle/>
          <a:p>
            <a:pPr algn="ctr"/>
            <a:r>
              <a:rPr lang="zh-CN" altLang="en-US" sz="2800">
                <a:solidFill>
                  <a:schemeClr val="bg1"/>
                </a:solidFill>
                <a:latin typeface="+mn-ea"/>
                <a:cs typeface="Times New Roman" panose="02020603050405020304" pitchFamily="18" charset="0"/>
              </a:rPr>
              <a:t>总结</a:t>
            </a:r>
            <a:endParaRPr lang="zh-CN" altLang="en-US" sz="2800" dirty="0">
              <a:solidFill>
                <a:schemeClr val="bg1"/>
              </a:solidFill>
              <a:latin typeface="+mn-ea"/>
              <a:cs typeface="Times New Roman" panose="02020603050405020304" pitchFamily="18" charset="0"/>
            </a:endParaRPr>
          </a:p>
        </p:txBody>
      </p:sp>
      <p:sp>
        <p:nvSpPr>
          <p:cNvPr id="20" name="矩形 19">
            <a:extLst>
              <a:ext uri="{FF2B5EF4-FFF2-40B4-BE49-F238E27FC236}">
                <a16:creationId xmlns:a16="http://schemas.microsoft.com/office/drawing/2014/main" id="{CB746D04-775A-481B-A3D2-D4EA5DF26A4F}"/>
              </a:ext>
            </a:extLst>
          </p:cNvPr>
          <p:cNvSpPr/>
          <p:nvPr/>
        </p:nvSpPr>
        <p:spPr>
          <a:xfrm>
            <a:off x="470516" y="1080683"/>
            <a:ext cx="5019836" cy="369332"/>
          </a:xfrm>
          <a:prstGeom prst="rect">
            <a:avLst/>
          </a:prstGeom>
        </p:spPr>
        <p:txBody>
          <a:bodyPr wrap="none">
            <a:spAutoFit/>
          </a:bodyPr>
          <a:lstStyle/>
          <a:p>
            <a:pPr latinLnBrk="1"/>
            <a:r>
              <a:rPr lang="zh-CN" altLang="en-US" b="1">
                <a:solidFill>
                  <a:schemeClr val="accent1"/>
                </a:solidFill>
                <a:latin typeface="PingFang SC"/>
              </a:rPr>
              <a:t>任务型对话中语言理解的鲁棒性测试</a:t>
            </a:r>
            <a:r>
              <a:rPr lang="en-US" altLang="zh-CN" b="1">
                <a:solidFill>
                  <a:schemeClr val="accent1"/>
                </a:solidFill>
                <a:latin typeface="PingFang SC"/>
              </a:rPr>
              <a:t>     </a:t>
            </a:r>
            <a:r>
              <a:rPr lang="zh-CN" altLang="en-US" b="1">
                <a:solidFill>
                  <a:schemeClr val="accent1"/>
                </a:solidFill>
                <a:latin typeface="PingFang SC"/>
              </a:rPr>
              <a:t> </a:t>
            </a:r>
            <a:r>
              <a:rPr lang="en-US" altLang="zh-CN" sz="1400" b="1">
                <a:solidFill>
                  <a:schemeClr val="accent1"/>
                </a:solidFill>
                <a:latin typeface="+mj-ea"/>
                <a:ea typeface="+mj-ea"/>
              </a:rPr>
              <a:t>ACL2021</a:t>
            </a:r>
            <a:endParaRPr lang="zh-CN" altLang="en-US" sz="1400" b="1" i="0">
              <a:solidFill>
                <a:schemeClr val="accent1"/>
              </a:solidFill>
              <a:effectLst/>
              <a:latin typeface="+mj-ea"/>
              <a:ea typeface="+mj-ea"/>
            </a:endParaRPr>
          </a:p>
        </p:txBody>
      </p:sp>
      <p:sp>
        <p:nvSpPr>
          <p:cNvPr id="10" name="矩形 9">
            <a:extLst>
              <a:ext uri="{FF2B5EF4-FFF2-40B4-BE49-F238E27FC236}">
                <a16:creationId xmlns:a16="http://schemas.microsoft.com/office/drawing/2014/main" id="{948F8B8F-EDE9-49D7-A182-06A1E1352B0D}"/>
              </a:ext>
            </a:extLst>
          </p:cNvPr>
          <p:cNvSpPr/>
          <p:nvPr/>
        </p:nvSpPr>
        <p:spPr>
          <a:xfrm>
            <a:off x="1020932" y="1873188"/>
            <a:ext cx="6867378" cy="2384371"/>
          </a:xfrm>
          <a:prstGeom prst="rect">
            <a:avLst/>
          </a:prstGeom>
        </p:spPr>
        <p:txBody>
          <a:bodyPr wrap="square">
            <a:spAutoFit/>
          </a:bodyPr>
          <a:lstStyle/>
          <a:p>
            <a:pPr>
              <a:lnSpc>
                <a:spcPts val="2000"/>
              </a:lnSpc>
              <a:spcBef>
                <a:spcPts val="500"/>
              </a:spcBef>
            </a:pPr>
            <a:r>
              <a:rPr lang="zh-CN" altLang="en-US" sz="1400"/>
              <a:t>本文总结如下：</a:t>
            </a:r>
            <a:endParaRPr lang="en-US" altLang="zh-CN" sz="1400"/>
          </a:p>
          <a:p>
            <a:pPr marL="285750" indent="-285750">
              <a:lnSpc>
                <a:spcPts val="2000"/>
              </a:lnSpc>
              <a:spcBef>
                <a:spcPts val="500"/>
              </a:spcBef>
              <a:buFont typeface="Arial" panose="020B0604020202020204" pitchFamily="34" charset="0"/>
              <a:buChar char="•"/>
            </a:pPr>
            <a:r>
              <a:rPr lang="zh-CN" altLang="en-US" sz="1400"/>
              <a:t>将</a:t>
            </a:r>
            <a:r>
              <a:rPr lang="en-US" altLang="zh-CN" sz="1400"/>
              <a:t>LU</a:t>
            </a:r>
            <a:r>
              <a:rPr lang="zh-CN" altLang="en-US" sz="1400"/>
              <a:t>鲁棒性系统地分为语言多样性、语音特征和噪声扰动三个方面；</a:t>
            </a:r>
            <a:endParaRPr lang="en-US" altLang="zh-CN" sz="1400"/>
          </a:p>
          <a:p>
            <a:pPr marL="285750" indent="-285750">
              <a:lnSpc>
                <a:spcPts val="2000"/>
              </a:lnSpc>
              <a:spcBef>
                <a:spcPts val="500"/>
              </a:spcBef>
              <a:buFont typeface="Arial" panose="020B0604020202020204" pitchFamily="34" charset="0"/>
              <a:buChar char="•"/>
            </a:pPr>
            <a:r>
              <a:rPr lang="zh-CN" altLang="en-US" sz="1400"/>
              <a:t>作者提出了一个通用的和模型无关的工具包</a:t>
            </a:r>
            <a:r>
              <a:rPr lang="en-US" altLang="zh-CN" sz="1400"/>
              <a:t>LAUG</a:t>
            </a:r>
            <a:r>
              <a:rPr lang="zh-CN" altLang="en-US" sz="1400"/>
              <a:t>，它是</a:t>
            </a:r>
            <a:r>
              <a:rPr lang="en-US" altLang="zh-CN" sz="1400"/>
              <a:t>LU</a:t>
            </a:r>
            <a:r>
              <a:rPr lang="zh-CN" altLang="en-US" sz="1400"/>
              <a:t>上四种数据扩充方法的集成，涵盖了这三个方面；</a:t>
            </a:r>
            <a:endParaRPr lang="en-US" altLang="zh-CN" sz="1400"/>
          </a:p>
          <a:p>
            <a:pPr marL="285750" indent="-285750">
              <a:lnSpc>
                <a:spcPts val="2000"/>
              </a:lnSpc>
              <a:spcBef>
                <a:spcPts val="500"/>
              </a:spcBef>
              <a:buFont typeface="Arial" panose="020B0604020202020204" pitchFamily="34" charset="0"/>
              <a:buChar char="•"/>
            </a:pPr>
            <a:r>
              <a:rPr lang="zh-CN" altLang="en-US" sz="1400"/>
              <a:t>作者在两个对话语料库上对</a:t>
            </a:r>
            <a:r>
              <a:rPr lang="en-US" altLang="zh-CN" sz="1400"/>
              <a:t>LU</a:t>
            </a:r>
            <a:r>
              <a:rPr lang="zh-CN" altLang="en-US" sz="1400"/>
              <a:t>稳健性进行了深入分析，其中包括各种基线和标准化的评估措施；</a:t>
            </a:r>
            <a:endParaRPr lang="en-US" altLang="zh-CN" sz="1400"/>
          </a:p>
          <a:p>
            <a:pPr marL="285750" indent="-285750">
              <a:lnSpc>
                <a:spcPts val="2000"/>
              </a:lnSpc>
              <a:spcBef>
                <a:spcPts val="500"/>
              </a:spcBef>
              <a:buFont typeface="Arial" panose="020B0604020202020204" pitchFamily="34" charset="0"/>
              <a:buChar char="•"/>
            </a:pPr>
            <a:r>
              <a:rPr lang="zh-CN" altLang="en-US" sz="1400"/>
              <a:t>质量和用户评估结果表明，增强数据能够代表真实世界的噪声数据，因此可以用于未来的研究，以测试面向任务的任务系统中</a:t>
            </a:r>
            <a:r>
              <a:rPr lang="en-US" altLang="zh-CN" sz="1400"/>
              <a:t>LU</a:t>
            </a:r>
            <a:r>
              <a:rPr lang="zh-CN" altLang="en-US" sz="1400"/>
              <a:t>的鲁棒性。</a:t>
            </a:r>
            <a:endParaRPr lang="en-US" altLang="zh-CN" sz="1400"/>
          </a:p>
        </p:txBody>
      </p:sp>
    </p:spTree>
    <p:extLst>
      <p:ext uri="{BB962C8B-B14F-4D97-AF65-F5344CB8AC3E}">
        <p14:creationId xmlns:p14="http://schemas.microsoft.com/office/powerpoint/2010/main" val="2203887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4114800" y="2974019"/>
            <a:ext cx="65" cy="276999"/>
          </a:xfrm>
          <a:prstGeom prst="rect">
            <a:avLst/>
          </a:prstGeom>
          <a:noFill/>
        </p:spPr>
        <p:txBody>
          <a:bodyPr wrap="none" lIns="0" tIns="0" rIns="0" bIns="0" rtlCol="0">
            <a:spAutoFit/>
          </a:bodyPr>
          <a:lstStyle/>
          <a:p>
            <a:endParaRPr lang="zh-CN" altLang="en-US" dirty="0"/>
          </a:p>
        </p:txBody>
      </p:sp>
    </p:spTree>
    <p:extLst>
      <p:ext uri="{BB962C8B-B14F-4D97-AF65-F5344CB8AC3E}">
        <p14:creationId xmlns:p14="http://schemas.microsoft.com/office/powerpoint/2010/main" val="2214044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FC20F04-79B1-A94B-B80D-49FF154FDA24}"/>
              </a:ext>
            </a:extLst>
          </p:cNvPr>
          <p:cNvSpPr/>
          <p:nvPr/>
        </p:nvSpPr>
        <p:spPr>
          <a:xfrm>
            <a:off x="0" y="0"/>
            <a:ext cx="9144000" cy="850006"/>
          </a:xfrm>
          <a:prstGeom prst="rect">
            <a:avLst/>
          </a:prstGeom>
          <a:solidFill>
            <a:srgbClr val="3030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70663D6D-AB64-4DBA-BE90-153E6AABF24E}"/>
              </a:ext>
            </a:extLst>
          </p:cNvPr>
          <p:cNvSpPr txBox="1"/>
          <p:nvPr/>
        </p:nvSpPr>
        <p:spPr>
          <a:xfrm>
            <a:off x="470516" y="128788"/>
            <a:ext cx="8362765" cy="523220"/>
          </a:xfrm>
          <a:prstGeom prst="rect">
            <a:avLst/>
          </a:prstGeom>
          <a:noFill/>
        </p:spPr>
        <p:txBody>
          <a:bodyPr wrap="square" rtlCol="0">
            <a:spAutoFit/>
          </a:bodyPr>
          <a:lstStyle/>
          <a:p>
            <a:pPr algn="ctr"/>
            <a:r>
              <a:rPr lang="zh-CN" altLang="en-US" sz="2800">
                <a:solidFill>
                  <a:schemeClr val="bg1"/>
                </a:solidFill>
                <a:latin typeface="+mn-ea"/>
                <a:cs typeface="Times New Roman" panose="02020603050405020304" pitchFamily="18" charset="0"/>
              </a:rPr>
              <a:t>研究背景</a:t>
            </a:r>
            <a:endParaRPr lang="zh-CN" altLang="en-US" sz="2800" dirty="0">
              <a:solidFill>
                <a:schemeClr val="bg1"/>
              </a:solidFill>
              <a:latin typeface="+mn-ea"/>
              <a:cs typeface="Times New Roman" panose="02020603050405020304" pitchFamily="18" charset="0"/>
            </a:endParaRPr>
          </a:p>
        </p:txBody>
      </p:sp>
      <p:sp>
        <p:nvSpPr>
          <p:cNvPr id="5" name="矩形 4">
            <a:extLst>
              <a:ext uri="{FF2B5EF4-FFF2-40B4-BE49-F238E27FC236}">
                <a16:creationId xmlns:a16="http://schemas.microsoft.com/office/drawing/2014/main" id="{19F1AC9B-DAF6-48BF-9588-5D7CD5185C78}"/>
              </a:ext>
            </a:extLst>
          </p:cNvPr>
          <p:cNvSpPr/>
          <p:nvPr/>
        </p:nvSpPr>
        <p:spPr>
          <a:xfrm>
            <a:off x="667993" y="3204030"/>
            <a:ext cx="7521740" cy="2841804"/>
          </a:xfrm>
          <a:prstGeom prst="rect">
            <a:avLst/>
          </a:prstGeom>
        </p:spPr>
        <p:txBody>
          <a:bodyPr wrap="square">
            <a:spAutoFit/>
          </a:bodyPr>
          <a:lstStyle/>
          <a:p>
            <a:pPr>
              <a:lnSpc>
                <a:spcPts val="2000"/>
              </a:lnSpc>
            </a:pPr>
            <a:r>
              <a:rPr lang="zh-CN" altLang="en-US" sz="1400">
                <a:latin typeface="+mn-ea"/>
              </a:rPr>
              <a:t>在面向任务的对话系统中的大多数语言理解模型</a:t>
            </a:r>
            <a:r>
              <a:rPr lang="en-US" altLang="zh-CN" sz="1400">
                <a:latin typeface="+mn-ea"/>
              </a:rPr>
              <a:t>(LU, Lauguage Understanding)</a:t>
            </a:r>
            <a:r>
              <a:rPr lang="zh-CN" altLang="en-US" sz="1400">
                <a:latin typeface="+mn-ea"/>
              </a:rPr>
              <a:t>都是在带有标注的训练数据上进行训练，然后在同一分布的一个小集合中进行评估，然而这些模型在实际应用中受到自然语言的干扰或变化时可能会导致对话系统故障或得到期望之外的输出。系统部署时也可以通过对话框获得真实世界中的部分数据分布，但这样需要与真实用户进行大量对话交互，因此成本非常高且不可扩展。</a:t>
            </a:r>
            <a:br>
              <a:rPr lang="en-US" altLang="zh-CN" sz="1400">
                <a:latin typeface="+mn-ea"/>
              </a:rPr>
            </a:br>
            <a:endParaRPr lang="en-US" altLang="zh-CN" sz="1400">
              <a:latin typeface="+mn-ea"/>
            </a:endParaRPr>
          </a:p>
          <a:p>
            <a:pPr>
              <a:lnSpc>
                <a:spcPts val="2000"/>
              </a:lnSpc>
            </a:pPr>
            <a:r>
              <a:rPr lang="zh-CN" altLang="en-US" sz="1400">
                <a:latin typeface="+mn-ea"/>
              </a:rPr>
              <a:t>本文提出了一种模型无关的语言理解增强方法</a:t>
            </a:r>
            <a:r>
              <a:rPr lang="en-US" altLang="zh-CN" sz="1400">
                <a:latin typeface="+mn-ea"/>
              </a:rPr>
              <a:t>LAUG</a:t>
            </a:r>
            <a:r>
              <a:rPr lang="zh-CN" altLang="en-US" sz="1400">
                <a:latin typeface="+mn-ea"/>
              </a:rPr>
              <a:t>来逼近现有数据的自然扰动，揭示了最先进模型中的关键鲁棒性问题，通过</a:t>
            </a:r>
            <a:r>
              <a:rPr lang="en-US" altLang="zh-CN" sz="1400">
                <a:latin typeface="+mn-ea"/>
              </a:rPr>
              <a:t>LAUG</a:t>
            </a:r>
            <a:r>
              <a:rPr lang="zh-CN" altLang="en-US" sz="1400">
                <a:latin typeface="+mn-ea"/>
              </a:rPr>
              <a:t>扩展的数据集可用于促进面向任务对话中语言理解鲁棒性测试的进一步研究。</a:t>
            </a:r>
            <a:endParaRPr lang="en-US" altLang="zh-CN" sz="1400">
              <a:latin typeface="+mn-ea"/>
            </a:endParaRPr>
          </a:p>
          <a:p>
            <a:pPr algn="just">
              <a:lnSpc>
                <a:spcPts val="2000"/>
              </a:lnSpc>
            </a:pPr>
            <a:endParaRPr lang="en-US" altLang="zh-CN" sz="1400">
              <a:latin typeface="+mn-ea"/>
            </a:endParaRPr>
          </a:p>
          <a:p>
            <a:endParaRPr lang="en-US" altLang="zh-CN" sz="1200"/>
          </a:p>
        </p:txBody>
      </p:sp>
      <p:sp>
        <p:nvSpPr>
          <p:cNvPr id="20" name="矩形 19">
            <a:extLst>
              <a:ext uri="{FF2B5EF4-FFF2-40B4-BE49-F238E27FC236}">
                <a16:creationId xmlns:a16="http://schemas.microsoft.com/office/drawing/2014/main" id="{CB746D04-775A-481B-A3D2-D4EA5DF26A4F}"/>
              </a:ext>
            </a:extLst>
          </p:cNvPr>
          <p:cNvSpPr/>
          <p:nvPr/>
        </p:nvSpPr>
        <p:spPr>
          <a:xfrm>
            <a:off x="470516" y="1080683"/>
            <a:ext cx="5019836" cy="369332"/>
          </a:xfrm>
          <a:prstGeom prst="rect">
            <a:avLst/>
          </a:prstGeom>
        </p:spPr>
        <p:txBody>
          <a:bodyPr wrap="none">
            <a:spAutoFit/>
          </a:bodyPr>
          <a:lstStyle/>
          <a:p>
            <a:pPr latinLnBrk="1"/>
            <a:r>
              <a:rPr lang="zh-CN" altLang="en-US" b="1">
                <a:solidFill>
                  <a:schemeClr val="accent1"/>
                </a:solidFill>
                <a:latin typeface="PingFang SC"/>
              </a:rPr>
              <a:t>任务型对话中语言理解的鲁棒性测试</a:t>
            </a:r>
            <a:r>
              <a:rPr lang="en-US" altLang="zh-CN" b="1">
                <a:solidFill>
                  <a:schemeClr val="accent1"/>
                </a:solidFill>
                <a:latin typeface="PingFang SC"/>
              </a:rPr>
              <a:t>     </a:t>
            </a:r>
            <a:r>
              <a:rPr lang="zh-CN" altLang="en-US" b="1">
                <a:solidFill>
                  <a:schemeClr val="accent1"/>
                </a:solidFill>
                <a:latin typeface="PingFang SC"/>
              </a:rPr>
              <a:t> </a:t>
            </a:r>
            <a:r>
              <a:rPr lang="en-US" altLang="zh-CN" sz="1400" b="1">
                <a:solidFill>
                  <a:schemeClr val="accent1"/>
                </a:solidFill>
                <a:latin typeface="+mj-ea"/>
                <a:ea typeface="+mj-ea"/>
              </a:rPr>
              <a:t>ACL2021</a:t>
            </a:r>
            <a:endParaRPr lang="zh-CN" altLang="en-US" sz="1400" b="1" i="0">
              <a:solidFill>
                <a:schemeClr val="accent1"/>
              </a:solidFill>
              <a:effectLst/>
              <a:latin typeface="+mj-ea"/>
              <a:ea typeface="+mj-ea"/>
            </a:endParaRPr>
          </a:p>
        </p:txBody>
      </p:sp>
      <p:sp>
        <p:nvSpPr>
          <p:cNvPr id="22" name="矩形 21">
            <a:extLst>
              <a:ext uri="{FF2B5EF4-FFF2-40B4-BE49-F238E27FC236}">
                <a16:creationId xmlns:a16="http://schemas.microsoft.com/office/drawing/2014/main" id="{E27B9A44-654D-4A21-9B3E-784F5FB6CF58}"/>
              </a:ext>
            </a:extLst>
          </p:cNvPr>
          <p:cNvSpPr/>
          <p:nvPr/>
        </p:nvSpPr>
        <p:spPr>
          <a:xfrm>
            <a:off x="667993" y="1486408"/>
            <a:ext cx="7521740" cy="1301190"/>
          </a:xfrm>
          <a:prstGeom prst="rect">
            <a:avLst/>
          </a:prstGeom>
        </p:spPr>
        <p:txBody>
          <a:bodyPr wrap="square">
            <a:spAutoFit/>
          </a:bodyPr>
          <a:lstStyle/>
          <a:p>
            <a:pPr>
              <a:lnSpc>
                <a:spcPts val="2000"/>
              </a:lnSpc>
              <a:spcAft>
                <a:spcPts val="500"/>
              </a:spcAft>
            </a:pPr>
            <a:r>
              <a:rPr lang="zh-CN" altLang="en-US" sz="1600">
                <a:latin typeface="+mn-ea"/>
              </a:rPr>
              <a:t>目前从应用的角度看，对话系统大致可以分为两类：</a:t>
            </a:r>
            <a:endParaRPr lang="en-US" altLang="zh-CN" sz="1600">
              <a:latin typeface="+mn-ea"/>
            </a:endParaRPr>
          </a:p>
          <a:p>
            <a:pPr marL="742950" lvl="1" indent="-285750">
              <a:lnSpc>
                <a:spcPts val="2000"/>
              </a:lnSpc>
              <a:spcAft>
                <a:spcPts val="500"/>
              </a:spcAft>
              <a:buFont typeface="Arial" panose="020B0604020202020204" pitchFamily="34" charset="0"/>
              <a:buChar char="•"/>
            </a:pPr>
            <a:r>
              <a:rPr lang="en-US" altLang="zh-CN" sz="1600">
                <a:latin typeface="+mn-ea"/>
              </a:rPr>
              <a:t>1.task-oriented systems</a:t>
            </a:r>
            <a:r>
              <a:rPr lang="zh-CN" altLang="en-US" sz="1600">
                <a:latin typeface="+mn-ea"/>
              </a:rPr>
              <a:t>（任务型）；</a:t>
            </a:r>
            <a:endParaRPr lang="en-US" altLang="zh-CN" sz="1600">
              <a:latin typeface="+mn-ea"/>
            </a:endParaRPr>
          </a:p>
          <a:p>
            <a:pPr marL="742950" lvl="1" indent="-285750">
              <a:lnSpc>
                <a:spcPts val="2000"/>
              </a:lnSpc>
              <a:spcAft>
                <a:spcPts val="500"/>
              </a:spcAft>
              <a:buFont typeface="Arial" panose="020B0604020202020204" pitchFamily="34" charset="0"/>
              <a:buChar char="•"/>
            </a:pPr>
            <a:r>
              <a:rPr lang="en-US" altLang="zh-CN" sz="1600">
                <a:latin typeface="+mn-ea"/>
              </a:rPr>
              <a:t>2.non-task-oriented systems</a:t>
            </a:r>
            <a:r>
              <a:rPr lang="zh-CN" altLang="en-US" sz="1600">
                <a:latin typeface="+mn-ea"/>
              </a:rPr>
              <a:t>（聊天型）。</a:t>
            </a:r>
            <a:endParaRPr lang="en-US" altLang="zh-CN" sz="1600">
              <a:latin typeface="+mn-ea"/>
            </a:endParaRPr>
          </a:p>
          <a:p>
            <a:pPr>
              <a:lnSpc>
                <a:spcPts val="2000"/>
              </a:lnSpc>
            </a:pPr>
            <a:r>
              <a:rPr lang="zh-CN" altLang="en-US" sz="1600">
                <a:latin typeface="+mn-ea"/>
              </a:rPr>
              <a:t>任务型系统主要帮助人们完成确定的任务，例如订票、询问天气等。</a:t>
            </a:r>
            <a:endParaRPr lang="zh-CN" altLang="en-US" sz="1600"/>
          </a:p>
        </p:txBody>
      </p:sp>
    </p:spTree>
    <p:extLst>
      <p:ext uri="{BB962C8B-B14F-4D97-AF65-F5344CB8AC3E}">
        <p14:creationId xmlns:p14="http://schemas.microsoft.com/office/powerpoint/2010/main" val="3193755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FC20F04-79B1-A94B-B80D-49FF154FDA24}"/>
              </a:ext>
            </a:extLst>
          </p:cNvPr>
          <p:cNvSpPr/>
          <p:nvPr/>
        </p:nvSpPr>
        <p:spPr>
          <a:xfrm>
            <a:off x="0" y="0"/>
            <a:ext cx="9144000" cy="850006"/>
          </a:xfrm>
          <a:prstGeom prst="rect">
            <a:avLst/>
          </a:prstGeom>
          <a:solidFill>
            <a:srgbClr val="3030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70663D6D-AB64-4DBA-BE90-153E6AABF24E}"/>
              </a:ext>
            </a:extLst>
          </p:cNvPr>
          <p:cNvSpPr txBox="1"/>
          <p:nvPr/>
        </p:nvSpPr>
        <p:spPr>
          <a:xfrm>
            <a:off x="470516" y="128788"/>
            <a:ext cx="8362765" cy="523220"/>
          </a:xfrm>
          <a:prstGeom prst="rect">
            <a:avLst/>
          </a:prstGeom>
          <a:noFill/>
        </p:spPr>
        <p:txBody>
          <a:bodyPr wrap="square" rtlCol="0">
            <a:spAutoFit/>
          </a:bodyPr>
          <a:lstStyle/>
          <a:p>
            <a:pPr algn="ctr"/>
            <a:r>
              <a:rPr lang="zh-CN" altLang="en-US" sz="2800">
                <a:solidFill>
                  <a:schemeClr val="bg1"/>
                </a:solidFill>
                <a:latin typeface="+mn-ea"/>
                <a:cs typeface="Times New Roman" panose="02020603050405020304" pitchFamily="18" charset="0"/>
              </a:rPr>
              <a:t>研究方法</a:t>
            </a:r>
            <a:endParaRPr lang="zh-CN" altLang="en-US" sz="2800" dirty="0">
              <a:solidFill>
                <a:schemeClr val="bg1"/>
              </a:solidFill>
              <a:latin typeface="+mn-ea"/>
              <a:cs typeface="Times New Roman" panose="02020603050405020304" pitchFamily="18" charset="0"/>
            </a:endParaRPr>
          </a:p>
        </p:txBody>
      </p:sp>
      <p:sp>
        <p:nvSpPr>
          <p:cNvPr id="20" name="矩形 19">
            <a:extLst>
              <a:ext uri="{FF2B5EF4-FFF2-40B4-BE49-F238E27FC236}">
                <a16:creationId xmlns:a16="http://schemas.microsoft.com/office/drawing/2014/main" id="{CB746D04-775A-481B-A3D2-D4EA5DF26A4F}"/>
              </a:ext>
            </a:extLst>
          </p:cNvPr>
          <p:cNvSpPr/>
          <p:nvPr/>
        </p:nvSpPr>
        <p:spPr>
          <a:xfrm>
            <a:off x="470516" y="1080683"/>
            <a:ext cx="5019836" cy="369332"/>
          </a:xfrm>
          <a:prstGeom prst="rect">
            <a:avLst/>
          </a:prstGeom>
        </p:spPr>
        <p:txBody>
          <a:bodyPr wrap="none">
            <a:spAutoFit/>
          </a:bodyPr>
          <a:lstStyle/>
          <a:p>
            <a:pPr latinLnBrk="1"/>
            <a:r>
              <a:rPr lang="zh-CN" altLang="en-US" b="1">
                <a:solidFill>
                  <a:schemeClr val="accent1"/>
                </a:solidFill>
                <a:latin typeface="PingFang SC"/>
              </a:rPr>
              <a:t>任务型对话中语言理解的鲁棒性测试</a:t>
            </a:r>
            <a:r>
              <a:rPr lang="en-US" altLang="zh-CN" b="1">
                <a:solidFill>
                  <a:schemeClr val="accent1"/>
                </a:solidFill>
                <a:latin typeface="PingFang SC"/>
              </a:rPr>
              <a:t>     </a:t>
            </a:r>
            <a:r>
              <a:rPr lang="zh-CN" altLang="en-US" b="1">
                <a:solidFill>
                  <a:schemeClr val="accent1"/>
                </a:solidFill>
                <a:latin typeface="PingFang SC"/>
              </a:rPr>
              <a:t> </a:t>
            </a:r>
            <a:r>
              <a:rPr lang="en-US" altLang="zh-CN" sz="1400" b="1">
                <a:solidFill>
                  <a:schemeClr val="accent1"/>
                </a:solidFill>
                <a:latin typeface="+mj-ea"/>
                <a:ea typeface="+mj-ea"/>
              </a:rPr>
              <a:t>ACL2021</a:t>
            </a:r>
            <a:endParaRPr lang="zh-CN" altLang="en-US" sz="1400" b="1" i="0">
              <a:solidFill>
                <a:schemeClr val="accent1"/>
              </a:solidFill>
              <a:effectLst/>
              <a:latin typeface="+mj-ea"/>
              <a:ea typeface="+mj-ea"/>
            </a:endParaRPr>
          </a:p>
        </p:txBody>
      </p:sp>
      <p:sp>
        <p:nvSpPr>
          <p:cNvPr id="7" name="矩形 6">
            <a:extLst>
              <a:ext uri="{FF2B5EF4-FFF2-40B4-BE49-F238E27FC236}">
                <a16:creationId xmlns:a16="http://schemas.microsoft.com/office/drawing/2014/main" id="{F7DB0DA5-F2EF-4FC9-8F96-1F5CA9CF4F4F}"/>
              </a:ext>
            </a:extLst>
          </p:cNvPr>
          <p:cNvSpPr/>
          <p:nvPr/>
        </p:nvSpPr>
        <p:spPr>
          <a:xfrm>
            <a:off x="3770316" y="1728371"/>
            <a:ext cx="4814406" cy="4308102"/>
          </a:xfrm>
          <a:prstGeom prst="rect">
            <a:avLst/>
          </a:prstGeom>
        </p:spPr>
        <p:txBody>
          <a:bodyPr wrap="square">
            <a:spAutoFit/>
          </a:bodyPr>
          <a:lstStyle/>
          <a:p>
            <a:pPr algn="just">
              <a:lnSpc>
                <a:spcPts val="2000"/>
              </a:lnSpc>
            </a:pPr>
            <a:r>
              <a:rPr lang="zh-CN" altLang="en-US" sz="1400">
                <a:latin typeface="+mn-ea"/>
              </a:rPr>
              <a:t>本文从以下三个方面对任务型对话中的</a:t>
            </a:r>
            <a:r>
              <a:rPr lang="en-US" altLang="zh-CN" sz="1400">
                <a:latin typeface="+mn-ea"/>
              </a:rPr>
              <a:t>LU</a:t>
            </a:r>
            <a:r>
              <a:rPr lang="zh-CN" altLang="en-US" sz="1400">
                <a:latin typeface="+mn-ea"/>
              </a:rPr>
              <a:t>进行了系统的鲁棒性评估：</a:t>
            </a:r>
            <a:endParaRPr lang="en-US" altLang="zh-CN" sz="1400">
              <a:latin typeface="+mn-ea"/>
            </a:endParaRPr>
          </a:p>
          <a:p>
            <a:pPr marL="742950" lvl="1" indent="-285750" algn="just">
              <a:lnSpc>
                <a:spcPts val="2000"/>
              </a:lnSpc>
              <a:spcBef>
                <a:spcPts val="500"/>
              </a:spcBef>
              <a:spcAft>
                <a:spcPts val="500"/>
              </a:spcAft>
              <a:buFont typeface="Arial" panose="020B0604020202020204" pitchFamily="34" charset="0"/>
              <a:buChar char="•"/>
            </a:pPr>
            <a:r>
              <a:rPr lang="en-US" altLang="zh-CN" sz="1400" b="1">
                <a:latin typeface="+mn-ea"/>
              </a:rPr>
              <a:t>1.</a:t>
            </a:r>
            <a:r>
              <a:rPr lang="zh-CN" altLang="en-US" sz="1400" b="1">
                <a:latin typeface="+mn-ea"/>
              </a:rPr>
              <a:t>语言多样性 </a:t>
            </a:r>
            <a:r>
              <a:rPr lang="en-US" altLang="zh-CN" sz="1400" b="1">
                <a:latin typeface="+mn-ea"/>
              </a:rPr>
              <a:t>(Laguage Variety)</a:t>
            </a:r>
            <a:r>
              <a:rPr lang="en-US" altLang="zh-CN" sz="1400">
                <a:latin typeface="+mn-ea"/>
              </a:rPr>
              <a:t>: </a:t>
            </a:r>
            <a:r>
              <a:rPr lang="zh-CN" altLang="en-US" sz="1400">
                <a:latin typeface="+mn-ea"/>
              </a:rPr>
              <a:t>现代对话系统大多通过文本形式与大量真实用户交互，而用户得一系列语言现象在拼写、词汇、句法选择方面都有变化；</a:t>
            </a:r>
            <a:endParaRPr lang="en-US" altLang="zh-CN" sz="1400">
              <a:latin typeface="+mn-ea"/>
            </a:endParaRPr>
          </a:p>
          <a:p>
            <a:pPr marL="742950" lvl="1" indent="-285750" algn="just">
              <a:lnSpc>
                <a:spcPts val="2000"/>
              </a:lnSpc>
              <a:spcBef>
                <a:spcPts val="500"/>
              </a:spcBef>
              <a:spcAft>
                <a:spcPts val="500"/>
              </a:spcAft>
              <a:buFont typeface="Arial" panose="020B0604020202020204" pitchFamily="34" charset="0"/>
              <a:buChar char="•"/>
            </a:pPr>
            <a:r>
              <a:rPr lang="en-US" altLang="zh-CN" sz="1400" b="1">
                <a:latin typeface="+mn-ea"/>
              </a:rPr>
              <a:t>2.</a:t>
            </a:r>
            <a:r>
              <a:rPr lang="zh-CN" altLang="en-US" sz="1400" b="1">
                <a:latin typeface="+mn-ea"/>
              </a:rPr>
              <a:t>语音特征 </a:t>
            </a:r>
            <a:r>
              <a:rPr lang="en-US" altLang="zh-CN" sz="1400" b="1">
                <a:latin typeface="+mn-ea"/>
              </a:rPr>
              <a:t>(Speech Characteristics)</a:t>
            </a:r>
            <a:r>
              <a:rPr lang="en-US" altLang="zh-CN" sz="1400">
                <a:latin typeface="+mn-ea"/>
              </a:rPr>
              <a:t>: </a:t>
            </a:r>
            <a:r>
              <a:rPr lang="zh-CN" altLang="en-US" sz="1400">
                <a:latin typeface="+mn-ea"/>
              </a:rPr>
              <a:t>对话系统除了可以键入文本，也可以进行语音输入，这两种方式是有很大不同的 ；</a:t>
            </a:r>
            <a:endParaRPr lang="en-US" altLang="zh-CN" sz="1400">
              <a:latin typeface="+mn-ea"/>
            </a:endParaRPr>
          </a:p>
          <a:p>
            <a:pPr marL="742950" lvl="1" indent="-285750" algn="just">
              <a:lnSpc>
                <a:spcPts val="2000"/>
              </a:lnSpc>
              <a:spcBef>
                <a:spcPts val="500"/>
              </a:spcBef>
              <a:spcAft>
                <a:spcPts val="500"/>
              </a:spcAft>
              <a:buFont typeface="Arial" panose="020B0604020202020204" pitchFamily="34" charset="0"/>
              <a:buChar char="•"/>
            </a:pPr>
            <a:r>
              <a:rPr lang="en-US" altLang="zh-CN" sz="1400" b="1">
                <a:latin typeface="+mn-ea"/>
              </a:rPr>
              <a:t>3.</a:t>
            </a:r>
            <a:r>
              <a:rPr lang="zh-CN" altLang="en-US" sz="1400" b="1">
                <a:latin typeface="+mn-ea"/>
              </a:rPr>
              <a:t>噪声干扰 </a:t>
            </a:r>
            <a:r>
              <a:rPr lang="en-US" altLang="zh-CN" sz="1400" b="1">
                <a:latin typeface="+mn-ea"/>
              </a:rPr>
              <a:t>(Noise Perturbation)</a:t>
            </a:r>
            <a:r>
              <a:rPr lang="en-US" altLang="zh-CN" sz="1400">
                <a:latin typeface="+mn-ea"/>
              </a:rPr>
              <a:t>:</a:t>
            </a:r>
            <a:r>
              <a:rPr lang="en-US" altLang="zh-CN" sz="1400" b="1">
                <a:latin typeface="+mn-ea"/>
              </a:rPr>
              <a:t> </a:t>
            </a:r>
            <a:r>
              <a:rPr lang="zh-CN" altLang="en-US" sz="1400">
                <a:latin typeface="+mn-ea"/>
              </a:rPr>
              <a:t>大多数对话系统只接受无噪音交互的训练，然而现实世界中存在各种各样的噪音，包括背景噪音、频道噪音、拼写错误和语法错误等。</a:t>
            </a:r>
            <a:endParaRPr lang="en-US" altLang="zh-CN" sz="1400">
              <a:latin typeface="+mn-ea"/>
            </a:endParaRPr>
          </a:p>
          <a:p>
            <a:pPr algn="just">
              <a:lnSpc>
                <a:spcPts val="2000"/>
              </a:lnSpc>
            </a:pPr>
            <a:r>
              <a:rPr lang="en-US" altLang="zh-CN" sz="1400">
                <a:latin typeface="+mn-ea"/>
              </a:rPr>
              <a:t>LU</a:t>
            </a:r>
            <a:r>
              <a:rPr lang="zh-CN" altLang="en-US" sz="1400">
                <a:latin typeface="+mn-ea"/>
              </a:rPr>
              <a:t>模型容易受到这些自然扰动的影响，这些扰动是合法的输入，但是模型无法从训练数据中观察到。</a:t>
            </a:r>
            <a:endParaRPr lang="en-US" altLang="zh-CN" sz="1400">
              <a:latin typeface="+mn-ea"/>
            </a:endParaRPr>
          </a:p>
        </p:txBody>
      </p:sp>
      <p:pic>
        <p:nvPicPr>
          <p:cNvPr id="6" name="图片 5">
            <a:extLst>
              <a:ext uri="{FF2B5EF4-FFF2-40B4-BE49-F238E27FC236}">
                <a16:creationId xmlns:a16="http://schemas.microsoft.com/office/drawing/2014/main" id="{47898F34-0A45-4723-AF0E-31973A7646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010" y="1921692"/>
            <a:ext cx="3401306" cy="3525354"/>
          </a:xfrm>
          <a:prstGeom prst="rect">
            <a:avLst/>
          </a:prstGeom>
        </p:spPr>
      </p:pic>
    </p:spTree>
    <p:extLst>
      <p:ext uri="{BB962C8B-B14F-4D97-AF65-F5344CB8AC3E}">
        <p14:creationId xmlns:p14="http://schemas.microsoft.com/office/powerpoint/2010/main" val="1620579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FC20F04-79B1-A94B-B80D-49FF154FDA24}"/>
              </a:ext>
            </a:extLst>
          </p:cNvPr>
          <p:cNvSpPr/>
          <p:nvPr/>
        </p:nvSpPr>
        <p:spPr>
          <a:xfrm>
            <a:off x="0" y="0"/>
            <a:ext cx="9144000" cy="850006"/>
          </a:xfrm>
          <a:prstGeom prst="rect">
            <a:avLst/>
          </a:prstGeom>
          <a:solidFill>
            <a:srgbClr val="3030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70663D6D-AB64-4DBA-BE90-153E6AABF24E}"/>
              </a:ext>
            </a:extLst>
          </p:cNvPr>
          <p:cNvSpPr txBox="1"/>
          <p:nvPr/>
        </p:nvSpPr>
        <p:spPr>
          <a:xfrm>
            <a:off x="470516" y="128788"/>
            <a:ext cx="8362765" cy="523220"/>
          </a:xfrm>
          <a:prstGeom prst="rect">
            <a:avLst/>
          </a:prstGeom>
          <a:noFill/>
        </p:spPr>
        <p:txBody>
          <a:bodyPr wrap="square" rtlCol="0">
            <a:spAutoFit/>
          </a:bodyPr>
          <a:lstStyle/>
          <a:p>
            <a:pPr algn="ctr"/>
            <a:r>
              <a:rPr lang="zh-CN" altLang="en-US" sz="2800">
                <a:solidFill>
                  <a:schemeClr val="bg1"/>
                </a:solidFill>
                <a:latin typeface="+mn-ea"/>
                <a:cs typeface="Times New Roman" panose="02020603050405020304" pitchFamily="18" charset="0"/>
              </a:rPr>
              <a:t>研究方法</a:t>
            </a:r>
            <a:endParaRPr lang="zh-CN" altLang="en-US" sz="2800" dirty="0">
              <a:solidFill>
                <a:schemeClr val="bg1"/>
              </a:solidFill>
              <a:latin typeface="+mn-ea"/>
              <a:cs typeface="Times New Roman" panose="02020603050405020304" pitchFamily="18" charset="0"/>
            </a:endParaRPr>
          </a:p>
        </p:txBody>
      </p:sp>
      <p:sp>
        <p:nvSpPr>
          <p:cNvPr id="20" name="矩形 19">
            <a:extLst>
              <a:ext uri="{FF2B5EF4-FFF2-40B4-BE49-F238E27FC236}">
                <a16:creationId xmlns:a16="http://schemas.microsoft.com/office/drawing/2014/main" id="{CB746D04-775A-481B-A3D2-D4EA5DF26A4F}"/>
              </a:ext>
            </a:extLst>
          </p:cNvPr>
          <p:cNvSpPr/>
          <p:nvPr/>
        </p:nvSpPr>
        <p:spPr>
          <a:xfrm>
            <a:off x="470516" y="1080683"/>
            <a:ext cx="5019836" cy="369332"/>
          </a:xfrm>
          <a:prstGeom prst="rect">
            <a:avLst/>
          </a:prstGeom>
        </p:spPr>
        <p:txBody>
          <a:bodyPr wrap="none">
            <a:spAutoFit/>
          </a:bodyPr>
          <a:lstStyle/>
          <a:p>
            <a:pPr latinLnBrk="1"/>
            <a:r>
              <a:rPr lang="zh-CN" altLang="en-US" b="1">
                <a:solidFill>
                  <a:schemeClr val="accent1"/>
                </a:solidFill>
                <a:latin typeface="PingFang SC"/>
              </a:rPr>
              <a:t>任务型对话中语言理解的鲁棒性测试</a:t>
            </a:r>
            <a:r>
              <a:rPr lang="en-US" altLang="zh-CN" b="1">
                <a:solidFill>
                  <a:schemeClr val="accent1"/>
                </a:solidFill>
                <a:latin typeface="PingFang SC"/>
              </a:rPr>
              <a:t>     </a:t>
            </a:r>
            <a:r>
              <a:rPr lang="zh-CN" altLang="en-US" b="1">
                <a:solidFill>
                  <a:schemeClr val="accent1"/>
                </a:solidFill>
                <a:latin typeface="PingFang SC"/>
              </a:rPr>
              <a:t> </a:t>
            </a:r>
            <a:r>
              <a:rPr lang="en-US" altLang="zh-CN" sz="1400" b="1">
                <a:solidFill>
                  <a:schemeClr val="accent1"/>
                </a:solidFill>
                <a:latin typeface="+mj-ea"/>
                <a:ea typeface="+mj-ea"/>
              </a:rPr>
              <a:t>ACL2021</a:t>
            </a:r>
            <a:endParaRPr lang="zh-CN" altLang="en-US" sz="1400" b="1" i="0">
              <a:solidFill>
                <a:schemeClr val="accent1"/>
              </a:solidFill>
              <a:effectLst/>
              <a:latin typeface="+mj-ea"/>
              <a:ea typeface="+mj-ea"/>
            </a:endParaRPr>
          </a:p>
        </p:txBody>
      </p:sp>
      <p:sp>
        <p:nvSpPr>
          <p:cNvPr id="7" name="矩形 6">
            <a:extLst>
              <a:ext uri="{FF2B5EF4-FFF2-40B4-BE49-F238E27FC236}">
                <a16:creationId xmlns:a16="http://schemas.microsoft.com/office/drawing/2014/main" id="{F7DB0DA5-F2EF-4FC9-8F96-1F5CA9CF4F4F}"/>
              </a:ext>
            </a:extLst>
          </p:cNvPr>
          <p:cNvSpPr/>
          <p:nvPr/>
        </p:nvSpPr>
        <p:spPr>
          <a:xfrm>
            <a:off x="781318" y="1746229"/>
            <a:ext cx="7173533" cy="2640979"/>
          </a:xfrm>
          <a:prstGeom prst="rect">
            <a:avLst/>
          </a:prstGeom>
        </p:spPr>
        <p:txBody>
          <a:bodyPr wrap="square">
            <a:spAutoFit/>
          </a:bodyPr>
          <a:lstStyle/>
          <a:p>
            <a:pPr algn="just">
              <a:lnSpc>
                <a:spcPts val="2000"/>
              </a:lnSpc>
            </a:pPr>
            <a:r>
              <a:rPr lang="zh-CN" altLang="en-US" sz="1400">
                <a:latin typeface="+mn-ea"/>
              </a:rPr>
              <a:t>为了模拟这三种情况，作者开发了</a:t>
            </a:r>
            <a:r>
              <a:rPr lang="zh-CN" altLang="en-US" sz="1400"/>
              <a:t>一个通用的、和模型无关的工具包LAUG</a:t>
            </a:r>
            <a:r>
              <a:rPr lang="en-US" altLang="zh-CN" sz="1400"/>
              <a:t>(Language Understanding Augmentation)</a:t>
            </a:r>
            <a:r>
              <a:rPr lang="zh-CN" altLang="en-US" sz="1400"/>
              <a:t>，它是四种语言理解数据扩充方法的集成，涵盖了上述的三个方面，通过</a:t>
            </a:r>
            <a:r>
              <a:rPr lang="zh-CN" altLang="en-US" sz="1400">
                <a:latin typeface="+mn-ea"/>
              </a:rPr>
              <a:t>四种数据扩充方法来近似这些语言现象：</a:t>
            </a:r>
            <a:endParaRPr lang="en-US" altLang="zh-CN" sz="1400">
              <a:latin typeface="+mn-ea"/>
            </a:endParaRPr>
          </a:p>
          <a:p>
            <a:pPr marL="742950" lvl="1" indent="-285750" algn="just">
              <a:lnSpc>
                <a:spcPts val="2000"/>
              </a:lnSpc>
              <a:spcBef>
                <a:spcPts val="500"/>
              </a:spcBef>
              <a:spcAft>
                <a:spcPts val="500"/>
              </a:spcAft>
              <a:buFont typeface="Arial" panose="020B0604020202020204" pitchFamily="34" charset="0"/>
              <a:buChar char="•"/>
            </a:pPr>
            <a:r>
              <a:rPr lang="en-US" altLang="zh-CN" sz="1400" b="1">
                <a:latin typeface="+mn-ea"/>
              </a:rPr>
              <a:t>1.</a:t>
            </a:r>
            <a:r>
              <a:rPr lang="zh-CN" altLang="en-US" sz="1400" b="1">
                <a:latin typeface="+mn-ea"/>
              </a:rPr>
              <a:t>单词干扰 </a:t>
            </a:r>
            <a:r>
              <a:rPr lang="en-US" altLang="zh-CN" sz="1400" b="1">
                <a:latin typeface="+mn-ea"/>
              </a:rPr>
              <a:t>(Word Perturbation)</a:t>
            </a:r>
            <a:r>
              <a:rPr lang="zh-CN" altLang="en-US" sz="1400">
                <a:latin typeface="+mn-ea"/>
              </a:rPr>
              <a:t>；</a:t>
            </a:r>
            <a:endParaRPr lang="en-US" altLang="zh-CN" sz="1400">
              <a:latin typeface="+mn-ea"/>
            </a:endParaRPr>
          </a:p>
          <a:p>
            <a:pPr marL="742950" lvl="1" indent="-285750" algn="just">
              <a:lnSpc>
                <a:spcPts val="2000"/>
              </a:lnSpc>
              <a:spcBef>
                <a:spcPts val="500"/>
              </a:spcBef>
              <a:spcAft>
                <a:spcPts val="500"/>
              </a:spcAft>
              <a:buFont typeface="Arial" panose="020B0604020202020204" pitchFamily="34" charset="0"/>
              <a:buChar char="•"/>
            </a:pPr>
            <a:r>
              <a:rPr lang="en-US" altLang="zh-CN" sz="1400" b="1">
                <a:latin typeface="+mn-ea"/>
              </a:rPr>
              <a:t>2.</a:t>
            </a:r>
            <a:r>
              <a:rPr lang="zh-CN" altLang="en-US" sz="1400" b="1">
                <a:latin typeface="+mn-ea"/>
              </a:rPr>
              <a:t>文本释义 </a:t>
            </a:r>
            <a:r>
              <a:rPr lang="en-US" altLang="zh-CN" sz="1400" b="1">
                <a:latin typeface="+mn-ea"/>
              </a:rPr>
              <a:t>(Text Paraphrasing)</a:t>
            </a:r>
            <a:r>
              <a:rPr lang="zh-CN" altLang="en-US" sz="1400">
                <a:latin typeface="+mn-ea"/>
              </a:rPr>
              <a:t>；</a:t>
            </a:r>
            <a:endParaRPr lang="en-US" altLang="zh-CN" sz="1400">
              <a:latin typeface="+mn-ea"/>
            </a:endParaRPr>
          </a:p>
          <a:p>
            <a:pPr marL="742950" lvl="1" indent="-285750" algn="just">
              <a:lnSpc>
                <a:spcPts val="2000"/>
              </a:lnSpc>
              <a:spcBef>
                <a:spcPts val="500"/>
              </a:spcBef>
              <a:spcAft>
                <a:spcPts val="500"/>
              </a:spcAft>
              <a:buFont typeface="Arial" panose="020B0604020202020204" pitchFamily="34" charset="0"/>
              <a:buChar char="•"/>
            </a:pPr>
            <a:r>
              <a:rPr lang="en-US" altLang="zh-CN" sz="1400" b="1">
                <a:latin typeface="+mn-ea"/>
              </a:rPr>
              <a:t>3.</a:t>
            </a:r>
            <a:r>
              <a:rPr lang="zh-CN" altLang="en-US" sz="1400" b="1">
                <a:latin typeface="+mn-ea"/>
              </a:rPr>
              <a:t>口语识别 </a:t>
            </a:r>
            <a:r>
              <a:rPr lang="en-US" altLang="zh-CN" sz="1400" b="1">
                <a:latin typeface="+mn-ea"/>
              </a:rPr>
              <a:t>(Speech Recogniton)</a:t>
            </a:r>
            <a:r>
              <a:rPr lang="zh-CN" altLang="en-US" sz="1400">
                <a:latin typeface="+mn-ea"/>
              </a:rPr>
              <a:t>；</a:t>
            </a:r>
          </a:p>
          <a:p>
            <a:pPr marL="742950" lvl="1" indent="-285750" algn="just">
              <a:lnSpc>
                <a:spcPts val="2000"/>
              </a:lnSpc>
              <a:spcBef>
                <a:spcPts val="500"/>
              </a:spcBef>
              <a:spcAft>
                <a:spcPts val="500"/>
              </a:spcAft>
              <a:buFont typeface="Arial" panose="020B0604020202020204" pitchFamily="34" charset="0"/>
              <a:buChar char="•"/>
            </a:pPr>
            <a:r>
              <a:rPr lang="en-US" altLang="zh-CN" sz="1400" b="1">
                <a:latin typeface="+mn-ea"/>
              </a:rPr>
              <a:t>4.</a:t>
            </a:r>
            <a:r>
              <a:rPr lang="zh-CN" altLang="en-US" sz="1400" b="1">
                <a:latin typeface="+mn-ea"/>
              </a:rPr>
              <a:t>口语不流畅性 </a:t>
            </a:r>
            <a:r>
              <a:rPr lang="en-US" altLang="zh-CN" sz="1400" b="1">
                <a:latin typeface="+mn-ea"/>
              </a:rPr>
              <a:t>(Speech Disfluency)</a:t>
            </a:r>
            <a:r>
              <a:rPr lang="zh-CN" altLang="en-US" sz="1400" b="1">
                <a:latin typeface="+mn-ea"/>
              </a:rPr>
              <a:t>。</a:t>
            </a:r>
            <a:endParaRPr lang="en-US" altLang="zh-CN" sz="1400" b="1">
              <a:latin typeface="+mn-ea"/>
            </a:endParaRPr>
          </a:p>
          <a:p>
            <a:pPr algn="just">
              <a:lnSpc>
                <a:spcPts val="2000"/>
              </a:lnSpc>
            </a:pPr>
            <a:endParaRPr lang="en-US" altLang="zh-CN" sz="1400">
              <a:latin typeface="+mn-ea"/>
            </a:endParaRPr>
          </a:p>
        </p:txBody>
      </p:sp>
    </p:spTree>
    <p:extLst>
      <p:ext uri="{BB962C8B-B14F-4D97-AF65-F5344CB8AC3E}">
        <p14:creationId xmlns:p14="http://schemas.microsoft.com/office/powerpoint/2010/main" val="1378010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FC20F04-79B1-A94B-B80D-49FF154FDA24}"/>
              </a:ext>
            </a:extLst>
          </p:cNvPr>
          <p:cNvSpPr/>
          <p:nvPr/>
        </p:nvSpPr>
        <p:spPr>
          <a:xfrm>
            <a:off x="0" y="0"/>
            <a:ext cx="9144000" cy="850006"/>
          </a:xfrm>
          <a:prstGeom prst="rect">
            <a:avLst/>
          </a:prstGeom>
          <a:solidFill>
            <a:srgbClr val="3030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70663D6D-AB64-4DBA-BE90-153E6AABF24E}"/>
              </a:ext>
            </a:extLst>
          </p:cNvPr>
          <p:cNvSpPr txBox="1"/>
          <p:nvPr/>
        </p:nvSpPr>
        <p:spPr>
          <a:xfrm>
            <a:off x="470516" y="128788"/>
            <a:ext cx="8362765" cy="523220"/>
          </a:xfrm>
          <a:prstGeom prst="rect">
            <a:avLst/>
          </a:prstGeom>
          <a:noFill/>
        </p:spPr>
        <p:txBody>
          <a:bodyPr wrap="square" rtlCol="0">
            <a:spAutoFit/>
          </a:bodyPr>
          <a:lstStyle/>
          <a:p>
            <a:pPr algn="ctr"/>
            <a:r>
              <a:rPr lang="zh-CN" altLang="en-US" sz="2800">
                <a:solidFill>
                  <a:schemeClr val="bg1"/>
                </a:solidFill>
                <a:latin typeface="+mn-ea"/>
                <a:cs typeface="Times New Roman" panose="02020603050405020304" pitchFamily="18" charset="0"/>
              </a:rPr>
              <a:t>研究方法</a:t>
            </a:r>
            <a:endParaRPr lang="zh-CN" altLang="en-US" sz="2800" dirty="0">
              <a:solidFill>
                <a:schemeClr val="bg1"/>
              </a:solidFill>
              <a:latin typeface="+mn-ea"/>
              <a:cs typeface="Times New Roman" panose="02020603050405020304" pitchFamily="18" charset="0"/>
            </a:endParaRPr>
          </a:p>
        </p:txBody>
      </p:sp>
      <p:sp>
        <p:nvSpPr>
          <p:cNvPr id="20" name="矩形 19">
            <a:extLst>
              <a:ext uri="{FF2B5EF4-FFF2-40B4-BE49-F238E27FC236}">
                <a16:creationId xmlns:a16="http://schemas.microsoft.com/office/drawing/2014/main" id="{CB746D04-775A-481B-A3D2-D4EA5DF26A4F}"/>
              </a:ext>
            </a:extLst>
          </p:cNvPr>
          <p:cNvSpPr/>
          <p:nvPr/>
        </p:nvSpPr>
        <p:spPr>
          <a:xfrm>
            <a:off x="470516" y="1080683"/>
            <a:ext cx="5019836" cy="369332"/>
          </a:xfrm>
          <a:prstGeom prst="rect">
            <a:avLst/>
          </a:prstGeom>
        </p:spPr>
        <p:txBody>
          <a:bodyPr wrap="none">
            <a:spAutoFit/>
          </a:bodyPr>
          <a:lstStyle/>
          <a:p>
            <a:pPr latinLnBrk="1"/>
            <a:r>
              <a:rPr lang="zh-CN" altLang="en-US" b="1">
                <a:solidFill>
                  <a:schemeClr val="accent1"/>
                </a:solidFill>
                <a:latin typeface="PingFang SC"/>
              </a:rPr>
              <a:t>任务型对话中语言理解的鲁棒性测试</a:t>
            </a:r>
            <a:r>
              <a:rPr lang="en-US" altLang="zh-CN" b="1">
                <a:solidFill>
                  <a:schemeClr val="accent1"/>
                </a:solidFill>
                <a:latin typeface="PingFang SC"/>
              </a:rPr>
              <a:t>     </a:t>
            </a:r>
            <a:r>
              <a:rPr lang="zh-CN" altLang="en-US" b="1">
                <a:solidFill>
                  <a:schemeClr val="accent1"/>
                </a:solidFill>
                <a:latin typeface="PingFang SC"/>
              </a:rPr>
              <a:t> </a:t>
            </a:r>
            <a:r>
              <a:rPr lang="en-US" altLang="zh-CN" sz="1400" b="1">
                <a:solidFill>
                  <a:schemeClr val="accent1"/>
                </a:solidFill>
                <a:latin typeface="+mj-ea"/>
                <a:ea typeface="+mj-ea"/>
              </a:rPr>
              <a:t>ACL2021</a:t>
            </a:r>
            <a:endParaRPr lang="zh-CN" altLang="en-US" sz="1400" b="1" i="0">
              <a:solidFill>
                <a:schemeClr val="accent1"/>
              </a:solidFill>
              <a:effectLst/>
              <a:latin typeface="+mj-ea"/>
              <a:ea typeface="+mj-ea"/>
            </a:endParaRPr>
          </a:p>
        </p:txBody>
      </p:sp>
      <p:sp>
        <p:nvSpPr>
          <p:cNvPr id="7" name="矩形 6">
            <a:extLst>
              <a:ext uri="{FF2B5EF4-FFF2-40B4-BE49-F238E27FC236}">
                <a16:creationId xmlns:a16="http://schemas.microsoft.com/office/drawing/2014/main" id="{F7DB0DA5-F2EF-4FC9-8F96-1F5CA9CF4F4F}"/>
              </a:ext>
            </a:extLst>
          </p:cNvPr>
          <p:cNvSpPr/>
          <p:nvPr/>
        </p:nvSpPr>
        <p:spPr>
          <a:xfrm>
            <a:off x="781318" y="1746229"/>
            <a:ext cx="7173533" cy="845616"/>
          </a:xfrm>
          <a:prstGeom prst="rect">
            <a:avLst/>
          </a:prstGeom>
        </p:spPr>
        <p:txBody>
          <a:bodyPr wrap="square">
            <a:spAutoFit/>
          </a:bodyPr>
          <a:lstStyle/>
          <a:p>
            <a:pPr algn="just">
              <a:lnSpc>
                <a:spcPts val="2000"/>
              </a:lnSpc>
            </a:pPr>
            <a:r>
              <a:rPr lang="en-US" altLang="zh-CN" sz="1400" b="1">
                <a:latin typeface="+mn-ea"/>
              </a:rPr>
              <a:t>1.</a:t>
            </a:r>
            <a:r>
              <a:rPr lang="zh-CN" altLang="en-US" sz="1400" b="1">
                <a:latin typeface="+mn-ea"/>
              </a:rPr>
              <a:t>单词干扰</a:t>
            </a:r>
            <a:r>
              <a:rPr lang="en-US" altLang="zh-CN" sz="1400" b="1">
                <a:latin typeface="+mn-ea"/>
              </a:rPr>
              <a:t>WP</a:t>
            </a:r>
          </a:p>
          <a:p>
            <a:pPr algn="just">
              <a:lnSpc>
                <a:spcPts val="2000"/>
              </a:lnSpc>
            </a:pPr>
            <a:endParaRPr lang="en-US" altLang="zh-CN" sz="1400">
              <a:latin typeface="+mn-ea"/>
            </a:endParaRPr>
          </a:p>
          <a:p>
            <a:pPr algn="just">
              <a:lnSpc>
                <a:spcPts val="2000"/>
              </a:lnSpc>
            </a:pPr>
            <a:endParaRPr lang="zh-CN" altLang="en-US" sz="1400">
              <a:latin typeface="+mn-ea"/>
            </a:endParaRPr>
          </a:p>
        </p:txBody>
      </p:sp>
      <p:pic>
        <p:nvPicPr>
          <p:cNvPr id="8" name="图片 7">
            <a:extLst>
              <a:ext uri="{FF2B5EF4-FFF2-40B4-BE49-F238E27FC236}">
                <a16:creationId xmlns:a16="http://schemas.microsoft.com/office/drawing/2014/main" id="{EAB4CF1E-F02A-49DB-98E4-C5084ED0BE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4664" y="2098031"/>
            <a:ext cx="6000271" cy="2419464"/>
          </a:xfrm>
          <a:prstGeom prst="rect">
            <a:avLst/>
          </a:prstGeom>
        </p:spPr>
      </p:pic>
      <p:sp>
        <p:nvSpPr>
          <p:cNvPr id="9" name="矩形 8">
            <a:extLst>
              <a:ext uri="{FF2B5EF4-FFF2-40B4-BE49-F238E27FC236}">
                <a16:creationId xmlns:a16="http://schemas.microsoft.com/office/drawing/2014/main" id="{FB61F237-496B-4F21-929F-260A2AC66A3C}"/>
              </a:ext>
            </a:extLst>
          </p:cNvPr>
          <p:cNvSpPr/>
          <p:nvPr/>
        </p:nvSpPr>
        <p:spPr>
          <a:xfrm>
            <a:off x="1304286" y="4705704"/>
            <a:ext cx="5735438" cy="523220"/>
          </a:xfrm>
          <a:prstGeom prst="rect">
            <a:avLst/>
          </a:prstGeom>
        </p:spPr>
        <p:txBody>
          <a:bodyPr wrap="square">
            <a:spAutoFit/>
          </a:bodyPr>
          <a:lstStyle/>
          <a:p>
            <a:r>
              <a:rPr lang="zh-CN" altLang="en-US" sz="1400"/>
              <a:t>随机执行操作，比如同义词替换、随机插入、随机交换、随机删除、插槽值替换等，前四者保持意图</a:t>
            </a:r>
            <a:r>
              <a:rPr lang="en-US" altLang="zh-CN" sz="1400"/>
              <a:t>label</a:t>
            </a:r>
            <a:r>
              <a:rPr lang="zh-CN" altLang="en-US" sz="1400"/>
              <a:t>不变，最后者保持槽值类型不变。</a:t>
            </a:r>
          </a:p>
        </p:txBody>
      </p:sp>
      <p:sp>
        <p:nvSpPr>
          <p:cNvPr id="3" name="矩形 2">
            <a:extLst>
              <a:ext uri="{FF2B5EF4-FFF2-40B4-BE49-F238E27FC236}">
                <a16:creationId xmlns:a16="http://schemas.microsoft.com/office/drawing/2014/main" id="{E34E4DCF-E013-4B19-B0EF-E8527A26C862}"/>
              </a:ext>
            </a:extLst>
          </p:cNvPr>
          <p:cNvSpPr/>
          <p:nvPr/>
        </p:nvSpPr>
        <p:spPr>
          <a:xfrm>
            <a:off x="2027706" y="5592651"/>
            <a:ext cx="4174186" cy="369332"/>
          </a:xfrm>
          <a:prstGeom prst="rect">
            <a:avLst/>
          </a:prstGeom>
          <a:noFill/>
        </p:spPr>
        <p:txBody>
          <a:bodyPr wrap="square" lIns="91440" tIns="45720" rIns="91440" bIns="45720">
            <a:spAutoFit/>
          </a:bodyPr>
          <a:lstStyle/>
          <a:p>
            <a:pPr algn="ctr"/>
            <a:r>
              <a:rPr lang="zh-CN" altLang="en-US">
                <a:ln w="0"/>
                <a:solidFill>
                  <a:srgbClr val="FF0000"/>
                </a:solidFill>
                <a:effectLst>
                  <a:outerShdw blurRad="38100" dist="25400" dir="5400000" algn="ctr" rotWithShape="0">
                    <a:srgbClr val="6E747A">
                      <a:alpha val="43000"/>
                    </a:srgbClr>
                  </a:outerShdw>
                </a:effectLst>
              </a:rPr>
              <a:t>可以适用于语言多样性问题和噪声问题</a:t>
            </a:r>
            <a:endParaRPr lang="zh-CN" altLang="en-US" b="0" cap="none" spc="0">
              <a:ln w="0"/>
              <a:solidFill>
                <a:srgbClr val="FF000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861132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FC20F04-79B1-A94B-B80D-49FF154FDA24}"/>
              </a:ext>
            </a:extLst>
          </p:cNvPr>
          <p:cNvSpPr/>
          <p:nvPr/>
        </p:nvSpPr>
        <p:spPr>
          <a:xfrm>
            <a:off x="0" y="0"/>
            <a:ext cx="9144000" cy="850006"/>
          </a:xfrm>
          <a:prstGeom prst="rect">
            <a:avLst/>
          </a:prstGeom>
          <a:solidFill>
            <a:srgbClr val="3030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70663D6D-AB64-4DBA-BE90-153E6AABF24E}"/>
              </a:ext>
            </a:extLst>
          </p:cNvPr>
          <p:cNvSpPr txBox="1"/>
          <p:nvPr/>
        </p:nvSpPr>
        <p:spPr>
          <a:xfrm>
            <a:off x="470516" y="128788"/>
            <a:ext cx="8362765" cy="523220"/>
          </a:xfrm>
          <a:prstGeom prst="rect">
            <a:avLst/>
          </a:prstGeom>
          <a:noFill/>
        </p:spPr>
        <p:txBody>
          <a:bodyPr wrap="square" rtlCol="0">
            <a:spAutoFit/>
          </a:bodyPr>
          <a:lstStyle/>
          <a:p>
            <a:pPr algn="ctr"/>
            <a:r>
              <a:rPr lang="zh-CN" altLang="en-US" sz="2800">
                <a:solidFill>
                  <a:schemeClr val="bg1"/>
                </a:solidFill>
                <a:latin typeface="+mn-ea"/>
                <a:cs typeface="Times New Roman" panose="02020603050405020304" pitchFamily="18" charset="0"/>
              </a:rPr>
              <a:t>研究方法</a:t>
            </a:r>
            <a:endParaRPr lang="zh-CN" altLang="en-US" sz="2800" dirty="0">
              <a:solidFill>
                <a:schemeClr val="bg1"/>
              </a:solidFill>
              <a:latin typeface="+mn-ea"/>
              <a:cs typeface="Times New Roman" panose="02020603050405020304" pitchFamily="18" charset="0"/>
            </a:endParaRPr>
          </a:p>
        </p:txBody>
      </p:sp>
      <p:sp>
        <p:nvSpPr>
          <p:cNvPr id="20" name="矩形 19">
            <a:extLst>
              <a:ext uri="{FF2B5EF4-FFF2-40B4-BE49-F238E27FC236}">
                <a16:creationId xmlns:a16="http://schemas.microsoft.com/office/drawing/2014/main" id="{CB746D04-775A-481B-A3D2-D4EA5DF26A4F}"/>
              </a:ext>
            </a:extLst>
          </p:cNvPr>
          <p:cNvSpPr/>
          <p:nvPr/>
        </p:nvSpPr>
        <p:spPr>
          <a:xfrm>
            <a:off x="470516" y="1080683"/>
            <a:ext cx="5019836" cy="369332"/>
          </a:xfrm>
          <a:prstGeom prst="rect">
            <a:avLst/>
          </a:prstGeom>
        </p:spPr>
        <p:txBody>
          <a:bodyPr wrap="none">
            <a:spAutoFit/>
          </a:bodyPr>
          <a:lstStyle/>
          <a:p>
            <a:pPr latinLnBrk="1"/>
            <a:r>
              <a:rPr lang="zh-CN" altLang="en-US" b="1">
                <a:solidFill>
                  <a:schemeClr val="accent1"/>
                </a:solidFill>
                <a:latin typeface="PingFang SC"/>
              </a:rPr>
              <a:t>任务型对话中语言理解的鲁棒性测试</a:t>
            </a:r>
            <a:r>
              <a:rPr lang="en-US" altLang="zh-CN" b="1">
                <a:solidFill>
                  <a:schemeClr val="accent1"/>
                </a:solidFill>
                <a:latin typeface="PingFang SC"/>
              </a:rPr>
              <a:t>     </a:t>
            </a:r>
            <a:r>
              <a:rPr lang="zh-CN" altLang="en-US" b="1">
                <a:solidFill>
                  <a:schemeClr val="accent1"/>
                </a:solidFill>
                <a:latin typeface="PingFang SC"/>
              </a:rPr>
              <a:t> </a:t>
            </a:r>
            <a:r>
              <a:rPr lang="en-US" altLang="zh-CN" sz="1400" b="1">
                <a:solidFill>
                  <a:schemeClr val="accent1"/>
                </a:solidFill>
                <a:latin typeface="+mj-ea"/>
                <a:ea typeface="+mj-ea"/>
              </a:rPr>
              <a:t>ACL2021</a:t>
            </a:r>
            <a:endParaRPr lang="zh-CN" altLang="en-US" sz="1400" b="1" i="0">
              <a:solidFill>
                <a:schemeClr val="accent1"/>
              </a:solidFill>
              <a:effectLst/>
              <a:latin typeface="+mj-ea"/>
              <a:ea typeface="+mj-ea"/>
            </a:endParaRPr>
          </a:p>
        </p:txBody>
      </p:sp>
      <p:sp>
        <p:nvSpPr>
          <p:cNvPr id="7" name="矩形 6">
            <a:extLst>
              <a:ext uri="{FF2B5EF4-FFF2-40B4-BE49-F238E27FC236}">
                <a16:creationId xmlns:a16="http://schemas.microsoft.com/office/drawing/2014/main" id="{F7DB0DA5-F2EF-4FC9-8F96-1F5CA9CF4F4F}"/>
              </a:ext>
            </a:extLst>
          </p:cNvPr>
          <p:cNvSpPr/>
          <p:nvPr/>
        </p:nvSpPr>
        <p:spPr>
          <a:xfrm>
            <a:off x="781318" y="1746229"/>
            <a:ext cx="7173533" cy="845616"/>
          </a:xfrm>
          <a:prstGeom prst="rect">
            <a:avLst/>
          </a:prstGeom>
        </p:spPr>
        <p:txBody>
          <a:bodyPr wrap="square">
            <a:spAutoFit/>
          </a:bodyPr>
          <a:lstStyle/>
          <a:p>
            <a:pPr algn="just">
              <a:lnSpc>
                <a:spcPts val="2000"/>
              </a:lnSpc>
            </a:pPr>
            <a:r>
              <a:rPr lang="en-US" altLang="zh-CN" sz="1400" b="1">
                <a:latin typeface="+mn-ea"/>
              </a:rPr>
              <a:t>2.</a:t>
            </a:r>
            <a:r>
              <a:rPr lang="zh-CN" altLang="en-US" sz="1400" b="1">
                <a:latin typeface="+mn-ea"/>
              </a:rPr>
              <a:t>文本释义</a:t>
            </a:r>
            <a:r>
              <a:rPr lang="en-US" altLang="zh-CN" sz="1400" b="1">
                <a:latin typeface="+mn-ea"/>
              </a:rPr>
              <a:t>TP</a:t>
            </a:r>
          </a:p>
          <a:p>
            <a:pPr algn="just">
              <a:lnSpc>
                <a:spcPts val="2000"/>
              </a:lnSpc>
            </a:pPr>
            <a:endParaRPr lang="en-US" altLang="zh-CN" sz="1400">
              <a:latin typeface="+mn-ea"/>
            </a:endParaRPr>
          </a:p>
          <a:p>
            <a:pPr algn="just">
              <a:lnSpc>
                <a:spcPts val="2000"/>
              </a:lnSpc>
            </a:pPr>
            <a:endParaRPr lang="zh-CN" altLang="en-US" sz="1400">
              <a:latin typeface="+mn-ea"/>
            </a:endParaRPr>
          </a:p>
        </p:txBody>
      </p:sp>
      <p:pic>
        <p:nvPicPr>
          <p:cNvPr id="5" name="图片 4">
            <a:extLst>
              <a:ext uri="{FF2B5EF4-FFF2-40B4-BE49-F238E27FC236}">
                <a16:creationId xmlns:a16="http://schemas.microsoft.com/office/drawing/2014/main" id="{D3A7F446-C6D3-41F6-907A-C94C560C45C5}"/>
              </a:ext>
            </a:extLst>
          </p:cNvPr>
          <p:cNvPicPr>
            <a:picLocks noChangeAspect="1"/>
          </p:cNvPicPr>
          <p:nvPr/>
        </p:nvPicPr>
        <p:blipFill rotWithShape="1">
          <a:blip r:embed="rId3">
            <a:extLst>
              <a:ext uri="{28A0092B-C50C-407E-A947-70E740481C1C}">
                <a14:useLocalDpi xmlns:a14="http://schemas.microsoft.com/office/drawing/2010/main" val="0"/>
              </a:ext>
            </a:extLst>
          </a:blip>
          <a:srcRect l="-949" t="4080" r="949" b="45920"/>
          <a:stretch/>
        </p:blipFill>
        <p:spPr>
          <a:xfrm>
            <a:off x="1261214" y="2414698"/>
            <a:ext cx="6213739" cy="1577229"/>
          </a:xfrm>
          <a:prstGeom prst="rect">
            <a:avLst/>
          </a:prstGeom>
        </p:spPr>
      </p:pic>
      <p:sp>
        <p:nvSpPr>
          <p:cNvPr id="8" name="矩形 7">
            <a:extLst>
              <a:ext uri="{FF2B5EF4-FFF2-40B4-BE49-F238E27FC236}">
                <a16:creationId xmlns:a16="http://schemas.microsoft.com/office/drawing/2014/main" id="{2DE8AE73-0A5A-4B02-B1F9-1C4FEEED183F}"/>
              </a:ext>
            </a:extLst>
          </p:cNvPr>
          <p:cNvSpPr/>
          <p:nvPr/>
        </p:nvSpPr>
        <p:spPr>
          <a:xfrm>
            <a:off x="2316672" y="5368321"/>
            <a:ext cx="4174186" cy="369332"/>
          </a:xfrm>
          <a:prstGeom prst="rect">
            <a:avLst/>
          </a:prstGeom>
          <a:noFill/>
        </p:spPr>
        <p:txBody>
          <a:bodyPr wrap="square" lIns="91440" tIns="45720" rIns="91440" bIns="45720">
            <a:spAutoFit/>
          </a:bodyPr>
          <a:lstStyle/>
          <a:p>
            <a:pPr algn="ctr"/>
            <a:r>
              <a:rPr lang="zh-CN" altLang="en-US">
                <a:ln w="0"/>
                <a:solidFill>
                  <a:srgbClr val="FF0000"/>
                </a:solidFill>
                <a:effectLst>
                  <a:outerShdw blurRad="38100" dist="25400" dir="5400000" algn="ctr" rotWithShape="0">
                    <a:srgbClr val="6E747A">
                      <a:alpha val="43000"/>
                    </a:srgbClr>
                  </a:outerShdw>
                </a:effectLst>
              </a:rPr>
              <a:t>可以适用于语言多样性问题</a:t>
            </a:r>
            <a:endParaRPr lang="zh-CN" altLang="en-US" b="0" cap="none" spc="0">
              <a:ln w="0"/>
              <a:solidFill>
                <a:srgbClr val="FF0000"/>
              </a:solidFill>
              <a:effectLst>
                <a:outerShdw blurRad="38100" dist="25400" dir="5400000" algn="ctr" rotWithShape="0">
                  <a:srgbClr val="6E747A">
                    <a:alpha val="43000"/>
                  </a:srgbClr>
                </a:outerShdw>
              </a:effectLst>
            </a:endParaRPr>
          </a:p>
        </p:txBody>
      </p:sp>
      <p:sp>
        <p:nvSpPr>
          <p:cNvPr id="3" name="矩形 2">
            <a:extLst>
              <a:ext uri="{FF2B5EF4-FFF2-40B4-BE49-F238E27FC236}">
                <a16:creationId xmlns:a16="http://schemas.microsoft.com/office/drawing/2014/main" id="{FAE72145-7F97-4846-AA89-EFE5CE8BFF63}"/>
              </a:ext>
            </a:extLst>
          </p:cNvPr>
          <p:cNvSpPr/>
          <p:nvPr/>
        </p:nvSpPr>
        <p:spPr>
          <a:xfrm>
            <a:off x="1438498" y="4108626"/>
            <a:ext cx="5682737" cy="738664"/>
          </a:xfrm>
          <a:prstGeom prst="rect">
            <a:avLst/>
          </a:prstGeom>
        </p:spPr>
        <p:txBody>
          <a:bodyPr wrap="square">
            <a:spAutoFit/>
          </a:bodyPr>
          <a:lstStyle/>
          <a:p>
            <a:r>
              <a:rPr lang="zh-CN" altLang="en-US" sz="1400">
                <a:latin typeface="+mn-ea"/>
              </a:rPr>
              <a:t>文本释义用</a:t>
            </a:r>
            <a:r>
              <a:rPr lang="en-US" altLang="zh-CN" sz="1400">
                <a:latin typeface="+mn-ea"/>
              </a:rPr>
              <a:t>GPT</a:t>
            </a:r>
            <a:r>
              <a:rPr lang="zh-CN" altLang="en-US" sz="1400">
                <a:latin typeface="+mn-ea"/>
              </a:rPr>
              <a:t>生成一个新的语句替换文本，同时保持其对话行为不变。</a:t>
            </a:r>
            <a:r>
              <a:rPr lang="en-US" altLang="zh-CN" sz="1400">
                <a:latin typeface="+mn-ea"/>
              </a:rPr>
              <a:t>TP</a:t>
            </a:r>
            <a:r>
              <a:rPr lang="zh-CN" altLang="en-US" sz="1400">
                <a:latin typeface="+mn-ea"/>
              </a:rPr>
              <a:t>需要看文本是否有省略，无则添加</a:t>
            </a:r>
            <a:r>
              <a:rPr lang="zh-CN" altLang="en-US" sz="1400">
                <a:solidFill>
                  <a:srgbClr val="FF0000"/>
                </a:solidFill>
                <a:latin typeface="+mn-ea"/>
              </a:rPr>
              <a:t>*</a:t>
            </a:r>
            <a:r>
              <a:rPr lang="zh-CN" altLang="en-US" sz="1400">
                <a:latin typeface="+mn-ea"/>
              </a:rPr>
              <a:t>标签，有则需要结合上下文。为避免生成无关语句</a:t>
            </a:r>
            <a:r>
              <a:rPr lang="zh-CN" altLang="en-US" sz="1400"/>
              <a:t>，会应用槽值检测机制。</a:t>
            </a:r>
          </a:p>
        </p:txBody>
      </p:sp>
    </p:spTree>
    <p:extLst>
      <p:ext uri="{BB962C8B-B14F-4D97-AF65-F5344CB8AC3E}">
        <p14:creationId xmlns:p14="http://schemas.microsoft.com/office/powerpoint/2010/main" val="2312483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FC20F04-79B1-A94B-B80D-49FF154FDA24}"/>
              </a:ext>
            </a:extLst>
          </p:cNvPr>
          <p:cNvSpPr/>
          <p:nvPr/>
        </p:nvSpPr>
        <p:spPr>
          <a:xfrm>
            <a:off x="0" y="0"/>
            <a:ext cx="9144000" cy="850006"/>
          </a:xfrm>
          <a:prstGeom prst="rect">
            <a:avLst/>
          </a:prstGeom>
          <a:solidFill>
            <a:srgbClr val="3030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70663D6D-AB64-4DBA-BE90-153E6AABF24E}"/>
              </a:ext>
            </a:extLst>
          </p:cNvPr>
          <p:cNvSpPr txBox="1"/>
          <p:nvPr/>
        </p:nvSpPr>
        <p:spPr>
          <a:xfrm>
            <a:off x="470516" y="128788"/>
            <a:ext cx="8362765" cy="523220"/>
          </a:xfrm>
          <a:prstGeom prst="rect">
            <a:avLst/>
          </a:prstGeom>
          <a:noFill/>
        </p:spPr>
        <p:txBody>
          <a:bodyPr wrap="square" rtlCol="0">
            <a:spAutoFit/>
          </a:bodyPr>
          <a:lstStyle/>
          <a:p>
            <a:pPr algn="ctr"/>
            <a:r>
              <a:rPr lang="zh-CN" altLang="en-US" sz="2800">
                <a:solidFill>
                  <a:schemeClr val="bg1"/>
                </a:solidFill>
                <a:latin typeface="+mn-ea"/>
                <a:cs typeface="Times New Roman" panose="02020603050405020304" pitchFamily="18" charset="0"/>
              </a:rPr>
              <a:t>研究方法</a:t>
            </a:r>
            <a:endParaRPr lang="zh-CN" altLang="en-US" sz="2800" dirty="0">
              <a:solidFill>
                <a:schemeClr val="bg1"/>
              </a:solidFill>
              <a:latin typeface="+mn-ea"/>
              <a:cs typeface="Times New Roman" panose="02020603050405020304" pitchFamily="18" charset="0"/>
            </a:endParaRPr>
          </a:p>
        </p:txBody>
      </p:sp>
      <p:sp>
        <p:nvSpPr>
          <p:cNvPr id="20" name="矩形 19">
            <a:extLst>
              <a:ext uri="{FF2B5EF4-FFF2-40B4-BE49-F238E27FC236}">
                <a16:creationId xmlns:a16="http://schemas.microsoft.com/office/drawing/2014/main" id="{CB746D04-775A-481B-A3D2-D4EA5DF26A4F}"/>
              </a:ext>
            </a:extLst>
          </p:cNvPr>
          <p:cNvSpPr/>
          <p:nvPr/>
        </p:nvSpPr>
        <p:spPr>
          <a:xfrm>
            <a:off x="470516" y="1080683"/>
            <a:ext cx="5019836" cy="369332"/>
          </a:xfrm>
          <a:prstGeom prst="rect">
            <a:avLst/>
          </a:prstGeom>
        </p:spPr>
        <p:txBody>
          <a:bodyPr wrap="none">
            <a:spAutoFit/>
          </a:bodyPr>
          <a:lstStyle/>
          <a:p>
            <a:pPr latinLnBrk="1"/>
            <a:r>
              <a:rPr lang="zh-CN" altLang="en-US" b="1">
                <a:solidFill>
                  <a:schemeClr val="accent1"/>
                </a:solidFill>
                <a:latin typeface="PingFang SC"/>
              </a:rPr>
              <a:t>任务型对话中语言理解的鲁棒性测试</a:t>
            </a:r>
            <a:r>
              <a:rPr lang="en-US" altLang="zh-CN" b="1">
                <a:solidFill>
                  <a:schemeClr val="accent1"/>
                </a:solidFill>
                <a:latin typeface="PingFang SC"/>
              </a:rPr>
              <a:t>     </a:t>
            </a:r>
            <a:r>
              <a:rPr lang="zh-CN" altLang="en-US" b="1">
                <a:solidFill>
                  <a:schemeClr val="accent1"/>
                </a:solidFill>
                <a:latin typeface="PingFang SC"/>
              </a:rPr>
              <a:t> </a:t>
            </a:r>
            <a:r>
              <a:rPr lang="en-US" altLang="zh-CN" sz="1400" b="1">
                <a:solidFill>
                  <a:schemeClr val="accent1"/>
                </a:solidFill>
                <a:latin typeface="+mj-ea"/>
                <a:ea typeface="+mj-ea"/>
              </a:rPr>
              <a:t>ACL2021</a:t>
            </a:r>
            <a:endParaRPr lang="zh-CN" altLang="en-US" sz="1400" b="1" i="0">
              <a:solidFill>
                <a:schemeClr val="accent1"/>
              </a:solidFill>
              <a:effectLst/>
              <a:latin typeface="+mj-ea"/>
              <a:ea typeface="+mj-ea"/>
            </a:endParaRPr>
          </a:p>
        </p:txBody>
      </p:sp>
      <p:sp>
        <p:nvSpPr>
          <p:cNvPr id="7" name="矩形 6">
            <a:extLst>
              <a:ext uri="{FF2B5EF4-FFF2-40B4-BE49-F238E27FC236}">
                <a16:creationId xmlns:a16="http://schemas.microsoft.com/office/drawing/2014/main" id="{F7DB0DA5-F2EF-4FC9-8F96-1F5CA9CF4F4F}"/>
              </a:ext>
            </a:extLst>
          </p:cNvPr>
          <p:cNvSpPr/>
          <p:nvPr/>
        </p:nvSpPr>
        <p:spPr>
          <a:xfrm>
            <a:off x="781318" y="1746229"/>
            <a:ext cx="7173533" cy="845616"/>
          </a:xfrm>
          <a:prstGeom prst="rect">
            <a:avLst/>
          </a:prstGeom>
        </p:spPr>
        <p:txBody>
          <a:bodyPr wrap="square">
            <a:spAutoFit/>
          </a:bodyPr>
          <a:lstStyle/>
          <a:p>
            <a:pPr algn="just">
              <a:lnSpc>
                <a:spcPts val="2000"/>
              </a:lnSpc>
            </a:pPr>
            <a:r>
              <a:rPr lang="en-US" altLang="zh-CN" sz="1400" b="1">
                <a:latin typeface="+mn-ea"/>
              </a:rPr>
              <a:t>3.</a:t>
            </a:r>
            <a:r>
              <a:rPr lang="zh-CN" altLang="en-US" sz="1400" b="1">
                <a:latin typeface="+mn-ea"/>
              </a:rPr>
              <a:t>口语识别</a:t>
            </a:r>
            <a:r>
              <a:rPr lang="en-US" altLang="zh-CN" sz="1400" b="1">
                <a:latin typeface="+mn-ea"/>
              </a:rPr>
              <a:t>SR</a:t>
            </a:r>
          </a:p>
          <a:p>
            <a:pPr algn="just">
              <a:lnSpc>
                <a:spcPts val="2000"/>
              </a:lnSpc>
            </a:pPr>
            <a:endParaRPr lang="en-US" altLang="zh-CN" sz="1400">
              <a:latin typeface="+mn-ea"/>
            </a:endParaRPr>
          </a:p>
          <a:p>
            <a:pPr algn="just">
              <a:lnSpc>
                <a:spcPts val="2000"/>
              </a:lnSpc>
            </a:pPr>
            <a:endParaRPr lang="zh-CN" altLang="en-US" sz="1400">
              <a:latin typeface="+mn-ea"/>
            </a:endParaRPr>
          </a:p>
        </p:txBody>
      </p:sp>
      <p:pic>
        <p:nvPicPr>
          <p:cNvPr id="6" name="图片 5">
            <a:extLst>
              <a:ext uri="{FF2B5EF4-FFF2-40B4-BE49-F238E27FC236}">
                <a16:creationId xmlns:a16="http://schemas.microsoft.com/office/drawing/2014/main" id="{3CFABE5D-E360-47FB-AE3C-7B4734FA6C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5147" y="2468545"/>
            <a:ext cx="4811157" cy="1272181"/>
          </a:xfrm>
          <a:prstGeom prst="rect">
            <a:avLst/>
          </a:prstGeom>
        </p:spPr>
      </p:pic>
      <p:sp>
        <p:nvSpPr>
          <p:cNvPr id="8" name="矩形 7">
            <a:extLst>
              <a:ext uri="{FF2B5EF4-FFF2-40B4-BE49-F238E27FC236}">
                <a16:creationId xmlns:a16="http://schemas.microsoft.com/office/drawing/2014/main" id="{E34E4DCF-E013-4B19-B0EF-E8527A26C862}"/>
              </a:ext>
            </a:extLst>
          </p:cNvPr>
          <p:cNvSpPr/>
          <p:nvPr/>
        </p:nvSpPr>
        <p:spPr>
          <a:xfrm>
            <a:off x="2363632" y="5189235"/>
            <a:ext cx="4174186" cy="369332"/>
          </a:xfrm>
          <a:prstGeom prst="rect">
            <a:avLst/>
          </a:prstGeom>
          <a:noFill/>
        </p:spPr>
        <p:txBody>
          <a:bodyPr wrap="square" lIns="91440" tIns="45720" rIns="91440" bIns="4572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a:ln w="0"/>
                <a:solidFill>
                  <a:srgbClr val="FF0000"/>
                </a:solidFill>
                <a:effectLst>
                  <a:outerShdw blurRad="38100" dist="25400" dir="5400000" algn="ctr" rotWithShape="0">
                    <a:srgbClr val="6E747A">
                      <a:alpha val="43000"/>
                    </a:srgbClr>
                  </a:outerShdw>
                </a:effectLst>
              </a:rPr>
              <a:t>可以适用于语音问题和噪声问题</a:t>
            </a:r>
            <a:endParaRPr lang="zh-CN" altLang="en-US" b="0" cap="none" spc="0">
              <a:ln w="0"/>
              <a:solidFill>
                <a:srgbClr val="FF0000"/>
              </a:solidFill>
              <a:effectLst>
                <a:outerShdw blurRad="38100" dist="25400" dir="5400000" algn="ctr" rotWithShape="0">
                  <a:srgbClr val="6E747A">
                    <a:alpha val="43000"/>
                  </a:srgbClr>
                </a:outerShdw>
              </a:effectLst>
            </a:endParaRPr>
          </a:p>
        </p:txBody>
      </p:sp>
      <p:sp>
        <p:nvSpPr>
          <p:cNvPr id="3" name="矩形 2">
            <a:extLst>
              <a:ext uri="{FF2B5EF4-FFF2-40B4-BE49-F238E27FC236}">
                <a16:creationId xmlns:a16="http://schemas.microsoft.com/office/drawing/2014/main" id="{801948C2-8EC3-498F-BE68-016457D215D9}"/>
              </a:ext>
            </a:extLst>
          </p:cNvPr>
          <p:cNvSpPr/>
          <p:nvPr/>
        </p:nvSpPr>
        <p:spPr>
          <a:xfrm>
            <a:off x="1433732" y="3985988"/>
            <a:ext cx="6276535" cy="738664"/>
          </a:xfrm>
          <a:prstGeom prst="rect">
            <a:avLst/>
          </a:prstGeom>
        </p:spPr>
        <p:txBody>
          <a:bodyPr wrap="square">
            <a:spAutoFit/>
          </a:bodyPr>
          <a:lstStyle/>
          <a:p>
            <a:r>
              <a:rPr lang="zh-CN" altLang="en-US" sz="1400"/>
              <a:t>将用户话语从文本转换成语音后再转换回文本（模拟自动语音识别噪声），因为可能会改变槽值信息，提出模糊值检测去处理相似发音和连词问题，使得槽值能够被重新定位。</a:t>
            </a:r>
          </a:p>
        </p:txBody>
      </p:sp>
    </p:spTree>
    <p:extLst>
      <p:ext uri="{BB962C8B-B14F-4D97-AF65-F5344CB8AC3E}">
        <p14:creationId xmlns:p14="http://schemas.microsoft.com/office/powerpoint/2010/main" val="3713961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FC20F04-79B1-A94B-B80D-49FF154FDA24}"/>
              </a:ext>
            </a:extLst>
          </p:cNvPr>
          <p:cNvSpPr/>
          <p:nvPr/>
        </p:nvSpPr>
        <p:spPr>
          <a:xfrm>
            <a:off x="0" y="0"/>
            <a:ext cx="9144000" cy="850006"/>
          </a:xfrm>
          <a:prstGeom prst="rect">
            <a:avLst/>
          </a:prstGeom>
          <a:solidFill>
            <a:srgbClr val="3030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70663D6D-AB64-4DBA-BE90-153E6AABF24E}"/>
              </a:ext>
            </a:extLst>
          </p:cNvPr>
          <p:cNvSpPr txBox="1"/>
          <p:nvPr/>
        </p:nvSpPr>
        <p:spPr>
          <a:xfrm>
            <a:off x="470516" y="128788"/>
            <a:ext cx="8362765" cy="523220"/>
          </a:xfrm>
          <a:prstGeom prst="rect">
            <a:avLst/>
          </a:prstGeom>
          <a:noFill/>
        </p:spPr>
        <p:txBody>
          <a:bodyPr wrap="square" rtlCol="0">
            <a:spAutoFit/>
          </a:bodyPr>
          <a:lstStyle/>
          <a:p>
            <a:pPr algn="ctr"/>
            <a:r>
              <a:rPr lang="zh-CN" altLang="en-US" sz="2800">
                <a:solidFill>
                  <a:schemeClr val="bg1"/>
                </a:solidFill>
                <a:latin typeface="+mn-ea"/>
                <a:cs typeface="Times New Roman" panose="02020603050405020304" pitchFamily="18" charset="0"/>
              </a:rPr>
              <a:t>研究方法</a:t>
            </a:r>
            <a:endParaRPr lang="zh-CN" altLang="en-US" sz="2800" dirty="0">
              <a:solidFill>
                <a:schemeClr val="bg1"/>
              </a:solidFill>
              <a:latin typeface="+mn-ea"/>
              <a:cs typeface="Times New Roman" panose="02020603050405020304" pitchFamily="18" charset="0"/>
            </a:endParaRPr>
          </a:p>
        </p:txBody>
      </p:sp>
      <p:sp>
        <p:nvSpPr>
          <p:cNvPr id="20" name="矩形 19">
            <a:extLst>
              <a:ext uri="{FF2B5EF4-FFF2-40B4-BE49-F238E27FC236}">
                <a16:creationId xmlns:a16="http://schemas.microsoft.com/office/drawing/2014/main" id="{CB746D04-775A-481B-A3D2-D4EA5DF26A4F}"/>
              </a:ext>
            </a:extLst>
          </p:cNvPr>
          <p:cNvSpPr/>
          <p:nvPr/>
        </p:nvSpPr>
        <p:spPr>
          <a:xfrm>
            <a:off x="470516" y="1080683"/>
            <a:ext cx="5019836" cy="369332"/>
          </a:xfrm>
          <a:prstGeom prst="rect">
            <a:avLst/>
          </a:prstGeom>
        </p:spPr>
        <p:txBody>
          <a:bodyPr wrap="none">
            <a:spAutoFit/>
          </a:bodyPr>
          <a:lstStyle/>
          <a:p>
            <a:pPr latinLnBrk="1"/>
            <a:r>
              <a:rPr lang="zh-CN" altLang="en-US" b="1">
                <a:solidFill>
                  <a:schemeClr val="accent1"/>
                </a:solidFill>
                <a:latin typeface="PingFang SC"/>
              </a:rPr>
              <a:t>任务型对话中语言理解的鲁棒性测试</a:t>
            </a:r>
            <a:r>
              <a:rPr lang="en-US" altLang="zh-CN" b="1">
                <a:solidFill>
                  <a:schemeClr val="accent1"/>
                </a:solidFill>
                <a:latin typeface="PingFang SC"/>
              </a:rPr>
              <a:t>     </a:t>
            </a:r>
            <a:r>
              <a:rPr lang="zh-CN" altLang="en-US" b="1">
                <a:solidFill>
                  <a:schemeClr val="accent1"/>
                </a:solidFill>
                <a:latin typeface="PingFang SC"/>
              </a:rPr>
              <a:t> </a:t>
            </a:r>
            <a:r>
              <a:rPr lang="en-US" altLang="zh-CN" sz="1400" b="1">
                <a:solidFill>
                  <a:schemeClr val="accent1"/>
                </a:solidFill>
                <a:latin typeface="+mj-ea"/>
                <a:ea typeface="+mj-ea"/>
              </a:rPr>
              <a:t>ACL2021</a:t>
            </a:r>
            <a:endParaRPr lang="zh-CN" altLang="en-US" sz="1400" b="1" i="0">
              <a:solidFill>
                <a:schemeClr val="accent1"/>
              </a:solidFill>
              <a:effectLst/>
              <a:latin typeface="+mj-ea"/>
              <a:ea typeface="+mj-ea"/>
            </a:endParaRPr>
          </a:p>
        </p:txBody>
      </p:sp>
      <p:sp>
        <p:nvSpPr>
          <p:cNvPr id="7" name="矩形 6">
            <a:extLst>
              <a:ext uri="{FF2B5EF4-FFF2-40B4-BE49-F238E27FC236}">
                <a16:creationId xmlns:a16="http://schemas.microsoft.com/office/drawing/2014/main" id="{F7DB0DA5-F2EF-4FC9-8F96-1F5CA9CF4F4F}"/>
              </a:ext>
            </a:extLst>
          </p:cNvPr>
          <p:cNvSpPr/>
          <p:nvPr/>
        </p:nvSpPr>
        <p:spPr>
          <a:xfrm>
            <a:off x="781318" y="1746229"/>
            <a:ext cx="7173533" cy="845616"/>
          </a:xfrm>
          <a:prstGeom prst="rect">
            <a:avLst/>
          </a:prstGeom>
        </p:spPr>
        <p:txBody>
          <a:bodyPr wrap="square">
            <a:spAutoFit/>
          </a:bodyPr>
          <a:lstStyle/>
          <a:p>
            <a:pPr algn="just">
              <a:lnSpc>
                <a:spcPts val="2000"/>
              </a:lnSpc>
            </a:pPr>
            <a:r>
              <a:rPr lang="en-US" altLang="zh-CN" sz="1400" b="1">
                <a:latin typeface="+mn-ea"/>
              </a:rPr>
              <a:t>4.</a:t>
            </a:r>
            <a:r>
              <a:rPr lang="zh-CN" altLang="en-US" sz="1400" b="1">
                <a:latin typeface="+mn-ea"/>
              </a:rPr>
              <a:t>口语不流畅性</a:t>
            </a:r>
            <a:r>
              <a:rPr lang="en-US" altLang="zh-CN" sz="1400" b="1">
                <a:latin typeface="+mn-ea"/>
              </a:rPr>
              <a:t>SD</a:t>
            </a:r>
            <a:endParaRPr lang="en-US" altLang="zh-CN" sz="1400">
              <a:latin typeface="+mn-ea"/>
            </a:endParaRPr>
          </a:p>
          <a:p>
            <a:pPr algn="just">
              <a:lnSpc>
                <a:spcPts val="2000"/>
              </a:lnSpc>
            </a:pPr>
            <a:endParaRPr lang="en-US" altLang="zh-CN" sz="1400">
              <a:latin typeface="+mn-ea"/>
            </a:endParaRPr>
          </a:p>
          <a:p>
            <a:pPr algn="just">
              <a:lnSpc>
                <a:spcPts val="2000"/>
              </a:lnSpc>
            </a:pPr>
            <a:endParaRPr lang="zh-CN" altLang="en-US" sz="1400">
              <a:latin typeface="+mn-ea"/>
            </a:endParaRPr>
          </a:p>
        </p:txBody>
      </p:sp>
      <p:pic>
        <p:nvPicPr>
          <p:cNvPr id="6" name="图片 5">
            <a:extLst>
              <a:ext uri="{FF2B5EF4-FFF2-40B4-BE49-F238E27FC236}">
                <a16:creationId xmlns:a16="http://schemas.microsoft.com/office/drawing/2014/main" id="{E67C4E82-04C8-4DCA-99F0-C7D4AF783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3917" y="2467854"/>
            <a:ext cx="6090716" cy="1681887"/>
          </a:xfrm>
          <a:prstGeom prst="rect">
            <a:avLst/>
          </a:prstGeom>
        </p:spPr>
      </p:pic>
      <p:sp>
        <p:nvSpPr>
          <p:cNvPr id="8" name="矩形 7">
            <a:extLst>
              <a:ext uri="{FF2B5EF4-FFF2-40B4-BE49-F238E27FC236}">
                <a16:creationId xmlns:a16="http://schemas.microsoft.com/office/drawing/2014/main" id="{CA7C6F1F-CD89-40B3-B2DB-D2679F7E0632}"/>
              </a:ext>
            </a:extLst>
          </p:cNvPr>
          <p:cNvSpPr/>
          <p:nvPr/>
        </p:nvSpPr>
        <p:spPr>
          <a:xfrm>
            <a:off x="2177306" y="5296874"/>
            <a:ext cx="4174186" cy="369332"/>
          </a:xfrm>
          <a:prstGeom prst="rect">
            <a:avLst/>
          </a:prstGeom>
          <a:noFill/>
        </p:spPr>
        <p:txBody>
          <a:bodyPr wrap="square" lIns="91440" tIns="45720" rIns="91440" bIns="4572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a:ln w="0"/>
                <a:solidFill>
                  <a:srgbClr val="FF0000"/>
                </a:solidFill>
                <a:effectLst>
                  <a:outerShdw blurRad="38100" dist="25400" dir="5400000" algn="ctr" rotWithShape="0">
                    <a:srgbClr val="6E747A">
                      <a:alpha val="43000"/>
                    </a:srgbClr>
                  </a:outerShdw>
                </a:effectLst>
              </a:rPr>
              <a:t>可以适用于语音问题</a:t>
            </a:r>
            <a:endParaRPr lang="zh-CN" altLang="en-US" b="0" cap="none" spc="0">
              <a:ln w="0"/>
              <a:solidFill>
                <a:srgbClr val="FF0000"/>
              </a:solidFill>
              <a:effectLst>
                <a:outerShdw blurRad="38100" dist="25400" dir="5400000" algn="ctr" rotWithShape="0">
                  <a:srgbClr val="6E747A">
                    <a:alpha val="43000"/>
                  </a:srgbClr>
                </a:outerShdw>
              </a:effectLst>
            </a:endParaRPr>
          </a:p>
        </p:txBody>
      </p:sp>
      <p:sp>
        <p:nvSpPr>
          <p:cNvPr id="5" name="矩形 4">
            <a:extLst>
              <a:ext uri="{FF2B5EF4-FFF2-40B4-BE49-F238E27FC236}">
                <a16:creationId xmlns:a16="http://schemas.microsoft.com/office/drawing/2014/main" id="{FD1C00C6-8549-4EA0-A1DC-707C41D63997}"/>
              </a:ext>
            </a:extLst>
          </p:cNvPr>
          <p:cNvSpPr/>
          <p:nvPr/>
        </p:nvSpPr>
        <p:spPr>
          <a:xfrm>
            <a:off x="1563324" y="4266397"/>
            <a:ext cx="5765470" cy="523220"/>
          </a:xfrm>
          <a:prstGeom prst="rect">
            <a:avLst/>
          </a:prstGeom>
        </p:spPr>
        <p:txBody>
          <a:bodyPr wrap="square">
            <a:spAutoFit/>
          </a:bodyPr>
          <a:lstStyle/>
          <a:p>
            <a:r>
              <a:rPr lang="zh-CN" altLang="en-US" sz="1400"/>
              <a:t>考虑口语交流时可能出现的不流畅情况，用了一个BiLSTM+CRF模型预测充满停顿和重复的中断点以模拟这些情况。</a:t>
            </a:r>
          </a:p>
        </p:txBody>
      </p:sp>
    </p:spTree>
    <p:extLst>
      <p:ext uri="{BB962C8B-B14F-4D97-AF65-F5344CB8AC3E}">
        <p14:creationId xmlns:p14="http://schemas.microsoft.com/office/powerpoint/2010/main" val="2255241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FC20F04-79B1-A94B-B80D-49FF154FDA24}"/>
              </a:ext>
            </a:extLst>
          </p:cNvPr>
          <p:cNvSpPr/>
          <p:nvPr/>
        </p:nvSpPr>
        <p:spPr>
          <a:xfrm>
            <a:off x="0" y="0"/>
            <a:ext cx="9144000" cy="850006"/>
          </a:xfrm>
          <a:prstGeom prst="rect">
            <a:avLst/>
          </a:prstGeom>
          <a:solidFill>
            <a:srgbClr val="3030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70663D6D-AB64-4DBA-BE90-153E6AABF24E}"/>
              </a:ext>
            </a:extLst>
          </p:cNvPr>
          <p:cNvSpPr txBox="1"/>
          <p:nvPr/>
        </p:nvSpPr>
        <p:spPr>
          <a:xfrm>
            <a:off x="470516" y="128788"/>
            <a:ext cx="8362765" cy="523220"/>
          </a:xfrm>
          <a:prstGeom prst="rect">
            <a:avLst/>
          </a:prstGeom>
          <a:noFill/>
        </p:spPr>
        <p:txBody>
          <a:bodyPr wrap="square" rtlCol="0">
            <a:spAutoFit/>
          </a:bodyPr>
          <a:lstStyle/>
          <a:p>
            <a:pPr algn="ctr"/>
            <a:r>
              <a:rPr lang="zh-CN" altLang="en-US" sz="2800">
                <a:solidFill>
                  <a:schemeClr val="bg1"/>
                </a:solidFill>
                <a:latin typeface="+mn-ea"/>
                <a:cs typeface="Times New Roman" panose="02020603050405020304" pitchFamily="18" charset="0"/>
              </a:rPr>
              <a:t>数据准备</a:t>
            </a:r>
            <a:endParaRPr lang="zh-CN" altLang="en-US" sz="2800" dirty="0">
              <a:solidFill>
                <a:schemeClr val="bg1"/>
              </a:solidFill>
              <a:latin typeface="+mn-ea"/>
              <a:cs typeface="Times New Roman" panose="02020603050405020304" pitchFamily="18" charset="0"/>
            </a:endParaRPr>
          </a:p>
        </p:txBody>
      </p:sp>
      <p:sp>
        <p:nvSpPr>
          <p:cNvPr id="20" name="矩形 19">
            <a:extLst>
              <a:ext uri="{FF2B5EF4-FFF2-40B4-BE49-F238E27FC236}">
                <a16:creationId xmlns:a16="http://schemas.microsoft.com/office/drawing/2014/main" id="{CB746D04-775A-481B-A3D2-D4EA5DF26A4F}"/>
              </a:ext>
            </a:extLst>
          </p:cNvPr>
          <p:cNvSpPr/>
          <p:nvPr/>
        </p:nvSpPr>
        <p:spPr>
          <a:xfrm>
            <a:off x="470516" y="1080683"/>
            <a:ext cx="5019836" cy="369332"/>
          </a:xfrm>
          <a:prstGeom prst="rect">
            <a:avLst/>
          </a:prstGeom>
        </p:spPr>
        <p:txBody>
          <a:bodyPr wrap="none">
            <a:spAutoFit/>
          </a:bodyPr>
          <a:lstStyle/>
          <a:p>
            <a:pPr latinLnBrk="1"/>
            <a:r>
              <a:rPr lang="zh-CN" altLang="en-US" b="1">
                <a:solidFill>
                  <a:schemeClr val="accent1"/>
                </a:solidFill>
                <a:latin typeface="PingFang SC"/>
              </a:rPr>
              <a:t>任务型对话中语言理解的鲁棒性测试</a:t>
            </a:r>
            <a:r>
              <a:rPr lang="en-US" altLang="zh-CN" b="1">
                <a:solidFill>
                  <a:schemeClr val="accent1"/>
                </a:solidFill>
                <a:latin typeface="PingFang SC"/>
              </a:rPr>
              <a:t>     </a:t>
            </a:r>
            <a:r>
              <a:rPr lang="zh-CN" altLang="en-US" b="1">
                <a:solidFill>
                  <a:schemeClr val="accent1"/>
                </a:solidFill>
                <a:latin typeface="PingFang SC"/>
              </a:rPr>
              <a:t> </a:t>
            </a:r>
            <a:r>
              <a:rPr lang="en-US" altLang="zh-CN" sz="1400" b="1">
                <a:solidFill>
                  <a:schemeClr val="accent1"/>
                </a:solidFill>
                <a:latin typeface="+mj-ea"/>
                <a:ea typeface="+mj-ea"/>
              </a:rPr>
              <a:t>ACL2021</a:t>
            </a:r>
            <a:endParaRPr lang="zh-CN" altLang="en-US" sz="1400" b="1" i="0">
              <a:solidFill>
                <a:schemeClr val="accent1"/>
              </a:solidFill>
              <a:effectLst/>
              <a:latin typeface="+mj-ea"/>
              <a:ea typeface="+mj-ea"/>
            </a:endParaRPr>
          </a:p>
        </p:txBody>
      </p:sp>
      <p:sp>
        <p:nvSpPr>
          <p:cNvPr id="3" name="矩形 2">
            <a:extLst>
              <a:ext uri="{FF2B5EF4-FFF2-40B4-BE49-F238E27FC236}">
                <a16:creationId xmlns:a16="http://schemas.microsoft.com/office/drawing/2014/main" id="{335CD728-90F8-4147-979C-30A479CB791F}"/>
              </a:ext>
            </a:extLst>
          </p:cNvPr>
          <p:cNvSpPr/>
          <p:nvPr/>
        </p:nvSpPr>
        <p:spPr>
          <a:xfrm>
            <a:off x="763979" y="1570511"/>
            <a:ext cx="6503720" cy="738664"/>
          </a:xfrm>
          <a:prstGeom prst="rect">
            <a:avLst/>
          </a:prstGeom>
        </p:spPr>
        <p:txBody>
          <a:bodyPr wrap="square">
            <a:spAutoFit/>
          </a:bodyPr>
          <a:lstStyle/>
          <a:p>
            <a:r>
              <a:rPr lang="zh-CN" altLang="en-US" sz="1400"/>
              <a:t>MultiWOZ是最具挑战性的任务型对话数据集之一，作者在最新的注释增强版本MultiWOZ 2.3上进行了实验，该版本提供了用户对话行为的语义</a:t>
            </a:r>
            <a:r>
              <a:rPr lang="en-US" altLang="zh-CN" sz="1400"/>
              <a:t>label</a:t>
            </a:r>
            <a:r>
              <a:rPr lang="zh-CN" altLang="en-US" sz="1400"/>
              <a:t>。计算F1总分数作为评估指标。</a:t>
            </a:r>
          </a:p>
        </p:txBody>
      </p:sp>
      <p:pic>
        <p:nvPicPr>
          <p:cNvPr id="10" name="图片 9">
            <a:extLst>
              <a:ext uri="{FF2B5EF4-FFF2-40B4-BE49-F238E27FC236}">
                <a16:creationId xmlns:a16="http://schemas.microsoft.com/office/drawing/2014/main" id="{D1EC2281-4A48-4764-AED5-6BBF99DD524E}"/>
              </a:ext>
            </a:extLst>
          </p:cNvPr>
          <p:cNvPicPr>
            <a:picLocks noChangeAspect="1"/>
          </p:cNvPicPr>
          <p:nvPr/>
        </p:nvPicPr>
        <p:blipFill rotWithShape="1">
          <a:blip r:embed="rId3">
            <a:extLst>
              <a:ext uri="{28A0092B-C50C-407E-A947-70E740481C1C}">
                <a14:useLocalDpi xmlns:a14="http://schemas.microsoft.com/office/drawing/2010/main" val="0"/>
              </a:ext>
            </a:extLst>
          </a:blip>
          <a:srcRect t="7276"/>
          <a:stretch/>
        </p:blipFill>
        <p:spPr>
          <a:xfrm>
            <a:off x="1641476" y="2429671"/>
            <a:ext cx="5233632" cy="1661327"/>
          </a:xfrm>
          <a:prstGeom prst="rect">
            <a:avLst/>
          </a:prstGeom>
        </p:spPr>
      </p:pic>
      <p:sp>
        <p:nvSpPr>
          <p:cNvPr id="11" name="矩形 10">
            <a:extLst>
              <a:ext uri="{FF2B5EF4-FFF2-40B4-BE49-F238E27FC236}">
                <a16:creationId xmlns:a16="http://schemas.microsoft.com/office/drawing/2014/main" id="{4927B4F3-7132-43C3-BD3D-69D33D3A726D}"/>
              </a:ext>
            </a:extLst>
          </p:cNvPr>
          <p:cNvSpPr/>
          <p:nvPr/>
        </p:nvSpPr>
        <p:spPr>
          <a:xfrm>
            <a:off x="860961" y="4069710"/>
            <a:ext cx="6462155" cy="1600438"/>
          </a:xfrm>
          <a:prstGeom prst="rect">
            <a:avLst/>
          </a:prstGeom>
        </p:spPr>
        <p:txBody>
          <a:bodyPr wrap="square">
            <a:spAutoFit/>
          </a:bodyPr>
          <a:lstStyle/>
          <a:p>
            <a:r>
              <a:rPr lang="zh-CN" altLang="en-US" sz="1400">
                <a:solidFill>
                  <a:srgbClr val="30304C"/>
                </a:solidFill>
                <a:latin typeface="-apple-system"/>
              </a:rPr>
              <a:t>通过应用之前提到的</a:t>
            </a:r>
            <a:r>
              <a:rPr lang="en-US" altLang="zh-CN" sz="1400">
                <a:solidFill>
                  <a:srgbClr val="30304C"/>
                </a:solidFill>
                <a:latin typeface="-apple-system"/>
              </a:rPr>
              <a:t>4</a:t>
            </a:r>
            <a:r>
              <a:rPr lang="zh-CN" altLang="en-US" sz="1400">
                <a:solidFill>
                  <a:srgbClr val="30304C"/>
                </a:solidFill>
                <a:latin typeface="-apple-system"/>
              </a:rPr>
              <a:t>种数据增强的方法，</a:t>
            </a:r>
            <a:r>
              <a:rPr lang="zh-CN" altLang="en-US" sz="1400">
                <a:solidFill>
                  <a:srgbClr val="30304C"/>
                </a:solidFill>
              </a:rPr>
              <a:t> MultiWOZ数据集中</a:t>
            </a:r>
            <a:r>
              <a:rPr lang="zh-CN" altLang="en-US" sz="1400">
                <a:solidFill>
                  <a:srgbClr val="30304C"/>
                </a:solidFill>
                <a:latin typeface="-apple-system"/>
              </a:rPr>
              <a:t>字符、单词、槽值的变化率如上，可以看到每种增强方法对数据都有明显的改变。例如</a:t>
            </a:r>
            <a:r>
              <a:rPr lang="en-US" altLang="zh-CN" sz="1400">
                <a:solidFill>
                  <a:srgbClr val="30304C"/>
                </a:solidFill>
                <a:latin typeface="-apple-system"/>
              </a:rPr>
              <a:t>TP</a:t>
            </a:r>
            <a:r>
              <a:rPr lang="zh-CN" altLang="en-US" sz="1400">
                <a:solidFill>
                  <a:srgbClr val="30304C"/>
                </a:solidFill>
                <a:latin typeface="-apple-system"/>
              </a:rPr>
              <a:t>在不改变原始含义的情况下重写了文本，因此词汇和句法表示发生了显著变化，而大多数槽值保持不变。相比之下</a:t>
            </a:r>
            <a:r>
              <a:rPr lang="en-US" altLang="zh-CN" sz="1400">
                <a:solidFill>
                  <a:srgbClr val="30304C"/>
                </a:solidFill>
                <a:latin typeface="-apple-system"/>
              </a:rPr>
              <a:t>SR</a:t>
            </a:r>
            <a:r>
              <a:rPr lang="zh-CN" altLang="en-US" sz="1400">
                <a:solidFill>
                  <a:srgbClr val="30304C"/>
                </a:solidFill>
                <a:latin typeface="-apple-system"/>
              </a:rPr>
              <a:t>在字符和单词中的变化率最低，但由于语音识别错误而修改的槽值最多。</a:t>
            </a:r>
            <a:endParaRPr lang="en-US" altLang="zh-CN" sz="1400">
              <a:solidFill>
                <a:srgbClr val="30304C"/>
              </a:solidFill>
              <a:latin typeface="-apple-system"/>
            </a:endParaRPr>
          </a:p>
          <a:p>
            <a:endParaRPr lang="en-US" altLang="zh-CN" sz="1400">
              <a:solidFill>
                <a:srgbClr val="30304C"/>
              </a:solidFill>
              <a:latin typeface="-apple-system"/>
            </a:endParaRPr>
          </a:p>
          <a:p>
            <a:r>
              <a:rPr lang="zh-CN" altLang="en-US" sz="1400">
                <a:solidFill>
                  <a:srgbClr val="30304C"/>
                </a:solidFill>
                <a:latin typeface="-apple-system"/>
              </a:rPr>
              <a:t>右边是增强后数据集就话语层面和对话行为层面的质量评估。</a:t>
            </a:r>
            <a:endParaRPr lang="en-US" altLang="zh-CN" sz="1400">
              <a:solidFill>
                <a:srgbClr val="30304C"/>
              </a:solidFill>
              <a:latin typeface="-apple-system"/>
            </a:endParaRPr>
          </a:p>
        </p:txBody>
      </p:sp>
    </p:spTree>
    <p:extLst>
      <p:ext uri="{BB962C8B-B14F-4D97-AF65-F5344CB8AC3E}">
        <p14:creationId xmlns:p14="http://schemas.microsoft.com/office/powerpoint/2010/main" val="3068993326"/>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7473</TotalTime>
  <Words>1765</Words>
  <Application>Microsoft Office PowerPoint</Application>
  <PresentationFormat>全屏显示(4:3)</PresentationFormat>
  <Paragraphs>80</Paragraphs>
  <Slides>13</Slides>
  <Notes>12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-apple-system</vt:lpstr>
      <vt:lpstr>PingFang SC</vt:lpstr>
      <vt:lpstr>等线</vt:lpstr>
      <vt:lpstr>等线 Light</vt:lpstr>
      <vt:lpstr>楷体</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Hundredays</cp:lastModifiedBy>
  <cp:revision>291</cp:revision>
  <dcterms:created xsi:type="dcterms:W3CDTF">2019-09-02T08:18:28Z</dcterms:created>
  <dcterms:modified xsi:type="dcterms:W3CDTF">2021-11-17T13:25:41Z</dcterms:modified>
</cp:coreProperties>
</file>