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5" r:id="rId3"/>
    <p:sldId id="326" r:id="rId5"/>
    <p:sldId id="325" r:id="rId6"/>
    <p:sldId id="342" r:id="rId7"/>
    <p:sldId id="329" r:id="rId8"/>
    <p:sldId id="344" r:id="rId9"/>
    <p:sldId id="343" r:id="rId10"/>
    <p:sldId id="328" r:id="rId11"/>
    <p:sldId id="345" r:id="rId12"/>
    <p:sldId id="346" r:id="rId13"/>
    <p:sldId id="347" r:id="rId14"/>
    <p:sldId id="348" r:id="rId15"/>
    <p:sldId id="349" r:id="rId16"/>
    <p:sldId id="350" r:id="rId17"/>
    <p:sldId id="351" r:id="rId18"/>
    <p:sldId id="353" r:id="rId19"/>
    <p:sldId id="354" r:id="rId20"/>
    <p:sldId id="260"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0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67"/>
    <p:restoredTop sz="92260"/>
  </p:normalViewPr>
  <p:slideViewPr>
    <p:cSldViewPr snapToGrid="0" snapToObjects="1">
      <p:cViewPr varScale="1">
        <p:scale>
          <a:sx n="127" d="100"/>
          <a:sy n="127" d="100"/>
        </p:scale>
        <p:origin x="18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1FFC74-675F-419A-AB64-ECD60824C9E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C1680-B39F-4B66-993B-4DBE4D46B40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大家早上好，今天我要讲的论文是</a:t>
            </a:r>
            <a:r>
              <a:rPr kumimoji="1" lang="en-US" altLang="zh-CN" dirty="0"/>
              <a:t>....</a:t>
            </a:r>
            <a:r>
              <a:rPr kumimoji="1" lang="zh-CN" altLang="en-US" dirty="0"/>
              <a:t>，就是</a:t>
            </a:r>
            <a:r>
              <a:rPr kumimoji="1" lang="zh-CN" altLang="en-US" dirty="0"/>
              <a:t>一种开放关系抽取的</a:t>
            </a:r>
            <a:r>
              <a:rPr kumimoji="1" lang="zh-CN" altLang="en-US" dirty="0"/>
              <a:t>聚类方法</a:t>
            </a:r>
            <a:endParaRPr kumimoji="1" lang="zh-CN" altLang="en-US" dirty="0"/>
          </a:p>
        </p:txBody>
      </p:sp>
      <p:sp>
        <p:nvSpPr>
          <p:cNvPr id="4" name="灯片编号占位符 3"/>
          <p:cNvSpPr>
            <a:spLocks noGrp="1"/>
          </p:cNvSpPr>
          <p:nvPr>
            <p:ph type="sldNum" sz="quarter" idx="5"/>
          </p:nvPr>
        </p:nvSpPr>
        <p:spPr/>
        <p:txBody>
          <a:bodyPr/>
          <a:lstStyle/>
          <a:p>
            <a:fld id="{5A9C1680-B39F-4B66-993B-4DBE4D46B40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zh-CN" altLang="en-US"/>
              <a:t>基本思想是：对于同类样本，希望通过分类器后得到的每个类别的概率分布相似。</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zh-CN" altLang="en-US">
                <a:sym typeface="+mn-ea"/>
              </a:rPr>
              <a:t>①预定义关系的监督信号的指导为学习面向关系的表示提供了有价值的信息</a:t>
            </a:r>
            <a:endParaRPr lang="zh-CN" altLang="en-US">
              <a:sym typeface="+mn-ea"/>
            </a:endParaRPr>
          </a:p>
          <a:p>
            <a:r>
              <a:rPr lang="zh-CN" altLang="en-US">
                <a:sym typeface="+mn-ea"/>
              </a:rPr>
              <a:t>②重构项在聚类模块中具有重要的作用</a:t>
            </a:r>
            <a:endParaRPr lang="zh-CN" altLang="en-US">
              <a:sym typeface="+mn-ea"/>
            </a:endParaRPr>
          </a:p>
          <a:p>
            <a:r>
              <a:rPr lang="zh-CN" altLang="en-US">
                <a:sym typeface="+mn-ea"/>
              </a:rPr>
              <a:t>③联合优化也非常重要</a:t>
            </a:r>
            <a:endParaRPr lang="zh-CN" altLang="en-US">
              <a:sym typeface="+mn-e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zh-CN" altLang="en-US">
                <a:sym typeface="+mn-ea"/>
              </a:rPr>
              <a:t>①迭代联合训练方法有效地减少了对标记数据的不必要的偏差。</a:t>
            </a:r>
            <a:endParaRPr lang="zh-CN" altLang="en-US">
              <a:sym typeface="+mn-ea"/>
            </a:endParaRPr>
          </a:p>
          <a:p>
            <a:r>
              <a:rPr lang="zh-CN" altLang="en-US">
                <a:sym typeface="+mn-ea"/>
              </a:rPr>
              <a:t>②成对相似性来描述两个分布的</a:t>
            </a:r>
            <a:r>
              <a:rPr lang="zh-CN" altLang="en-US">
                <a:sym typeface="+mn-ea"/>
              </a:rPr>
              <a:t>相似程度</a:t>
            </a:r>
            <a:endParaRPr lang="zh-CN" altLang="en-US">
              <a:sym typeface="+mn-ea"/>
            </a:endParaRPr>
          </a:p>
          <a:p>
            <a:endParaRPr lang="zh-CN" altLang="en-US">
              <a:sym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zh-CN" altLang="en-US"/>
              <a:t>先从背景讲起，</a:t>
            </a:r>
            <a:r>
              <a:rPr lang="en-US" altLang="zh-CN"/>
              <a:t>RE</a:t>
            </a:r>
            <a:r>
              <a:rPr lang="zh-CN" altLang="en-US"/>
              <a:t>也就是关系抽取，就是抽取实体与实体之间的关系，它是信息抽取领域的一项关键基本任务，跟网络搜索、知识库构建、问题回答等任务都有很大的关联。一般的关系抽取都是预定义好了一个封闭的关系集合，然后去做分类。而对于开放关系抽取则是给一个预定义关系的数据集和一个新的未知关系的数据集，目的是对新数据集按关系进行聚类。处理开放关系的方法大致可以分为两组：一是开放信息提取，它直接提取相关短语作为不同关系类型的表示；二是无监督关系发现，从高纬度表示中聚类并识别关系。最近，预训练的自监督信号也被用来优化</a:t>
            </a:r>
            <a:r>
              <a:rPr lang="zh-CN" altLang="en-US"/>
              <a:t>聚类。</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zh-CN"/>
              <a:t>有人</a:t>
            </a:r>
            <a:r>
              <a:t>使用自监督信号来优化聚类</a:t>
            </a:r>
            <a:r>
              <a:rPr lang="zh-CN"/>
              <a:t>，但是仍然不能保证学习到的聚类与所需的关系语义类对齐。图中是一个例子，</a:t>
            </a:r>
            <a:r>
              <a:rPr lang="en-US" altLang="zh-CN"/>
              <a:t>S2</a:t>
            </a:r>
            <a:r>
              <a:rPr lang="zh-CN" altLang="en-US"/>
              <a:t>和</a:t>
            </a:r>
            <a:r>
              <a:rPr lang="en-US" altLang="zh-CN"/>
              <a:t>S3</a:t>
            </a:r>
            <a:r>
              <a:rPr lang="zh-CN" altLang="en-US"/>
              <a:t>是相同的关系，都是建立的意思，理应距离更近，但是，模型输出却是</a:t>
            </a:r>
            <a:r>
              <a:rPr lang="en-US" altLang="zh-CN"/>
              <a:t>S1</a:t>
            </a:r>
            <a:r>
              <a:rPr lang="zh-CN" altLang="en-US"/>
              <a:t>和</a:t>
            </a:r>
            <a:r>
              <a:rPr lang="en-US" altLang="zh-CN"/>
              <a:t>S2</a:t>
            </a:r>
            <a:r>
              <a:rPr lang="zh-CN" altLang="en-US"/>
              <a:t>距离更近。因为它们有更多的相同或相近的背景词，但这不是我们希望得到</a:t>
            </a:r>
            <a:r>
              <a:rPr lang="zh-CN" altLang="en-US"/>
              <a:t>的。</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zh-CN" altLang="en-US">
                <a:sym typeface="+mn-ea"/>
              </a:rPr>
              <a:t>第一步得到的实体对表征只能反映每个instance的语义相似性，不能很好地反映关系相似性，添加一个非线性映射g，将高维句子表征h映射到低维面向关系的表征h'，整个学习过程是在有标注数据上进行的。</a:t>
            </a:r>
            <a:endParaRPr lang="zh-CN" altLang="en-US">
              <a:sym typeface="+mn-ea"/>
            </a:endParaRPr>
          </a:p>
          <a:p>
            <a:r>
              <a:rPr lang="en-US" altLang="zh-CN">
                <a:sym typeface="+mn-ea"/>
              </a:rPr>
              <a:t>标注</a:t>
            </a:r>
            <a:r>
              <a:rPr lang="zh-CN" altLang="en-US">
                <a:sym typeface="+mn-ea"/>
              </a:rPr>
              <a:t>数据</a:t>
            </a:r>
            <a:r>
              <a:rPr lang="en-US" altLang="zh-CN">
                <a:sym typeface="+mn-ea"/>
              </a:rPr>
              <a:t>预训练，无标注</a:t>
            </a:r>
            <a:r>
              <a:rPr lang="zh-CN" altLang="en-US">
                <a:sym typeface="+mn-ea"/>
              </a:rPr>
              <a:t>新数据</a:t>
            </a:r>
            <a:r>
              <a:rPr lang="en-US" altLang="zh-CN">
                <a:sym typeface="+mn-ea"/>
              </a:rPr>
              <a:t>聚类，聚类过程中加入</a:t>
            </a:r>
            <a:r>
              <a:rPr lang="zh-CN" altLang="en-US">
                <a:sym typeface="+mn-ea"/>
              </a:rPr>
              <a:t>标注数据</a:t>
            </a:r>
            <a:r>
              <a:rPr lang="en-US" altLang="zh-CN">
                <a:sym typeface="+mn-ea"/>
              </a:rPr>
              <a:t>进行联合训练，提高迭代过程中的伪标签可信度</a:t>
            </a:r>
            <a:r>
              <a:rPr lang="zh-CN" altLang="en-US">
                <a:sym typeface="+mn-ea"/>
              </a:rPr>
              <a:t>。</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zh-CN" altLang="en-US">
                <a:sym typeface="+mn-ea"/>
              </a:rPr>
              <a:t>通过第一步得到的实体对表征只能反映每个instance的语义相似性，不能很好地反映关系相似性。为了解决这个问题，本文通过添加一个非线性映射g，将高维句子表征h映射到低维面向关系的表征h'，整个学习过程是在有标注数据上进行的。优化过程遵循两个思想：</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en-US" altLang="zh-CN">
                <a:sym typeface="+mn-ea"/>
              </a:rPr>
              <a:t>b:具体来说，需要添加一个译码器d，将h'反向映射到原始的句子表征h</a:t>
            </a:r>
            <a:r>
              <a:rPr lang="zh-CN" altLang="en-US">
                <a:sym typeface="+mn-ea"/>
              </a:rPr>
              <a:t>。</a:t>
            </a:r>
            <a:endParaRPr lang="en-US" altLang="zh-CN">
              <a:sym typeface="+mn-ea"/>
            </a:endParaRPr>
          </a:p>
          <a:p>
            <a:r>
              <a:rPr lang="en-US" altLang="zh-CN">
                <a:sym typeface="+mn-ea"/>
              </a:rPr>
              <a:t>我理解主要是为了防止非线性映射之后每个实例的低维语义表征过于接近，造成语义丢失</a:t>
            </a:r>
            <a:r>
              <a:rPr lang="zh-CN" altLang="en-US">
                <a:sym typeface="+mn-ea"/>
              </a:rPr>
              <a:t>。</a:t>
            </a:r>
            <a:endParaRPr lang="zh-CN" altLang="en-US">
              <a:sym typeface="+mn-ea"/>
            </a:endParaRPr>
          </a:p>
          <a:p>
            <a:r>
              <a:rPr lang="zh-CN" altLang="en-US">
                <a:sym typeface="+mn-ea"/>
              </a:rPr>
              <a:t>最后使用k-means对无标注样本打上伪标签</a:t>
            </a:r>
            <a:endParaRPr lang="zh-CN" altLang="en-US">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FE38356-F4FA-BE4C-8312-07B82216BF60}"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33907BA-CD6E-1A45-A4A2-8E5D893871E3}"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EFE38356-F4FA-BE4C-8312-07B82216BF60}"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33907BA-CD6E-1A45-A4A2-8E5D893871E3}"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EFE38356-F4FA-BE4C-8312-07B82216BF60}"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33907BA-CD6E-1A45-A4A2-8E5D893871E3}"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EFE38356-F4FA-BE4C-8312-07B82216BF60}"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33907BA-CD6E-1A45-A4A2-8E5D893871E3}"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EFE38356-F4FA-BE4C-8312-07B82216BF60}"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33907BA-CD6E-1A45-A4A2-8E5D893871E3}"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EFE38356-F4FA-BE4C-8312-07B82216BF60}"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33907BA-CD6E-1A45-A4A2-8E5D893871E3}"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EFE38356-F4FA-BE4C-8312-07B82216BF60}" type="datetimeFigureOut">
              <a:rPr kumimoji="1" lang="zh-CN" altLang="en-US" smtClean="0"/>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933907BA-CD6E-1A45-A4A2-8E5D893871E3}"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FE38356-F4FA-BE4C-8312-07B82216BF60}" type="datetimeFigureOut">
              <a:rPr kumimoji="1" lang="zh-CN" altLang="en-US" smtClean="0"/>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933907BA-CD6E-1A45-A4A2-8E5D893871E3}"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E38356-F4FA-BE4C-8312-07B82216BF60}" type="datetimeFigureOut">
              <a:rPr kumimoji="1" lang="zh-CN" altLang="en-US" smtClean="0"/>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933907BA-CD6E-1A45-A4A2-8E5D893871E3}"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EFE38356-F4FA-BE4C-8312-07B82216BF60}"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33907BA-CD6E-1A45-A4A2-8E5D893871E3}"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EFE38356-F4FA-BE4C-8312-07B82216BF60}"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33907BA-CD6E-1A45-A4A2-8E5D893871E3}"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E38356-F4FA-BE4C-8312-07B82216BF60}" type="datetimeFigureOut">
              <a:rPr kumimoji="1" lang="zh-CN" altLang="en-US" smtClean="0"/>
            </a:fld>
            <a:endParaRPr kumimoji="1"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3907BA-CD6E-1A45-A4A2-8E5D893871E3}"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vmlDrawing" Target="../drawings/vmlDrawing1.vml"/><Relationship Id="rId7"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5.wmf"/><Relationship Id="rId3" Type="http://schemas.openxmlformats.org/officeDocument/2006/relationships/oleObject" Target="../embeddings/oleObject2.bin"/><Relationship Id="rId2" Type="http://schemas.openxmlformats.org/officeDocument/2006/relationships/image" Target="../media/image4.w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88529" y="2469775"/>
            <a:ext cx="9144000" cy="2779395"/>
          </a:xfrm>
          <a:prstGeom prst="rect">
            <a:avLst/>
          </a:prstGeom>
          <a:noFill/>
        </p:spPr>
        <p:txBody>
          <a:bodyPr wrap="square" rtlCol="0">
            <a:spAutoFit/>
          </a:bodyPr>
          <a:lstStyle/>
          <a:p>
            <a:pPr algn="ctr">
              <a:lnSpc>
                <a:spcPts val="4000"/>
              </a:lnSpc>
            </a:pPr>
            <a:r>
              <a:rPr lang="en-US" altLang="zh-CN" sz="2800" b="1">
                <a:solidFill>
                  <a:schemeClr val="bg1"/>
                </a:solidFill>
                <a:latin typeface="+mn-ea"/>
              </a:rPr>
              <a:t>A Relation-Oriented Clustering Method for Open Relation Extraction</a:t>
            </a:r>
            <a:r>
              <a:rPr lang="en-US" altLang="zh-CN" sz="4000">
                <a:solidFill>
                  <a:schemeClr val="bg1"/>
                </a:solidFill>
                <a:latin typeface="Times New Roman" panose="02020603050405020304" pitchFamily="18" charset="0"/>
                <a:ea typeface="楷体" panose="02010609060101010101" pitchFamily="49" charset="-122"/>
              </a:rPr>
              <a:t>	</a:t>
            </a:r>
            <a:endParaRPr lang="en-US" altLang="zh-CN" sz="4000">
              <a:solidFill>
                <a:schemeClr val="bg1"/>
              </a:solidFill>
              <a:latin typeface="Times New Roman" panose="02020603050405020304" pitchFamily="18" charset="0"/>
              <a:ea typeface="楷体" panose="02010609060101010101" pitchFamily="49" charset="-122"/>
            </a:endParaRPr>
          </a:p>
          <a:p>
            <a:pPr algn="ctr">
              <a:lnSpc>
                <a:spcPts val="3000"/>
              </a:lnSpc>
            </a:pPr>
            <a:endParaRPr lang="en-US" altLang="zh-CN" sz="4000">
              <a:solidFill>
                <a:schemeClr val="bg1"/>
              </a:solidFill>
              <a:latin typeface="Times New Roman" panose="02020603050405020304" pitchFamily="18" charset="0"/>
              <a:ea typeface="楷体" panose="02010609060101010101" pitchFamily="49" charset="-122"/>
            </a:endParaRPr>
          </a:p>
          <a:p>
            <a:pPr algn="ctr">
              <a:lnSpc>
                <a:spcPts val="3000"/>
              </a:lnSpc>
            </a:pPr>
            <a:r>
              <a:rPr lang="en-US" altLang="zh-CN" sz="4000">
                <a:solidFill>
                  <a:schemeClr val="bg1"/>
                </a:solidFill>
                <a:latin typeface="Times New Roman" panose="02020603050405020304" pitchFamily="18" charset="0"/>
                <a:ea typeface="楷体" panose="02010609060101010101" pitchFamily="49" charset="-122"/>
              </a:rPr>
              <a:t>			</a:t>
            </a:r>
            <a:endParaRPr lang="en-US" altLang="zh-CN" sz="4000">
              <a:solidFill>
                <a:schemeClr val="bg1"/>
              </a:solidFill>
              <a:latin typeface="Times New Roman" panose="02020603050405020304" pitchFamily="18" charset="0"/>
              <a:ea typeface="楷体" panose="02010609060101010101" pitchFamily="49" charset="-122"/>
            </a:endParaRPr>
          </a:p>
          <a:p>
            <a:r>
              <a:rPr lang="en-US" altLang="zh-CN" sz="4000">
                <a:solidFill>
                  <a:schemeClr val="bg1"/>
                </a:solidFill>
                <a:latin typeface="Times New Roman" panose="02020603050405020304" pitchFamily="18" charset="0"/>
                <a:ea typeface="楷体" panose="02010609060101010101" pitchFamily="49" charset="-122"/>
              </a:rPr>
              <a:t>					</a:t>
            </a:r>
            <a:r>
              <a:rPr lang="en-US" altLang="zh-CN" sz="4000" dirty="0">
                <a:solidFill>
                  <a:schemeClr val="bg1"/>
                </a:solidFill>
                <a:latin typeface="Times New Roman" panose="02020603050405020304" pitchFamily="18" charset="0"/>
                <a:ea typeface="楷体" panose="02010609060101010101" pitchFamily="49" charset="-122"/>
              </a:rPr>
              <a:t>	</a:t>
            </a:r>
            <a:r>
              <a:rPr lang="en-US" altLang="zh-CN" sz="2000">
                <a:solidFill>
                  <a:schemeClr val="bg1"/>
                </a:solidFill>
                <a:latin typeface="+mn-ea"/>
              </a:rPr>
              <a:t>51215901108</a:t>
            </a:r>
            <a:r>
              <a:rPr lang="en-US" altLang="zh-CN" sz="4000">
                <a:solidFill>
                  <a:schemeClr val="bg1"/>
                </a:solidFill>
                <a:latin typeface="Times New Roman" panose="02020603050405020304" pitchFamily="18" charset="0"/>
                <a:ea typeface="楷体" panose="02010609060101010101" pitchFamily="49" charset="-122"/>
              </a:rPr>
              <a:t>   </a:t>
            </a:r>
            <a:r>
              <a:rPr lang="zh-CN" altLang="en-US">
                <a:solidFill>
                  <a:schemeClr val="bg1"/>
                </a:solidFill>
                <a:latin typeface="+mn-ea"/>
              </a:rPr>
              <a:t>柳永翔</a:t>
            </a:r>
            <a:endParaRPr lang="en-US" altLang="zh-CN" dirty="0">
              <a:solidFill>
                <a:schemeClr val="bg1"/>
              </a:solidFill>
              <a:latin typeface="+mn-ea"/>
            </a:endParaRPr>
          </a:p>
          <a:p>
            <a:r>
              <a:rPr lang="en-US" altLang="zh-CN" dirty="0">
                <a:solidFill>
                  <a:schemeClr val="bg1"/>
                </a:solidFill>
                <a:latin typeface="+mn-ea"/>
              </a:rPr>
              <a:t>			</a:t>
            </a:r>
            <a:r>
              <a:rPr lang="en-US" altLang="zh-CN">
                <a:solidFill>
                  <a:schemeClr val="bg1"/>
                </a:solidFill>
                <a:latin typeface="+mn-ea"/>
              </a:rPr>
              <a:t>	</a:t>
            </a:r>
            <a:endParaRPr lang="zh-CN" altLang="en-US" dirty="0">
              <a:solidFill>
                <a:schemeClr val="bg1"/>
              </a:solidFill>
              <a:latin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850006"/>
          </a:xfrm>
          <a:prstGeom prst="rect">
            <a:avLst/>
          </a:prstGeom>
          <a:solidFill>
            <a:srgbClr val="3030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p:cNvSpPr txBox="1"/>
          <p:nvPr/>
        </p:nvSpPr>
        <p:spPr>
          <a:xfrm>
            <a:off x="470516" y="128788"/>
            <a:ext cx="8362765" cy="521970"/>
          </a:xfrm>
          <a:prstGeom prst="rect">
            <a:avLst/>
          </a:prstGeom>
          <a:noFill/>
        </p:spPr>
        <p:txBody>
          <a:bodyPr wrap="square" rtlCol="0">
            <a:spAutoFit/>
          </a:bodyPr>
          <a:lstStyle/>
          <a:p>
            <a:pPr algn="ctr">
              <a:buClrTx/>
              <a:buSzTx/>
              <a:buFontTx/>
            </a:pPr>
            <a:r>
              <a:rPr kumimoji="1" lang="zh-CN" altLang="en-US" sz="2800" dirty="0">
                <a:solidFill>
                  <a:schemeClr val="bg1"/>
                </a:solidFill>
                <a:latin typeface="+mn-ea"/>
                <a:sym typeface="+mn-ea"/>
              </a:rPr>
              <a:t>方法</a:t>
            </a:r>
            <a:endParaRPr lang="zh-CN" altLang="en-US" sz="2800" dirty="0">
              <a:solidFill>
                <a:schemeClr val="bg1"/>
              </a:solidFill>
              <a:latin typeface="+mn-ea"/>
              <a:cs typeface="Times New Roman" panose="02020603050405020304" pitchFamily="18" charset="0"/>
            </a:endParaRPr>
          </a:p>
        </p:txBody>
      </p:sp>
      <p:sp>
        <p:nvSpPr>
          <p:cNvPr id="12" name="文本框 11"/>
          <p:cNvSpPr txBox="1"/>
          <p:nvPr/>
        </p:nvSpPr>
        <p:spPr>
          <a:xfrm>
            <a:off x="470535" y="1254760"/>
            <a:ext cx="4114800" cy="460375"/>
          </a:xfrm>
          <a:prstGeom prst="rect">
            <a:avLst/>
          </a:prstGeom>
          <a:noFill/>
        </p:spPr>
        <p:txBody>
          <a:bodyPr wrap="square" rtlCol="0">
            <a:spAutoFit/>
          </a:bodyPr>
          <a:p>
            <a:r>
              <a:rPr lang="en-US" altLang="zh-CN" sz="2400"/>
              <a:t>Step3</a:t>
            </a:r>
            <a:r>
              <a:rPr lang="zh-CN" altLang="en-US" sz="2400"/>
              <a:t>：聚类优化</a:t>
            </a:r>
            <a:endParaRPr lang="zh-CN" altLang="en-US" sz="2400"/>
          </a:p>
        </p:txBody>
      </p:sp>
      <p:sp>
        <p:nvSpPr>
          <p:cNvPr id="6" name="文本框 5"/>
          <p:cNvSpPr txBox="1"/>
          <p:nvPr/>
        </p:nvSpPr>
        <p:spPr>
          <a:xfrm>
            <a:off x="470535" y="2319020"/>
            <a:ext cx="7604125" cy="1198880"/>
          </a:xfrm>
          <a:prstGeom prst="rect">
            <a:avLst/>
          </a:prstGeom>
          <a:noFill/>
        </p:spPr>
        <p:txBody>
          <a:bodyPr wrap="square" rtlCol="0">
            <a:spAutoFit/>
          </a:bodyPr>
          <a:p>
            <a:pPr algn="l">
              <a:lnSpc>
                <a:spcPct val="150000"/>
              </a:lnSpc>
              <a:buClrTx/>
              <a:buSzTx/>
              <a:buFontTx/>
            </a:pPr>
            <a:r>
              <a:rPr lang="en-US" altLang="zh-CN" sz="2400"/>
              <a:t>        </a:t>
            </a:r>
            <a:r>
              <a:rPr lang="zh-CN" altLang="en-US" sz="2400"/>
              <a:t>两个分类头，一个预定义关系的分类头，一个新关系的分类头</a:t>
            </a:r>
            <a:endParaRPr lang="zh-CN" altLang="en-US" sz="2400"/>
          </a:p>
        </p:txBody>
      </p:sp>
      <p:sp>
        <p:nvSpPr>
          <p:cNvPr id="7" name="文本框 6"/>
          <p:cNvSpPr txBox="1"/>
          <p:nvPr/>
        </p:nvSpPr>
        <p:spPr>
          <a:xfrm>
            <a:off x="533400" y="3931285"/>
            <a:ext cx="8300085" cy="1198880"/>
          </a:xfrm>
          <a:prstGeom prst="rect">
            <a:avLst/>
          </a:prstGeom>
          <a:noFill/>
        </p:spPr>
        <p:txBody>
          <a:bodyPr wrap="square" rtlCol="0">
            <a:spAutoFit/>
          </a:bodyPr>
          <a:p>
            <a:pPr algn="l">
              <a:lnSpc>
                <a:spcPct val="150000"/>
              </a:lnSpc>
              <a:buClrTx/>
              <a:buSzTx/>
              <a:buFontTx/>
            </a:pPr>
            <a:r>
              <a:rPr lang="en-US" altLang="zh-CN" sz="2400"/>
              <a:t>        </a:t>
            </a:r>
            <a:r>
              <a:rPr lang="zh-CN" altLang="en-US" sz="2400"/>
              <a:t>由于难以保持聚类的顺序一致，所以采用了成对相似性来进行</a:t>
            </a:r>
            <a:r>
              <a:rPr lang="zh-CN" altLang="en-US" sz="2400"/>
              <a:t>学习</a:t>
            </a:r>
            <a:endParaRPr lang="zh-CN" alt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850006"/>
          </a:xfrm>
          <a:prstGeom prst="rect">
            <a:avLst/>
          </a:prstGeom>
          <a:solidFill>
            <a:srgbClr val="3030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p:cNvSpPr txBox="1"/>
          <p:nvPr/>
        </p:nvSpPr>
        <p:spPr>
          <a:xfrm>
            <a:off x="470516" y="128788"/>
            <a:ext cx="8362765" cy="521970"/>
          </a:xfrm>
          <a:prstGeom prst="rect">
            <a:avLst/>
          </a:prstGeom>
          <a:noFill/>
        </p:spPr>
        <p:txBody>
          <a:bodyPr wrap="square" rtlCol="0">
            <a:spAutoFit/>
          </a:bodyPr>
          <a:lstStyle/>
          <a:p>
            <a:pPr algn="ctr">
              <a:buClrTx/>
              <a:buSzTx/>
              <a:buFontTx/>
            </a:pPr>
            <a:r>
              <a:rPr kumimoji="1" lang="zh-CN" altLang="en-US" sz="2800" dirty="0">
                <a:solidFill>
                  <a:schemeClr val="bg1"/>
                </a:solidFill>
                <a:latin typeface="+mn-ea"/>
                <a:sym typeface="+mn-ea"/>
              </a:rPr>
              <a:t>方法</a:t>
            </a:r>
            <a:endParaRPr lang="zh-CN" altLang="en-US" sz="2800" dirty="0">
              <a:solidFill>
                <a:schemeClr val="bg1"/>
              </a:solidFill>
              <a:latin typeface="+mn-ea"/>
              <a:cs typeface="Times New Roman" panose="02020603050405020304" pitchFamily="18" charset="0"/>
            </a:endParaRPr>
          </a:p>
        </p:txBody>
      </p:sp>
      <p:sp>
        <p:nvSpPr>
          <p:cNvPr id="12" name="文本框 11"/>
          <p:cNvSpPr txBox="1"/>
          <p:nvPr/>
        </p:nvSpPr>
        <p:spPr>
          <a:xfrm>
            <a:off x="294640" y="1090295"/>
            <a:ext cx="4114800" cy="460375"/>
          </a:xfrm>
          <a:prstGeom prst="rect">
            <a:avLst/>
          </a:prstGeom>
          <a:noFill/>
        </p:spPr>
        <p:txBody>
          <a:bodyPr wrap="square" rtlCol="0">
            <a:spAutoFit/>
          </a:bodyPr>
          <a:p>
            <a:r>
              <a:rPr lang="en-US" altLang="zh-CN" sz="2400"/>
              <a:t>Step3</a:t>
            </a:r>
            <a:r>
              <a:rPr lang="zh-CN" altLang="en-US" sz="2400"/>
              <a:t>：聚类优化</a:t>
            </a:r>
            <a:endParaRPr lang="zh-CN" altLang="en-US" sz="2400"/>
          </a:p>
        </p:txBody>
      </p:sp>
      <p:sp>
        <p:nvSpPr>
          <p:cNvPr id="6" name="文本框 5"/>
          <p:cNvSpPr txBox="1"/>
          <p:nvPr/>
        </p:nvSpPr>
        <p:spPr>
          <a:xfrm>
            <a:off x="405130" y="1550670"/>
            <a:ext cx="7604125" cy="1198880"/>
          </a:xfrm>
          <a:prstGeom prst="rect">
            <a:avLst/>
          </a:prstGeom>
          <a:noFill/>
        </p:spPr>
        <p:txBody>
          <a:bodyPr wrap="square" rtlCol="0">
            <a:spAutoFit/>
          </a:bodyPr>
          <a:p>
            <a:pPr algn="l">
              <a:lnSpc>
                <a:spcPct val="150000"/>
              </a:lnSpc>
              <a:buClrTx/>
              <a:buSzTx/>
              <a:buFontTx/>
            </a:pPr>
            <a:r>
              <a:rPr lang="en-US" sz="2400"/>
              <a:t>        </a:t>
            </a:r>
            <a:r>
              <a:rPr sz="2400"/>
              <a:t>假设P和Q是一对属于同一个簇的无标注实例的预测概率分布</a:t>
            </a:r>
            <a:r>
              <a:rPr lang="zh-CN" sz="2400"/>
              <a:t>：</a:t>
            </a:r>
            <a:endParaRPr lang="zh-CN" sz="2400"/>
          </a:p>
        </p:txBody>
      </p:sp>
      <p:sp>
        <p:nvSpPr>
          <p:cNvPr id="7" name="文本框 6"/>
          <p:cNvSpPr txBox="1"/>
          <p:nvPr/>
        </p:nvSpPr>
        <p:spPr>
          <a:xfrm>
            <a:off x="405130" y="3561715"/>
            <a:ext cx="8300085" cy="1198880"/>
          </a:xfrm>
          <a:prstGeom prst="rect">
            <a:avLst/>
          </a:prstGeom>
          <a:noFill/>
        </p:spPr>
        <p:txBody>
          <a:bodyPr wrap="square" rtlCol="0">
            <a:spAutoFit/>
          </a:bodyPr>
          <a:p>
            <a:pPr algn="l">
              <a:lnSpc>
                <a:spcPct val="150000"/>
              </a:lnSpc>
              <a:buClrTx/>
              <a:buSzTx/>
              <a:buFontTx/>
            </a:pPr>
            <a:r>
              <a:rPr lang="en-US" altLang="zh-CN" sz="2400"/>
              <a:t>        </a:t>
            </a:r>
            <a:r>
              <a:rPr lang="zh-CN" altLang="en-US" sz="2400"/>
              <a:t>假设P和Q是一对属于不同簇的无标注实例的预测概率分布</a:t>
            </a:r>
            <a:endParaRPr lang="zh-CN" altLang="en-US" sz="2400"/>
          </a:p>
        </p:txBody>
      </p:sp>
      <p:pic>
        <p:nvPicPr>
          <p:cNvPr id="3" name="图片 2" descr="6"/>
          <p:cNvPicPr>
            <a:picLocks noChangeAspect="1"/>
          </p:cNvPicPr>
          <p:nvPr/>
        </p:nvPicPr>
        <p:blipFill>
          <a:blip r:embed="rId1"/>
          <a:srcRect b="5180"/>
          <a:stretch>
            <a:fillRect/>
          </a:stretch>
        </p:blipFill>
        <p:spPr>
          <a:xfrm>
            <a:off x="1837055" y="2144395"/>
            <a:ext cx="5058410" cy="1604010"/>
          </a:xfrm>
          <a:prstGeom prst="rect">
            <a:avLst/>
          </a:prstGeom>
        </p:spPr>
      </p:pic>
      <p:pic>
        <p:nvPicPr>
          <p:cNvPr id="5" name="图片 4" descr="7"/>
          <p:cNvPicPr>
            <a:picLocks noChangeAspect="1"/>
          </p:cNvPicPr>
          <p:nvPr/>
        </p:nvPicPr>
        <p:blipFill>
          <a:blip r:embed="rId2"/>
          <a:stretch>
            <a:fillRect/>
          </a:stretch>
        </p:blipFill>
        <p:spPr>
          <a:xfrm>
            <a:off x="1591310" y="4199255"/>
            <a:ext cx="5927725" cy="1642745"/>
          </a:xfrm>
          <a:prstGeom prst="rect">
            <a:avLst/>
          </a:prstGeom>
        </p:spPr>
      </p:pic>
      <p:pic>
        <p:nvPicPr>
          <p:cNvPr id="8" name="图片 7" descr="12"/>
          <p:cNvPicPr>
            <a:picLocks noChangeAspect="1"/>
          </p:cNvPicPr>
          <p:nvPr/>
        </p:nvPicPr>
        <p:blipFill>
          <a:blip r:embed="rId3"/>
          <a:stretch>
            <a:fillRect/>
          </a:stretch>
        </p:blipFill>
        <p:spPr>
          <a:xfrm>
            <a:off x="2510155" y="5776595"/>
            <a:ext cx="4697730" cy="9588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850006"/>
          </a:xfrm>
          <a:prstGeom prst="rect">
            <a:avLst/>
          </a:prstGeom>
          <a:solidFill>
            <a:srgbClr val="3030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p:cNvSpPr txBox="1"/>
          <p:nvPr/>
        </p:nvSpPr>
        <p:spPr>
          <a:xfrm>
            <a:off x="470516" y="128788"/>
            <a:ext cx="8362765" cy="521970"/>
          </a:xfrm>
          <a:prstGeom prst="rect">
            <a:avLst/>
          </a:prstGeom>
          <a:noFill/>
        </p:spPr>
        <p:txBody>
          <a:bodyPr wrap="square" rtlCol="0">
            <a:spAutoFit/>
          </a:bodyPr>
          <a:lstStyle/>
          <a:p>
            <a:pPr algn="ctr">
              <a:buClrTx/>
              <a:buSzTx/>
              <a:buFontTx/>
            </a:pPr>
            <a:r>
              <a:rPr kumimoji="1" lang="zh-CN" altLang="en-US" sz="2800" dirty="0">
                <a:solidFill>
                  <a:schemeClr val="bg1"/>
                </a:solidFill>
                <a:latin typeface="+mn-ea"/>
                <a:sym typeface="+mn-ea"/>
              </a:rPr>
              <a:t>方法</a:t>
            </a:r>
            <a:endParaRPr lang="zh-CN" altLang="en-US" sz="2800" dirty="0">
              <a:solidFill>
                <a:schemeClr val="bg1"/>
              </a:solidFill>
              <a:latin typeface="+mn-ea"/>
              <a:cs typeface="Times New Roman" panose="02020603050405020304" pitchFamily="18" charset="0"/>
            </a:endParaRPr>
          </a:p>
        </p:txBody>
      </p:sp>
      <p:sp>
        <p:nvSpPr>
          <p:cNvPr id="12" name="文本框 11"/>
          <p:cNvSpPr txBox="1"/>
          <p:nvPr/>
        </p:nvSpPr>
        <p:spPr>
          <a:xfrm>
            <a:off x="470535" y="1254760"/>
            <a:ext cx="4114800" cy="460375"/>
          </a:xfrm>
          <a:prstGeom prst="rect">
            <a:avLst/>
          </a:prstGeom>
          <a:noFill/>
        </p:spPr>
        <p:txBody>
          <a:bodyPr wrap="square" rtlCol="0">
            <a:spAutoFit/>
          </a:bodyPr>
          <a:p>
            <a:r>
              <a:rPr lang="en-US" altLang="zh-CN" sz="2400"/>
              <a:t>Step3</a:t>
            </a:r>
            <a:r>
              <a:rPr lang="zh-CN" altLang="en-US" sz="2400"/>
              <a:t>：聚类优化</a:t>
            </a:r>
            <a:endParaRPr lang="zh-CN" altLang="en-US" sz="2400"/>
          </a:p>
        </p:txBody>
      </p:sp>
      <p:sp>
        <p:nvSpPr>
          <p:cNvPr id="6" name="文本框 5"/>
          <p:cNvSpPr txBox="1"/>
          <p:nvPr/>
        </p:nvSpPr>
        <p:spPr>
          <a:xfrm>
            <a:off x="470535" y="1968500"/>
            <a:ext cx="7604125" cy="2306955"/>
          </a:xfrm>
          <a:prstGeom prst="rect">
            <a:avLst/>
          </a:prstGeom>
          <a:noFill/>
        </p:spPr>
        <p:txBody>
          <a:bodyPr wrap="square" rtlCol="0">
            <a:spAutoFit/>
          </a:bodyPr>
          <a:p>
            <a:pPr algn="l">
              <a:lnSpc>
                <a:spcPct val="150000"/>
              </a:lnSpc>
              <a:buClrTx/>
              <a:buSzTx/>
              <a:buFontTx/>
            </a:pPr>
            <a:r>
              <a:rPr lang="en-US" sz="2400"/>
              <a:t>        </a:t>
            </a:r>
            <a:r>
              <a:rPr sz="2400"/>
              <a:t>由于之前step2是在有标注数据上训练的，会产生聚类偏差，很难直接为新的关系生成高质量的伪标签</a:t>
            </a:r>
            <a:r>
              <a:rPr lang="zh-CN" sz="2400"/>
              <a:t>。</a:t>
            </a:r>
            <a:endParaRPr lang="zh-CN" sz="2400"/>
          </a:p>
          <a:p>
            <a:pPr algn="l">
              <a:lnSpc>
                <a:spcPct val="150000"/>
              </a:lnSpc>
              <a:buClrTx/>
              <a:buSzTx/>
              <a:buFontTx/>
            </a:pPr>
            <a:r>
              <a:rPr lang="en-US" altLang="zh-CN" sz="2400"/>
              <a:t>        </a:t>
            </a:r>
            <a:r>
              <a:rPr lang="zh-CN" altLang="en-US" sz="2400"/>
              <a:t>因此，聚类优化的过程中引入有标注数据进行联合训练。</a:t>
            </a:r>
            <a:endParaRPr lang="zh-CN" altLang="en-US" sz="2400"/>
          </a:p>
        </p:txBody>
      </p:sp>
      <p:pic>
        <p:nvPicPr>
          <p:cNvPr id="8" name="图片 7" descr="8"/>
          <p:cNvPicPr>
            <a:picLocks noChangeAspect="1"/>
          </p:cNvPicPr>
          <p:nvPr/>
        </p:nvPicPr>
        <p:blipFill>
          <a:blip r:embed="rId1"/>
          <a:stretch>
            <a:fillRect/>
          </a:stretch>
        </p:blipFill>
        <p:spPr>
          <a:xfrm>
            <a:off x="1468755" y="4034155"/>
            <a:ext cx="5607685" cy="18122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850006"/>
          </a:xfrm>
          <a:prstGeom prst="rect">
            <a:avLst/>
          </a:prstGeom>
          <a:solidFill>
            <a:srgbClr val="3030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p:cNvSpPr txBox="1"/>
          <p:nvPr/>
        </p:nvSpPr>
        <p:spPr>
          <a:xfrm>
            <a:off x="470516" y="128788"/>
            <a:ext cx="8362765" cy="521970"/>
          </a:xfrm>
          <a:prstGeom prst="rect">
            <a:avLst/>
          </a:prstGeom>
          <a:noFill/>
        </p:spPr>
        <p:txBody>
          <a:bodyPr wrap="square" rtlCol="0">
            <a:spAutoFit/>
          </a:bodyPr>
          <a:lstStyle/>
          <a:p>
            <a:pPr algn="ctr">
              <a:buClrTx/>
              <a:buSzTx/>
              <a:buFontTx/>
            </a:pPr>
            <a:r>
              <a:rPr kumimoji="1" lang="zh-CN" altLang="en-US" sz="2800" dirty="0">
                <a:solidFill>
                  <a:schemeClr val="bg1"/>
                </a:solidFill>
                <a:latin typeface="+mn-ea"/>
                <a:sym typeface="+mn-ea"/>
              </a:rPr>
              <a:t>方法</a:t>
            </a:r>
            <a:endParaRPr lang="zh-CN" altLang="en-US" sz="2800" dirty="0">
              <a:solidFill>
                <a:schemeClr val="bg1"/>
              </a:solidFill>
              <a:latin typeface="+mn-ea"/>
              <a:cs typeface="Times New Roman" panose="02020603050405020304" pitchFamily="18" charset="0"/>
            </a:endParaRPr>
          </a:p>
        </p:txBody>
      </p:sp>
      <p:sp>
        <p:nvSpPr>
          <p:cNvPr id="12" name="文本框 11"/>
          <p:cNvSpPr txBox="1"/>
          <p:nvPr/>
        </p:nvSpPr>
        <p:spPr>
          <a:xfrm>
            <a:off x="470535" y="1254760"/>
            <a:ext cx="4114800" cy="460375"/>
          </a:xfrm>
          <a:prstGeom prst="rect">
            <a:avLst/>
          </a:prstGeom>
          <a:noFill/>
        </p:spPr>
        <p:txBody>
          <a:bodyPr wrap="square" rtlCol="0">
            <a:spAutoFit/>
          </a:bodyPr>
          <a:p>
            <a:r>
              <a:rPr lang="zh-CN" altLang="en-US" sz="2400">
                <a:sym typeface="+mn-ea"/>
              </a:rPr>
              <a:t>增量学习</a:t>
            </a:r>
            <a:endParaRPr lang="zh-CN" altLang="en-US" sz="2400">
              <a:sym typeface="+mn-ea"/>
            </a:endParaRPr>
          </a:p>
        </p:txBody>
      </p:sp>
      <p:sp>
        <p:nvSpPr>
          <p:cNvPr id="6" name="文本框 5"/>
          <p:cNvSpPr txBox="1"/>
          <p:nvPr/>
        </p:nvSpPr>
        <p:spPr>
          <a:xfrm>
            <a:off x="470535" y="1968500"/>
            <a:ext cx="7604125" cy="2306955"/>
          </a:xfrm>
          <a:prstGeom prst="rect">
            <a:avLst/>
          </a:prstGeom>
          <a:noFill/>
        </p:spPr>
        <p:txBody>
          <a:bodyPr wrap="square" rtlCol="0">
            <a:spAutoFit/>
          </a:bodyPr>
          <a:p>
            <a:pPr algn="l">
              <a:lnSpc>
                <a:spcPct val="150000"/>
              </a:lnSpc>
              <a:buClrTx/>
              <a:buSzTx/>
              <a:buFontTx/>
            </a:pPr>
            <a:r>
              <a:rPr lang="en-US" sz="2400"/>
              <a:t>        </a:t>
            </a:r>
            <a:r>
              <a:rPr sz="2400"/>
              <a:t>在真实场景中，我们希望分类头能够自动扩展，以便同时识别</a:t>
            </a:r>
            <a:r>
              <a:rPr lang="zh-CN" sz="2400"/>
              <a:t>已标注</a:t>
            </a:r>
            <a:r>
              <a:rPr sz="2400"/>
              <a:t>类别和新</a:t>
            </a:r>
            <a:r>
              <a:rPr lang="zh-CN" sz="2400"/>
              <a:t>的</a:t>
            </a:r>
            <a:r>
              <a:rPr sz="2400"/>
              <a:t>类别</a:t>
            </a:r>
            <a:r>
              <a:rPr lang="zh-CN" sz="2400"/>
              <a:t>。</a:t>
            </a:r>
            <a:endParaRPr lang="zh-CN" sz="2400"/>
          </a:p>
          <a:p>
            <a:pPr algn="l">
              <a:lnSpc>
                <a:spcPct val="150000"/>
              </a:lnSpc>
              <a:buClrTx/>
              <a:buSzTx/>
              <a:buFontTx/>
            </a:pPr>
            <a:r>
              <a:rPr lang="en-US" altLang="zh-CN" sz="2400"/>
              <a:t>        </a:t>
            </a:r>
            <a:r>
              <a:rPr lang="zh-CN" altLang="en-US" sz="2400"/>
              <a:t>文中</a:t>
            </a:r>
            <a:r>
              <a:rPr lang="zh-CN" altLang="en-US" sz="2400">
                <a:sym typeface="+mn-ea"/>
              </a:rPr>
              <a:t>利用新类别聚类头产生伪标签，</a:t>
            </a:r>
            <a:r>
              <a:rPr lang="zh-CN" altLang="en-US" sz="2400"/>
              <a:t>直接扩展分类头。</a:t>
            </a:r>
            <a:endParaRPr lang="zh-CN" altLang="en-US" sz="2400"/>
          </a:p>
        </p:txBody>
      </p:sp>
      <p:pic>
        <p:nvPicPr>
          <p:cNvPr id="3" name="图片 2" descr="9"/>
          <p:cNvPicPr>
            <a:picLocks noChangeAspect="1"/>
          </p:cNvPicPr>
          <p:nvPr/>
        </p:nvPicPr>
        <p:blipFill>
          <a:blip r:embed="rId1"/>
          <a:stretch>
            <a:fillRect/>
          </a:stretch>
        </p:blipFill>
        <p:spPr>
          <a:xfrm>
            <a:off x="1623060" y="4206240"/>
            <a:ext cx="5497195" cy="21818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850006"/>
          </a:xfrm>
          <a:prstGeom prst="rect">
            <a:avLst/>
          </a:prstGeom>
          <a:solidFill>
            <a:srgbClr val="3030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p:cNvSpPr txBox="1"/>
          <p:nvPr/>
        </p:nvSpPr>
        <p:spPr>
          <a:xfrm>
            <a:off x="470516" y="128788"/>
            <a:ext cx="8362765" cy="521970"/>
          </a:xfrm>
          <a:prstGeom prst="rect">
            <a:avLst/>
          </a:prstGeom>
          <a:noFill/>
        </p:spPr>
        <p:txBody>
          <a:bodyPr wrap="square" rtlCol="0">
            <a:spAutoFit/>
          </a:bodyPr>
          <a:lstStyle/>
          <a:p>
            <a:pPr algn="ctr">
              <a:buClrTx/>
              <a:buSzTx/>
              <a:buFontTx/>
            </a:pPr>
            <a:r>
              <a:rPr lang="zh-CN" altLang="en-US" sz="2800" dirty="0">
                <a:solidFill>
                  <a:schemeClr val="bg1"/>
                </a:solidFill>
                <a:latin typeface="+mn-ea"/>
                <a:cs typeface="Times New Roman" panose="02020603050405020304" pitchFamily="18" charset="0"/>
              </a:rPr>
              <a:t>实验</a:t>
            </a:r>
            <a:endParaRPr lang="zh-CN" altLang="en-US" sz="2800" dirty="0">
              <a:solidFill>
                <a:schemeClr val="bg1"/>
              </a:solidFill>
              <a:latin typeface="+mn-ea"/>
              <a:cs typeface="Times New Roman" panose="02020603050405020304" pitchFamily="18" charset="0"/>
            </a:endParaRPr>
          </a:p>
        </p:txBody>
      </p:sp>
      <p:sp>
        <p:nvSpPr>
          <p:cNvPr id="12" name="文本框 11"/>
          <p:cNvSpPr txBox="1"/>
          <p:nvPr/>
        </p:nvSpPr>
        <p:spPr>
          <a:xfrm>
            <a:off x="470535" y="1254760"/>
            <a:ext cx="4114800" cy="460375"/>
          </a:xfrm>
          <a:prstGeom prst="rect">
            <a:avLst/>
          </a:prstGeom>
          <a:noFill/>
        </p:spPr>
        <p:txBody>
          <a:bodyPr wrap="square" rtlCol="0">
            <a:spAutoFit/>
          </a:bodyPr>
          <a:p>
            <a:r>
              <a:rPr lang="zh-CN" altLang="en-US" sz="2400"/>
              <a:t>数据集</a:t>
            </a:r>
            <a:endParaRPr lang="zh-CN" altLang="en-US" sz="2400"/>
          </a:p>
        </p:txBody>
      </p:sp>
      <p:sp>
        <p:nvSpPr>
          <p:cNvPr id="6" name="文本框 5"/>
          <p:cNvSpPr txBox="1"/>
          <p:nvPr/>
        </p:nvSpPr>
        <p:spPr>
          <a:xfrm>
            <a:off x="470535" y="1968500"/>
            <a:ext cx="7604125" cy="2306955"/>
          </a:xfrm>
          <a:prstGeom prst="rect">
            <a:avLst/>
          </a:prstGeom>
          <a:noFill/>
        </p:spPr>
        <p:txBody>
          <a:bodyPr wrap="square" rtlCol="0">
            <a:spAutoFit/>
          </a:bodyPr>
          <a:p>
            <a:pPr algn="l">
              <a:lnSpc>
                <a:spcPct val="150000"/>
              </a:lnSpc>
              <a:buClrTx/>
              <a:buSzTx/>
              <a:buFontTx/>
            </a:pPr>
            <a:r>
              <a:rPr lang="en-US" sz="2400"/>
              <a:t>        FewRel</a:t>
            </a:r>
            <a:r>
              <a:rPr lang="zh-CN" altLang="en-US" sz="2400"/>
              <a:t>：80种关系类型，每种关系类型有700个实例。</a:t>
            </a:r>
            <a:endParaRPr lang="zh-CN" altLang="en-US" sz="2400"/>
          </a:p>
          <a:p>
            <a:pPr algn="l">
              <a:lnSpc>
                <a:spcPct val="150000"/>
              </a:lnSpc>
              <a:buClrTx/>
              <a:buSzTx/>
              <a:buFontTx/>
            </a:pPr>
            <a:r>
              <a:rPr lang="en-US" altLang="zh-CN" sz="2400"/>
              <a:t>		</a:t>
            </a:r>
            <a:r>
              <a:rPr lang="zh-CN" altLang="en-US" sz="2400"/>
              <a:t>选择</a:t>
            </a:r>
            <a:r>
              <a:rPr lang="en-US" altLang="zh-CN" sz="2400"/>
              <a:t>60</a:t>
            </a:r>
            <a:r>
              <a:rPr lang="zh-CN" altLang="en-US" sz="2400"/>
              <a:t>个关系作为已标记，</a:t>
            </a:r>
            <a:r>
              <a:rPr lang="en-US" altLang="zh-CN" sz="2400"/>
              <a:t>16</a:t>
            </a:r>
            <a:r>
              <a:rPr lang="zh-CN" altLang="en-US" sz="2400"/>
              <a:t>个关系作为</a:t>
            </a:r>
            <a:r>
              <a:rPr lang="en-US" altLang="zh-CN" sz="2400"/>
              <a:t>		</a:t>
            </a:r>
            <a:r>
              <a:rPr lang="zh-CN" altLang="en-US" sz="2400"/>
              <a:t>新关系，并从新关系中选出</a:t>
            </a:r>
            <a:r>
              <a:rPr lang="en-US" altLang="zh-CN" sz="2400"/>
              <a:t>1600</a:t>
            </a:r>
            <a:r>
              <a:rPr lang="zh-CN" altLang="en-US" sz="2400"/>
              <a:t>个实例作</a:t>
            </a:r>
            <a:r>
              <a:rPr lang="en-US" altLang="zh-CN" sz="2400"/>
              <a:t>		</a:t>
            </a:r>
            <a:r>
              <a:rPr lang="zh-CN" altLang="en-US" sz="2400"/>
              <a:t>为</a:t>
            </a:r>
            <a:r>
              <a:rPr lang="zh-CN" altLang="en-US" sz="2400"/>
              <a:t>测试集</a:t>
            </a:r>
            <a:endParaRPr lang="zh-CN" altLang="en-US" sz="2400"/>
          </a:p>
        </p:txBody>
      </p:sp>
      <p:sp>
        <p:nvSpPr>
          <p:cNvPr id="5" name="文本框 4"/>
          <p:cNvSpPr txBox="1"/>
          <p:nvPr/>
        </p:nvSpPr>
        <p:spPr>
          <a:xfrm>
            <a:off x="470535" y="4275455"/>
            <a:ext cx="7604125" cy="1753235"/>
          </a:xfrm>
          <a:prstGeom prst="rect">
            <a:avLst/>
          </a:prstGeom>
          <a:noFill/>
        </p:spPr>
        <p:txBody>
          <a:bodyPr wrap="square" rtlCol="0">
            <a:spAutoFit/>
          </a:bodyPr>
          <a:p>
            <a:pPr algn="l">
              <a:lnSpc>
                <a:spcPct val="150000"/>
              </a:lnSpc>
              <a:buClrTx/>
              <a:buSzTx/>
              <a:buFontTx/>
            </a:pPr>
            <a:r>
              <a:rPr lang="en-US" sz="2400"/>
              <a:t>        TACRED</a:t>
            </a:r>
            <a:r>
              <a:rPr lang="zh-CN" altLang="en-US" sz="2400"/>
              <a:t>：</a:t>
            </a:r>
            <a:r>
              <a:rPr lang="en-US" altLang="zh-CN" sz="2400"/>
              <a:t>41</a:t>
            </a:r>
            <a:r>
              <a:rPr lang="zh-CN" altLang="en-US" sz="2400"/>
              <a:t>种关系类型，共21,773个</a:t>
            </a:r>
            <a:r>
              <a:rPr lang="zh-CN" altLang="en-US" sz="2400"/>
              <a:t>实例。</a:t>
            </a:r>
            <a:endParaRPr lang="zh-CN" altLang="en-US" sz="2400"/>
          </a:p>
          <a:p>
            <a:pPr algn="l">
              <a:lnSpc>
                <a:spcPct val="150000"/>
              </a:lnSpc>
              <a:buClrTx/>
              <a:buSzTx/>
              <a:buFontTx/>
            </a:pPr>
            <a:r>
              <a:rPr lang="en-US" altLang="zh-CN" sz="2400"/>
              <a:t>		</a:t>
            </a:r>
            <a:r>
              <a:rPr lang="zh-CN" altLang="en-US" sz="2400"/>
              <a:t>选择</a:t>
            </a:r>
            <a:r>
              <a:rPr lang="en-US" altLang="zh-CN" sz="2400"/>
              <a:t>0-30</a:t>
            </a:r>
            <a:r>
              <a:rPr lang="zh-CN" altLang="en-US" sz="2400"/>
              <a:t>作为已标记，</a:t>
            </a:r>
            <a:r>
              <a:rPr lang="en-US" altLang="zh-CN" sz="2400"/>
              <a:t>31-40</a:t>
            </a:r>
            <a:r>
              <a:rPr lang="zh-CN" altLang="en-US" sz="2400"/>
              <a:t>作为新关系，</a:t>
            </a:r>
            <a:r>
              <a:rPr lang="en-US" altLang="zh-CN" sz="2400"/>
              <a:t>		</a:t>
            </a:r>
            <a:r>
              <a:rPr lang="zh-CN" altLang="en-US" sz="2400"/>
              <a:t>新关系中选择</a:t>
            </a:r>
            <a:r>
              <a:rPr lang="en-US" altLang="zh-CN" sz="2400"/>
              <a:t>15</a:t>
            </a:r>
            <a:r>
              <a:rPr lang="zh-CN" altLang="en-US" sz="2400"/>
              <a:t>％作为</a:t>
            </a:r>
            <a:r>
              <a:rPr lang="zh-CN" altLang="en-US" sz="2400"/>
              <a:t>测试集</a:t>
            </a:r>
            <a:endParaRPr lang="zh-CN" alt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850006"/>
          </a:xfrm>
          <a:prstGeom prst="rect">
            <a:avLst/>
          </a:prstGeom>
          <a:solidFill>
            <a:srgbClr val="3030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p:cNvSpPr txBox="1"/>
          <p:nvPr/>
        </p:nvSpPr>
        <p:spPr>
          <a:xfrm>
            <a:off x="470516" y="128788"/>
            <a:ext cx="8362765" cy="521970"/>
          </a:xfrm>
          <a:prstGeom prst="rect">
            <a:avLst/>
          </a:prstGeom>
          <a:noFill/>
        </p:spPr>
        <p:txBody>
          <a:bodyPr wrap="square" rtlCol="0">
            <a:spAutoFit/>
          </a:bodyPr>
          <a:lstStyle/>
          <a:p>
            <a:pPr algn="ctr">
              <a:buClrTx/>
              <a:buSzTx/>
              <a:buFontTx/>
            </a:pPr>
            <a:r>
              <a:rPr lang="zh-CN" altLang="en-US" sz="2800" dirty="0">
                <a:solidFill>
                  <a:schemeClr val="bg1"/>
                </a:solidFill>
                <a:latin typeface="+mn-ea"/>
                <a:cs typeface="Times New Roman" panose="02020603050405020304" pitchFamily="18" charset="0"/>
              </a:rPr>
              <a:t>实验</a:t>
            </a:r>
            <a:endParaRPr lang="zh-CN" altLang="en-US" sz="2800" dirty="0">
              <a:solidFill>
                <a:schemeClr val="bg1"/>
              </a:solidFill>
              <a:latin typeface="+mn-ea"/>
              <a:cs typeface="Times New Roman" panose="02020603050405020304" pitchFamily="18" charset="0"/>
            </a:endParaRPr>
          </a:p>
        </p:txBody>
      </p:sp>
      <p:sp>
        <p:nvSpPr>
          <p:cNvPr id="12" name="文本框 11"/>
          <p:cNvSpPr txBox="1"/>
          <p:nvPr/>
        </p:nvSpPr>
        <p:spPr>
          <a:xfrm>
            <a:off x="470535" y="1254760"/>
            <a:ext cx="4114800" cy="460375"/>
          </a:xfrm>
          <a:prstGeom prst="rect">
            <a:avLst/>
          </a:prstGeom>
          <a:noFill/>
        </p:spPr>
        <p:txBody>
          <a:bodyPr wrap="square" rtlCol="0">
            <a:spAutoFit/>
          </a:bodyPr>
          <a:p>
            <a:r>
              <a:rPr lang="zh-CN" altLang="en-US" sz="2400"/>
              <a:t>主</a:t>
            </a:r>
            <a:r>
              <a:rPr lang="zh-CN" altLang="en-US" sz="2400"/>
              <a:t>实验</a:t>
            </a:r>
            <a:endParaRPr lang="zh-CN" altLang="en-US" sz="2400"/>
          </a:p>
        </p:txBody>
      </p:sp>
      <p:pic>
        <p:nvPicPr>
          <p:cNvPr id="3" name="图片 2" descr="10"/>
          <p:cNvPicPr>
            <a:picLocks noChangeAspect="1"/>
          </p:cNvPicPr>
          <p:nvPr/>
        </p:nvPicPr>
        <p:blipFill>
          <a:blip r:embed="rId1"/>
          <a:stretch>
            <a:fillRect/>
          </a:stretch>
        </p:blipFill>
        <p:spPr>
          <a:xfrm>
            <a:off x="166370" y="2186940"/>
            <a:ext cx="8811895" cy="384746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850006"/>
          </a:xfrm>
          <a:prstGeom prst="rect">
            <a:avLst/>
          </a:prstGeom>
          <a:solidFill>
            <a:srgbClr val="3030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p:cNvSpPr txBox="1"/>
          <p:nvPr/>
        </p:nvSpPr>
        <p:spPr>
          <a:xfrm>
            <a:off x="470516" y="128788"/>
            <a:ext cx="8362765" cy="521970"/>
          </a:xfrm>
          <a:prstGeom prst="rect">
            <a:avLst/>
          </a:prstGeom>
          <a:noFill/>
        </p:spPr>
        <p:txBody>
          <a:bodyPr wrap="square" rtlCol="0">
            <a:spAutoFit/>
          </a:bodyPr>
          <a:lstStyle/>
          <a:p>
            <a:pPr algn="ctr">
              <a:buClrTx/>
              <a:buSzTx/>
              <a:buFontTx/>
            </a:pPr>
            <a:r>
              <a:rPr lang="zh-CN" altLang="en-US" sz="2800" dirty="0">
                <a:solidFill>
                  <a:schemeClr val="bg1"/>
                </a:solidFill>
                <a:latin typeface="+mn-ea"/>
                <a:cs typeface="Times New Roman" panose="02020603050405020304" pitchFamily="18" charset="0"/>
              </a:rPr>
              <a:t>实验</a:t>
            </a:r>
            <a:endParaRPr lang="zh-CN" altLang="en-US" sz="2800" dirty="0">
              <a:solidFill>
                <a:schemeClr val="bg1"/>
              </a:solidFill>
              <a:latin typeface="+mn-ea"/>
              <a:cs typeface="Times New Roman" panose="02020603050405020304" pitchFamily="18" charset="0"/>
            </a:endParaRPr>
          </a:p>
        </p:txBody>
      </p:sp>
      <p:sp>
        <p:nvSpPr>
          <p:cNvPr id="12" name="文本框 11"/>
          <p:cNvSpPr txBox="1"/>
          <p:nvPr/>
        </p:nvSpPr>
        <p:spPr>
          <a:xfrm>
            <a:off x="470535" y="1254760"/>
            <a:ext cx="4114800" cy="460375"/>
          </a:xfrm>
          <a:prstGeom prst="rect">
            <a:avLst/>
          </a:prstGeom>
          <a:noFill/>
        </p:spPr>
        <p:txBody>
          <a:bodyPr wrap="square" rtlCol="0">
            <a:spAutoFit/>
          </a:bodyPr>
          <a:p>
            <a:r>
              <a:rPr lang="zh-CN" altLang="en-US" sz="2400"/>
              <a:t>消融实验</a:t>
            </a:r>
            <a:endParaRPr lang="zh-CN" altLang="en-US" sz="2400"/>
          </a:p>
        </p:txBody>
      </p:sp>
      <p:pic>
        <p:nvPicPr>
          <p:cNvPr id="5" name="图片 4" descr="11"/>
          <p:cNvPicPr>
            <a:picLocks noChangeAspect="1"/>
          </p:cNvPicPr>
          <p:nvPr/>
        </p:nvPicPr>
        <p:blipFill>
          <a:blip r:embed="rId1"/>
          <a:stretch>
            <a:fillRect/>
          </a:stretch>
        </p:blipFill>
        <p:spPr>
          <a:xfrm>
            <a:off x="1029970" y="2198370"/>
            <a:ext cx="6931025" cy="340233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850006"/>
          </a:xfrm>
          <a:prstGeom prst="rect">
            <a:avLst/>
          </a:prstGeom>
          <a:solidFill>
            <a:srgbClr val="3030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p:cNvSpPr txBox="1"/>
          <p:nvPr/>
        </p:nvSpPr>
        <p:spPr>
          <a:xfrm>
            <a:off x="470516" y="128788"/>
            <a:ext cx="8362765" cy="521970"/>
          </a:xfrm>
          <a:prstGeom prst="rect">
            <a:avLst/>
          </a:prstGeom>
          <a:noFill/>
        </p:spPr>
        <p:txBody>
          <a:bodyPr wrap="square" rtlCol="0">
            <a:spAutoFit/>
          </a:bodyPr>
          <a:lstStyle/>
          <a:p>
            <a:pPr algn="ctr">
              <a:buClrTx/>
              <a:buSzTx/>
              <a:buFontTx/>
            </a:pPr>
            <a:r>
              <a:rPr lang="zh-CN" altLang="en-US" sz="2800" dirty="0">
                <a:solidFill>
                  <a:schemeClr val="bg1"/>
                </a:solidFill>
                <a:latin typeface="+mn-ea"/>
                <a:cs typeface="Times New Roman" panose="02020603050405020304" pitchFamily="18" charset="0"/>
              </a:rPr>
              <a:t>结论</a:t>
            </a:r>
            <a:endParaRPr lang="zh-CN" altLang="en-US" sz="2800" dirty="0">
              <a:solidFill>
                <a:schemeClr val="bg1"/>
              </a:solidFill>
              <a:latin typeface="+mn-ea"/>
              <a:cs typeface="Times New Roman" panose="02020603050405020304" pitchFamily="18" charset="0"/>
            </a:endParaRPr>
          </a:p>
        </p:txBody>
      </p:sp>
      <p:sp>
        <p:nvSpPr>
          <p:cNvPr id="3" name="文本框 2"/>
          <p:cNvSpPr txBox="1"/>
          <p:nvPr/>
        </p:nvSpPr>
        <p:spPr>
          <a:xfrm>
            <a:off x="610235" y="1776730"/>
            <a:ext cx="7923530" cy="2122805"/>
          </a:xfrm>
          <a:prstGeom prst="rect">
            <a:avLst/>
          </a:prstGeom>
          <a:noFill/>
        </p:spPr>
        <p:txBody>
          <a:bodyPr wrap="square" rtlCol="0">
            <a:spAutoFit/>
          </a:bodyPr>
          <a:p>
            <a:r>
              <a:rPr lang="zh-CN" altLang="en-US" sz="2400"/>
              <a:t>本文提出了开放关系抽取任务，整体框架上还是比较基础：</a:t>
            </a:r>
            <a:endParaRPr lang="zh-CN" altLang="en-US" sz="2400"/>
          </a:p>
          <a:p>
            <a:pPr>
              <a:lnSpc>
                <a:spcPct val="150000"/>
              </a:lnSpc>
            </a:pPr>
            <a:r>
              <a:rPr lang="en-US" altLang="zh-CN" sz="2400"/>
              <a:t>        标注</a:t>
            </a:r>
            <a:r>
              <a:rPr lang="zh-CN" altLang="en-US" sz="2400"/>
              <a:t>数据</a:t>
            </a:r>
            <a:r>
              <a:rPr lang="en-US" altLang="zh-CN" sz="2400"/>
              <a:t>预训练，无标注</a:t>
            </a:r>
            <a:r>
              <a:rPr lang="zh-CN" altLang="en-US" sz="2400"/>
              <a:t>新数据</a:t>
            </a:r>
            <a:r>
              <a:rPr lang="en-US" altLang="zh-CN" sz="2400"/>
              <a:t>聚类，聚类过程中加入</a:t>
            </a:r>
            <a:r>
              <a:rPr lang="zh-CN" altLang="en-US" sz="2400"/>
              <a:t>标注数据</a:t>
            </a:r>
            <a:r>
              <a:rPr lang="en-US" altLang="zh-CN" sz="2400"/>
              <a:t>进行联合训练，提高迭代过程中的伪标签可信度</a:t>
            </a:r>
            <a:r>
              <a:rPr lang="zh-CN" altLang="en-US" sz="2400"/>
              <a:t>。</a:t>
            </a:r>
            <a:endParaRPr lang="zh-CN" altLang="en-US" sz="2400"/>
          </a:p>
        </p:txBody>
      </p:sp>
      <p:sp>
        <p:nvSpPr>
          <p:cNvPr id="6" name="文本框 5"/>
          <p:cNvSpPr txBox="1"/>
          <p:nvPr/>
        </p:nvSpPr>
        <p:spPr>
          <a:xfrm>
            <a:off x="624205" y="4279265"/>
            <a:ext cx="7909560" cy="1753235"/>
          </a:xfrm>
          <a:prstGeom prst="rect">
            <a:avLst/>
          </a:prstGeom>
          <a:noFill/>
        </p:spPr>
        <p:txBody>
          <a:bodyPr wrap="square" rtlCol="0">
            <a:spAutoFit/>
          </a:bodyPr>
          <a:p>
            <a:pPr algn="l">
              <a:lnSpc>
                <a:spcPct val="150000"/>
              </a:lnSpc>
              <a:buClrTx/>
              <a:buSzTx/>
              <a:buFontTx/>
            </a:pPr>
            <a:r>
              <a:rPr lang="zh-CN" altLang="en-US" sz="2400"/>
              <a:t>创新点：</a:t>
            </a:r>
            <a:r>
              <a:rPr lang="en-US" altLang="zh-CN" sz="2400"/>
              <a:t> </a:t>
            </a:r>
            <a:r>
              <a:rPr lang="zh-CN" altLang="en-US" sz="2400"/>
              <a:t>①迭代联合</a:t>
            </a:r>
            <a:r>
              <a:rPr lang="zh-CN" altLang="en-US" sz="2400"/>
              <a:t>训练</a:t>
            </a:r>
            <a:endParaRPr lang="zh-CN" altLang="en-US" sz="2400"/>
          </a:p>
          <a:p>
            <a:pPr algn="l">
              <a:lnSpc>
                <a:spcPct val="150000"/>
              </a:lnSpc>
              <a:buClrTx/>
              <a:buSzTx/>
              <a:buFontTx/>
            </a:pPr>
            <a:r>
              <a:rPr lang="en-US" altLang="zh-CN" sz="2400"/>
              <a:t>	     </a:t>
            </a:r>
            <a:r>
              <a:rPr lang="zh-CN" altLang="en-US" sz="2400"/>
              <a:t>②用了成对</a:t>
            </a:r>
            <a:r>
              <a:rPr lang="zh-CN" altLang="en-US" sz="2400"/>
              <a:t>相似性</a:t>
            </a:r>
            <a:endParaRPr lang="zh-CN" altLang="en-US" sz="2400"/>
          </a:p>
          <a:p>
            <a:pPr algn="l">
              <a:lnSpc>
                <a:spcPct val="150000"/>
              </a:lnSpc>
              <a:buClrTx/>
              <a:buSzTx/>
              <a:buFontTx/>
            </a:pPr>
            <a:r>
              <a:rPr lang="en-US" altLang="zh-CN" sz="2400"/>
              <a:t>	     </a:t>
            </a:r>
            <a:r>
              <a:rPr lang="zh-CN" altLang="en-US" sz="2400"/>
              <a:t>③能较容易地</a:t>
            </a:r>
            <a:r>
              <a:rPr lang="zh-CN" altLang="en-US" sz="2400"/>
              <a:t>扩展到增量学习</a:t>
            </a:r>
            <a:endParaRPr lang="zh-CN" alt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4114800" y="2974019"/>
            <a:ext cx="65" cy="276999"/>
          </a:xfrm>
          <a:prstGeom prst="rect">
            <a:avLst/>
          </a:prstGeom>
          <a:noFill/>
        </p:spPr>
        <p:txBody>
          <a:bodyPr wrap="none" lIns="0" tIns="0" rIns="0" bIns="0" rtlCol="0">
            <a:spAutoFit/>
          </a:bodyPr>
          <a:lstStyle/>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8" name="文本框 7"/>
          <p:cNvSpPr txBox="1"/>
          <p:nvPr/>
        </p:nvSpPr>
        <p:spPr>
          <a:xfrm>
            <a:off x="1497659" y="1646170"/>
            <a:ext cx="5983582" cy="2656205"/>
          </a:xfrm>
          <a:prstGeom prst="rect">
            <a:avLst/>
          </a:prstGeom>
          <a:noFill/>
        </p:spPr>
        <p:txBody>
          <a:bodyPr wrap="square" rtlCol="0">
            <a:spAutoFit/>
          </a:bodyPr>
          <a:lstStyle/>
          <a:p>
            <a:pPr>
              <a:spcAft>
                <a:spcPts val="2000"/>
              </a:spcAft>
            </a:pPr>
            <a:r>
              <a:rPr kumimoji="1" lang="en-US" altLang="zh-CN" sz="2000" dirty="0">
                <a:solidFill>
                  <a:schemeClr val="bg1"/>
                </a:solidFill>
                <a:latin typeface="+mn-ea"/>
              </a:rPr>
              <a:t>1</a:t>
            </a:r>
            <a:r>
              <a:rPr kumimoji="1" lang="zh-CN" altLang="en-US" sz="2000" dirty="0">
                <a:solidFill>
                  <a:schemeClr val="bg1"/>
                </a:solidFill>
                <a:latin typeface="+mn-ea"/>
              </a:rPr>
              <a:t>、背景</a:t>
            </a:r>
            <a:endParaRPr kumimoji="1" lang="en-US" altLang="zh-CN" sz="2000" dirty="0">
              <a:solidFill>
                <a:schemeClr val="bg1"/>
              </a:solidFill>
              <a:latin typeface="+mn-ea"/>
            </a:endParaRPr>
          </a:p>
          <a:p>
            <a:pPr>
              <a:spcAft>
                <a:spcPts val="2000"/>
              </a:spcAft>
            </a:pPr>
            <a:r>
              <a:rPr kumimoji="1" lang="en-US" altLang="zh-CN" sz="2000" dirty="0">
                <a:solidFill>
                  <a:schemeClr val="bg1"/>
                </a:solidFill>
                <a:latin typeface="+mn-ea"/>
              </a:rPr>
              <a:t>2</a:t>
            </a:r>
            <a:r>
              <a:rPr kumimoji="1" lang="zh-CN" altLang="en-US" sz="2000" dirty="0">
                <a:solidFill>
                  <a:schemeClr val="bg1"/>
                </a:solidFill>
                <a:latin typeface="+mn-ea"/>
              </a:rPr>
              <a:t>、相关工作</a:t>
            </a:r>
            <a:endParaRPr kumimoji="1" lang="en-US" altLang="zh-CN" sz="2000" dirty="0">
              <a:solidFill>
                <a:schemeClr val="bg1"/>
              </a:solidFill>
              <a:latin typeface="+mn-ea"/>
            </a:endParaRPr>
          </a:p>
          <a:p>
            <a:pPr>
              <a:spcAft>
                <a:spcPts val="2000"/>
              </a:spcAft>
            </a:pPr>
            <a:r>
              <a:rPr kumimoji="1" lang="en-US" altLang="zh-CN" sz="2000" dirty="0">
                <a:solidFill>
                  <a:schemeClr val="bg1"/>
                </a:solidFill>
                <a:latin typeface="+mn-ea"/>
              </a:rPr>
              <a:t>3</a:t>
            </a:r>
            <a:r>
              <a:rPr kumimoji="1" lang="zh-CN" altLang="en-US" sz="2000" dirty="0">
                <a:solidFill>
                  <a:schemeClr val="bg1"/>
                </a:solidFill>
                <a:latin typeface="+mn-ea"/>
              </a:rPr>
              <a:t>、方法</a:t>
            </a:r>
            <a:endParaRPr kumimoji="1" lang="en-US" altLang="zh-CN" sz="2000" dirty="0">
              <a:solidFill>
                <a:schemeClr val="bg1"/>
              </a:solidFill>
              <a:latin typeface="+mn-ea"/>
            </a:endParaRPr>
          </a:p>
          <a:p>
            <a:pPr>
              <a:spcAft>
                <a:spcPts val="2000"/>
              </a:spcAft>
            </a:pPr>
            <a:r>
              <a:rPr kumimoji="1" lang="en-US" altLang="zh-CN" sz="2000" dirty="0">
                <a:solidFill>
                  <a:schemeClr val="bg1"/>
                </a:solidFill>
                <a:latin typeface="+mn-ea"/>
              </a:rPr>
              <a:t>4</a:t>
            </a:r>
            <a:r>
              <a:rPr kumimoji="1" lang="zh-CN" altLang="en-US" sz="2000" dirty="0">
                <a:solidFill>
                  <a:schemeClr val="bg1"/>
                </a:solidFill>
                <a:latin typeface="+mn-ea"/>
              </a:rPr>
              <a:t>、</a:t>
            </a:r>
            <a:r>
              <a:rPr kumimoji="1" lang="zh-CN" altLang="en-US" sz="2000" dirty="0">
                <a:solidFill>
                  <a:schemeClr val="bg1"/>
                </a:solidFill>
                <a:latin typeface="+mn-ea"/>
              </a:rPr>
              <a:t>实验</a:t>
            </a:r>
            <a:endParaRPr kumimoji="1" lang="zh-CN" altLang="en-US" sz="2000" dirty="0">
              <a:solidFill>
                <a:schemeClr val="bg1"/>
              </a:solidFill>
              <a:latin typeface="+mn-ea"/>
            </a:endParaRPr>
          </a:p>
          <a:p>
            <a:pPr>
              <a:spcAft>
                <a:spcPts val="2000"/>
              </a:spcAft>
            </a:pPr>
            <a:r>
              <a:rPr kumimoji="1" lang="en-US" altLang="zh-CN" sz="2000" dirty="0">
                <a:solidFill>
                  <a:schemeClr val="bg1"/>
                </a:solidFill>
                <a:latin typeface="+mn-ea"/>
              </a:rPr>
              <a:t>5</a:t>
            </a:r>
            <a:r>
              <a:rPr kumimoji="1" lang="zh-CN" altLang="en-US" sz="2000" dirty="0">
                <a:solidFill>
                  <a:schemeClr val="bg1"/>
                </a:solidFill>
                <a:latin typeface="+mn-ea"/>
              </a:rPr>
              <a:t>、</a:t>
            </a:r>
            <a:r>
              <a:rPr kumimoji="1" lang="zh-CN" altLang="en-US" sz="2000" dirty="0">
                <a:solidFill>
                  <a:schemeClr val="bg1"/>
                </a:solidFill>
                <a:latin typeface="+mn-ea"/>
              </a:rPr>
              <a:t>结论</a:t>
            </a:r>
            <a:endParaRPr kumimoji="1" lang="zh-CN" altLang="en-US" sz="2000" dirty="0">
              <a:solidFill>
                <a:schemeClr val="bg1"/>
              </a:solidFill>
              <a:latin typeface="+mn-ea"/>
            </a:endParaRPr>
          </a:p>
        </p:txBody>
      </p:sp>
      <p:sp>
        <p:nvSpPr>
          <p:cNvPr id="3" name="文本框 2"/>
          <p:cNvSpPr txBox="1"/>
          <p:nvPr/>
        </p:nvSpPr>
        <p:spPr>
          <a:xfrm>
            <a:off x="474372" y="302654"/>
            <a:ext cx="5983582" cy="521970"/>
          </a:xfrm>
          <a:prstGeom prst="rect">
            <a:avLst/>
          </a:prstGeom>
          <a:noFill/>
        </p:spPr>
        <p:txBody>
          <a:bodyPr wrap="square" rtlCol="0">
            <a:spAutoFit/>
          </a:bodyPr>
          <a:lstStyle/>
          <a:p>
            <a:pPr>
              <a:spcAft>
                <a:spcPts val="1000"/>
              </a:spcAft>
            </a:pPr>
            <a:r>
              <a:rPr kumimoji="1" lang="zh-CN" altLang="en-US" sz="2800" dirty="0">
                <a:solidFill>
                  <a:schemeClr val="bg1"/>
                </a:solidFill>
                <a:latin typeface="+mn-ea"/>
              </a:rPr>
              <a:t>目录</a:t>
            </a:r>
            <a:endParaRPr kumimoji="1" lang="zh-CN" altLang="en-US" sz="2800" dirty="0">
              <a:solidFill>
                <a:schemeClr val="bg1"/>
              </a:solidFill>
              <a:latin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1043305"/>
          </a:xfrm>
          <a:prstGeom prst="rect">
            <a:avLst/>
          </a:prstGeom>
          <a:solidFill>
            <a:srgbClr val="3030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p:cNvSpPr txBox="1"/>
          <p:nvPr/>
        </p:nvSpPr>
        <p:spPr>
          <a:xfrm>
            <a:off x="470516" y="128788"/>
            <a:ext cx="8362765" cy="645160"/>
          </a:xfrm>
          <a:prstGeom prst="rect">
            <a:avLst/>
          </a:prstGeom>
          <a:noFill/>
        </p:spPr>
        <p:txBody>
          <a:bodyPr wrap="square" rtlCol="0">
            <a:spAutoFit/>
          </a:bodyPr>
          <a:lstStyle/>
          <a:p>
            <a:pPr algn="ctr"/>
            <a:r>
              <a:rPr lang="zh-CN" altLang="en-US" sz="3600">
                <a:solidFill>
                  <a:schemeClr val="bg1"/>
                </a:solidFill>
                <a:latin typeface="+mn-ea"/>
                <a:cs typeface="Times New Roman" panose="02020603050405020304" pitchFamily="18" charset="0"/>
              </a:rPr>
              <a:t>背景</a:t>
            </a:r>
            <a:endParaRPr lang="zh-CN" altLang="en-US" sz="3600">
              <a:solidFill>
                <a:schemeClr val="bg1"/>
              </a:solidFill>
              <a:latin typeface="+mn-ea"/>
              <a:cs typeface="Times New Roman" panose="02020603050405020304" pitchFamily="18" charset="0"/>
            </a:endParaRPr>
          </a:p>
        </p:txBody>
      </p:sp>
      <p:sp>
        <p:nvSpPr>
          <p:cNvPr id="20" name="矩形 19"/>
          <p:cNvSpPr/>
          <p:nvPr/>
        </p:nvSpPr>
        <p:spPr>
          <a:xfrm>
            <a:off x="388620" y="1373505"/>
            <a:ext cx="3317875" cy="460375"/>
          </a:xfrm>
          <a:prstGeom prst="rect">
            <a:avLst/>
          </a:prstGeom>
        </p:spPr>
        <p:txBody>
          <a:bodyPr wrap="square">
            <a:spAutoFit/>
          </a:bodyPr>
          <a:lstStyle/>
          <a:p>
            <a:pPr algn="l" latinLnBrk="1"/>
            <a:r>
              <a:rPr sz="2400" b="1">
                <a:solidFill>
                  <a:schemeClr val="accent1"/>
                </a:solidFill>
              </a:rPr>
              <a:t>Relation extraction (RE)</a:t>
            </a:r>
            <a:endParaRPr sz="2400" b="1">
              <a:solidFill>
                <a:schemeClr val="accent1"/>
              </a:solidFill>
            </a:endParaRPr>
          </a:p>
        </p:txBody>
      </p:sp>
      <p:sp>
        <p:nvSpPr>
          <p:cNvPr id="3" name="文本框 2"/>
          <p:cNvSpPr txBox="1"/>
          <p:nvPr/>
        </p:nvSpPr>
        <p:spPr>
          <a:xfrm>
            <a:off x="594360" y="2809875"/>
            <a:ext cx="1402715" cy="368300"/>
          </a:xfrm>
          <a:prstGeom prst="rect">
            <a:avLst/>
          </a:prstGeom>
          <a:noFill/>
        </p:spPr>
        <p:txBody>
          <a:bodyPr wrap="square" rtlCol="0">
            <a:spAutoFit/>
          </a:bodyPr>
          <a:p>
            <a:r>
              <a:rPr lang="zh-CN" altLang="en-US"/>
              <a:t>web search</a:t>
            </a:r>
            <a:endParaRPr lang="zh-CN" altLang="en-US"/>
          </a:p>
        </p:txBody>
      </p:sp>
      <p:sp>
        <p:nvSpPr>
          <p:cNvPr id="6" name="文本框 5"/>
          <p:cNvSpPr txBox="1"/>
          <p:nvPr/>
        </p:nvSpPr>
        <p:spPr>
          <a:xfrm>
            <a:off x="2261235" y="2809875"/>
            <a:ext cx="2914015" cy="368300"/>
          </a:xfrm>
          <a:prstGeom prst="rect">
            <a:avLst/>
          </a:prstGeom>
          <a:noFill/>
        </p:spPr>
        <p:txBody>
          <a:bodyPr wrap="square" rtlCol="0">
            <a:spAutoFit/>
          </a:bodyPr>
          <a:p>
            <a:r>
              <a:rPr lang="zh-CN" altLang="en-US"/>
              <a:t> knowledge base</a:t>
            </a:r>
            <a:r>
              <a:rPr lang="en-US" altLang="zh-CN"/>
              <a:t> </a:t>
            </a:r>
            <a:r>
              <a:rPr lang="zh-CN" altLang="en-US"/>
              <a:t>completion</a:t>
            </a:r>
            <a:endParaRPr lang="zh-CN" altLang="en-US"/>
          </a:p>
        </p:txBody>
      </p:sp>
      <p:sp>
        <p:nvSpPr>
          <p:cNvPr id="7" name="文本框 6"/>
          <p:cNvSpPr txBox="1"/>
          <p:nvPr/>
        </p:nvSpPr>
        <p:spPr>
          <a:xfrm>
            <a:off x="5366385" y="2809875"/>
            <a:ext cx="2066290" cy="368300"/>
          </a:xfrm>
          <a:prstGeom prst="rect">
            <a:avLst/>
          </a:prstGeom>
          <a:noFill/>
        </p:spPr>
        <p:txBody>
          <a:bodyPr wrap="square" rtlCol="0">
            <a:spAutoFit/>
          </a:bodyPr>
          <a:p>
            <a:r>
              <a:rPr lang="zh-CN" altLang="en-US"/>
              <a:t>question</a:t>
            </a:r>
            <a:r>
              <a:rPr lang="en-US" altLang="zh-CN"/>
              <a:t> </a:t>
            </a:r>
            <a:r>
              <a:rPr lang="zh-CN" altLang="en-US"/>
              <a:t>answering</a:t>
            </a:r>
            <a:endParaRPr lang="en-US" altLang="zh-CN"/>
          </a:p>
        </p:txBody>
      </p:sp>
      <p:cxnSp>
        <p:nvCxnSpPr>
          <p:cNvPr id="8" name="直接箭头连接符 7"/>
          <p:cNvCxnSpPr/>
          <p:nvPr/>
        </p:nvCxnSpPr>
        <p:spPr>
          <a:xfrm flipH="1">
            <a:off x="1431290" y="1985010"/>
            <a:ext cx="354965" cy="673735"/>
          </a:xfrm>
          <a:prstGeom prst="straightConnector1">
            <a:avLst/>
          </a:prstGeom>
          <a:ln w="12700">
            <a:solidFill>
              <a:srgbClr val="30304C"/>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1786255" y="1985010"/>
            <a:ext cx="1731010" cy="673735"/>
          </a:xfrm>
          <a:prstGeom prst="straightConnector1">
            <a:avLst/>
          </a:prstGeom>
          <a:ln w="12700">
            <a:solidFill>
              <a:srgbClr val="30304C"/>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1786255" y="1985010"/>
            <a:ext cx="4490085" cy="673735"/>
          </a:xfrm>
          <a:prstGeom prst="straightConnector1">
            <a:avLst/>
          </a:prstGeom>
          <a:ln w="12700">
            <a:solidFill>
              <a:srgbClr val="30304C"/>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1786255" y="1985010"/>
            <a:ext cx="6311265" cy="673735"/>
          </a:xfrm>
          <a:prstGeom prst="straightConnector1">
            <a:avLst/>
          </a:prstGeom>
          <a:ln w="12700">
            <a:solidFill>
              <a:srgbClr val="30304C"/>
            </a:solidFill>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7852410" y="2809875"/>
            <a:ext cx="689610" cy="368300"/>
          </a:xfrm>
          <a:prstGeom prst="rect">
            <a:avLst/>
          </a:prstGeom>
          <a:noFill/>
        </p:spPr>
        <p:txBody>
          <a:bodyPr wrap="square" rtlCol="0">
            <a:spAutoFit/>
          </a:bodyPr>
          <a:p>
            <a:r>
              <a:rPr lang="en-US" altLang="zh-CN"/>
              <a:t>.......</a:t>
            </a:r>
            <a:endParaRPr lang="en-US" altLang="zh-CN"/>
          </a:p>
        </p:txBody>
      </p:sp>
      <p:sp>
        <p:nvSpPr>
          <p:cNvPr id="14" name="矩形 13"/>
          <p:cNvSpPr/>
          <p:nvPr/>
        </p:nvSpPr>
        <p:spPr>
          <a:xfrm>
            <a:off x="481330" y="3893820"/>
            <a:ext cx="4895850" cy="460375"/>
          </a:xfrm>
          <a:prstGeom prst="rect">
            <a:avLst/>
          </a:prstGeom>
        </p:spPr>
        <p:txBody>
          <a:bodyPr wrap="square">
            <a:spAutoFit/>
          </a:bodyPr>
          <a:p>
            <a:pPr algn="l" latinLnBrk="1"/>
            <a:r>
              <a:rPr lang="en-US" sz="2400" b="1">
                <a:solidFill>
                  <a:schemeClr val="accent1"/>
                </a:solidFill>
              </a:rPr>
              <a:t>Approaches of  open relations</a:t>
            </a:r>
            <a:endParaRPr lang="en-US" sz="2400" b="1">
              <a:solidFill>
                <a:schemeClr val="accent1"/>
              </a:solidFill>
            </a:endParaRPr>
          </a:p>
        </p:txBody>
      </p:sp>
      <p:cxnSp>
        <p:nvCxnSpPr>
          <p:cNvPr id="15" name="直接箭头连接符 14"/>
          <p:cNvCxnSpPr/>
          <p:nvPr/>
        </p:nvCxnSpPr>
        <p:spPr>
          <a:xfrm flipH="1">
            <a:off x="1606550" y="4447540"/>
            <a:ext cx="190500" cy="673735"/>
          </a:xfrm>
          <a:prstGeom prst="straightConnector1">
            <a:avLst/>
          </a:prstGeom>
          <a:ln w="12700">
            <a:solidFill>
              <a:srgbClr val="30304C"/>
            </a:solidFill>
            <a:tailEnd type="arrow"/>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399415" y="5295900"/>
            <a:ext cx="2884805" cy="368300"/>
          </a:xfrm>
          <a:prstGeom prst="rect">
            <a:avLst/>
          </a:prstGeom>
          <a:noFill/>
        </p:spPr>
        <p:txBody>
          <a:bodyPr wrap="square" rtlCol="0">
            <a:spAutoFit/>
          </a:bodyPr>
          <a:p>
            <a:r>
              <a:rPr lang="zh-CN" altLang="en-US"/>
              <a:t>open information</a:t>
            </a:r>
            <a:r>
              <a:rPr lang="en-US" altLang="zh-CN"/>
              <a:t> </a:t>
            </a:r>
            <a:r>
              <a:rPr lang="zh-CN" altLang="en-US"/>
              <a:t>extraction</a:t>
            </a:r>
            <a:endParaRPr lang="zh-CN" altLang="en-US"/>
          </a:p>
        </p:txBody>
      </p:sp>
      <p:cxnSp>
        <p:nvCxnSpPr>
          <p:cNvPr id="18" name="直接箭头连接符 17"/>
          <p:cNvCxnSpPr/>
          <p:nvPr/>
        </p:nvCxnSpPr>
        <p:spPr>
          <a:xfrm>
            <a:off x="1797050" y="4447540"/>
            <a:ext cx="2588260" cy="673735"/>
          </a:xfrm>
          <a:prstGeom prst="straightConnector1">
            <a:avLst/>
          </a:prstGeom>
          <a:ln w="12700">
            <a:solidFill>
              <a:srgbClr val="30304C"/>
            </a:solidFill>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314065" y="5295900"/>
            <a:ext cx="3369945" cy="368300"/>
          </a:xfrm>
          <a:prstGeom prst="rect">
            <a:avLst/>
          </a:prstGeom>
          <a:noFill/>
        </p:spPr>
        <p:txBody>
          <a:bodyPr wrap="square" rtlCol="0">
            <a:spAutoFit/>
          </a:bodyPr>
          <a:p>
            <a:r>
              <a:t> unsupervised relation discovery</a:t>
            </a:r>
          </a:p>
        </p:txBody>
      </p:sp>
      <p:sp>
        <p:nvSpPr>
          <p:cNvPr id="21" name="文本框 20"/>
          <p:cNvSpPr txBox="1"/>
          <p:nvPr/>
        </p:nvSpPr>
        <p:spPr>
          <a:xfrm>
            <a:off x="6684010" y="5295900"/>
            <a:ext cx="2413635" cy="368300"/>
          </a:xfrm>
          <a:prstGeom prst="rect">
            <a:avLst/>
          </a:prstGeom>
          <a:noFill/>
        </p:spPr>
        <p:txBody>
          <a:bodyPr wrap="square" rtlCol="0">
            <a:spAutoFit/>
          </a:bodyPr>
          <a:p>
            <a:r>
              <a:rPr lang="zh-CN" altLang="en-US"/>
              <a:t>self-supervised</a:t>
            </a:r>
            <a:r>
              <a:rPr lang="en-US" altLang="zh-CN"/>
              <a:t> </a:t>
            </a:r>
            <a:r>
              <a:rPr lang="zh-CN" altLang="en-US"/>
              <a:t>signals</a:t>
            </a:r>
            <a:endParaRPr lang="zh-CN" altLang="en-US"/>
          </a:p>
        </p:txBody>
      </p:sp>
      <p:cxnSp>
        <p:nvCxnSpPr>
          <p:cNvPr id="23" name="直接箭头连接符 22"/>
          <p:cNvCxnSpPr/>
          <p:nvPr/>
        </p:nvCxnSpPr>
        <p:spPr>
          <a:xfrm>
            <a:off x="1797050" y="4447540"/>
            <a:ext cx="5646420" cy="673735"/>
          </a:xfrm>
          <a:prstGeom prst="straightConnector1">
            <a:avLst/>
          </a:prstGeom>
          <a:ln w="12700">
            <a:solidFill>
              <a:srgbClr val="30304C"/>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1043305"/>
          </a:xfrm>
          <a:prstGeom prst="rect">
            <a:avLst/>
          </a:prstGeom>
          <a:solidFill>
            <a:srgbClr val="3030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p:cNvSpPr txBox="1"/>
          <p:nvPr/>
        </p:nvSpPr>
        <p:spPr>
          <a:xfrm>
            <a:off x="470516" y="128788"/>
            <a:ext cx="8362765" cy="645160"/>
          </a:xfrm>
          <a:prstGeom prst="rect">
            <a:avLst/>
          </a:prstGeom>
          <a:noFill/>
        </p:spPr>
        <p:txBody>
          <a:bodyPr wrap="square" rtlCol="0">
            <a:spAutoFit/>
          </a:bodyPr>
          <a:lstStyle/>
          <a:p>
            <a:pPr algn="ctr"/>
            <a:r>
              <a:rPr kumimoji="1" lang="zh-CN" altLang="en-US" sz="3600" dirty="0">
                <a:solidFill>
                  <a:schemeClr val="bg1"/>
                </a:solidFill>
                <a:latin typeface="+mn-ea"/>
                <a:sym typeface="+mn-ea"/>
              </a:rPr>
              <a:t>相关工作</a:t>
            </a:r>
            <a:endParaRPr kumimoji="1" lang="zh-CN" altLang="en-US" sz="3600" dirty="0">
              <a:solidFill>
                <a:schemeClr val="bg1"/>
              </a:solidFill>
              <a:latin typeface="+mn-ea"/>
              <a:sym typeface="+mn-ea"/>
            </a:endParaRPr>
          </a:p>
        </p:txBody>
      </p:sp>
      <p:pic>
        <p:nvPicPr>
          <p:cNvPr id="5" name="图片 4" descr="1"/>
          <p:cNvPicPr>
            <a:picLocks noChangeAspect="1"/>
          </p:cNvPicPr>
          <p:nvPr/>
        </p:nvPicPr>
        <p:blipFill>
          <a:blip r:embed="rId1"/>
          <a:stretch>
            <a:fillRect/>
          </a:stretch>
        </p:blipFill>
        <p:spPr>
          <a:xfrm>
            <a:off x="1174750" y="2344420"/>
            <a:ext cx="6531610" cy="3754120"/>
          </a:xfrm>
          <a:prstGeom prst="rect">
            <a:avLst/>
          </a:prstGeom>
        </p:spPr>
      </p:pic>
      <p:sp>
        <p:nvSpPr>
          <p:cNvPr id="11" name="矩形 10"/>
          <p:cNvSpPr/>
          <p:nvPr/>
        </p:nvSpPr>
        <p:spPr>
          <a:xfrm>
            <a:off x="470535" y="1463675"/>
            <a:ext cx="3624580" cy="521970"/>
          </a:xfrm>
          <a:prstGeom prst="rect">
            <a:avLst/>
          </a:prstGeom>
        </p:spPr>
        <p:txBody>
          <a:bodyPr wrap="square">
            <a:spAutoFit/>
          </a:bodyPr>
          <a:p>
            <a:pPr algn="l" latinLnBrk="1"/>
            <a:r>
              <a:rPr lang="zh-CN" altLang="en-US" sz="2800" b="1">
                <a:sym typeface="+mn-ea"/>
              </a:rPr>
              <a:t>自监督信号</a:t>
            </a:r>
            <a:endParaRPr lang="zh-CN" altLang="en-US" sz="2800" b="1">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992505"/>
          </a:xfrm>
          <a:prstGeom prst="rect">
            <a:avLst/>
          </a:prstGeom>
          <a:solidFill>
            <a:srgbClr val="3030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p:cNvSpPr txBox="1"/>
          <p:nvPr/>
        </p:nvSpPr>
        <p:spPr>
          <a:xfrm>
            <a:off x="229216" y="95768"/>
            <a:ext cx="8362765" cy="1076325"/>
          </a:xfrm>
          <a:prstGeom prst="rect">
            <a:avLst/>
          </a:prstGeom>
          <a:noFill/>
        </p:spPr>
        <p:txBody>
          <a:bodyPr wrap="square" rtlCol="0">
            <a:spAutoFit/>
          </a:bodyPr>
          <a:lstStyle/>
          <a:p>
            <a:pPr algn="ctr">
              <a:buClrTx/>
              <a:buSzTx/>
              <a:buFontTx/>
            </a:pPr>
            <a:r>
              <a:rPr kumimoji="1" lang="zh-CN" altLang="en-US" sz="3600" dirty="0">
                <a:solidFill>
                  <a:schemeClr val="bg1"/>
                </a:solidFill>
                <a:latin typeface="+mn-ea"/>
                <a:sym typeface="+mn-ea"/>
              </a:rPr>
              <a:t>方法</a:t>
            </a:r>
            <a:endParaRPr kumimoji="1" lang="en-US" altLang="zh-CN" sz="3600" dirty="0">
              <a:solidFill>
                <a:schemeClr val="bg1"/>
              </a:solidFill>
              <a:latin typeface="+mn-ea"/>
            </a:endParaRPr>
          </a:p>
          <a:p>
            <a:pPr algn="ctr"/>
            <a:endParaRPr lang="zh-CN" altLang="en-US" sz="2800" dirty="0">
              <a:solidFill>
                <a:schemeClr val="bg1"/>
              </a:solidFill>
              <a:latin typeface="+mn-ea"/>
              <a:cs typeface="Times New Roman" panose="02020603050405020304" pitchFamily="18" charset="0"/>
            </a:endParaRPr>
          </a:p>
        </p:txBody>
      </p:sp>
      <p:sp>
        <p:nvSpPr>
          <p:cNvPr id="3" name="文本框 2"/>
          <p:cNvSpPr txBox="1"/>
          <p:nvPr/>
        </p:nvSpPr>
        <p:spPr>
          <a:xfrm>
            <a:off x="459105" y="1666875"/>
            <a:ext cx="3663950" cy="521970"/>
          </a:xfrm>
          <a:prstGeom prst="rect">
            <a:avLst/>
          </a:prstGeom>
          <a:noFill/>
        </p:spPr>
        <p:txBody>
          <a:bodyPr wrap="square" rtlCol="0">
            <a:spAutoFit/>
          </a:bodyPr>
          <a:p>
            <a:r>
              <a:rPr lang="zh-CN" altLang="en-US" sz="2800" b="1"/>
              <a:t>问题定义</a:t>
            </a:r>
            <a:endParaRPr lang="zh-CN" altLang="en-US" sz="2800" b="1"/>
          </a:p>
        </p:txBody>
      </p:sp>
      <p:sp>
        <p:nvSpPr>
          <p:cNvPr id="5" name="文本框 4"/>
          <p:cNvSpPr txBox="1"/>
          <p:nvPr/>
        </p:nvSpPr>
        <p:spPr>
          <a:xfrm>
            <a:off x="591185" y="2878455"/>
            <a:ext cx="2872740" cy="460375"/>
          </a:xfrm>
          <a:prstGeom prst="rect">
            <a:avLst/>
          </a:prstGeom>
          <a:noFill/>
        </p:spPr>
        <p:txBody>
          <a:bodyPr wrap="square" rtlCol="0">
            <a:spAutoFit/>
          </a:bodyPr>
          <a:p>
            <a:r>
              <a:rPr lang="zh-CN" altLang="en-US" sz="2400"/>
              <a:t>标</a:t>
            </a:r>
            <a:r>
              <a:rPr lang="zh-CN" altLang="en-US" sz="2400"/>
              <a:t>注数据集：</a:t>
            </a:r>
            <a:endParaRPr lang="zh-CN" altLang="en-US" sz="2400"/>
          </a:p>
        </p:txBody>
      </p:sp>
      <p:graphicFrame>
        <p:nvGraphicFramePr>
          <p:cNvPr id="8" name="对象 7">
            <a:hlinkClick r:id="" action="ppaction://ole?verb="/>
          </p:cNvPr>
          <p:cNvGraphicFramePr>
            <a:graphicFrameLocks noChangeAspect="1"/>
          </p:cNvGraphicFramePr>
          <p:nvPr/>
        </p:nvGraphicFramePr>
        <p:xfrm>
          <a:off x="2484120" y="2683193"/>
          <a:ext cx="3853815" cy="803275"/>
        </p:xfrm>
        <a:graphic>
          <a:graphicData uri="http://schemas.openxmlformats.org/presentationml/2006/ole">
            <mc:AlternateContent xmlns:mc="http://schemas.openxmlformats.org/markup-compatibility/2006">
              <mc:Choice xmlns:v="urn:schemas-microsoft-com:vml" Requires="v">
                <p:oleObj spid="_x0000_s1025" name="" r:id="rId1" imgW="1219200" imgH="254000" progId="Equation.KSEE3">
                  <p:embed/>
                </p:oleObj>
              </mc:Choice>
              <mc:Fallback>
                <p:oleObj name="" r:id="rId1" imgW="1219200" imgH="254000" progId="Equation.KSEE3">
                  <p:embed/>
                  <p:pic>
                    <p:nvPicPr>
                      <p:cNvPr id="0" name="图片 1024"/>
                      <p:cNvPicPr/>
                      <p:nvPr/>
                    </p:nvPicPr>
                    <p:blipFill>
                      <a:blip r:embed="rId2"/>
                      <a:stretch>
                        <a:fillRect/>
                      </a:stretch>
                    </p:blipFill>
                    <p:spPr>
                      <a:xfrm>
                        <a:off x="2484120" y="2683193"/>
                        <a:ext cx="3853815" cy="803275"/>
                      </a:xfrm>
                      <a:prstGeom prst="rect">
                        <a:avLst/>
                      </a:prstGeom>
                    </p:spPr>
                  </p:pic>
                </p:oleObj>
              </mc:Fallback>
            </mc:AlternateContent>
          </a:graphicData>
        </a:graphic>
      </p:graphicFrame>
      <p:sp>
        <p:nvSpPr>
          <p:cNvPr id="14" name="文本框 13"/>
          <p:cNvSpPr txBox="1"/>
          <p:nvPr/>
        </p:nvSpPr>
        <p:spPr>
          <a:xfrm>
            <a:off x="591185" y="4170045"/>
            <a:ext cx="2872740" cy="460375"/>
          </a:xfrm>
          <a:prstGeom prst="rect">
            <a:avLst/>
          </a:prstGeom>
          <a:noFill/>
        </p:spPr>
        <p:txBody>
          <a:bodyPr wrap="square" rtlCol="0">
            <a:spAutoFit/>
          </a:bodyPr>
          <a:p>
            <a:r>
              <a:rPr lang="zh-CN" altLang="en-US" sz="2400"/>
              <a:t>未标</a:t>
            </a:r>
            <a:r>
              <a:rPr lang="zh-CN" altLang="en-US" sz="2400"/>
              <a:t>注数据集：</a:t>
            </a:r>
            <a:endParaRPr lang="zh-CN" altLang="en-US" sz="2400"/>
          </a:p>
        </p:txBody>
      </p:sp>
      <p:graphicFrame>
        <p:nvGraphicFramePr>
          <p:cNvPr id="15" name="对象 14">
            <a:hlinkClick r:id="" action="ppaction://ole?verb="/>
          </p:cNvPr>
          <p:cNvGraphicFramePr>
            <a:graphicFrameLocks noChangeAspect="1"/>
          </p:cNvGraphicFramePr>
          <p:nvPr/>
        </p:nvGraphicFramePr>
        <p:xfrm>
          <a:off x="2733358" y="3981450"/>
          <a:ext cx="3051810" cy="802640"/>
        </p:xfrm>
        <a:graphic>
          <a:graphicData uri="http://schemas.openxmlformats.org/presentationml/2006/ole">
            <mc:AlternateContent xmlns:mc="http://schemas.openxmlformats.org/markup-compatibility/2006">
              <mc:Choice xmlns:v="urn:schemas-microsoft-com:vml" Requires="v">
                <p:oleObj spid="_x0000_s16" name="" r:id="rId3" imgW="965200" imgH="254000" progId="Equation.KSEE3">
                  <p:embed/>
                </p:oleObj>
              </mc:Choice>
              <mc:Fallback>
                <p:oleObj name="" r:id="rId3" imgW="965200" imgH="254000" progId="Equation.KSEE3">
                  <p:embed/>
                  <p:pic>
                    <p:nvPicPr>
                      <p:cNvPr id="0" name="图片 1024"/>
                      <p:cNvPicPr/>
                      <p:nvPr/>
                    </p:nvPicPr>
                    <p:blipFill>
                      <a:blip r:embed="rId4"/>
                      <a:stretch>
                        <a:fillRect/>
                      </a:stretch>
                    </p:blipFill>
                    <p:spPr>
                      <a:xfrm>
                        <a:off x="2733358" y="3981450"/>
                        <a:ext cx="3051810" cy="802640"/>
                      </a:xfrm>
                      <a:prstGeom prst="rect">
                        <a:avLst/>
                      </a:prstGeom>
                    </p:spPr>
                  </p:pic>
                </p:oleObj>
              </mc:Fallback>
            </mc:AlternateContent>
          </a:graphicData>
        </a:graphic>
      </p:graphicFrame>
      <p:grpSp>
        <p:nvGrpSpPr>
          <p:cNvPr id="23" name="组合 22"/>
          <p:cNvGrpSpPr/>
          <p:nvPr/>
        </p:nvGrpSpPr>
        <p:grpSpPr>
          <a:xfrm>
            <a:off x="1084580" y="5177790"/>
            <a:ext cx="3170555" cy="607695"/>
            <a:chOff x="1397" y="8368"/>
            <a:chExt cx="4993" cy="957"/>
          </a:xfrm>
        </p:grpSpPr>
        <p:sp>
          <p:nvSpPr>
            <p:cNvPr id="17" name="文本框 16"/>
            <p:cNvSpPr txBox="1"/>
            <p:nvPr/>
          </p:nvSpPr>
          <p:spPr>
            <a:xfrm>
              <a:off x="4662" y="8591"/>
              <a:ext cx="1728" cy="725"/>
            </a:xfrm>
            <a:prstGeom prst="rect">
              <a:avLst/>
            </a:prstGeom>
            <a:noFill/>
          </p:spPr>
          <p:txBody>
            <a:bodyPr wrap="square" rtlCol="0">
              <a:spAutoFit/>
            </a:bodyPr>
            <a:p>
              <a:r>
                <a:rPr lang="zh-CN" altLang="en-US" sz="2400"/>
                <a:t>聚类</a:t>
              </a:r>
              <a:endParaRPr lang="zh-CN" altLang="en-US" sz="2400"/>
            </a:p>
          </p:txBody>
        </p:sp>
        <p:graphicFrame>
          <p:nvGraphicFramePr>
            <p:cNvPr id="18" name="对象 17">
              <a:hlinkClick r:id="" action="ppaction://ole?verb="/>
            </p:cNvPr>
            <p:cNvGraphicFramePr>
              <a:graphicFrameLocks noChangeAspect="1"/>
            </p:cNvGraphicFramePr>
            <p:nvPr/>
          </p:nvGraphicFramePr>
          <p:xfrm>
            <a:off x="3587" y="8368"/>
            <a:ext cx="1075" cy="948"/>
          </p:xfrm>
          <a:graphic>
            <a:graphicData uri="http://schemas.openxmlformats.org/presentationml/2006/ole">
              <mc:AlternateContent xmlns:mc="http://schemas.openxmlformats.org/markup-compatibility/2006">
                <mc:Choice xmlns:v="urn:schemas-microsoft-com:vml" Requires="v">
                  <p:oleObj spid="_x0000_s19" name="" r:id="rId5" imgW="215900" imgH="190500" progId="Equation.KSEE3">
                    <p:embed/>
                  </p:oleObj>
                </mc:Choice>
                <mc:Fallback>
                  <p:oleObj name="" r:id="rId5" imgW="215900" imgH="190500" progId="Equation.KSEE3">
                    <p:embed/>
                    <p:pic>
                      <p:nvPicPr>
                        <p:cNvPr id="0" name="图片 1024"/>
                        <p:cNvPicPr/>
                        <p:nvPr/>
                      </p:nvPicPr>
                      <p:blipFill>
                        <a:blip r:embed="rId6"/>
                        <a:stretch>
                          <a:fillRect/>
                        </a:stretch>
                      </p:blipFill>
                      <p:spPr>
                        <a:xfrm>
                          <a:off x="3587" y="8368"/>
                          <a:ext cx="1075" cy="948"/>
                        </a:xfrm>
                        <a:prstGeom prst="rect">
                          <a:avLst/>
                        </a:prstGeom>
                      </p:spPr>
                    </p:pic>
                  </p:oleObj>
                </mc:Fallback>
              </mc:AlternateContent>
            </a:graphicData>
          </a:graphic>
        </p:graphicFrame>
        <p:sp>
          <p:nvSpPr>
            <p:cNvPr id="21" name="文本框 20"/>
            <p:cNvSpPr txBox="1"/>
            <p:nvPr/>
          </p:nvSpPr>
          <p:spPr>
            <a:xfrm>
              <a:off x="1397" y="8601"/>
              <a:ext cx="2485" cy="725"/>
            </a:xfrm>
            <a:prstGeom prst="rect">
              <a:avLst/>
            </a:prstGeom>
            <a:noFill/>
          </p:spPr>
          <p:txBody>
            <a:bodyPr wrap="square" rtlCol="0">
              <a:spAutoFit/>
            </a:bodyPr>
            <a:p>
              <a:r>
                <a:rPr lang="zh-CN" altLang="en-US" sz="2400"/>
                <a:t>目标：对</a:t>
              </a:r>
              <a:endParaRPr lang="zh-CN" altLang="en-US" sz="240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992505"/>
          </a:xfrm>
          <a:prstGeom prst="rect">
            <a:avLst/>
          </a:prstGeom>
          <a:solidFill>
            <a:srgbClr val="3030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p:cNvSpPr txBox="1"/>
          <p:nvPr/>
        </p:nvSpPr>
        <p:spPr>
          <a:xfrm>
            <a:off x="229216" y="95768"/>
            <a:ext cx="8362765" cy="1076325"/>
          </a:xfrm>
          <a:prstGeom prst="rect">
            <a:avLst/>
          </a:prstGeom>
          <a:noFill/>
        </p:spPr>
        <p:txBody>
          <a:bodyPr wrap="square" rtlCol="0">
            <a:spAutoFit/>
          </a:bodyPr>
          <a:lstStyle/>
          <a:p>
            <a:pPr algn="ctr">
              <a:buClrTx/>
              <a:buSzTx/>
              <a:buFontTx/>
            </a:pPr>
            <a:r>
              <a:rPr kumimoji="1" lang="zh-CN" altLang="en-US" sz="3600" dirty="0">
                <a:solidFill>
                  <a:schemeClr val="bg1"/>
                </a:solidFill>
                <a:latin typeface="+mn-ea"/>
                <a:sym typeface="+mn-ea"/>
              </a:rPr>
              <a:t>方法</a:t>
            </a:r>
            <a:endParaRPr kumimoji="1" lang="en-US" altLang="zh-CN" sz="3600" dirty="0">
              <a:solidFill>
                <a:schemeClr val="bg1"/>
              </a:solidFill>
              <a:latin typeface="+mn-ea"/>
            </a:endParaRPr>
          </a:p>
          <a:p>
            <a:pPr algn="ctr"/>
            <a:endParaRPr lang="zh-CN" altLang="en-US" sz="2800" dirty="0">
              <a:solidFill>
                <a:schemeClr val="bg1"/>
              </a:solidFill>
              <a:latin typeface="+mn-ea"/>
              <a:cs typeface="Times New Roman" panose="02020603050405020304" pitchFamily="18" charset="0"/>
            </a:endParaRPr>
          </a:p>
        </p:txBody>
      </p:sp>
      <p:sp>
        <p:nvSpPr>
          <p:cNvPr id="3" name="文本框 2"/>
          <p:cNvSpPr txBox="1"/>
          <p:nvPr/>
        </p:nvSpPr>
        <p:spPr>
          <a:xfrm>
            <a:off x="432435" y="1403985"/>
            <a:ext cx="3663950" cy="521970"/>
          </a:xfrm>
          <a:prstGeom prst="rect">
            <a:avLst/>
          </a:prstGeom>
          <a:noFill/>
        </p:spPr>
        <p:txBody>
          <a:bodyPr wrap="square" rtlCol="0">
            <a:spAutoFit/>
          </a:bodyPr>
          <a:p>
            <a:r>
              <a:rPr lang="zh-CN" altLang="en-US" sz="2800" b="1"/>
              <a:t>模型结构</a:t>
            </a:r>
            <a:endParaRPr lang="zh-CN" altLang="en-US" sz="2800" b="1"/>
          </a:p>
        </p:txBody>
      </p:sp>
      <p:pic>
        <p:nvPicPr>
          <p:cNvPr id="6" name="图片 5" descr="2"/>
          <p:cNvPicPr>
            <a:picLocks noChangeAspect="1"/>
          </p:cNvPicPr>
          <p:nvPr/>
        </p:nvPicPr>
        <p:blipFill>
          <a:blip r:embed="rId1"/>
          <a:stretch>
            <a:fillRect/>
          </a:stretch>
        </p:blipFill>
        <p:spPr>
          <a:xfrm>
            <a:off x="229235" y="2157730"/>
            <a:ext cx="8517890" cy="38868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992505"/>
          </a:xfrm>
          <a:prstGeom prst="rect">
            <a:avLst/>
          </a:prstGeom>
          <a:solidFill>
            <a:srgbClr val="3030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p:cNvSpPr txBox="1"/>
          <p:nvPr/>
        </p:nvSpPr>
        <p:spPr>
          <a:xfrm>
            <a:off x="229216" y="95768"/>
            <a:ext cx="8362765" cy="1076325"/>
          </a:xfrm>
          <a:prstGeom prst="rect">
            <a:avLst/>
          </a:prstGeom>
          <a:noFill/>
        </p:spPr>
        <p:txBody>
          <a:bodyPr wrap="square" rtlCol="0">
            <a:spAutoFit/>
          </a:bodyPr>
          <a:lstStyle/>
          <a:p>
            <a:pPr algn="ctr">
              <a:buClrTx/>
              <a:buSzTx/>
              <a:buFontTx/>
            </a:pPr>
            <a:r>
              <a:rPr kumimoji="1" lang="zh-CN" altLang="en-US" sz="3600" dirty="0">
                <a:solidFill>
                  <a:schemeClr val="bg1"/>
                </a:solidFill>
                <a:latin typeface="+mn-ea"/>
                <a:sym typeface="+mn-ea"/>
              </a:rPr>
              <a:t>方法</a:t>
            </a:r>
            <a:endParaRPr kumimoji="1" lang="en-US" altLang="zh-CN" sz="3600" dirty="0">
              <a:solidFill>
                <a:schemeClr val="bg1"/>
              </a:solidFill>
              <a:latin typeface="+mn-ea"/>
            </a:endParaRPr>
          </a:p>
          <a:p>
            <a:pPr algn="ctr"/>
            <a:endParaRPr lang="zh-CN" altLang="en-US" sz="2800" dirty="0">
              <a:solidFill>
                <a:schemeClr val="bg1"/>
              </a:solidFill>
              <a:latin typeface="+mn-ea"/>
              <a:cs typeface="Times New Roman" panose="02020603050405020304" pitchFamily="18" charset="0"/>
            </a:endParaRPr>
          </a:p>
        </p:txBody>
      </p:sp>
      <p:sp>
        <p:nvSpPr>
          <p:cNvPr id="10" name="文本框 9"/>
          <p:cNvSpPr txBox="1"/>
          <p:nvPr/>
        </p:nvSpPr>
        <p:spPr>
          <a:xfrm>
            <a:off x="679450" y="1868805"/>
            <a:ext cx="4586605" cy="460375"/>
          </a:xfrm>
          <a:prstGeom prst="rect">
            <a:avLst/>
          </a:prstGeom>
          <a:noFill/>
        </p:spPr>
        <p:txBody>
          <a:bodyPr wrap="square" rtlCol="0">
            <a:spAutoFit/>
          </a:bodyPr>
          <a:p>
            <a:r>
              <a:rPr lang="zh-CN" altLang="en-US" sz="2400"/>
              <a:t>方法主要分为</a:t>
            </a:r>
            <a:r>
              <a:rPr lang="zh-CN" altLang="en-US" sz="2400"/>
              <a:t>三个步骤：</a:t>
            </a:r>
            <a:endParaRPr lang="zh-CN" altLang="en-US" sz="2400"/>
          </a:p>
        </p:txBody>
      </p:sp>
      <p:sp>
        <p:nvSpPr>
          <p:cNvPr id="12" name="文本框 11"/>
          <p:cNvSpPr txBox="1"/>
          <p:nvPr/>
        </p:nvSpPr>
        <p:spPr>
          <a:xfrm>
            <a:off x="915035" y="2889885"/>
            <a:ext cx="4114800" cy="460375"/>
          </a:xfrm>
          <a:prstGeom prst="rect">
            <a:avLst/>
          </a:prstGeom>
          <a:noFill/>
        </p:spPr>
        <p:txBody>
          <a:bodyPr wrap="square" rtlCol="0">
            <a:spAutoFit/>
          </a:bodyPr>
          <a:p>
            <a:r>
              <a:rPr lang="en-US" altLang="zh-CN" sz="2400"/>
              <a:t>Step1</a:t>
            </a:r>
            <a:r>
              <a:rPr lang="zh-CN" altLang="en-US" sz="2400"/>
              <a:t>：</a:t>
            </a:r>
            <a:r>
              <a:rPr lang="en-US" altLang="zh-CN" sz="2400"/>
              <a:t>BERT编码</a:t>
            </a:r>
            <a:endParaRPr lang="en-US" altLang="zh-CN" sz="2400"/>
          </a:p>
        </p:txBody>
      </p:sp>
      <p:pic>
        <p:nvPicPr>
          <p:cNvPr id="13" name="图片 12" descr="3"/>
          <p:cNvPicPr>
            <a:picLocks noChangeAspect="1"/>
          </p:cNvPicPr>
          <p:nvPr/>
        </p:nvPicPr>
        <p:blipFill>
          <a:blip r:embed="rId1"/>
          <a:stretch>
            <a:fillRect/>
          </a:stretch>
        </p:blipFill>
        <p:spPr>
          <a:xfrm>
            <a:off x="1614805" y="3779520"/>
            <a:ext cx="5915025" cy="16249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850006"/>
          </a:xfrm>
          <a:prstGeom prst="rect">
            <a:avLst/>
          </a:prstGeom>
          <a:solidFill>
            <a:srgbClr val="3030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p:cNvSpPr txBox="1"/>
          <p:nvPr/>
        </p:nvSpPr>
        <p:spPr>
          <a:xfrm>
            <a:off x="470516" y="128788"/>
            <a:ext cx="8362765" cy="521970"/>
          </a:xfrm>
          <a:prstGeom prst="rect">
            <a:avLst/>
          </a:prstGeom>
          <a:noFill/>
        </p:spPr>
        <p:txBody>
          <a:bodyPr wrap="square" rtlCol="0">
            <a:spAutoFit/>
          </a:bodyPr>
          <a:lstStyle/>
          <a:p>
            <a:pPr algn="ctr">
              <a:buClrTx/>
              <a:buSzTx/>
              <a:buFontTx/>
            </a:pPr>
            <a:r>
              <a:rPr kumimoji="1" lang="zh-CN" altLang="en-US" sz="2800" dirty="0">
                <a:solidFill>
                  <a:schemeClr val="bg1"/>
                </a:solidFill>
                <a:latin typeface="+mn-ea"/>
                <a:sym typeface="+mn-ea"/>
              </a:rPr>
              <a:t>方法</a:t>
            </a:r>
            <a:endParaRPr lang="zh-CN" altLang="en-US" sz="2800" dirty="0">
              <a:solidFill>
                <a:schemeClr val="bg1"/>
              </a:solidFill>
              <a:latin typeface="+mn-ea"/>
              <a:cs typeface="Times New Roman" panose="02020603050405020304" pitchFamily="18" charset="0"/>
            </a:endParaRPr>
          </a:p>
        </p:txBody>
      </p:sp>
      <p:sp>
        <p:nvSpPr>
          <p:cNvPr id="12" name="文本框 11"/>
          <p:cNvSpPr txBox="1"/>
          <p:nvPr/>
        </p:nvSpPr>
        <p:spPr>
          <a:xfrm>
            <a:off x="563880" y="1419225"/>
            <a:ext cx="4114800" cy="460375"/>
          </a:xfrm>
          <a:prstGeom prst="rect">
            <a:avLst/>
          </a:prstGeom>
          <a:noFill/>
        </p:spPr>
        <p:txBody>
          <a:bodyPr wrap="square" rtlCol="0">
            <a:spAutoFit/>
          </a:bodyPr>
          <a:p>
            <a:r>
              <a:rPr lang="en-US" altLang="zh-CN" sz="2400"/>
              <a:t>Step2</a:t>
            </a:r>
            <a:r>
              <a:rPr lang="zh-CN" altLang="en-US" sz="2400"/>
              <a:t>：标注数据集的</a:t>
            </a:r>
            <a:r>
              <a:rPr lang="zh-CN" altLang="en-US" sz="2400"/>
              <a:t>训练</a:t>
            </a:r>
            <a:endParaRPr lang="zh-CN" altLang="en-US" sz="2400"/>
          </a:p>
        </p:txBody>
      </p:sp>
      <p:sp>
        <p:nvSpPr>
          <p:cNvPr id="3" name="文本框 2"/>
          <p:cNvSpPr txBox="1"/>
          <p:nvPr/>
        </p:nvSpPr>
        <p:spPr>
          <a:xfrm>
            <a:off x="908685" y="2338070"/>
            <a:ext cx="7110095" cy="1753235"/>
          </a:xfrm>
          <a:prstGeom prst="rect">
            <a:avLst/>
          </a:prstGeom>
          <a:noFill/>
        </p:spPr>
        <p:txBody>
          <a:bodyPr wrap="square" rtlCol="0">
            <a:spAutoFit/>
          </a:bodyPr>
          <a:p>
            <a:pPr>
              <a:lnSpc>
                <a:spcPct val="150000"/>
              </a:lnSpc>
            </a:pPr>
            <a:r>
              <a:rPr lang="zh-CN" altLang="en-US" sz="2400"/>
              <a:t>通过第一步得到的实体对表征</a:t>
            </a:r>
            <a:r>
              <a:rPr lang="en-US" altLang="zh-CN" sz="2400"/>
              <a:t>h</a:t>
            </a:r>
            <a:r>
              <a:rPr lang="zh-CN" altLang="en-US" sz="2400"/>
              <a:t>只能反映每个instance的语义相似性，不能很好地反映关系相似性。</a:t>
            </a:r>
            <a:endParaRPr lang="zh-CN" altLang="en-US" sz="2400"/>
          </a:p>
          <a:p>
            <a:pPr>
              <a:lnSpc>
                <a:spcPct val="150000"/>
              </a:lnSpc>
            </a:pPr>
            <a:endParaRPr lang="zh-CN" altLang="en-US" sz="2400"/>
          </a:p>
        </p:txBody>
      </p:sp>
      <p:sp>
        <p:nvSpPr>
          <p:cNvPr id="6" name="文本框 5"/>
          <p:cNvSpPr txBox="1"/>
          <p:nvPr/>
        </p:nvSpPr>
        <p:spPr>
          <a:xfrm>
            <a:off x="2631440" y="4376420"/>
            <a:ext cx="1020445" cy="768350"/>
          </a:xfrm>
          <a:prstGeom prst="rect">
            <a:avLst/>
          </a:prstGeom>
          <a:noFill/>
        </p:spPr>
        <p:txBody>
          <a:bodyPr wrap="square" rtlCol="0">
            <a:spAutoFit/>
          </a:bodyPr>
          <a:p>
            <a:r>
              <a:rPr lang="en-US" altLang="zh-CN" sz="4400" b="1"/>
              <a:t>h</a:t>
            </a:r>
            <a:endParaRPr lang="en-US" altLang="zh-CN" sz="4400" b="1"/>
          </a:p>
        </p:txBody>
      </p:sp>
      <p:cxnSp>
        <p:nvCxnSpPr>
          <p:cNvPr id="8" name="直接箭头连接符 7"/>
          <p:cNvCxnSpPr/>
          <p:nvPr/>
        </p:nvCxnSpPr>
        <p:spPr>
          <a:xfrm>
            <a:off x="3344545" y="4805045"/>
            <a:ext cx="1388745" cy="4445"/>
          </a:xfrm>
          <a:prstGeom prst="straightConnector1">
            <a:avLst/>
          </a:prstGeom>
          <a:ln w="31750">
            <a:solidFill>
              <a:srgbClr val="30304C"/>
            </a:solidFill>
            <a:tailEnd type="arrow"/>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3509010" y="3982085"/>
            <a:ext cx="1366520" cy="706755"/>
          </a:xfrm>
          <a:prstGeom prst="rect">
            <a:avLst/>
          </a:prstGeom>
          <a:noFill/>
        </p:spPr>
        <p:txBody>
          <a:bodyPr wrap="square" rtlCol="0">
            <a:spAutoFit/>
          </a:bodyPr>
          <a:p>
            <a:r>
              <a:rPr lang="en-US" altLang="zh-CN" sz="4000" b="1"/>
              <a:t>g(·)</a:t>
            </a:r>
            <a:endParaRPr lang="en-US" altLang="zh-CN" sz="4000" b="1"/>
          </a:p>
        </p:txBody>
      </p:sp>
      <p:sp>
        <p:nvSpPr>
          <p:cNvPr id="11" name="文本框 10"/>
          <p:cNvSpPr txBox="1"/>
          <p:nvPr/>
        </p:nvSpPr>
        <p:spPr>
          <a:xfrm>
            <a:off x="4963795" y="4376420"/>
            <a:ext cx="1020445" cy="768350"/>
          </a:xfrm>
          <a:prstGeom prst="rect">
            <a:avLst/>
          </a:prstGeom>
          <a:noFill/>
        </p:spPr>
        <p:txBody>
          <a:bodyPr wrap="square" rtlCol="0">
            <a:spAutoFit/>
          </a:bodyPr>
          <a:p>
            <a:r>
              <a:rPr lang="en-US" altLang="zh-CN" sz="4400" b="1"/>
              <a:t>h’</a:t>
            </a:r>
            <a:endParaRPr lang="en-US" altLang="zh-CN" sz="44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850006"/>
          </a:xfrm>
          <a:prstGeom prst="rect">
            <a:avLst/>
          </a:prstGeom>
          <a:solidFill>
            <a:srgbClr val="3030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p:cNvSpPr txBox="1"/>
          <p:nvPr/>
        </p:nvSpPr>
        <p:spPr>
          <a:xfrm>
            <a:off x="470516" y="128788"/>
            <a:ext cx="8362765" cy="521970"/>
          </a:xfrm>
          <a:prstGeom prst="rect">
            <a:avLst/>
          </a:prstGeom>
          <a:noFill/>
        </p:spPr>
        <p:txBody>
          <a:bodyPr wrap="square" rtlCol="0">
            <a:spAutoFit/>
          </a:bodyPr>
          <a:lstStyle/>
          <a:p>
            <a:pPr algn="ctr">
              <a:buClrTx/>
              <a:buSzTx/>
              <a:buFontTx/>
            </a:pPr>
            <a:r>
              <a:rPr kumimoji="1" lang="zh-CN" altLang="en-US" sz="2800" dirty="0">
                <a:solidFill>
                  <a:schemeClr val="bg1"/>
                </a:solidFill>
                <a:latin typeface="+mn-ea"/>
                <a:sym typeface="+mn-ea"/>
              </a:rPr>
              <a:t>方法</a:t>
            </a:r>
            <a:endParaRPr lang="zh-CN" altLang="en-US" sz="2800" dirty="0">
              <a:solidFill>
                <a:schemeClr val="bg1"/>
              </a:solidFill>
              <a:latin typeface="+mn-ea"/>
              <a:cs typeface="Times New Roman" panose="02020603050405020304" pitchFamily="18" charset="0"/>
            </a:endParaRPr>
          </a:p>
        </p:txBody>
      </p:sp>
      <p:sp>
        <p:nvSpPr>
          <p:cNvPr id="12" name="文本框 11"/>
          <p:cNvSpPr txBox="1"/>
          <p:nvPr/>
        </p:nvSpPr>
        <p:spPr>
          <a:xfrm>
            <a:off x="470535" y="1254760"/>
            <a:ext cx="4114800" cy="460375"/>
          </a:xfrm>
          <a:prstGeom prst="rect">
            <a:avLst/>
          </a:prstGeom>
          <a:noFill/>
        </p:spPr>
        <p:txBody>
          <a:bodyPr wrap="square" rtlCol="0">
            <a:spAutoFit/>
          </a:bodyPr>
          <a:p>
            <a:r>
              <a:rPr lang="en-US" altLang="zh-CN" sz="2400"/>
              <a:t>Step2</a:t>
            </a:r>
            <a:r>
              <a:rPr lang="zh-CN" altLang="en-US" sz="2400"/>
              <a:t>：标注数据集的</a:t>
            </a:r>
            <a:r>
              <a:rPr lang="zh-CN" altLang="en-US" sz="2400"/>
              <a:t>训练</a:t>
            </a:r>
            <a:endParaRPr lang="zh-CN" altLang="en-US" sz="2400"/>
          </a:p>
        </p:txBody>
      </p:sp>
      <p:pic>
        <p:nvPicPr>
          <p:cNvPr id="5" name="图片 4" descr="4"/>
          <p:cNvPicPr>
            <a:picLocks noChangeAspect="1"/>
          </p:cNvPicPr>
          <p:nvPr/>
        </p:nvPicPr>
        <p:blipFill>
          <a:blip r:embed="rId1"/>
          <a:stretch>
            <a:fillRect/>
          </a:stretch>
        </p:blipFill>
        <p:spPr>
          <a:xfrm>
            <a:off x="1793240" y="3064510"/>
            <a:ext cx="4470400" cy="1715135"/>
          </a:xfrm>
          <a:prstGeom prst="rect">
            <a:avLst/>
          </a:prstGeom>
        </p:spPr>
      </p:pic>
      <p:sp>
        <p:nvSpPr>
          <p:cNvPr id="13" name="文本框 12"/>
          <p:cNvSpPr txBox="1"/>
          <p:nvPr/>
        </p:nvSpPr>
        <p:spPr>
          <a:xfrm>
            <a:off x="1299210" y="2461260"/>
            <a:ext cx="7441565" cy="460375"/>
          </a:xfrm>
          <a:prstGeom prst="rect">
            <a:avLst/>
          </a:prstGeom>
          <a:noFill/>
        </p:spPr>
        <p:txBody>
          <a:bodyPr wrap="square" rtlCol="0">
            <a:spAutoFit/>
          </a:bodyPr>
          <a:p>
            <a:r>
              <a:rPr lang="zh-CN" altLang="en-US" sz="2400"/>
              <a:t>a. 低维面向关系的表征h'尽可能接近聚类簇的中心</a:t>
            </a:r>
            <a:endParaRPr lang="zh-CN" altLang="en-US" sz="2400"/>
          </a:p>
        </p:txBody>
      </p:sp>
      <p:sp>
        <p:nvSpPr>
          <p:cNvPr id="14" name="文本框 13"/>
          <p:cNvSpPr txBox="1"/>
          <p:nvPr/>
        </p:nvSpPr>
        <p:spPr>
          <a:xfrm>
            <a:off x="815975" y="1858010"/>
            <a:ext cx="2589530" cy="460375"/>
          </a:xfrm>
          <a:prstGeom prst="rect">
            <a:avLst/>
          </a:prstGeom>
          <a:noFill/>
        </p:spPr>
        <p:txBody>
          <a:bodyPr wrap="square" rtlCol="0">
            <a:spAutoFit/>
          </a:bodyPr>
          <a:p>
            <a:r>
              <a:rPr lang="zh-CN" altLang="en-US" sz="2400"/>
              <a:t>遵循两个思想：</a:t>
            </a:r>
            <a:endParaRPr lang="zh-CN" altLang="en-US" sz="2400"/>
          </a:p>
        </p:txBody>
      </p:sp>
      <p:sp>
        <p:nvSpPr>
          <p:cNvPr id="15" name="文本框 14"/>
          <p:cNvSpPr txBox="1"/>
          <p:nvPr/>
        </p:nvSpPr>
        <p:spPr>
          <a:xfrm>
            <a:off x="1299210" y="4922520"/>
            <a:ext cx="6099810" cy="460375"/>
          </a:xfrm>
          <a:prstGeom prst="rect">
            <a:avLst/>
          </a:prstGeom>
          <a:noFill/>
        </p:spPr>
        <p:txBody>
          <a:bodyPr wrap="square" rtlCol="0">
            <a:spAutoFit/>
          </a:bodyPr>
          <a:p>
            <a:pPr algn="l">
              <a:buClrTx/>
              <a:buSzTx/>
              <a:buFontTx/>
            </a:pPr>
            <a:r>
              <a:rPr lang="zh-CN" altLang="en-US" sz="2400"/>
              <a:t>b. 引入一个重构项防止语义空间崩溃</a:t>
            </a:r>
            <a:endParaRPr lang="zh-CN" altLang="en-US" sz="2400"/>
          </a:p>
        </p:txBody>
      </p:sp>
      <p:pic>
        <p:nvPicPr>
          <p:cNvPr id="16" name="图片 15" descr="5"/>
          <p:cNvPicPr>
            <a:picLocks noChangeAspect="1"/>
          </p:cNvPicPr>
          <p:nvPr/>
        </p:nvPicPr>
        <p:blipFill>
          <a:blip r:embed="rId2"/>
          <a:stretch>
            <a:fillRect/>
          </a:stretch>
        </p:blipFill>
        <p:spPr>
          <a:xfrm>
            <a:off x="1899285" y="5525770"/>
            <a:ext cx="4695190" cy="85090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1181</Words>
  <Application>WPS 演示</Application>
  <PresentationFormat>全屏显示(4:3)</PresentationFormat>
  <Paragraphs>143</Paragraphs>
  <Slides>18</Slides>
  <Notes>11</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3</vt:i4>
      </vt:variant>
      <vt:variant>
        <vt:lpstr>幻灯片标题</vt:lpstr>
      </vt:variant>
      <vt:variant>
        <vt:i4>18</vt:i4>
      </vt:variant>
    </vt:vector>
  </HeadingPairs>
  <TitlesOfParts>
    <vt:vector size="36" baseType="lpstr">
      <vt:lpstr>Arial</vt:lpstr>
      <vt:lpstr>宋体</vt:lpstr>
      <vt:lpstr>Wingdings</vt:lpstr>
      <vt:lpstr>Times New Roman</vt:lpstr>
      <vt:lpstr>楷体</vt:lpstr>
      <vt:lpstr>PingFang SC</vt:lpstr>
      <vt:lpstr>HelveticaNeue LT 43 LightEx</vt:lpstr>
      <vt:lpstr>等线</vt:lpstr>
      <vt:lpstr>微软雅黑</vt:lpstr>
      <vt:lpstr>Arial Unicode MS</vt:lpstr>
      <vt:lpstr>等线 Light</vt:lpstr>
      <vt:lpstr>Calibri Light</vt:lpstr>
      <vt:lpstr>Calibri</vt:lpstr>
      <vt:lpstr>Cambria Math</vt:lpstr>
      <vt:lpstr>Office 主题​​</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柳永翔</cp:lastModifiedBy>
  <cp:revision>264</cp:revision>
  <dcterms:created xsi:type="dcterms:W3CDTF">2019-09-02T08:18:00Z</dcterms:created>
  <dcterms:modified xsi:type="dcterms:W3CDTF">2021-11-11T01:31:27Z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3719062761C140EEADCCDEBD0D7C879B</vt:lpwstr>
  </property>
  <property fmtid="{D5CDD505-2E9C-101B-9397-08002B2CF9AE}" pid="3" name="KSOProductBuildVer">
    <vt:lpwstr>2052-11.1.0.11045</vt:lpwstr>
  </property>
</Properties>
</file>