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7" r:id="rId4"/>
    <p:sldId id="259" r:id="rId5"/>
    <p:sldId id="260" r:id="rId6"/>
    <p:sldId id="261" r:id="rId7"/>
    <p:sldId id="262" r:id="rId8"/>
    <p:sldId id="265" r:id="rId9"/>
    <p:sldId id="268" r:id="rId10"/>
    <p:sldId id="264" r:id="rId11"/>
    <p:sldId id="266" r:id="rId12"/>
    <p:sldId id="267" r:id="rId13"/>
    <p:sldId id="26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71" autoAdjust="0"/>
  </p:normalViewPr>
  <p:slideViewPr>
    <p:cSldViewPr snapToGrid="0">
      <p:cViewPr varScale="1">
        <p:scale>
          <a:sx n="76" d="100"/>
          <a:sy n="76" d="100"/>
        </p:scale>
        <p:origin x="680" y="4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F26BC5-0FDA-4055-9DB2-7FC24BFC3A09}" type="datetimeFigureOut">
              <a:rPr lang="zh-CN" altLang="en-US" smtClean="0"/>
              <a:t>2021/12/22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2A90CB-7BDC-4729-868D-BB478E96E43F}" type="slidenum">
              <a:rPr lang="zh-CN" altLang="en-US" smtClean="0"/>
              <a:t>‹#›</a:t>
            </a:fld>
            <a:endParaRPr lang="zh-CN" altLang="en-US"/>
          </a:p>
        </p:txBody>
      </p:sp>
    </p:spTree>
    <p:extLst>
      <p:ext uri="{BB962C8B-B14F-4D97-AF65-F5344CB8AC3E}">
        <p14:creationId xmlns:p14="http://schemas.microsoft.com/office/powerpoint/2010/main" val="1846532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2A90CB-7BDC-4729-868D-BB478E96E43F}" type="slidenum">
              <a:rPr lang="zh-CN" altLang="en-US" smtClean="0"/>
              <a:t>4</a:t>
            </a:fld>
            <a:endParaRPr lang="zh-CN" altLang="en-US"/>
          </a:p>
        </p:txBody>
      </p:sp>
    </p:spTree>
    <p:extLst>
      <p:ext uri="{BB962C8B-B14F-4D97-AF65-F5344CB8AC3E}">
        <p14:creationId xmlns:p14="http://schemas.microsoft.com/office/powerpoint/2010/main" val="483586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2A90CB-7BDC-4729-868D-BB478E96E43F}" type="slidenum">
              <a:rPr lang="zh-CN" altLang="en-US" smtClean="0"/>
              <a:t>7</a:t>
            </a:fld>
            <a:endParaRPr lang="zh-CN" altLang="en-US"/>
          </a:p>
        </p:txBody>
      </p:sp>
    </p:spTree>
    <p:extLst>
      <p:ext uri="{BB962C8B-B14F-4D97-AF65-F5344CB8AC3E}">
        <p14:creationId xmlns:p14="http://schemas.microsoft.com/office/powerpoint/2010/main" val="1371197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2A90CB-7BDC-4729-868D-BB478E96E43F}" type="slidenum">
              <a:rPr lang="zh-CN" altLang="en-US" smtClean="0"/>
              <a:t>8</a:t>
            </a:fld>
            <a:endParaRPr lang="zh-CN" altLang="en-US"/>
          </a:p>
        </p:txBody>
      </p:sp>
    </p:spTree>
    <p:extLst>
      <p:ext uri="{BB962C8B-B14F-4D97-AF65-F5344CB8AC3E}">
        <p14:creationId xmlns:p14="http://schemas.microsoft.com/office/powerpoint/2010/main" val="2811348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2A90CB-7BDC-4729-868D-BB478E96E43F}" type="slidenum">
              <a:rPr lang="zh-CN" altLang="en-US" smtClean="0"/>
              <a:t>9</a:t>
            </a:fld>
            <a:endParaRPr lang="zh-CN" altLang="en-US"/>
          </a:p>
        </p:txBody>
      </p:sp>
    </p:spTree>
    <p:extLst>
      <p:ext uri="{BB962C8B-B14F-4D97-AF65-F5344CB8AC3E}">
        <p14:creationId xmlns:p14="http://schemas.microsoft.com/office/powerpoint/2010/main" val="4287340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2A90CB-7BDC-4729-868D-BB478E96E43F}" type="slidenum">
              <a:rPr lang="zh-CN" altLang="en-US" smtClean="0"/>
              <a:t>10</a:t>
            </a:fld>
            <a:endParaRPr lang="zh-CN" altLang="en-US"/>
          </a:p>
        </p:txBody>
      </p:sp>
    </p:spTree>
    <p:extLst>
      <p:ext uri="{BB962C8B-B14F-4D97-AF65-F5344CB8AC3E}">
        <p14:creationId xmlns:p14="http://schemas.microsoft.com/office/powerpoint/2010/main" val="1685613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2A90CB-7BDC-4729-868D-BB478E96E43F}" type="slidenum">
              <a:rPr lang="zh-CN" altLang="en-US" smtClean="0"/>
              <a:t>11</a:t>
            </a:fld>
            <a:endParaRPr lang="zh-CN" altLang="en-US"/>
          </a:p>
        </p:txBody>
      </p:sp>
    </p:spTree>
    <p:extLst>
      <p:ext uri="{BB962C8B-B14F-4D97-AF65-F5344CB8AC3E}">
        <p14:creationId xmlns:p14="http://schemas.microsoft.com/office/powerpoint/2010/main" val="2090947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2A90CB-7BDC-4729-868D-BB478E96E43F}" type="slidenum">
              <a:rPr lang="zh-CN" altLang="en-US" smtClean="0"/>
              <a:t>12</a:t>
            </a:fld>
            <a:endParaRPr lang="zh-CN" altLang="en-US"/>
          </a:p>
        </p:txBody>
      </p:sp>
    </p:spTree>
    <p:extLst>
      <p:ext uri="{BB962C8B-B14F-4D97-AF65-F5344CB8AC3E}">
        <p14:creationId xmlns:p14="http://schemas.microsoft.com/office/powerpoint/2010/main" val="4086960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去除非似然训练方法，</a:t>
            </a:r>
            <a:r>
              <a:rPr lang="en-US" altLang="zh-CN" dirty="0" err="1"/>
              <a:t>detal</a:t>
            </a:r>
            <a:r>
              <a:rPr lang="en-US" altLang="zh-CN" dirty="0"/>
              <a:t> P</a:t>
            </a:r>
            <a:r>
              <a:rPr lang="zh-CN" altLang="en-US" dirty="0"/>
              <a:t>下降最多，说明推理数据中的反例主要影响了人格一致理解能力</a:t>
            </a:r>
            <a:endParaRPr lang="en-US" altLang="zh-CN" dirty="0"/>
          </a:p>
          <a:p>
            <a:r>
              <a:rPr lang="zh-CN" altLang="en-US" dirty="0"/>
              <a:t>去除</a:t>
            </a:r>
            <a:r>
              <a:rPr lang="en-US" altLang="zh-CN" dirty="0"/>
              <a:t>D2</a:t>
            </a:r>
            <a:r>
              <a:rPr lang="zh-CN" altLang="en-US" dirty="0"/>
              <a:t>，</a:t>
            </a:r>
            <a:r>
              <a:rPr lang="en-US" altLang="zh-CN" dirty="0"/>
              <a:t>PPL</a:t>
            </a:r>
            <a:r>
              <a:rPr lang="zh-CN" altLang="en-US"/>
              <a:t>大幅上升，说明对话生成能力受到影响</a:t>
            </a:r>
            <a:endParaRPr lang="zh-CN" altLang="en-US" dirty="0"/>
          </a:p>
        </p:txBody>
      </p:sp>
      <p:sp>
        <p:nvSpPr>
          <p:cNvPr id="4" name="灯片编号占位符 3"/>
          <p:cNvSpPr>
            <a:spLocks noGrp="1"/>
          </p:cNvSpPr>
          <p:nvPr>
            <p:ph type="sldNum" sz="quarter" idx="5"/>
          </p:nvPr>
        </p:nvSpPr>
        <p:spPr/>
        <p:txBody>
          <a:bodyPr/>
          <a:lstStyle/>
          <a:p>
            <a:fld id="{692A90CB-7BDC-4729-868D-BB478E96E43F}" type="slidenum">
              <a:rPr lang="zh-CN" altLang="en-US" smtClean="0"/>
              <a:t>13</a:t>
            </a:fld>
            <a:endParaRPr lang="zh-CN" altLang="en-US"/>
          </a:p>
        </p:txBody>
      </p:sp>
    </p:spTree>
    <p:extLst>
      <p:ext uri="{BB962C8B-B14F-4D97-AF65-F5344CB8AC3E}">
        <p14:creationId xmlns:p14="http://schemas.microsoft.com/office/powerpoint/2010/main" val="2826485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AEDD2A-29C1-4796-A071-C9EC03106A9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D82585F-2A22-493D-99EC-C4BA9F83EE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1A8C75A-09EC-4E7A-AAF2-977CE9FADF34}"/>
              </a:ext>
            </a:extLst>
          </p:cNvPr>
          <p:cNvSpPr>
            <a:spLocks noGrp="1"/>
          </p:cNvSpPr>
          <p:nvPr>
            <p:ph type="dt" sz="half" idx="10"/>
          </p:nvPr>
        </p:nvSpPr>
        <p:spPr/>
        <p:txBody>
          <a:bodyPr/>
          <a:lstStyle/>
          <a:p>
            <a:fld id="{BFBAA74F-3314-4A3A-B79B-ECC590C81A09}" type="datetimeFigureOut">
              <a:rPr lang="zh-CN" altLang="en-US" smtClean="0"/>
              <a:t>2021/12/22</a:t>
            </a:fld>
            <a:endParaRPr lang="zh-CN" altLang="en-US"/>
          </a:p>
        </p:txBody>
      </p:sp>
      <p:sp>
        <p:nvSpPr>
          <p:cNvPr id="5" name="页脚占位符 4">
            <a:extLst>
              <a:ext uri="{FF2B5EF4-FFF2-40B4-BE49-F238E27FC236}">
                <a16:creationId xmlns:a16="http://schemas.microsoft.com/office/drawing/2014/main" id="{37E19BF8-9E1A-4DBF-BFAA-3DE0CD9B4A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736498-C1A9-44C4-B506-DD39853E562D}"/>
              </a:ext>
            </a:extLst>
          </p:cNvPr>
          <p:cNvSpPr>
            <a:spLocks noGrp="1"/>
          </p:cNvSpPr>
          <p:nvPr>
            <p:ph type="sldNum" sz="quarter" idx="12"/>
          </p:nvPr>
        </p:nvSpPr>
        <p:spPr/>
        <p:txBody>
          <a:bodyPr/>
          <a:lstStyle/>
          <a:p>
            <a:fld id="{4D7558C3-6BE0-4C17-B78A-34AE5D983AC3}" type="slidenum">
              <a:rPr lang="zh-CN" altLang="en-US" smtClean="0"/>
              <a:t>‹#›</a:t>
            </a:fld>
            <a:endParaRPr lang="zh-CN" altLang="en-US"/>
          </a:p>
        </p:txBody>
      </p:sp>
    </p:spTree>
    <p:extLst>
      <p:ext uri="{BB962C8B-B14F-4D97-AF65-F5344CB8AC3E}">
        <p14:creationId xmlns:p14="http://schemas.microsoft.com/office/powerpoint/2010/main" val="3749199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4749C3-758A-4AD4-8BF2-124E8AB32D3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7234BD7-FE3E-4187-A532-5FF5BA7A5FD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1250FC-7096-4340-AD5B-CD63F4841FDF}"/>
              </a:ext>
            </a:extLst>
          </p:cNvPr>
          <p:cNvSpPr>
            <a:spLocks noGrp="1"/>
          </p:cNvSpPr>
          <p:nvPr>
            <p:ph type="dt" sz="half" idx="10"/>
          </p:nvPr>
        </p:nvSpPr>
        <p:spPr/>
        <p:txBody>
          <a:bodyPr/>
          <a:lstStyle/>
          <a:p>
            <a:fld id="{BFBAA74F-3314-4A3A-B79B-ECC590C81A09}" type="datetimeFigureOut">
              <a:rPr lang="zh-CN" altLang="en-US" smtClean="0"/>
              <a:t>2021/12/22</a:t>
            </a:fld>
            <a:endParaRPr lang="zh-CN" altLang="en-US"/>
          </a:p>
        </p:txBody>
      </p:sp>
      <p:sp>
        <p:nvSpPr>
          <p:cNvPr id="5" name="页脚占位符 4">
            <a:extLst>
              <a:ext uri="{FF2B5EF4-FFF2-40B4-BE49-F238E27FC236}">
                <a16:creationId xmlns:a16="http://schemas.microsoft.com/office/drawing/2014/main" id="{5513957F-8D65-41FA-A141-271BB19CBF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6B88D3-9D3E-464C-80B7-54E13D3D31A4}"/>
              </a:ext>
            </a:extLst>
          </p:cNvPr>
          <p:cNvSpPr>
            <a:spLocks noGrp="1"/>
          </p:cNvSpPr>
          <p:nvPr>
            <p:ph type="sldNum" sz="quarter" idx="12"/>
          </p:nvPr>
        </p:nvSpPr>
        <p:spPr/>
        <p:txBody>
          <a:bodyPr/>
          <a:lstStyle/>
          <a:p>
            <a:fld id="{4D7558C3-6BE0-4C17-B78A-34AE5D983AC3}" type="slidenum">
              <a:rPr lang="zh-CN" altLang="en-US" smtClean="0"/>
              <a:t>‹#›</a:t>
            </a:fld>
            <a:endParaRPr lang="zh-CN" altLang="en-US"/>
          </a:p>
        </p:txBody>
      </p:sp>
    </p:spTree>
    <p:extLst>
      <p:ext uri="{BB962C8B-B14F-4D97-AF65-F5344CB8AC3E}">
        <p14:creationId xmlns:p14="http://schemas.microsoft.com/office/powerpoint/2010/main" val="395130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439B6AC-6567-4269-A05F-CF579662F09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E938AC3-DED2-4A2E-A7BC-77383AB60DE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CA79C1-82E7-4A07-A655-26739EA9E471}"/>
              </a:ext>
            </a:extLst>
          </p:cNvPr>
          <p:cNvSpPr>
            <a:spLocks noGrp="1"/>
          </p:cNvSpPr>
          <p:nvPr>
            <p:ph type="dt" sz="half" idx="10"/>
          </p:nvPr>
        </p:nvSpPr>
        <p:spPr/>
        <p:txBody>
          <a:bodyPr/>
          <a:lstStyle/>
          <a:p>
            <a:fld id="{BFBAA74F-3314-4A3A-B79B-ECC590C81A09}" type="datetimeFigureOut">
              <a:rPr lang="zh-CN" altLang="en-US" smtClean="0"/>
              <a:t>2021/12/22</a:t>
            </a:fld>
            <a:endParaRPr lang="zh-CN" altLang="en-US"/>
          </a:p>
        </p:txBody>
      </p:sp>
      <p:sp>
        <p:nvSpPr>
          <p:cNvPr id="5" name="页脚占位符 4">
            <a:extLst>
              <a:ext uri="{FF2B5EF4-FFF2-40B4-BE49-F238E27FC236}">
                <a16:creationId xmlns:a16="http://schemas.microsoft.com/office/drawing/2014/main" id="{C232088C-FDD2-4A3F-9313-52B00AB404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C4E16F-FC3B-424D-BF92-A8697123177F}"/>
              </a:ext>
            </a:extLst>
          </p:cNvPr>
          <p:cNvSpPr>
            <a:spLocks noGrp="1"/>
          </p:cNvSpPr>
          <p:nvPr>
            <p:ph type="sldNum" sz="quarter" idx="12"/>
          </p:nvPr>
        </p:nvSpPr>
        <p:spPr/>
        <p:txBody>
          <a:bodyPr/>
          <a:lstStyle/>
          <a:p>
            <a:fld id="{4D7558C3-6BE0-4C17-B78A-34AE5D983AC3}" type="slidenum">
              <a:rPr lang="zh-CN" altLang="en-US" smtClean="0"/>
              <a:t>‹#›</a:t>
            </a:fld>
            <a:endParaRPr lang="zh-CN" altLang="en-US"/>
          </a:p>
        </p:txBody>
      </p:sp>
    </p:spTree>
    <p:extLst>
      <p:ext uri="{BB962C8B-B14F-4D97-AF65-F5344CB8AC3E}">
        <p14:creationId xmlns:p14="http://schemas.microsoft.com/office/powerpoint/2010/main" val="249154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62E7B5-3DF4-4904-A55D-977141A112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476C747-643A-4347-820A-AC7BEFC895B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3F508BE-637F-41DE-8DEC-00D204521AC1}"/>
              </a:ext>
            </a:extLst>
          </p:cNvPr>
          <p:cNvSpPr>
            <a:spLocks noGrp="1"/>
          </p:cNvSpPr>
          <p:nvPr>
            <p:ph type="dt" sz="half" idx="10"/>
          </p:nvPr>
        </p:nvSpPr>
        <p:spPr/>
        <p:txBody>
          <a:bodyPr/>
          <a:lstStyle/>
          <a:p>
            <a:fld id="{BFBAA74F-3314-4A3A-B79B-ECC590C81A09}" type="datetimeFigureOut">
              <a:rPr lang="zh-CN" altLang="en-US" smtClean="0"/>
              <a:t>2021/12/22</a:t>
            </a:fld>
            <a:endParaRPr lang="zh-CN" altLang="en-US"/>
          </a:p>
        </p:txBody>
      </p:sp>
      <p:sp>
        <p:nvSpPr>
          <p:cNvPr id="5" name="页脚占位符 4">
            <a:extLst>
              <a:ext uri="{FF2B5EF4-FFF2-40B4-BE49-F238E27FC236}">
                <a16:creationId xmlns:a16="http://schemas.microsoft.com/office/drawing/2014/main" id="{BE634A3C-27D8-4B1F-B354-B654B8ACBB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626044-FE05-4AD8-BB68-C583F5CB7465}"/>
              </a:ext>
            </a:extLst>
          </p:cNvPr>
          <p:cNvSpPr>
            <a:spLocks noGrp="1"/>
          </p:cNvSpPr>
          <p:nvPr>
            <p:ph type="sldNum" sz="quarter" idx="12"/>
          </p:nvPr>
        </p:nvSpPr>
        <p:spPr/>
        <p:txBody>
          <a:bodyPr/>
          <a:lstStyle/>
          <a:p>
            <a:fld id="{4D7558C3-6BE0-4C17-B78A-34AE5D983AC3}" type="slidenum">
              <a:rPr lang="zh-CN" altLang="en-US" smtClean="0"/>
              <a:t>‹#›</a:t>
            </a:fld>
            <a:endParaRPr lang="zh-CN" altLang="en-US"/>
          </a:p>
        </p:txBody>
      </p:sp>
    </p:spTree>
    <p:extLst>
      <p:ext uri="{BB962C8B-B14F-4D97-AF65-F5344CB8AC3E}">
        <p14:creationId xmlns:p14="http://schemas.microsoft.com/office/powerpoint/2010/main" val="2346394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2E424C-50ED-4A55-8959-A890A5C824F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BBD604E-AE8D-4836-9D98-30959D3711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6D6840A-0A68-4016-AEB7-AC0BA699D593}"/>
              </a:ext>
            </a:extLst>
          </p:cNvPr>
          <p:cNvSpPr>
            <a:spLocks noGrp="1"/>
          </p:cNvSpPr>
          <p:nvPr>
            <p:ph type="dt" sz="half" idx="10"/>
          </p:nvPr>
        </p:nvSpPr>
        <p:spPr/>
        <p:txBody>
          <a:bodyPr/>
          <a:lstStyle/>
          <a:p>
            <a:fld id="{BFBAA74F-3314-4A3A-B79B-ECC590C81A09}" type="datetimeFigureOut">
              <a:rPr lang="zh-CN" altLang="en-US" smtClean="0"/>
              <a:t>2021/12/22</a:t>
            </a:fld>
            <a:endParaRPr lang="zh-CN" altLang="en-US"/>
          </a:p>
        </p:txBody>
      </p:sp>
      <p:sp>
        <p:nvSpPr>
          <p:cNvPr id="5" name="页脚占位符 4">
            <a:extLst>
              <a:ext uri="{FF2B5EF4-FFF2-40B4-BE49-F238E27FC236}">
                <a16:creationId xmlns:a16="http://schemas.microsoft.com/office/drawing/2014/main" id="{76BCB87D-4B84-4A1B-981F-2EFC5F5C6D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C83207-FD6D-44EF-AB4B-8CFC051340C6}"/>
              </a:ext>
            </a:extLst>
          </p:cNvPr>
          <p:cNvSpPr>
            <a:spLocks noGrp="1"/>
          </p:cNvSpPr>
          <p:nvPr>
            <p:ph type="sldNum" sz="quarter" idx="12"/>
          </p:nvPr>
        </p:nvSpPr>
        <p:spPr/>
        <p:txBody>
          <a:bodyPr/>
          <a:lstStyle/>
          <a:p>
            <a:fld id="{4D7558C3-6BE0-4C17-B78A-34AE5D983AC3}" type="slidenum">
              <a:rPr lang="zh-CN" altLang="en-US" smtClean="0"/>
              <a:t>‹#›</a:t>
            </a:fld>
            <a:endParaRPr lang="zh-CN" altLang="en-US"/>
          </a:p>
        </p:txBody>
      </p:sp>
    </p:spTree>
    <p:extLst>
      <p:ext uri="{BB962C8B-B14F-4D97-AF65-F5344CB8AC3E}">
        <p14:creationId xmlns:p14="http://schemas.microsoft.com/office/powerpoint/2010/main" val="1390535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A13DBB-8CDC-47D7-9FA1-0FF1B03E942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CA9D077-3C4C-4808-98B1-279AF4C6C2D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1510CFB-9BD2-49E9-ABAD-47870ED8239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8E3EB44-91DA-4E99-85C5-2C7908B8EC7E}"/>
              </a:ext>
            </a:extLst>
          </p:cNvPr>
          <p:cNvSpPr>
            <a:spLocks noGrp="1"/>
          </p:cNvSpPr>
          <p:nvPr>
            <p:ph type="dt" sz="half" idx="10"/>
          </p:nvPr>
        </p:nvSpPr>
        <p:spPr/>
        <p:txBody>
          <a:bodyPr/>
          <a:lstStyle/>
          <a:p>
            <a:fld id="{BFBAA74F-3314-4A3A-B79B-ECC590C81A09}" type="datetimeFigureOut">
              <a:rPr lang="zh-CN" altLang="en-US" smtClean="0"/>
              <a:t>2021/12/22</a:t>
            </a:fld>
            <a:endParaRPr lang="zh-CN" altLang="en-US"/>
          </a:p>
        </p:txBody>
      </p:sp>
      <p:sp>
        <p:nvSpPr>
          <p:cNvPr id="6" name="页脚占位符 5">
            <a:extLst>
              <a:ext uri="{FF2B5EF4-FFF2-40B4-BE49-F238E27FC236}">
                <a16:creationId xmlns:a16="http://schemas.microsoft.com/office/drawing/2014/main" id="{1FBA4DC4-0A37-4E2F-B0A0-10D6C5F069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AB8E0D-65C8-4648-9E50-BE2A9B80261A}"/>
              </a:ext>
            </a:extLst>
          </p:cNvPr>
          <p:cNvSpPr>
            <a:spLocks noGrp="1"/>
          </p:cNvSpPr>
          <p:nvPr>
            <p:ph type="sldNum" sz="quarter" idx="12"/>
          </p:nvPr>
        </p:nvSpPr>
        <p:spPr/>
        <p:txBody>
          <a:bodyPr/>
          <a:lstStyle/>
          <a:p>
            <a:fld id="{4D7558C3-6BE0-4C17-B78A-34AE5D983AC3}" type="slidenum">
              <a:rPr lang="zh-CN" altLang="en-US" smtClean="0"/>
              <a:t>‹#›</a:t>
            </a:fld>
            <a:endParaRPr lang="zh-CN" altLang="en-US"/>
          </a:p>
        </p:txBody>
      </p:sp>
    </p:spTree>
    <p:extLst>
      <p:ext uri="{BB962C8B-B14F-4D97-AF65-F5344CB8AC3E}">
        <p14:creationId xmlns:p14="http://schemas.microsoft.com/office/powerpoint/2010/main" val="2740033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3DC6D-FCED-4000-A896-CAFB8D5B78F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7C42046-CDB3-40A0-B546-EF03A1C405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45EBC6F-9769-473B-BBB7-DEE82D1417E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0FB60A0-3F9C-48D5-9BEB-BE74E21F04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7BD364A-4049-4CC1-834F-AC49A6E01CD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073D9D7-3C92-4CFB-A473-A1724D84D9C3}"/>
              </a:ext>
            </a:extLst>
          </p:cNvPr>
          <p:cNvSpPr>
            <a:spLocks noGrp="1"/>
          </p:cNvSpPr>
          <p:nvPr>
            <p:ph type="dt" sz="half" idx="10"/>
          </p:nvPr>
        </p:nvSpPr>
        <p:spPr/>
        <p:txBody>
          <a:bodyPr/>
          <a:lstStyle/>
          <a:p>
            <a:fld id="{BFBAA74F-3314-4A3A-B79B-ECC590C81A09}" type="datetimeFigureOut">
              <a:rPr lang="zh-CN" altLang="en-US" smtClean="0"/>
              <a:t>2021/12/22</a:t>
            </a:fld>
            <a:endParaRPr lang="zh-CN" altLang="en-US"/>
          </a:p>
        </p:txBody>
      </p:sp>
      <p:sp>
        <p:nvSpPr>
          <p:cNvPr id="8" name="页脚占位符 7">
            <a:extLst>
              <a:ext uri="{FF2B5EF4-FFF2-40B4-BE49-F238E27FC236}">
                <a16:creationId xmlns:a16="http://schemas.microsoft.com/office/drawing/2014/main" id="{5DFD71B0-BCA5-48EA-B895-4727B11DAB3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940D915-A340-4FAE-8C2B-35BBA2536144}"/>
              </a:ext>
            </a:extLst>
          </p:cNvPr>
          <p:cNvSpPr>
            <a:spLocks noGrp="1"/>
          </p:cNvSpPr>
          <p:nvPr>
            <p:ph type="sldNum" sz="quarter" idx="12"/>
          </p:nvPr>
        </p:nvSpPr>
        <p:spPr/>
        <p:txBody>
          <a:bodyPr/>
          <a:lstStyle/>
          <a:p>
            <a:fld id="{4D7558C3-6BE0-4C17-B78A-34AE5D983AC3}" type="slidenum">
              <a:rPr lang="zh-CN" altLang="en-US" smtClean="0"/>
              <a:t>‹#›</a:t>
            </a:fld>
            <a:endParaRPr lang="zh-CN" altLang="en-US"/>
          </a:p>
        </p:txBody>
      </p:sp>
    </p:spTree>
    <p:extLst>
      <p:ext uri="{BB962C8B-B14F-4D97-AF65-F5344CB8AC3E}">
        <p14:creationId xmlns:p14="http://schemas.microsoft.com/office/powerpoint/2010/main" val="2661936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69CC7-C8D7-4198-B9D6-87313966BD6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43355D2-E84B-49B8-8D5F-1ACA331584C8}"/>
              </a:ext>
            </a:extLst>
          </p:cNvPr>
          <p:cNvSpPr>
            <a:spLocks noGrp="1"/>
          </p:cNvSpPr>
          <p:nvPr>
            <p:ph type="dt" sz="half" idx="10"/>
          </p:nvPr>
        </p:nvSpPr>
        <p:spPr/>
        <p:txBody>
          <a:bodyPr/>
          <a:lstStyle/>
          <a:p>
            <a:fld id="{BFBAA74F-3314-4A3A-B79B-ECC590C81A09}" type="datetimeFigureOut">
              <a:rPr lang="zh-CN" altLang="en-US" smtClean="0"/>
              <a:t>2021/12/22</a:t>
            </a:fld>
            <a:endParaRPr lang="zh-CN" altLang="en-US"/>
          </a:p>
        </p:txBody>
      </p:sp>
      <p:sp>
        <p:nvSpPr>
          <p:cNvPr id="4" name="页脚占位符 3">
            <a:extLst>
              <a:ext uri="{FF2B5EF4-FFF2-40B4-BE49-F238E27FC236}">
                <a16:creationId xmlns:a16="http://schemas.microsoft.com/office/drawing/2014/main" id="{D2F563DC-1981-49A9-8621-7527765793B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BD46EFA-4B6A-4780-9373-A296A560FCB8}"/>
              </a:ext>
            </a:extLst>
          </p:cNvPr>
          <p:cNvSpPr>
            <a:spLocks noGrp="1"/>
          </p:cNvSpPr>
          <p:nvPr>
            <p:ph type="sldNum" sz="quarter" idx="12"/>
          </p:nvPr>
        </p:nvSpPr>
        <p:spPr/>
        <p:txBody>
          <a:bodyPr/>
          <a:lstStyle/>
          <a:p>
            <a:fld id="{4D7558C3-6BE0-4C17-B78A-34AE5D983AC3}" type="slidenum">
              <a:rPr lang="zh-CN" altLang="en-US" smtClean="0"/>
              <a:t>‹#›</a:t>
            </a:fld>
            <a:endParaRPr lang="zh-CN" altLang="en-US"/>
          </a:p>
        </p:txBody>
      </p:sp>
    </p:spTree>
    <p:extLst>
      <p:ext uri="{BB962C8B-B14F-4D97-AF65-F5344CB8AC3E}">
        <p14:creationId xmlns:p14="http://schemas.microsoft.com/office/powerpoint/2010/main" val="1267843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D606BB5-D6C6-4A1B-9BC4-A85976003C0F}"/>
              </a:ext>
            </a:extLst>
          </p:cNvPr>
          <p:cNvSpPr>
            <a:spLocks noGrp="1"/>
          </p:cNvSpPr>
          <p:nvPr>
            <p:ph type="dt" sz="half" idx="10"/>
          </p:nvPr>
        </p:nvSpPr>
        <p:spPr/>
        <p:txBody>
          <a:bodyPr/>
          <a:lstStyle/>
          <a:p>
            <a:fld id="{BFBAA74F-3314-4A3A-B79B-ECC590C81A09}" type="datetimeFigureOut">
              <a:rPr lang="zh-CN" altLang="en-US" smtClean="0"/>
              <a:t>2021/12/22</a:t>
            </a:fld>
            <a:endParaRPr lang="zh-CN" altLang="en-US"/>
          </a:p>
        </p:txBody>
      </p:sp>
      <p:sp>
        <p:nvSpPr>
          <p:cNvPr id="3" name="页脚占位符 2">
            <a:extLst>
              <a:ext uri="{FF2B5EF4-FFF2-40B4-BE49-F238E27FC236}">
                <a16:creationId xmlns:a16="http://schemas.microsoft.com/office/drawing/2014/main" id="{EB45903E-0DE5-4365-B548-1DA273FA6B3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6A887A2-2399-492E-BA17-34CC16862A1D}"/>
              </a:ext>
            </a:extLst>
          </p:cNvPr>
          <p:cNvSpPr>
            <a:spLocks noGrp="1"/>
          </p:cNvSpPr>
          <p:nvPr>
            <p:ph type="sldNum" sz="quarter" idx="12"/>
          </p:nvPr>
        </p:nvSpPr>
        <p:spPr/>
        <p:txBody>
          <a:bodyPr/>
          <a:lstStyle/>
          <a:p>
            <a:fld id="{4D7558C3-6BE0-4C17-B78A-34AE5D983AC3}" type="slidenum">
              <a:rPr lang="zh-CN" altLang="en-US" smtClean="0"/>
              <a:t>‹#›</a:t>
            </a:fld>
            <a:endParaRPr lang="zh-CN" altLang="en-US"/>
          </a:p>
        </p:txBody>
      </p:sp>
    </p:spTree>
    <p:extLst>
      <p:ext uri="{BB962C8B-B14F-4D97-AF65-F5344CB8AC3E}">
        <p14:creationId xmlns:p14="http://schemas.microsoft.com/office/powerpoint/2010/main" val="9856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EE32D-3030-4F69-852E-039306D1480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7603819-F32C-454C-9C2D-4596665C70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21A142A-4AD3-4129-B8D7-E2C6BFD42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A286C1-E995-48F9-8FD1-DAEECDB168D1}"/>
              </a:ext>
            </a:extLst>
          </p:cNvPr>
          <p:cNvSpPr>
            <a:spLocks noGrp="1"/>
          </p:cNvSpPr>
          <p:nvPr>
            <p:ph type="dt" sz="half" idx="10"/>
          </p:nvPr>
        </p:nvSpPr>
        <p:spPr/>
        <p:txBody>
          <a:bodyPr/>
          <a:lstStyle/>
          <a:p>
            <a:fld id="{BFBAA74F-3314-4A3A-B79B-ECC590C81A09}" type="datetimeFigureOut">
              <a:rPr lang="zh-CN" altLang="en-US" smtClean="0"/>
              <a:t>2021/12/22</a:t>
            </a:fld>
            <a:endParaRPr lang="zh-CN" altLang="en-US"/>
          </a:p>
        </p:txBody>
      </p:sp>
      <p:sp>
        <p:nvSpPr>
          <p:cNvPr id="6" name="页脚占位符 5">
            <a:extLst>
              <a:ext uri="{FF2B5EF4-FFF2-40B4-BE49-F238E27FC236}">
                <a16:creationId xmlns:a16="http://schemas.microsoft.com/office/drawing/2014/main" id="{F2C04642-FFA7-44C2-AB8C-83C5B32382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E9F858-42C5-4658-8D12-B502C4D0A591}"/>
              </a:ext>
            </a:extLst>
          </p:cNvPr>
          <p:cNvSpPr>
            <a:spLocks noGrp="1"/>
          </p:cNvSpPr>
          <p:nvPr>
            <p:ph type="sldNum" sz="quarter" idx="12"/>
          </p:nvPr>
        </p:nvSpPr>
        <p:spPr/>
        <p:txBody>
          <a:bodyPr/>
          <a:lstStyle/>
          <a:p>
            <a:fld id="{4D7558C3-6BE0-4C17-B78A-34AE5D983AC3}" type="slidenum">
              <a:rPr lang="zh-CN" altLang="en-US" smtClean="0"/>
              <a:t>‹#›</a:t>
            </a:fld>
            <a:endParaRPr lang="zh-CN" altLang="en-US"/>
          </a:p>
        </p:txBody>
      </p:sp>
    </p:spTree>
    <p:extLst>
      <p:ext uri="{BB962C8B-B14F-4D97-AF65-F5344CB8AC3E}">
        <p14:creationId xmlns:p14="http://schemas.microsoft.com/office/powerpoint/2010/main" val="181904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8DB4E8-0CEB-4043-8C19-A3CDBD21FC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B1DCA95-A4F6-40E5-8F29-C4550135C9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D2EFC33-5893-487D-BB47-B4FD79F894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45804D8-A82E-458D-8B57-2B1A63C936EF}"/>
              </a:ext>
            </a:extLst>
          </p:cNvPr>
          <p:cNvSpPr>
            <a:spLocks noGrp="1"/>
          </p:cNvSpPr>
          <p:nvPr>
            <p:ph type="dt" sz="half" idx="10"/>
          </p:nvPr>
        </p:nvSpPr>
        <p:spPr/>
        <p:txBody>
          <a:bodyPr/>
          <a:lstStyle/>
          <a:p>
            <a:fld id="{BFBAA74F-3314-4A3A-B79B-ECC590C81A09}" type="datetimeFigureOut">
              <a:rPr lang="zh-CN" altLang="en-US" smtClean="0"/>
              <a:t>2021/12/22</a:t>
            </a:fld>
            <a:endParaRPr lang="zh-CN" altLang="en-US"/>
          </a:p>
        </p:txBody>
      </p:sp>
      <p:sp>
        <p:nvSpPr>
          <p:cNvPr id="6" name="页脚占位符 5">
            <a:extLst>
              <a:ext uri="{FF2B5EF4-FFF2-40B4-BE49-F238E27FC236}">
                <a16:creationId xmlns:a16="http://schemas.microsoft.com/office/drawing/2014/main" id="{F7508528-2A5A-40F1-AF2C-76620DFF5C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ED6B479-A434-43C4-AFF9-8DB1618F810D}"/>
              </a:ext>
            </a:extLst>
          </p:cNvPr>
          <p:cNvSpPr>
            <a:spLocks noGrp="1"/>
          </p:cNvSpPr>
          <p:nvPr>
            <p:ph type="sldNum" sz="quarter" idx="12"/>
          </p:nvPr>
        </p:nvSpPr>
        <p:spPr/>
        <p:txBody>
          <a:bodyPr/>
          <a:lstStyle/>
          <a:p>
            <a:fld id="{4D7558C3-6BE0-4C17-B78A-34AE5D983AC3}" type="slidenum">
              <a:rPr lang="zh-CN" altLang="en-US" smtClean="0"/>
              <a:t>‹#›</a:t>
            </a:fld>
            <a:endParaRPr lang="zh-CN" altLang="en-US"/>
          </a:p>
        </p:txBody>
      </p:sp>
    </p:spTree>
    <p:extLst>
      <p:ext uri="{BB962C8B-B14F-4D97-AF65-F5344CB8AC3E}">
        <p14:creationId xmlns:p14="http://schemas.microsoft.com/office/powerpoint/2010/main" val="2803588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8438F66-0F8E-4291-9C67-59C7BB637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87ACFA8-2D21-478C-8A5B-0C5C4D8EA7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ACA4A2-863D-41C1-A220-B17C8287BB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BAA74F-3314-4A3A-B79B-ECC590C81A09}" type="datetimeFigureOut">
              <a:rPr lang="zh-CN" altLang="en-US" smtClean="0"/>
              <a:t>2021/12/22</a:t>
            </a:fld>
            <a:endParaRPr lang="zh-CN" altLang="en-US"/>
          </a:p>
        </p:txBody>
      </p:sp>
      <p:sp>
        <p:nvSpPr>
          <p:cNvPr id="5" name="页脚占位符 4">
            <a:extLst>
              <a:ext uri="{FF2B5EF4-FFF2-40B4-BE49-F238E27FC236}">
                <a16:creationId xmlns:a16="http://schemas.microsoft.com/office/drawing/2014/main" id="{C7B05C69-2B2D-476E-BCA3-173CAE832C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362FB1A-C36F-4890-B971-7F3BADF12E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558C3-6BE0-4C17-B78A-34AE5D983AC3}" type="slidenum">
              <a:rPr lang="zh-CN" altLang="en-US" smtClean="0"/>
              <a:t>‹#›</a:t>
            </a:fld>
            <a:endParaRPr lang="zh-CN" altLang="en-US"/>
          </a:p>
        </p:txBody>
      </p:sp>
    </p:spTree>
    <p:extLst>
      <p:ext uri="{BB962C8B-B14F-4D97-AF65-F5344CB8AC3E}">
        <p14:creationId xmlns:p14="http://schemas.microsoft.com/office/powerpoint/2010/main" val="2104234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BE9EB04-6510-4657-A529-EBB76FFD913B}"/>
              </a:ext>
            </a:extLst>
          </p:cNvPr>
          <p:cNvSpPr txBox="1"/>
          <p:nvPr/>
        </p:nvSpPr>
        <p:spPr>
          <a:xfrm>
            <a:off x="914818" y="2051426"/>
            <a:ext cx="10958399" cy="1656415"/>
          </a:xfrm>
          <a:prstGeom prst="rect">
            <a:avLst/>
          </a:prstGeom>
          <a:noFill/>
          <a:effectLst>
            <a:outerShdw blurRad="25400" dist="25400" dir="2700000" algn="tl" rotWithShape="0">
              <a:prstClr val="black">
                <a:alpha val="20000"/>
              </a:prstClr>
            </a:outerShdw>
          </a:effectLst>
        </p:spPr>
        <p:txBody>
          <a:bodyPr wrap="square" rtlCol="0">
            <a:spAutoFit/>
          </a:bodyPr>
          <a:lstStyle/>
          <a:p>
            <a:pPr>
              <a:lnSpc>
                <a:spcPct val="150000"/>
              </a:lnSpc>
            </a:pPr>
            <a:r>
              <a:rPr lang="en-US" altLang="zh-CN" sz="3600" dirty="0">
                <a:latin typeface="+mn-ea"/>
              </a:rPr>
              <a:t>BoB: BERT Over BERT for Training Persona-based Dialogue Models from Limited Personalized Data</a:t>
            </a:r>
          </a:p>
        </p:txBody>
      </p:sp>
      <p:sp>
        <p:nvSpPr>
          <p:cNvPr id="5" name="文本框 4">
            <a:extLst>
              <a:ext uri="{FF2B5EF4-FFF2-40B4-BE49-F238E27FC236}">
                <a16:creationId xmlns:a16="http://schemas.microsoft.com/office/drawing/2014/main" id="{71A4F2B4-8050-40BC-8ECE-C7783919F866}"/>
              </a:ext>
            </a:extLst>
          </p:cNvPr>
          <p:cNvSpPr txBox="1"/>
          <p:nvPr/>
        </p:nvSpPr>
        <p:spPr>
          <a:xfrm>
            <a:off x="7920000" y="5306400"/>
            <a:ext cx="2793599"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rPr>
              <a:t>51215901109	</a:t>
            </a:r>
            <a:r>
              <a:rPr lang="zh-CN" altLang="en-US" dirty="0">
                <a:latin typeface="微软雅黑" panose="020B0503020204020204" pitchFamily="34" charset="-122"/>
                <a:ea typeface="微软雅黑" panose="020B0503020204020204" pitchFamily="34" charset="-122"/>
              </a:rPr>
              <a:t>岑黎彬</a:t>
            </a:r>
          </a:p>
        </p:txBody>
      </p:sp>
    </p:spTree>
    <p:extLst>
      <p:ext uri="{BB962C8B-B14F-4D97-AF65-F5344CB8AC3E}">
        <p14:creationId xmlns:p14="http://schemas.microsoft.com/office/powerpoint/2010/main" val="3173955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71BF4CC-EA46-4215-9EDE-033DA7E3AD45}"/>
              </a:ext>
            </a:extLst>
          </p:cNvPr>
          <p:cNvSpPr txBox="1"/>
          <p:nvPr/>
        </p:nvSpPr>
        <p:spPr>
          <a:xfrm>
            <a:off x="327401" y="214415"/>
            <a:ext cx="6094708" cy="584775"/>
          </a:xfrm>
          <a:prstGeom prst="rect">
            <a:avLst/>
          </a:prstGeom>
          <a:noFill/>
        </p:spPr>
        <p:txBody>
          <a:bodyPr wrap="square">
            <a:spAutoFit/>
          </a:bodyPr>
          <a:lstStyle/>
          <a:p>
            <a:r>
              <a:rPr lang="zh-CN" altLang="en-US" sz="3200" b="1" dirty="0">
                <a:latin typeface="微软雅黑" panose="020B0503020204020204" pitchFamily="34" charset="-122"/>
                <a:ea typeface="微软雅黑" panose="020B0503020204020204" pitchFamily="34" charset="-122"/>
              </a:rPr>
              <a:t>实验</a:t>
            </a:r>
            <a:r>
              <a:rPr lang="en-US" altLang="zh-CN" sz="3200" b="1" dirty="0">
                <a:latin typeface="微软雅黑" panose="020B0503020204020204" pitchFamily="34" charset="-122"/>
                <a:ea typeface="微软雅黑" panose="020B0503020204020204" pitchFamily="34" charset="-122"/>
              </a:rPr>
              <a:t>-PersonaChat</a:t>
            </a:r>
            <a:endParaRPr lang="zh-CN" altLang="en-US" sz="3200" b="1"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C5013BC4-5412-497E-9D6C-A64258EB16A0}"/>
              </a:ext>
            </a:extLst>
          </p:cNvPr>
          <p:cNvPicPr>
            <a:picLocks noChangeAspect="1"/>
          </p:cNvPicPr>
          <p:nvPr/>
        </p:nvPicPr>
        <p:blipFill rotWithShape="1">
          <a:blip r:embed="rId3"/>
          <a:srcRect t="3176"/>
          <a:stretch/>
        </p:blipFill>
        <p:spPr>
          <a:xfrm>
            <a:off x="31125" y="799190"/>
            <a:ext cx="12160875" cy="3264946"/>
          </a:xfrm>
          <a:prstGeom prst="rect">
            <a:avLst/>
          </a:prstGeom>
        </p:spPr>
      </p:pic>
      <p:grpSp>
        <p:nvGrpSpPr>
          <p:cNvPr id="7" name="组合 6">
            <a:extLst>
              <a:ext uri="{FF2B5EF4-FFF2-40B4-BE49-F238E27FC236}">
                <a16:creationId xmlns:a16="http://schemas.microsoft.com/office/drawing/2014/main" id="{FA9178E5-2449-47C2-B86A-0DF67067C4A1}"/>
              </a:ext>
            </a:extLst>
          </p:cNvPr>
          <p:cNvGrpSpPr/>
          <p:nvPr/>
        </p:nvGrpSpPr>
        <p:grpSpPr>
          <a:xfrm>
            <a:off x="403976" y="3962399"/>
            <a:ext cx="11713801" cy="2951898"/>
            <a:chOff x="403976" y="3962399"/>
            <a:chExt cx="11713801" cy="2951898"/>
          </a:xfrm>
        </p:grpSpPr>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1730DCBA-51F1-410F-A0A7-5BAE13EBEB5D}"/>
                    </a:ext>
                  </a:extLst>
                </p:cNvPr>
                <p:cNvSpPr txBox="1"/>
                <p:nvPr/>
              </p:nvSpPr>
              <p:spPr>
                <a:xfrm>
                  <a:off x="403976" y="3962399"/>
                  <a:ext cx="6553654" cy="2951898"/>
                </a:xfrm>
                <a:prstGeom prst="rect">
                  <a:avLst/>
                </a:prstGeom>
                <a:noFill/>
              </p:spPr>
              <p:txBody>
                <a:bodyPr wrap="non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机器评价：</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PPL</a:t>
                  </a:r>
                  <a:r>
                    <a:rPr lang="zh-CN" altLang="en-US" dirty="0">
                      <a:latin typeface="微软雅黑" panose="020B0503020204020204" pitchFamily="34" charset="-122"/>
                      <a:ea typeface="微软雅黑" panose="020B0503020204020204" pitchFamily="34" charset="-122"/>
                    </a:rPr>
                    <a:t>：衡量生成句子与目标句子的契合程度，越低越好</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Dist.1</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&amp;</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Dist.2 &amp; D.AVG </a:t>
                  </a:r>
                  <a:r>
                    <a:rPr lang="zh-CN" altLang="en-US" dirty="0">
                      <a:latin typeface="微软雅黑" panose="020B0503020204020204" pitchFamily="34" charset="-122"/>
                      <a:ea typeface="微软雅黑" panose="020B0503020204020204" pitchFamily="34" charset="-122"/>
                    </a:rPr>
                    <a:t>：衡量生成句子的多样性，越高越好</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err="1">
                      <a:latin typeface="微软雅黑" panose="020B0503020204020204" pitchFamily="34" charset="-122"/>
                      <a:ea typeface="微软雅黑" panose="020B0503020204020204" pitchFamily="34" charset="-122"/>
                    </a:rPr>
                    <a:t>p.Ent</a:t>
                  </a:r>
                  <a:r>
                    <a:rPr lang="zh-CN" altLang="en-US" dirty="0">
                      <a:latin typeface="微软雅黑" panose="020B0503020204020204" pitchFamily="34" charset="-122"/>
                      <a:ea typeface="微软雅黑" panose="020B0503020204020204" pitchFamily="34" charset="-122"/>
                    </a:rPr>
                    <a:t>：生成人格一致的句子</a:t>
                  </a:r>
                  <a:r>
                    <a:rPr lang="en-US" altLang="zh-CN" dirty="0">
                      <a:latin typeface="微软雅黑" panose="020B0503020204020204" pitchFamily="34" charset="-122"/>
                      <a:ea typeface="微软雅黑" panose="020B0503020204020204" pitchFamily="34" charset="-122"/>
                    </a:rPr>
                    <a:t>PPL</a:t>
                  </a:r>
                  <a:r>
                    <a:rPr lang="zh-CN" altLang="en-US" dirty="0">
                      <a:latin typeface="微软雅黑" panose="020B0503020204020204" pitchFamily="34" charset="-122"/>
                      <a:ea typeface="微软雅黑" panose="020B0503020204020204" pitchFamily="34" charset="-122"/>
                    </a:rPr>
                    <a:t>，越高越好</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err="1">
                      <a:latin typeface="微软雅黑" panose="020B0503020204020204" pitchFamily="34" charset="-122"/>
                      <a:ea typeface="微软雅黑" panose="020B0503020204020204" pitchFamily="34" charset="-122"/>
                    </a:rPr>
                    <a:t>p.Ctd</a:t>
                  </a:r>
                  <a:r>
                    <a:rPr lang="zh-CN" altLang="en-US" dirty="0">
                      <a:latin typeface="微软雅黑" panose="020B0503020204020204" pitchFamily="34" charset="-122"/>
                      <a:ea typeface="微软雅黑" panose="020B0503020204020204" pitchFamily="34" charset="-122"/>
                    </a:rPr>
                    <a:t>：生成人格不一致的句子</a:t>
                  </a:r>
                  <a:r>
                    <a:rPr lang="en-US" altLang="zh-CN" dirty="0">
                      <a:latin typeface="微软雅黑" panose="020B0503020204020204" pitchFamily="34" charset="-122"/>
                      <a:ea typeface="微软雅黑" panose="020B0503020204020204" pitchFamily="34" charset="-122"/>
                    </a:rPr>
                    <a:t>PPL</a:t>
                  </a:r>
                  <a:r>
                    <a:rPr lang="zh-CN" altLang="en-US" dirty="0">
                      <a:latin typeface="微软雅黑" panose="020B0503020204020204" pitchFamily="34" charset="-122"/>
                      <a:ea typeface="微软雅黑" panose="020B0503020204020204" pitchFamily="34" charset="-122"/>
                    </a:rPr>
                    <a:t>，越低越好</a:t>
                  </a:r>
                  <a:endParaRPr lang="en-US" altLang="zh-CN" dirty="0">
                    <a:latin typeface="微软雅黑" panose="020B0503020204020204" pitchFamily="34" charset="-122"/>
                    <a:ea typeface="微软雅黑" panose="020B0503020204020204" pitchFamily="34" charset="-122"/>
                  </a:endParaRPr>
                </a:p>
                <a:p>
                  <a:pPr>
                    <a:lnSpc>
                      <a:spcPct val="150000"/>
                    </a:lnSpc>
                  </a:pP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ea typeface="Cambria Math" panose="02040503050406030204" pitchFamily="18" charset="0"/>
                        </a:rPr>
                        <m:t>P</m:t>
                      </m:r>
                    </m:oMath>
                  </a14:m>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p.Ctd</a:t>
                  </a:r>
                  <a:r>
                    <a:rPr lang="en-US" altLang="zh-CN" dirty="0">
                      <a:latin typeface="微软雅黑" panose="020B0503020204020204" pitchFamily="34" charset="-122"/>
                      <a:ea typeface="微软雅黑" panose="020B0503020204020204" pitchFamily="34" charset="-122"/>
                    </a:rPr>
                    <a:t> – </a:t>
                  </a:r>
                  <a:r>
                    <a:rPr lang="en-US" altLang="zh-CN" dirty="0" err="1">
                      <a:latin typeface="微软雅黑" panose="020B0503020204020204" pitchFamily="34" charset="-122"/>
                      <a:ea typeface="微软雅黑" panose="020B0503020204020204" pitchFamily="34" charset="-122"/>
                    </a:rPr>
                    <a:t>p.Ent</a:t>
                  </a:r>
                  <a:r>
                    <a:rPr lang="zh-CN" altLang="en-US" dirty="0">
                      <a:latin typeface="微软雅黑" panose="020B0503020204020204" pitchFamily="34" charset="-122"/>
                      <a:ea typeface="微软雅黑" panose="020B0503020204020204" pitchFamily="34" charset="-122"/>
                    </a:rPr>
                    <a:t>，衡量句子人格一致程度，越高越好</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err="1">
                      <a:latin typeface="微软雅黑" panose="020B0503020204020204" pitchFamily="34" charset="-122"/>
                      <a:ea typeface="微软雅黑" panose="020B0503020204020204" pitchFamily="34" charset="-122"/>
                    </a:rPr>
                    <a:t>C.Score</a:t>
                  </a:r>
                  <a:r>
                    <a:rPr lang="zh-CN" altLang="en-US" dirty="0">
                      <a:latin typeface="微软雅黑" panose="020B0503020204020204" pitchFamily="34" charset="-122"/>
                      <a:ea typeface="微软雅黑" panose="020B0503020204020204" pitchFamily="34" charset="-122"/>
                    </a:rPr>
                    <a:t>：使用裁判模型衡量人格一致性，越高越好</a:t>
                  </a:r>
                  <a:endParaRPr lang="en-US" altLang="zh-CN" dirty="0">
                    <a:latin typeface="微软雅黑" panose="020B0503020204020204" pitchFamily="34" charset="-122"/>
                    <a:ea typeface="微软雅黑" panose="020B0503020204020204" pitchFamily="34" charset="-122"/>
                  </a:endParaRPr>
                </a:p>
              </p:txBody>
            </p:sp>
          </mc:Choice>
          <mc:Fallback>
            <p:sp>
              <p:nvSpPr>
                <p:cNvPr id="2" name="文本框 1">
                  <a:extLst>
                    <a:ext uri="{FF2B5EF4-FFF2-40B4-BE49-F238E27FC236}">
                      <a16:creationId xmlns:a16="http://schemas.microsoft.com/office/drawing/2014/main" id="{1730DCBA-51F1-410F-A0A7-5BAE13EBEB5D}"/>
                    </a:ext>
                  </a:extLst>
                </p:cNvPr>
                <p:cNvSpPr txBox="1">
                  <a:spLocks noRot="1" noChangeAspect="1" noMove="1" noResize="1" noEditPoints="1" noAdjustHandles="1" noChangeArrowheads="1" noChangeShapeType="1" noTextEdit="1"/>
                </p:cNvSpPr>
                <p:nvPr/>
              </p:nvSpPr>
              <p:spPr>
                <a:xfrm>
                  <a:off x="403976" y="3962399"/>
                  <a:ext cx="6553654" cy="2951898"/>
                </a:xfrm>
                <a:prstGeom prst="rect">
                  <a:avLst/>
                </a:prstGeom>
                <a:blipFill>
                  <a:blip r:embed="rId4"/>
                  <a:stretch>
                    <a:fillRect l="-744" r="-186" b="-247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E98B1689-4331-4F03-9288-9F4D6B27F380}"/>
                </a:ext>
              </a:extLst>
            </p:cNvPr>
            <p:cNvSpPr txBox="1"/>
            <p:nvPr/>
          </p:nvSpPr>
          <p:spPr>
            <a:xfrm>
              <a:off x="6957630" y="3962399"/>
              <a:ext cx="5160147" cy="2120902"/>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人工评价：</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Flue</a:t>
              </a:r>
              <a:r>
                <a:rPr lang="zh-CN" altLang="en-US" dirty="0">
                  <a:latin typeface="微软雅黑" panose="020B0503020204020204" pitchFamily="34" charset="-122"/>
                  <a:ea typeface="微软雅黑" panose="020B0503020204020204" pitchFamily="34" charset="-122"/>
                </a:rPr>
                <a:t>：流畅性，</a:t>
              </a:r>
              <a:r>
                <a:rPr lang="en-US" altLang="zh-CN" dirty="0">
                  <a:latin typeface="微软雅黑" panose="020B0503020204020204" pitchFamily="34" charset="-122"/>
                  <a:ea typeface="微软雅黑" panose="020B0503020204020204" pitchFamily="34" charset="-122"/>
                </a:rPr>
                <a:t>0-5</a:t>
              </a:r>
              <a:r>
                <a:rPr lang="zh-CN" altLang="en-US" dirty="0">
                  <a:latin typeface="微软雅黑" panose="020B0503020204020204" pitchFamily="34" charset="-122"/>
                  <a:ea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Info</a:t>
              </a:r>
              <a:r>
                <a:rPr lang="zh-CN" altLang="en-US" dirty="0">
                  <a:latin typeface="微软雅黑" panose="020B0503020204020204" pitchFamily="34" charset="-122"/>
                  <a:ea typeface="微软雅黑" panose="020B0503020204020204" pitchFamily="34" charset="-122"/>
                </a:rPr>
                <a:t>：信息量，</a:t>
              </a:r>
              <a:r>
                <a:rPr lang="en-US" altLang="zh-CN" dirty="0">
                  <a:latin typeface="微软雅黑" panose="020B0503020204020204" pitchFamily="34" charset="-122"/>
                  <a:ea typeface="微软雅黑" panose="020B0503020204020204" pitchFamily="34" charset="-122"/>
                </a:rPr>
                <a:t>0-5</a:t>
              </a:r>
              <a:r>
                <a:rPr lang="zh-CN" altLang="en-US" dirty="0">
                  <a:latin typeface="微软雅黑" panose="020B0503020204020204" pitchFamily="34" charset="-122"/>
                  <a:ea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err="1">
                  <a:latin typeface="微软雅黑" panose="020B0503020204020204" pitchFamily="34" charset="-122"/>
                  <a:ea typeface="微软雅黑" panose="020B0503020204020204" pitchFamily="34" charset="-122"/>
                </a:rPr>
                <a:t>Relv</a:t>
              </a:r>
              <a:r>
                <a:rPr lang="zh-CN" altLang="en-US" dirty="0">
                  <a:latin typeface="微软雅黑" panose="020B0503020204020204" pitchFamily="34" charset="-122"/>
                  <a:ea typeface="微软雅黑" panose="020B0503020204020204" pitchFamily="34" charset="-122"/>
                </a:rPr>
                <a:t>：回答与提问的相关性，</a:t>
              </a:r>
              <a:r>
                <a:rPr lang="en-US" altLang="zh-CN" dirty="0">
                  <a:latin typeface="微软雅黑" panose="020B0503020204020204" pitchFamily="34" charset="-122"/>
                  <a:ea typeface="微软雅黑" panose="020B0503020204020204" pitchFamily="34" charset="-122"/>
                </a:rPr>
                <a:t>0-5</a:t>
              </a:r>
              <a:r>
                <a:rPr lang="zh-CN" altLang="en-US" dirty="0">
                  <a:latin typeface="微软雅黑" panose="020B0503020204020204" pitchFamily="34" charset="-122"/>
                  <a:ea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err="1">
                  <a:latin typeface="微软雅黑" panose="020B0503020204020204" pitchFamily="34" charset="-122"/>
                  <a:ea typeface="微软雅黑" panose="020B0503020204020204" pitchFamily="34" charset="-122"/>
                </a:rPr>
                <a:t>Per.C</a:t>
              </a:r>
              <a:r>
                <a:rPr lang="zh-CN" altLang="en-US" dirty="0">
                  <a:latin typeface="微软雅黑" panose="020B0503020204020204" pitchFamily="34" charset="-122"/>
                  <a:ea typeface="微软雅黑" panose="020B0503020204020204" pitchFamily="34" charset="-122"/>
                </a:rPr>
                <a:t>：回答与给定人格信息的一致性，</a:t>
              </a:r>
              <a:r>
                <a:rPr lang="en-US" altLang="zh-CN" dirty="0">
                  <a:latin typeface="微软雅黑" panose="020B0503020204020204" pitchFamily="34" charset="-122"/>
                  <a:ea typeface="微软雅黑" panose="020B0503020204020204" pitchFamily="34" charset="-122"/>
                </a:rPr>
                <a:t>0-1</a:t>
              </a:r>
              <a:r>
                <a:rPr lang="zh-CN" altLang="en-US" dirty="0">
                  <a:latin typeface="微软雅黑" panose="020B0503020204020204" pitchFamily="34" charset="-122"/>
                  <a:ea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30410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71BF4CC-EA46-4215-9EDE-033DA7E3AD45}"/>
              </a:ext>
            </a:extLst>
          </p:cNvPr>
          <p:cNvSpPr txBox="1"/>
          <p:nvPr/>
        </p:nvSpPr>
        <p:spPr>
          <a:xfrm>
            <a:off x="327401" y="214415"/>
            <a:ext cx="6094708" cy="584775"/>
          </a:xfrm>
          <a:prstGeom prst="rect">
            <a:avLst/>
          </a:prstGeom>
          <a:noFill/>
        </p:spPr>
        <p:txBody>
          <a:bodyPr wrap="square">
            <a:spAutoFit/>
          </a:bodyPr>
          <a:lstStyle/>
          <a:p>
            <a:r>
              <a:rPr lang="zh-CN" altLang="en-US" sz="3200" b="1" dirty="0">
                <a:latin typeface="微软雅黑" panose="020B0503020204020204" pitchFamily="34" charset="-122"/>
                <a:ea typeface="微软雅黑" panose="020B0503020204020204" pitchFamily="34" charset="-122"/>
              </a:rPr>
              <a:t>实验</a:t>
            </a:r>
            <a:r>
              <a:rPr lang="en-US" altLang="zh-CN" sz="3200" b="1" dirty="0">
                <a:latin typeface="微软雅黑" panose="020B0503020204020204" pitchFamily="34" charset="-122"/>
                <a:ea typeface="微软雅黑" panose="020B0503020204020204" pitchFamily="34" charset="-122"/>
              </a:rPr>
              <a:t>-PersonaChat-</a:t>
            </a:r>
            <a:r>
              <a:rPr lang="zh-CN" altLang="en-US" sz="3200" b="1" dirty="0">
                <a:latin typeface="微软雅黑" panose="020B0503020204020204" pitchFamily="34" charset="-122"/>
                <a:ea typeface="微软雅黑" panose="020B0503020204020204" pitchFamily="34" charset="-122"/>
              </a:rPr>
              <a:t>部分训练</a:t>
            </a:r>
          </a:p>
        </p:txBody>
      </p:sp>
      <p:pic>
        <p:nvPicPr>
          <p:cNvPr id="3" name="图片 2">
            <a:extLst>
              <a:ext uri="{FF2B5EF4-FFF2-40B4-BE49-F238E27FC236}">
                <a16:creationId xmlns:a16="http://schemas.microsoft.com/office/drawing/2014/main" id="{A97FA142-AC18-4586-9B20-B7EB987E5FF8}"/>
              </a:ext>
            </a:extLst>
          </p:cNvPr>
          <p:cNvPicPr>
            <a:picLocks noChangeAspect="1"/>
          </p:cNvPicPr>
          <p:nvPr/>
        </p:nvPicPr>
        <p:blipFill>
          <a:blip r:embed="rId3"/>
          <a:stretch>
            <a:fillRect/>
          </a:stretch>
        </p:blipFill>
        <p:spPr>
          <a:xfrm>
            <a:off x="0" y="1079252"/>
            <a:ext cx="12192000" cy="2856519"/>
          </a:xfrm>
          <a:prstGeom prst="rect">
            <a:avLst/>
          </a:prstGeom>
        </p:spPr>
      </p:pic>
      <p:grpSp>
        <p:nvGrpSpPr>
          <p:cNvPr id="6" name="组合 5">
            <a:extLst>
              <a:ext uri="{FF2B5EF4-FFF2-40B4-BE49-F238E27FC236}">
                <a16:creationId xmlns:a16="http://schemas.microsoft.com/office/drawing/2014/main" id="{C8BBCAAF-BB4A-42B4-B30C-B13CF7AE3EC2}"/>
              </a:ext>
            </a:extLst>
          </p:cNvPr>
          <p:cNvGrpSpPr/>
          <p:nvPr/>
        </p:nvGrpSpPr>
        <p:grpSpPr>
          <a:xfrm>
            <a:off x="403976" y="3962399"/>
            <a:ext cx="11713801" cy="2951898"/>
            <a:chOff x="403976" y="3962399"/>
            <a:chExt cx="11713801" cy="2951898"/>
          </a:xfrm>
        </p:grpSpPr>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720EA416-4D5C-4B15-AD3C-2DB6CFC8F13A}"/>
                    </a:ext>
                  </a:extLst>
                </p:cNvPr>
                <p:cNvSpPr txBox="1"/>
                <p:nvPr/>
              </p:nvSpPr>
              <p:spPr>
                <a:xfrm>
                  <a:off x="403976" y="3962399"/>
                  <a:ext cx="6553654" cy="2951898"/>
                </a:xfrm>
                <a:prstGeom prst="rect">
                  <a:avLst/>
                </a:prstGeom>
                <a:noFill/>
              </p:spPr>
              <p:txBody>
                <a:bodyPr wrap="non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机器评价：</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PPL</a:t>
                  </a:r>
                  <a:r>
                    <a:rPr lang="zh-CN" altLang="en-US" dirty="0">
                      <a:latin typeface="微软雅黑" panose="020B0503020204020204" pitchFamily="34" charset="-122"/>
                      <a:ea typeface="微软雅黑" panose="020B0503020204020204" pitchFamily="34" charset="-122"/>
                    </a:rPr>
                    <a:t>：衡量生成句子与目标句子的契合程度，越低越好</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Dist.1</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&amp;</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Dist.2 &amp; D.AVG </a:t>
                  </a:r>
                  <a:r>
                    <a:rPr lang="zh-CN" altLang="en-US" dirty="0">
                      <a:latin typeface="微软雅黑" panose="020B0503020204020204" pitchFamily="34" charset="-122"/>
                      <a:ea typeface="微软雅黑" panose="020B0503020204020204" pitchFamily="34" charset="-122"/>
                    </a:rPr>
                    <a:t>：衡量生成句子的多样性，越高越好</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err="1">
                      <a:latin typeface="微软雅黑" panose="020B0503020204020204" pitchFamily="34" charset="-122"/>
                      <a:ea typeface="微软雅黑" panose="020B0503020204020204" pitchFamily="34" charset="-122"/>
                    </a:rPr>
                    <a:t>p.Ent</a:t>
                  </a:r>
                  <a:r>
                    <a:rPr lang="zh-CN" altLang="en-US" dirty="0">
                      <a:latin typeface="微软雅黑" panose="020B0503020204020204" pitchFamily="34" charset="-122"/>
                      <a:ea typeface="微软雅黑" panose="020B0503020204020204" pitchFamily="34" charset="-122"/>
                    </a:rPr>
                    <a:t>：生成人格一致的句子</a:t>
                  </a:r>
                  <a:r>
                    <a:rPr lang="en-US" altLang="zh-CN" dirty="0">
                      <a:latin typeface="微软雅黑" panose="020B0503020204020204" pitchFamily="34" charset="-122"/>
                      <a:ea typeface="微软雅黑" panose="020B0503020204020204" pitchFamily="34" charset="-122"/>
                    </a:rPr>
                    <a:t>PPL</a:t>
                  </a:r>
                  <a:r>
                    <a:rPr lang="zh-CN" altLang="en-US" dirty="0">
                      <a:latin typeface="微软雅黑" panose="020B0503020204020204" pitchFamily="34" charset="-122"/>
                      <a:ea typeface="微软雅黑" panose="020B0503020204020204" pitchFamily="34" charset="-122"/>
                    </a:rPr>
                    <a:t>，越高越好</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err="1">
                      <a:latin typeface="微软雅黑" panose="020B0503020204020204" pitchFamily="34" charset="-122"/>
                      <a:ea typeface="微软雅黑" panose="020B0503020204020204" pitchFamily="34" charset="-122"/>
                    </a:rPr>
                    <a:t>p.Ctd</a:t>
                  </a:r>
                  <a:r>
                    <a:rPr lang="zh-CN" altLang="en-US" dirty="0">
                      <a:latin typeface="微软雅黑" panose="020B0503020204020204" pitchFamily="34" charset="-122"/>
                      <a:ea typeface="微软雅黑" panose="020B0503020204020204" pitchFamily="34" charset="-122"/>
                    </a:rPr>
                    <a:t>：生成人格不一致的句子</a:t>
                  </a:r>
                  <a:r>
                    <a:rPr lang="en-US" altLang="zh-CN" dirty="0">
                      <a:latin typeface="微软雅黑" panose="020B0503020204020204" pitchFamily="34" charset="-122"/>
                      <a:ea typeface="微软雅黑" panose="020B0503020204020204" pitchFamily="34" charset="-122"/>
                    </a:rPr>
                    <a:t>PPL</a:t>
                  </a:r>
                  <a:r>
                    <a:rPr lang="zh-CN" altLang="en-US" dirty="0">
                      <a:latin typeface="微软雅黑" panose="020B0503020204020204" pitchFamily="34" charset="-122"/>
                      <a:ea typeface="微软雅黑" panose="020B0503020204020204" pitchFamily="34" charset="-122"/>
                    </a:rPr>
                    <a:t>，越低越好</a:t>
                  </a:r>
                  <a:endParaRPr lang="en-US" altLang="zh-CN" dirty="0">
                    <a:latin typeface="微软雅黑" panose="020B0503020204020204" pitchFamily="34" charset="-122"/>
                    <a:ea typeface="微软雅黑" panose="020B0503020204020204" pitchFamily="34" charset="-122"/>
                  </a:endParaRPr>
                </a:p>
                <a:p>
                  <a:pPr>
                    <a:lnSpc>
                      <a:spcPct val="150000"/>
                    </a:lnSpc>
                  </a:pP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ea typeface="Cambria Math" panose="02040503050406030204" pitchFamily="18" charset="0"/>
                        </a:rPr>
                        <m:t>P</m:t>
                      </m:r>
                    </m:oMath>
                  </a14:m>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p.Ctd</a:t>
                  </a:r>
                  <a:r>
                    <a:rPr lang="en-US" altLang="zh-CN" dirty="0">
                      <a:latin typeface="微软雅黑" panose="020B0503020204020204" pitchFamily="34" charset="-122"/>
                      <a:ea typeface="微软雅黑" panose="020B0503020204020204" pitchFamily="34" charset="-122"/>
                    </a:rPr>
                    <a:t> – </a:t>
                  </a:r>
                  <a:r>
                    <a:rPr lang="en-US" altLang="zh-CN" dirty="0" err="1">
                      <a:latin typeface="微软雅黑" panose="020B0503020204020204" pitchFamily="34" charset="-122"/>
                      <a:ea typeface="微软雅黑" panose="020B0503020204020204" pitchFamily="34" charset="-122"/>
                    </a:rPr>
                    <a:t>p.Ent</a:t>
                  </a:r>
                  <a:r>
                    <a:rPr lang="zh-CN" altLang="en-US" dirty="0">
                      <a:latin typeface="微软雅黑" panose="020B0503020204020204" pitchFamily="34" charset="-122"/>
                      <a:ea typeface="微软雅黑" panose="020B0503020204020204" pitchFamily="34" charset="-122"/>
                    </a:rPr>
                    <a:t>，衡量句子人格一致程度，越高越好</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err="1">
                      <a:latin typeface="微软雅黑" panose="020B0503020204020204" pitchFamily="34" charset="-122"/>
                      <a:ea typeface="微软雅黑" panose="020B0503020204020204" pitchFamily="34" charset="-122"/>
                    </a:rPr>
                    <a:t>C.Score</a:t>
                  </a:r>
                  <a:r>
                    <a:rPr lang="zh-CN" altLang="en-US" dirty="0">
                      <a:latin typeface="微软雅黑" panose="020B0503020204020204" pitchFamily="34" charset="-122"/>
                      <a:ea typeface="微软雅黑" panose="020B0503020204020204" pitchFamily="34" charset="-122"/>
                    </a:rPr>
                    <a:t>：使用裁判模型衡量人格一致性，越高越好</a:t>
                  </a:r>
                  <a:endParaRPr lang="en-US" altLang="zh-CN" dirty="0">
                    <a:latin typeface="微软雅黑" panose="020B0503020204020204" pitchFamily="34" charset="-122"/>
                    <a:ea typeface="微软雅黑" panose="020B0503020204020204" pitchFamily="34" charset="-122"/>
                  </a:endParaRPr>
                </a:p>
              </p:txBody>
            </p:sp>
          </mc:Choice>
          <mc:Fallback>
            <p:sp>
              <p:nvSpPr>
                <p:cNvPr id="7" name="文本框 6">
                  <a:extLst>
                    <a:ext uri="{FF2B5EF4-FFF2-40B4-BE49-F238E27FC236}">
                      <a16:creationId xmlns:a16="http://schemas.microsoft.com/office/drawing/2014/main" id="{720EA416-4D5C-4B15-AD3C-2DB6CFC8F13A}"/>
                    </a:ext>
                  </a:extLst>
                </p:cNvPr>
                <p:cNvSpPr txBox="1">
                  <a:spLocks noRot="1" noChangeAspect="1" noMove="1" noResize="1" noEditPoints="1" noAdjustHandles="1" noChangeArrowheads="1" noChangeShapeType="1" noTextEdit="1"/>
                </p:cNvSpPr>
                <p:nvPr/>
              </p:nvSpPr>
              <p:spPr>
                <a:xfrm>
                  <a:off x="403976" y="3962399"/>
                  <a:ext cx="6553654" cy="2951898"/>
                </a:xfrm>
                <a:prstGeom prst="rect">
                  <a:avLst/>
                </a:prstGeom>
                <a:blipFill>
                  <a:blip r:embed="rId4"/>
                  <a:stretch>
                    <a:fillRect l="-744" r="-186" b="-2479"/>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E7F5A736-F9F7-4EB0-8D59-428248E27010}"/>
                </a:ext>
              </a:extLst>
            </p:cNvPr>
            <p:cNvSpPr txBox="1"/>
            <p:nvPr/>
          </p:nvSpPr>
          <p:spPr>
            <a:xfrm>
              <a:off x="6957630" y="3962399"/>
              <a:ext cx="5160147" cy="2120902"/>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人工评价：</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Flue</a:t>
              </a:r>
              <a:r>
                <a:rPr lang="zh-CN" altLang="en-US" dirty="0">
                  <a:latin typeface="微软雅黑" panose="020B0503020204020204" pitchFamily="34" charset="-122"/>
                  <a:ea typeface="微软雅黑" panose="020B0503020204020204" pitchFamily="34" charset="-122"/>
                </a:rPr>
                <a:t>：流畅性，</a:t>
              </a:r>
              <a:r>
                <a:rPr lang="en-US" altLang="zh-CN" dirty="0">
                  <a:latin typeface="微软雅黑" panose="020B0503020204020204" pitchFamily="34" charset="-122"/>
                  <a:ea typeface="微软雅黑" panose="020B0503020204020204" pitchFamily="34" charset="-122"/>
                </a:rPr>
                <a:t>0-5</a:t>
              </a:r>
              <a:r>
                <a:rPr lang="zh-CN" altLang="en-US" dirty="0">
                  <a:latin typeface="微软雅黑" panose="020B0503020204020204" pitchFamily="34" charset="-122"/>
                  <a:ea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Info</a:t>
              </a:r>
              <a:r>
                <a:rPr lang="zh-CN" altLang="en-US" dirty="0">
                  <a:latin typeface="微软雅黑" panose="020B0503020204020204" pitchFamily="34" charset="-122"/>
                  <a:ea typeface="微软雅黑" panose="020B0503020204020204" pitchFamily="34" charset="-122"/>
                </a:rPr>
                <a:t>：信息量，</a:t>
              </a:r>
              <a:r>
                <a:rPr lang="en-US" altLang="zh-CN" dirty="0">
                  <a:latin typeface="微软雅黑" panose="020B0503020204020204" pitchFamily="34" charset="-122"/>
                  <a:ea typeface="微软雅黑" panose="020B0503020204020204" pitchFamily="34" charset="-122"/>
                </a:rPr>
                <a:t>0-5</a:t>
              </a:r>
              <a:r>
                <a:rPr lang="zh-CN" altLang="en-US" dirty="0">
                  <a:latin typeface="微软雅黑" panose="020B0503020204020204" pitchFamily="34" charset="-122"/>
                  <a:ea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err="1">
                  <a:latin typeface="微软雅黑" panose="020B0503020204020204" pitchFamily="34" charset="-122"/>
                  <a:ea typeface="微软雅黑" panose="020B0503020204020204" pitchFamily="34" charset="-122"/>
                </a:rPr>
                <a:t>Relv</a:t>
              </a:r>
              <a:r>
                <a:rPr lang="zh-CN" altLang="en-US" dirty="0">
                  <a:latin typeface="微软雅黑" panose="020B0503020204020204" pitchFamily="34" charset="-122"/>
                  <a:ea typeface="微软雅黑" panose="020B0503020204020204" pitchFamily="34" charset="-122"/>
                </a:rPr>
                <a:t>：回答与提问的相关性，</a:t>
              </a:r>
              <a:r>
                <a:rPr lang="en-US" altLang="zh-CN" dirty="0">
                  <a:latin typeface="微软雅黑" panose="020B0503020204020204" pitchFamily="34" charset="-122"/>
                  <a:ea typeface="微软雅黑" panose="020B0503020204020204" pitchFamily="34" charset="-122"/>
                </a:rPr>
                <a:t>0-5</a:t>
              </a:r>
              <a:r>
                <a:rPr lang="zh-CN" altLang="en-US" dirty="0">
                  <a:latin typeface="微软雅黑" panose="020B0503020204020204" pitchFamily="34" charset="-122"/>
                  <a:ea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err="1">
                  <a:latin typeface="微软雅黑" panose="020B0503020204020204" pitchFamily="34" charset="-122"/>
                  <a:ea typeface="微软雅黑" panose="020B0503020204020204" pitchFamily="34" charset="-122"/>
                </a:rPr>
                <a:t>Per.C</a:t>
              </a:r>
              <a:r>
                <a:rPr lang="zh-CN" altLang="en-US" dirty="0">
                  <a:latin typeface="微软雅黑" panose="020B0503020204020204" pitchFamily="34" charset="-122"/>
                  <a:ea typeface="微软雅黑" panose="020B0503020204020204" pitchFamily="34" charset="-122"/>
                </a:rPr>
                <a:t>：回答与给定人格信息的一致性，</a:t>
              </a:r>
              <a:r>
                <a:rPr lang="en-US" altLang="zh-CN" dirty="0">
                  <a:latin typeface="微软雅黑" panose="020B0503020204020204" pitchFamily="34" charset="-122"/>
                  <a:ea typeface="微软雅黑" panose="020B0503020204020204" pitchFamily="34" charset="-122"/>
                </a:rPr>
                <a:t>0-1</a:t>
              </a:r>
              <a:r>
                <a:rPr lang="zh-CN" altLang="en-US" dirty="0">
                  <a:latin typeface="微软雅黑" panose="020B0503020204020204" pitchFamily="34" charset="-122"/>
                  <a:ea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776656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FECEDF4-343B-49F7-8E82-5DA1E4C283BA}"/>
              </a:ext>
            </a:extLst>
          </p:cNvPr>
          <p:cNvPicPr>
            <a:picLocks noChangeAspect="1"/>
          </p:cNvPicPr>
          <p:nvPr/>
        </p:nvPicPr>
        <p:blipFill>
          <a:blip r:embed="rId3"/>
          <a:stretch>
            <a:fillRect/>
          </a:stretch>
        </p:blipFill>
        <p:spPr>
          <a:xfrm>
            <a:off x="0" y="713052"/>
            <a:ext cx="12192000" cy="4432089"/>
          </a:xfrm>
          <a:prstGeom prst="rect">
            <a:avLst/>
          </a:prstGeom>
        </p:spPr>
      </p:pic>
      <p:sp>
        <p:nvSpPr>
          <p:cNvPr id="4" name="文本框 3">
            <a:extLst>
              <a:ext uri="{FF2B5EF4-FFF2-40B4-BE49-F238E27FC236}">
                <a16:creationId xmlns:a16="http://schemas.microsoft.com/office/drawing/2014/main" id="{A71BF4CC-EA46-4215-9EDE-033DA7E3AD45}"/>
              </a:ext>
            </a:extLst>
          </p:cNvPr>
          <p:cNvSpPr txBox="1"/>
          <p:nvPr/>
        </p:nvSpPr>
        <p:spPr>
          <a:xfrm>
            <a:off x="327401" y="214415"/>
            <a:ext cx="6094708" cy="584775"/>
          </a:xfrm>
          <a:prstGeom prst="rect">
            <a:avLst/>
          </a:prstGeom>
          <a:noFill/>
        </p:spPr>
        <p:txBody>
          <a:bodyPr wrap="square">
            <a:spAutoFit/>
          </a:bodyPr>
          <a:lstStyle/>
          <a:p>
            <a:r>
              <a:rPr lang="zh-CN" altLang="en-US" sz="3200" b="1" dirty="0">
                <a:latin typeface="微软雅黑" panose="020B0503020204020204" pitchFamily="34" charset="-122"/>
                <a:ea typeface="微软雅黑" panose="020B0503020204020204" pitchFamily="34" charset="-122"/>
              </a:rPr>
              <a:t>实验</a:t>
            </a:r>
            <a:r>
              <a:rPr lang="en-US" altLang="zh-CN" sz="3200" b="1" dirty="0">
                <a:latin typeface="微软雅黑" panose="020B0503020204020204" pitchFamily="34" charset="-122"/>
                <a:ea typeface="微软雅黑" panose="020B0503020204020204" pitchFamily="34" charset="-122"/>
              </a:rPr>
              <a:t>-PersonalDialog</a:t>
            </a:r>
            <a:endParaRPr lang="zh-CN" altLang="en-US" sz="3200" b="1"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A4659DD8-0429-4DEB-B585-F7FE3D0058FE}"/>
              </a:ext>
            </a:extLst>
          </p:cNvPr>
          <p:cNvSpPr txBox="1"/>
          <p:nvPr/>
        </p:nvSpPr>
        <p:spPr>
          <a:xfrm>
            <a:off x="788504" y="5193206"/>
            <a:ext cx="5307496" cy="1296637"/>
          </a:xfrm>
          <a:prstGeom prst="rect">
            <a:avLst/>
          </a:prstGeom>
          <a:noFill/>
        </p:spPr>
        <p:txBody>
          <a:bodyPr wrap="square" rtlCol="0">
            <a:spAutoFit/>
          </a:bodyPr>
          <a:lstStyle/>
          <a:p>
            <a:pPr>
              <a:lnSpc>
                <a:spcPct val="150000"/>
              </a:lnSpc>
            </a:pPr>
            <a:r>
              <a:rPr lang="en-US" altLang="zh-CN" b="1" dirty="0">
                <a:latin typeface="微软雅黑" panose="020B0503020204020204" pitchFamily="34" charset="-122"/>
                <a:ea typeface="微软雅黑" panose="020B0503020204020204" pitchFamily="34" charset="-122"/>
              </a:rPr>
              <a:t>Radom Testset</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从训练集随机抽取的测试样本，其中只有约</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的问答包含人格特质信息</a:t>
            </a:r>
          </a:p>
        </p:txBody>
      </p:sp>
      <p:sp>
        <p:nvSpPr>
          <p:cNvPr id="13" name="文本框 12">
            <a:extLst>
              <a:ext uri="{FF2B5EF4-FFF2-40B4-BE49-F238E27FC236}">
                <a16:creationId xmlns:a16="http://schemas.microsoft.com/office/drawing/2014/main" id="{9502BF75-1F73-4EAB-B76F-1A9A948ED204}"/>
              </a:ext>
            </a:extLst>
          </p:cNvPr>
          <p:cNvSpPr txBox="1"/>
          <p:nvPr/>
        </p:nvSpPr>
        <p:spPr>
          <a:xfrm>
            <a:off x="6673899" y="5197194"/>
            <a:ext cx="5471717" cy="881139"/>
          </a:xfrm>
          <a:prstGeom prst="rect">
            <a:avLst/>
          </a:prstGeom>
          <a:noFill/>
        </p:spPr>
        <p:txBody>
          <a:bodyPr wrap="square">
            <a:spAutoFit/>
          </a:bodyPr>
          <a:lstStyle/>
          <a:p>
            <a:pPr>
              <a:lnSpc>
                <a:spcPct val="150000"/>
              </a:lnSpc>
            </a:pPr>
            <a:r>
              <a:rPr lang="en-US" altLang="zh-CN" b="1" dirty="0">
                <a:latin typeface="微软雅黑" panose="020B0503020204020204" pitchFamily="34" charset="-122"/>
                <a:ea typeface="微软雅黑" panose="020B0503020204020204" pitchFamily="34" charset="-122"/>
              </a:rPr>
              <a:t>Biased Testset</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特定挑选的人格相关对话，约</a:t>
            </a:r>
            <a:r>
              <a:rPr lang="en-US" altLang="zh-CN" dirty="0">
                <a:latin typeface="微软雅黑" panose="020B0503020204020204" pitchFamily="34" charset="-122"/>
                <a:ea typeface="微软雅黑" panose="020B0503020204020204" pitchFamily="34" charset="-122"/>
              </a:rPr>
              <a:t>28%</a:t>
            </a:r>
            <a:r>
              <a:rPr lang="zh-CN" altLang="en-US" dirty="0">
                <a:latin typeface="微软雅黑" panose="020B0503020204020204" pitchFamily="34" charset="-122"/>
                <a:ea typeface="微软雅黑" panose="020B0503020204020204" pitchFamily="34" charset="-122"/>
              </a:rPr>
              <a:t>问答包含人格信息</a:t>
            </a:r>
          </a:p>
        </p:txBody>
      </p:sp>
    </p:spTree>
    <p:extLst>
      <p:ext uri="{BB962C8B-B14F-4D97-AF65-F5344CB8AC3E}">
        <p14:creationId xmlns:p14="http://schemas.microsoft.com/office/powerpoint/2010/main" val="1522784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71BF4CC-EA46-4215-9EDE-033DA7E3AD45}"/>
              </a:ext>
            </a:extLst>
          </p:cNvPr>
          <p:cNvSpPr txBox="1"/>
          <p:nvPr/>
        </p:nvSpPr>
        <p:spPr>
          <a:xfrm>
            <a:off x="327401" y="214415"/>
            <a:ext cx="6094708" cy="584775"/>
          </a:xfrm>
          <a:prstGeom prst="rect">
            <a:avLst/>
          </a:prstGeom>
          <a:noFill/>
        </p:spPr>
        <p:txBody>
          <a:bodyPr wrap="square">
            <a:spAutoFit/>
          </a:bodyPr>
          <a:lstStyle/>
          <a:p>
            <a:r>
              <a:rPr lang="zh-CN" altLang="en-US" sz="3200" b="1" dirty="0">
                <a:latin typeface="微软雅黑" panose="020B0503020204020204" pitchFamily="34" charset="-122"/>
                <a:ea typeface="微软雅黑" panose="020B0503020204020204" pitchFamily="34" charset="-122"/>
              </a:rPr>
              <a:t>消融</a:t>
            </a:r>
          </a:p>
        </p:txBody>
      </p:sp>
      <p:pic>
        <p:nvPicPr>
          <p:cNvPr id="3" name="图片 2">
            <a:extLst>
              <a:ext uri="{FF2B5EF4-FFF2-40B4-BE49-F238E27FC236}">
                <a16:creationId xmlns:a16="http://schemas.microsoft.com/office/drawing/2014/main" id="{053FDDC0-7B02-4625-BCD9-1151DCB45E03}"/>
              </a:ext>
            </a:extLst>
          </p:cNvPr>
          <p:cNvPicPr>
            <a:picLocks noChangeAspect="1"/>
          </p:cNvPicPr>
          <p:nvPr/>
        </p:nvPicPr>
        <p:blipFill>
          <a:blip r:embed="rId3"/>
          <a:stretch>
            <a:fillRect/>
          </a:stretch>
        </p:blipFill>
        <p:spPr>
          <a:xfrm>
            <a:off x="1927154" y="1007162"/>
            <a:ext cx="7362619" cy="3761259"/>
          </a:xfrm>
          <a:prstGeom prst="rect">
            <a:avLst/>
          </a:prstGeom>
        </p:spPr>
      </p:pic>
      <p:sp>
        <p:nvSpPr>
          <p:cNvPr id="9" name="文本框 8">
            <a:extLst>
              <a:ext uri="{FF2B5EF4-FFF2-40B4-BE49-F238E27FC236}">
                <a16:creationId xmlns:a16="http://schemas.microsoft.com/office/drawing/2014/main" id="{5FAE4755-AD8D-4A80-9718-C133BFB75308}"/>
              </a:ext>
            </a:extLst>
          </p:cNvPr>
          <p:cNvSpPr txBox="1"/>
          <p:nvPr/>
        </p:nvSpPr>
        <p:spPr>
          <a:xfrm>
            <a:off x="2789582" y="5043540"/>
            <a:ext cx="5327374" cy="1289905"/>
          </a:xfrm>
          <a:prstGeom prst="rect">
            <a:avLst/>
          </a:prstGeom>
          <a:noFill/>
        </p:spPr>
        <p:txBody>
          <a:bodyPr wrap="square">
            <a:spAutoFit/>
          </a:bodyPr>
          <a:lstStyle/>
          <a:p>
            <a:pPr>
              <a:lnSpc>
                <a:spcPct val="150000"/>
              </a:lnSpc>
            </a:pPr>
            <a:r>
              <a:rPr lang="en-US" altLang="zh-CN" b="1" dirty="0">
                <a:latin typeface="微软雅黑" panose="020B0503020204020204" pitchFamily="34" charset="-122"/>
                <a:ea typeface="微软雅黑" panose="020B0503020204020204" pitchFamily="34" charset="-122"/>
              </a:rPr>
              <a:t>w/o UL</a:t>
            </a:r>
            <a:r>
              <a:rPr lang="zh-CN" altLang="en-US"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移除</a:t>
            </a:r>
            <a:r>
              <a:rPr lang="en-US" altLang="zh-CN" dirty="0">
                <a:latin typeface="微软雅黑" panose="020B0503020204020204" pitchFamily="34" charset="-122"/>
                <a:ea typeface="微软雅黑" panose="020B0503020204020204" pitchFamily="34" charset="-122"/>
              </a:rPr>
              <a:t>D2</a:t>
            </a:r>
            <a:r>
              <a:rPr lang="zh-CN" altLang="en-US" dirty="0">
                <a:latin typeface="微软雅黑" panose="020B0503020204020204" pitchFamily="34" charset="-122"/>
                <a:ea typeface="微软雅黑" panose="020B0503020204020204" pitchFamily="34" charset="-122"/>
              </a:rPr>
              <a:t>上的非似然训练方法</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E+D1</a:t>
            </a:r>
            <a:r>
              <a:rPr lang="zh-CN" altLang="en-US"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移除解码器</a:t>
            </a:r>
            <a:r>
              <a:rPr lang="en-US" altLang="zh-CN" dirty="0">
                <a:latin typeface="微软雅黑" panose="020B0503020204020204" pitchFamily="34" charset="-122"/>
                <a:ea typeface="微软雅黑" panose="020B0503020204020204" pitchFamily="34" charset="-122"/>
              </a:rPr>
              <a:t>D2</a:t>
            </a:r>
            <a:r>
              <a:rPr lang="zh-CN" altLang="en-US" dirty="0">
                <a:latin typeface="微软雅黑" panose="020B0503020204020204" pitchFamily="34" charset="-122"/>
                <a:ea typeface="微软雅黑" panose="020B0503020204020204" pitchFamily="34" charset="-122"/>
              </a:rPr>
              <a:t>，只保留</a:t>
            </a:r>
            <a:r>
              <a:rPr lang="en-US" altLang="zh-CN" dirty="0">
                <a:latin typeface="微软雅黑" panose="020B0503020204020204" pitchFamily="34" charset="-122"/>
                <a:ea typeface="微软雅黑" panose="020B0503020204020204" pitchFamily="34" charset="-122"/>
              </a:rPr>
              <a:t>E</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D1</a:t>
            </a:r>
          </a:p>
          <a:p>
            <a:pPr>
              <a:lnSpc>
                <a:spcPct val="150000"/>
              </a:lnSpc>
            </a:pPr>
            <a:r>
              <a:rPr lang="en-US" altLang="zh-CN" b="1" dirty="0">
                <a:latin typeface="微软雅黑" panose="020B0503020204020204" pitchFamily="34" charset="-122"/>
                <a:ea typeface="微软雅黑" panose="020B0503020204020204" pitchFamily="34" charset="-122"/>
              </a:rPr>
              <a:t>E</a:t>
            </a:r>
            <a:r>
              <a:rPr lang="zh-CN" altLang="en-US"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移除两个编码器，只使用最传统的</a:t>
            </a:r>
            <a:r>
              <a:rPr lang="en-US" altLang="zh-CN" dirty="0">
                <a:latin typeface="微软雅黑" panose="020B0503020204020204" pitchFamily="34" charset="-122"/>
                <a:ea typeface="微软雅黑" panose="020B0503020204020204" pitchFamily="34" charset="-122"/>
              </a:rPr>
              <a:t>Bert</a:t>
            </a:r>
            <a:r>
              <a:rPr lang="zh-CN" altLang="en-US" dirty="0">
                <a:latin typeface="微软雅黑" panose="020B0503020204020204" pitchFamily="34" charset="-122"/>
                <a:ea typeface="微软雅黑" panose="020B0503020204020204" pitchFamily="34" charset="-122"/>
              </a:rPr>
              <a:t>编码器</a:t>
            </a:r>
            <a:endParaRPr lang="en-US" altLang="zh-CN" dirty="0">
              <a:latin typeface="微软雅黑" panose="020B0503020204020204" pitchFamily="34" charset="-122"/>
              <a:ea typeface="微软雅黑" panose="020B0503020204020204" pitchFamily="34" charset="-122"/>
            </a:endParaRPr>
          </a:p>
        </p:txBody>
      </p:sp>
      <p:sp>
        <p:nvSpPr>
          <p:cNvPr id="2" name="等腰三角形 1">
            <a:extLst>
              <a:ext uri="{FF2B5EF4-FFF2-40B4-BE49-F238E27FC236}">
                <a16:creationId xmlns:a16="http://schemas.microsoft.com/office/drawing/2014/main" id="{D2220626-F8AE-49DD-82A6-98662CCE3558}"/>
              </a:ext>
            </a:extLst>
          </p:cNvPr>
          <p:cNvSpPr/>
          <p:nvPr/>
        </p:nvSpPr>
        <p:spPr>
          <a:xfrm>
            <a:off x="4146699" y="2827846"/>
            <a:ext cx="99237" cy="11988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a:extLst>
              <a:ext uri="{FF2B5EF4-FFF2-40B4-BE49-F238E27FC236}">
                <a16:creationId xmlns:a16="http://schemas.microsoft.com/office/drawing/2014/main" id="{BDF4112A-0AB3-44D9-A17C-752F2E7EDB39}"/>
              </a:ext>
            </a:extLst>
          </p:cNvPr>
          <p:cNvSpPr/>
          <p:nvPr/>
        </p:nvSpPr>
        <p:spPr>
          <a:xfrm>
            <a:off x="5015024" y="2435469"/>
            <a:ext cx="99237" cy="11988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1455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01D2D42-6950-40A4-9E7B-CA5FC3F0160B}"/>
              </a:ext>
            </a:extLst>
          </p:cNvPr>
          <p:cNvPicPr>
            <a:picLocks noChangeAspect="1"/>
          </p:cNvPicPr>
          <p:nvPr/>
        </p:nvPicPr>
        <p:blipFill rotWithShape="1">
          <a:blip r:embed="rId2"/>
          <a:srcRect l="4721" r="5073"/>
          <a:stretch/>
        </p:blipFill>
        <p:spPr>
          <a:xfrm>
            <a:off x="65692" y="2228486"/>
            <a:ext cx="7023491" cy="4629514"/>
          </a:xfrm>
          <a:prstGeom prst="rect">
            <a:avLst/>
          </a:prstGeom>
        </p:spPr>
      </p:pic>
      <p:pic>
        <p:nvPicPr>
          <p:cNvPr id="6" name="图片 5">
            <a:extLst>
              <a:ext uri="{FF2B5EF4-FFF2-40B4-BE49-F238E27FC236}">
                <a16:creationId xmlns:a16="http://schemas.microsoft.com/office/drawing/2014/main" id="{F7A90A7D-E0DB-4C13-ABDD-5585EC2EC022}"/>
              </a:ext>
            </a:extLst>
          </p:cNvPr>
          <p:cNvPicPr>
            <a:picLocks noChangeAspect="1"/>
          </p:cNvPicPr>
          <p:nvPr/>
        </p:nvPicPr>
        <p:blipFill rotWithShape="1">
          <a:blip r:embed="rId3"/>
          <a:srcRect r="1258"/>
          <a:stretch/>
        </p:blipFill>
        <p:spPr>
          <a:xfrm>
            <a:off x="7034763" y="313905"/>
            <a:ext cx="5157237" cy="6544095"/>
          </a:xfrm>
          <a:prstGeom prst="rect">
            <a:avLst/>
          </a:prstGeom>
        </p:spPr>
      </p:pic>
      <p:sp>
        <p:nvSpPr>
          <p:cNvPr id="8" name="文本框 7">
            <a:extLst>
              <a:ext uri="{FF2B5EF4-FFF2-40B4-BE49-F238E27FC236}">
                <a16:creationId xmlns:a16="http://schemas.microsoft.com/office/drawing/2014/main" id="{5B62A589-AB86-4815-A46D-B524B511ABCC}"/>
              </a:ext>
            </a:extLst>
          </p:cNvPr>
          <p:cNvSpPr txBox="1"/>
          <p:nvPr/>
        </p:nvSpPr>
        <p:spPr>
          <a:xfrm>
            <a:off x="185804" y="79363"/>
            <a:ext cx="7227053" cy="1704441"/>
          </a:xfrm>
          <a:prstGeom prst="rect">
            <a:avLst/>
          </a:prstGeom>
          <a:noFill/>
        </p:spPr>
        <p:txBody>
          <a:bodyPr wrap="square" rtlCol="0">
            <a:spAutoFit/>
          </a:bodyPr>
          <a:lstStyle/>
          <a:p>
            <a:pPr>
              <a:lnSpc>
                <a:spcPct val="200000"/>
              </a:lnSpc>
            </a:pPr>
            <a:r>
              <a:rPr lang="zh-CN" altLang="en-US" sz="3200" b="1" dirty="0">
                <a:latin typeface="微软雅黑" panose="020B0503020204020204" pitchFamily="34" charset="-122"/>
                <a:ea typeface="微软雅黑" panose="020B0503020204020204" pitchFamily="34" charset="-122"/>
              </a:rPr>
              <a:t>场景：</a:t>
            </a:r>
            <a:endParaRPr lang="en-US" altLang="zh-CN" sz="3200" b="1"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富含人格特征的个性对话（</a:t>
            </a:r>
            <a:r>
              <a:rPr lang="en-US" altLang="zh-CN" sz="2400" dirty="0">
                <a:latin typeface="微软雅黑" panose="020B0503020204020204" pitchFamily="34" charset="-122"/>
                <a:ea typeface="微软雅黑" panose="020B0503020204020204" pitchFamily="34" charset="-122"/>
              </a:rPr>
              <a:t> Persona Dialogue </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7900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162D260-4C55-44EF-9C6B-CE588E8C620F}"/>
              </a:ext>
            </a:extLst>
          </p:cNvPr>
          <p:cNvSpPr txBox="1"/>
          <p:nvPr/>
        </p:nvSpPr>
        <p:spPr>
          <a:xfrm>
            <a:off x="327401" y="214415"/>
            <a:ext cx="6094708" cy="584775"/>
          </a:xfrm>
          <a:prstGeom prst="rect">
            <a:avLst/>
          </a:prstGeom>
          <a:noFill/>
        </p:spPr>
        <p:txBody>
          <a:bodyPr wrap="square">
            <a:spAutoFit/>
          </a:bodyPr>
          <a:lstStyle/>
          <a:p>
            <a:r>
              <a:rPr lang="zh-CN" altLang="en-US" sz="3200" b="1" dirty="0">
                <a:latin typeface="微软雅黑" panose="020B0503020204020204" pitchFamily="34" charset="-122"/>
                <a:ea typeface="微软雅黑" panose="020B0503020204020204" pitchFamily="34" charset="-122"/>
              </a:rPr>
              <a:t>背景介绍</a:t>
            </a:r>
          </a:p>
        </p:txBody>
      </p:sp>
      <p:sp>
        <p:nvSpPr>
          <p:cNvPr id="9" name="文本框 8">
            <a:extLst>
              <a:ext uri="{FF2B5EF4-FFF2-40B4-BE49-F238E27FC236}">
                <a16:creationId xmlns:a16="http://schemas.microsoft.com/office/drawing/2014/main" id="{E16605DB-5644-415F-8585-B08DE150BF5A}"/>
              </a:ext>
            </a:extLst>
          </p:cNvPr>
          <p:cNvSpPr txBox="1"/>
          <p:nvPr/>
        </p:nvSpPr>
        <p:spPr>
          <a:xfrm>
            <a:off x="863061" y="553877"/>
            <a:ext cx="9583451" cy="2203167"/>
          </a:xfrm>
          <a:prstGeom prst="rect">
            <a:avLst/>
          </a:prstGeom>
          <a:noFill/>
        </p:spPr>
        <p:txBody>
          <a:bodyPr wrap="square" rtlCol="0">
            <a:spAutoFit/>
          </a:bodyPr>
          <a:lstStyle/>
          <a:p>
            <a:pPr>
              <a:lnSpc>
                <a:spcPct val="200000"/>
              </a:lnSpc>
            </a:pPr>
            <a:r>
              <a:rPr lang="zh-CN" altLang="en-US" sz="2400" b="1" dirty="0">
                <a:solidFill>
                  <a:srgbClr val="C00000"/>
                </a:solidFill>
                <a:latin typeface="微软雅黑" panose="020B0503020204020204" pitchFamily="34" charset="-122"/>
                <a:ea typeface="微软雅黑" panose="020B0503020204020204" pitchFamily="34" charset="-122"/>
              </a:rPr>
              <a:t>问题：</a:t>
            </a:r>
            <a:endParaRPr lang="en-US" altLang="zh-CN" sz="2400" b="1" dirty="0">
              <a:solidFill>
                <a:srgbClr val="C00000"/>
              </a:solidFill>
              <a:latin typeface="微软雅黑" panose="020B0503020204020204" pitchFamily="34" charset="-122"/>
              <a:ea typeface="微软雅黑" panose="020B0503020204020204" pitchFamily="34" charset="-122"/>
            </a:endParaRPr>
          </a:p>
          <a:p>
            <a:pPr marL="285744" indent="-285744">
              <a:lnSpc>
                <a:spcPct val="200000"/>
              </a:lnSpc>
              <a:buFont typeface="Arial" panose="020B0604020202020204" pitchFamily="34" charset="0"/>
              <a:buChar char="•"/>
            </a:pPr>
            <a:r>
              <a:rPr lang="zh-CN" altLang="en-US" sz="2400" dirty="0">
                <a:solidFill>
                  <a:srgbClr val="C00000"/>
                </a:solidFill>
                <a:latin typeface="微软雅黑" panose="020B0503020204020204" pitchFamily="34" charset="-122"/>
                <a:ea typeface="微软雅黑" panose="020B0503020204020204" pitchFamily="34" charset="-122"/>
              </a:rPr>
              <a:t>个性对话的标注者需要扮演不同人格，标注成本昂贵</a:t>
            </a:r>
            <a:endParaRPr lang="en-US" altLang="zh-CN" sz="2400" dirty="0">
              <a:solidFill>
                <a:srgbClr val="C00000"/>
              </a:solidFill>
              <a:latin typeface="微软雅黑" panose="020B0503020204020204" pitchFamily="34" charset="-122"/>
              <a:ea typeface="微软雅黑" panose="020B0503020204020204" pitchFamily="34" charset="-122"/>
            </a:endParaRPr>
          </a:p>
          <a:p>
            <a:pPr marL="285744" indent="-285744">
              <a:lnSpc>
                <a:spcPct val="200000"/>
              </a:lnSpc>
              <a:buFont typeface="Arial" panose="020B0604020202020204" pitchFamily="34" charset="0"/>
              <a:buChar char="•"/>
            </a:pPr>
            <a:r>
              <a:rPr lang="zh-CN" altLang="en-US" sz="2400" dirty="0">
                <a:solidFill>
                  <a:srgbClr val="C00000"/>
                </a:solidFill>
                <a:latin typeface="微软雅黑" panose="020B0503020204020204" pitchFamily="34" charset="-122"/>
                <a:ea typeface="微软雅黑" panose="020B0503020204020204" pitchFamily="34" charset="-122"/>
              </a:rPr>
              <a:t>存在大规模的非个性对话数据集和推理数据集</a:t>
            </a:r>
            <a:endParaRPr lang="en-US" altLang="zh-CN" sz="2400" dirty="0">
              <a:solidFill>
                <a:srgbClr val="C00000"/>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67605A25-8149-4918-94C2-72494C822298}"/>
              </a:ext>
            </a:extLst>
          </p:cNvPr>
          <p:cNvSpPr txBox="1"/>
          <p:nvPr/>
        </p:nvSpPr>
        <p:spPr>
          <a:xfrm>
            <a:off x="863061" y="2593745"/>
            <a:ext cx="9583451" cy="1464503"/>
          </a:xfrm>
          <a:prstGeom prst="rect">
            <a:avLst/>
          </a:prstGeom>
          <a:noFill/>
        </p:spPr>
        <p:txBody>
          <a:bodyPr wrap="square" rtlCol="0">
            <a:spAutoFit/>
          </a:bodyPr>
          <a:lstStyle/>
          <a:p>
            <a:pPr>
              <a:lnSpc>
                <a:spcPct val="200000"/>
              </a:lnSpc>
            </a:pPr>
            <a:r>
              <a:rPr lang="zh-CN" altLang="en-US" sz="2400" b="1" dirty="0">
                <a:solidFill>
                  <a:schemeClr val="accent5"/>
                </a:solidFill>
                <a:latin typeface="微软雅黑" panose="020B0503020204020204" pitchFamily="34" charset="-122"/>
                <a:ea typeface="微软雅黑" panose="020B0503020204020204" pitchFamily="34" charset="-122"/>
              </a:rPr>
              <a:t>目标：</a:t>
            </a:r>
            <a:endParaRPr lang="en-US" altLang="zh-CN" sz="2400" b="1" dirty="0">
              <a:solidFill>
                <a:schemeClr val="accent5"/>
              </a:solidFill>
              <a:latin typeface="微软雅黑" panose="020B0503020204020204" pitchFamily="34" charset="-122"/>
              <a:ea typeface="微软雅黑" panose="020B0503020204020204" pitchFamily="34" charset="-122"/>
            </a:endParaRPr>
          </a:p>
          <a:p>
            <a:pPr marL="285744" indent="-285744">
              <a:lnSpc>
                <a:spcPct val="200000"/>
              </a:lnSpc>
              <a:buFont typeface="Arial" panose="020B0604020202020204" pitchFamily="34" charset="0"/>
              <a:buChar char="•"/>
            </a:pPr>
            <a:r>
              <a:rPr lang="zh-CN" altLang="en-US" sz="2400" dirty="0">
                <a:solidFill>
                  <a:schemeClr val="accent5"/>
                </a:solidFill>
                <a:latin typeface="微软雅黑" panose="020B0503020204020204" pitchFamily="34" charset="-122"/>
                <a:ea typeface="微软雅黑" panose="020B0503020204020204" pitchFamily="34" charset="-122"/>
              </a:rPr>
              <a:t>从大规模的推理数据集中学习逻辑一致性能力并迁移到对话任务上</a:t>
            </a:r>
            <a:endParaRPr lang="en-US" altLang="zh-CN" sz="2400" dirty="0">
              <a:solidFill>
                <a:schemeClr val="accent5"/>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96225B24-BE91-4B23-A526-2B04189273CE}"/>
              </a:ext>
            </a:extLst>
          </p:cNvPr>
          <p:cNvSpPr txBox="1"/>
          <p:nvPr/>
        </p:nvSpPr>
        <p:spPr>
          <a:xfrm>
            <a:off x="863061" y="3901233"/>
            <a:ext cx="10626573" cy="2935547"/>
          </a:xfrm>
          <a:prstGeom prst="rect">
            <a:avLst/>
          </a:prstGeom>
          <a:noFill/>
        </p:spPr>
        <p:txBody>
          <a:bodyPr wrap="square" rtlCol="0">
            <a:spAutoFit/>
          </a:bodyPr>
          <a:lstStyle/>
          <a:p>
            <a:pPr>
              <a:lnSpc>
                <a:spcPct val="200000"/>
              </a:lnSpc>
            </a:pPr>
            <a:r>
              <a:rPr lang="zh-CN" altLang="en-US" sz="2400" b="1" dirty="0">
                <a:solidFill>
                  <a:schemeClr val="accent5"/>
                </a:solidFill>
                <a:latin typeface="微软雅黑" panose="020B0503020204020204" pitchFamily="34" charset="-122"/>
                <a:ea typeface="微软雅黑" panose="020B0503020204020204" pitchFamily="34" charset="-122"/>
              </a:rPr>
              <a:t>贡献：</a:t>
            </a:r>
            <a:endParaRPr lang="en-US" altLang="zh-CN" sz="2400" b="1" dirty="0">
              <a:solidFill>
                <a:schemeClr val="accent5"/>
              </a:solidFill>
              <a:latin typeface="微软雅黑" panose="020B0503020204020204" pitchFamily="34" charset="-122"/>
              <a:ea typeface="微软雅黑" panose="020B0503020204020204" pitchFamily="34" charset="-122"/>
            </a:endParaRPr>
          </a:p>
          <a:p>
            <a:pPr marL="285744" indent="-285744">
              <a:lnSpc>
                <a:spcPct val="200000"/>
              </a:lnSpc>
              <a:buFont typeface="Arial" panose="020B0604020202020204" pitchFamily="34" charset="0"/>
              <a:buChar char="•"/>
            </a:pPr>
            <a:r>
              <a:rPr lang="zh-CN" altLang="en-US" sz="2400" dirty="0">
                <a:solidFill>
                  <a:schemeClr val="accent5"/>
                </a:solidFill>
                <a:latin typeface="微软雅黑" panose="020B0503020204020204" pitchFamily="34" charset="-122"/>
                <a:ea typeface="微软雅黑" panose="020B0503020204020204" pitchFamily="34" charset="-122"/>
              </a:rPr>
              <a:t>将个性对话任务分解为传统非个性对话和语言一致性理解两个子任务</a:t>
            </a:r>
            <a:endParaRPr lang="en-US" altLang="zh-CN" sz="2400" dirty="0">
              <a:solidFill>
                <a:schemeClr val="accent5"/>
              </a:solidFill>
              <a:latin typeface="微软雅黑" panose="020B0503020204020204" pitchFamily="34" charset="-122"/>
              <a:ea typeface="微软雅黑" panose="020B0503020204020204" pitchFamily="34" charset="-122"/>
            </a:endParaRPr>
          </a:p>
          <a:p>
            <a:pPr marL="285744" indent="-285744">
              <a:lnSpc>
                <a:spcPct val="200000"/>
              </a:lnSpc>
              <a:buFont typeface="Arial" panose="020B0604020202020204" pitchFamily="34" charset="0"/>
              <a:buChar char="•"/>
            </a:pPr>
            <a:r>
              <a:rPr lang="zh-CN" altLang="en-US" sz="2400" dirty="0">
                <a:solidFill>
                  <a:schemeClr val="accent5"/>
                </a:solidFill>
                <a:latin typeface="微软雅黑" panose="020B0503020204020204" pitchFamily="34" charset="-122"/>
                <a:ea typeface="微软雅黑" panose="020B0503020204020204" pitchFamily="34" charset="-122"/>
              </a:rPr>
              <a:t>提出一个基于</a:t>
            </a:r>
            <a:r>
              <a:rPr lang="en-US" altLang="zh-CN" sz="2400" dirty="0">
                <a:solidFill>
                  <a:schemeClr val="accent5"/>
                </a:solidFill>
                <a:latin typeface="微软雅黑" panose="020B0503020204020204" pitchFamily="34" charset="-122"/>
                <a:ea typeface="微软雅黑" panose="020B0503020204020204" pitchFamily="34" charset="-122"/>
              </a:rPr>
              <a:t>Bert</a:t>
            </a:r>
            <a:r>
              <a:rPr lang="zh-CN" altLang="en-US" sz="2400" dirty="0">
                <a:solidFill>
                  <a:schemeClr val="accent5"/>
                </a:solidFill>
                <a:latin typeface="微软雅黑" panose="020B0503020204020204" pitchFamily="34" charset="-122"/>
                <a:ea typeface="微软雅黑" panose="020B0503020204020204" pitchFamily="34" charset="-122"/>
              </a:rPr>
              <a:t>的对话网络，可以从有限人格特征的数据中学习个性对话</a:t>
            </a:r>
            <a:endParaRPr lang="en-US" altLang="zh-CN" sz="2400" dirty="0">
              <a:solidFill>
                <a:schemeClr val="accent5"/>
              </a:solidFill>
              <a:latin typeface="微软雅黑" panose="020B0503020204020204" pitchFamily="34" charset="-122"/>
              <a:ea typeface="微软雅黑" panose="020B0503020204020204" pitchFamily="34" charset="-122"/>
            </a:endParaRPr>
          </a:p>
          <a:p>
            <a:pPr marL="285744" indent="-285744">
              <a:lnSpc>
                <a:spcPct val="200000"/>
              </a:lnSpc>
              <a:buFont typeface="Arial" panose="020B0604020202020204" pitchFamily="34" charset="0"/>
              <a:buChar char="•"/>
            </a:pPr>
            <a:r>
              <a:rPr lang="zh-CN" altLang="en-US" sz="2400" dirty="0">
                <a:solidFill>
                  <a:schemeClr val="accent5"/>
                </a:solidFill>
                <a:latin typeface="微软雅黑" panose="020B0503020204020204" pitchFamily="34" charset="-122"/>
                <a:ea typeface="微软雅黑" panose="020B0503020204020204" pitchFamily="34" charset="-122"/>
              </a:rPr>
              <a:t>提出从非对话数据集中学习对话上的逻辑一致能力的非似然训练方法</a:t>
            </a:r>
            <a:endParaRPr lang="en-US" altLang="zh-CN" sz="2400" dirty="0">
              <a:solidFill>
                <a:schemeClr val="accent5"/>
              </a:solidFill>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A867836B-B6AA-4506-B2C3-EF3DFD05C940}"/>
              </a:ext>
            </a:extLst>
          </p:cNvPr>
          <p:cNvGrpSpPr/>
          <p:nvPr/>
        </p:nvGrpSpPr>
        <p:grpSpPr>
          <a:xfrm>
            <a:off x="2225942" y="506802"/>
            <a:ext cx="7740115" cy="6257231"/>
            <a:chOff x="1784727" y="464460"/>
            <a:chExt cx="7740115" cy="6257231"/>
          </a:xfrm>
        </p:grpSpPr>
        <p:pic>
          <p:nvPicPr>
            <p:cNvPr id="3" name="图片 2">
              <a:extLst>
                <a:ext uri="{FF2B5EF4-FFF2-40B4-BE49-F238E27FC236}">
                  <a16:creationId xmlns:a16="http://schemas.microsoft.com/office/drawing/2014/main" id="{4FF85A74-07A3-4BE1-98FD-0338441C006F}"/>
                </a:ext>
              </a:extLst>
            </p:cNvPr>
            <p:cNvPicPr>
              <a:picLocks noChangeAspect="1"/>
            </p:cNvPicPr>
            <p:nvPr/>
          </p:nvPicPr>
          <p:blipFill>
            <a:blip r:embed="rId2"/>
            <a:stretch>
              <a:fillRect/>
            </a:stretch>
          </p:blipFill>
          <p:spPr>
            <a:xfrm>
              <a:off x="1784727" y="3471479"/>
              <a:ext cx="7740115" cy="3250212"/>
            </a:xfrm>
            <a:prstGeom prst="rect">
              <a:avLst/>
            </a:prstGeom>
          </p:spPr>
        </p:pic>
        <p:pic>
          <p:nvPicPr>
            <p:cNvPr id="7" name="图片 6">
              <a:extLst>
                <a:ext uri="{FF2B5EF4-FFF2-40B4-BE49-F238E27FC236}">
                  <a16:creationId xmlns:a16="http://schemas.microsoft.com/office/drawing/2014/main" id="{4794B87C-94B3-4179-BAA7-1B2E89295B5E}"/>
                </a:ext>
              </a:extLst>
            </p:cNvPr>
            <p:cNvPicPr>
              <a:picLocks noChangeAspect="1"/>
            </p:cNvPicPr>
            <p:nvPr/>
          </p:nvPicPr>
          <p:blipFill>
            <a:blip r:embed="rId3"/>
            <a:stretch>
              <a:fillRect/>
            </a:stretch>
          </p:blipFill>
          <p:spPr>
            <a:xfrm>
              <a:off x="1869989" y="464460"/>
              <a:ext cx="7569589" cy="2997354"/>
            </a:xfrm>
            <a:prstGeom prst="rect">
              <a:avLst/>
            </a:prstGeom>
          </p:spPr>
        </p:pic>
      </p:grpSp>
    </p:spTree>
    <p:extLst>
      <p:ext uri="{BB962C8B-B14F-4D97-AF65-F5344CB8AC3E}">
        <p14:creationId xmlns:p14="http://schemas.microsoft.com/office/powerpoint/2010/main" val="427598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71BF4CC-EA46-4215-9EDE-033DA7E3AD45}"/>
              </a:ext>
            </a:extLst>
          </p:cNvPr>
          <p:cNvSpPr txBox="1"/>
          <p:nvPr/>
        </p:nvSpPr>
        <p:spPr>
          <a:xfrm>
            <a:off x="327401" y="214415"/>
            <a:ext cx="6094708" cy="584775"/>
          </a:xfrm>
          <a:prstGeom prst="rect">
            <a:avLst/>
          </a:prstGeom>
          <a:noFill/>
        </p:spPr>
        <p:txBody>
          <a:bodyPr wrap="square">
            <a:spAutoFit/>
          </a:bodyPr>
          <a:lstStyle/>
          <a:p>
            <a:r>
              <a:rPr lang="zh-CN" altLang="en-US" sz="3200" b="1" dirty="0">
                <a:latin typeface="微软雅黑" panose="020B0503020204020204" pitchFamily="34" charset="-122"/>
                <a:ea typeface="微软雅黑" panose="020B0503020204020204" pitchFamily="34" charset="-122"/>
              </a:rPr>
              <a:t>框架</a:t>
            </a:r>
          </a:p>
        </p:txBody>
      </p:sp>
      <p:pic>
        <p:nvPicPr>
          <p:cNvPr id="6" name="图片 5">
            <a:extLst>
              <a:ext uri="{FF2B5EF4-FFF2-40B4-BE49-F238E27FC236}">
                <a16:creationId xmlns:a16="http://schemas.microsoft.com/office/drawing/2014/main" id="{29D787AC-F17E-4485-9AC9-CE4710780366}"/>
              </a:ext>
            </a:extLst>
          </p:cNvPr>
          <p:cNvPicPr>
            <a:picLocks noChangeAspect="1"/>
          </p:cNvPicPr>
          <p:nvPr/>
        </p:nvPicPr>
        <p:blipFill rotWithShape="1">
          <a:blip r:embed="rId3"/>
          <a:srcRect t="2429"/>
          <a:stretch/>
        </p:blipFill>
        <p:spPr>
          <a:xfrm>
            <a:off x="0" y="799190"/>
            <a:ext cx="11703802" cy="6058810"/>
          </a:xfrm>
          <a:prstGeom prst="rect">
            <a:avLst/>
          </a:prstGeom>
        </p:spPr>
      </p:pic>
    </p:spTree>
    <p:extLst>
      <p:ext uri="{BB962C8B-B14F-4D97-AF65-F5344CB8AC3E}">
        <p14:creationId xmlns:p14="http://schemas.microsoft.com/office/powerpoint/2010/main" val="3220722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71BF4CC-EA46-4215-9EDE-033DA7E3AD45}"/>
              </a:ext>
            </a:extLst>
          </p:cNvPr>
          <p:cNvSpPr txBox="1"/>
          <p:nvPr/>
        </p:nvSpPr>
        <p:spPr>
          <a:xfrm>
            <a:off x="327401" y="214415"/>
            <a:ext cx="6094708" cy="584775"/>
          </a:xfrm>
          <a:prstGeom prst="rect">
            <a:avLst/>
          </a:prstGeom>
          <a:noFill/>
        </p:spPr>
        <p:txBody>
          <a:bodyPr wrap="square">
            <a:spAutoFit/>
          </a:bodyPr>
          <a:lstStyle/>
          <a:p>
            <a:r>
              <a:rPr lang="zh-CN" altLang="en-US" sz="3200" b="1" dirty="0">
                <a:latin typeface="微软雅黑" panose="020B0503020204020204" pitchFamily="34" charset="-122"/>
                <a:ea typeface="微软雅黑" panose="020B0503020204020204" pitchFamily="34" charset="-122"/>
              </a:rPr>
              <a:t>模型</a:t>
            </a:r>
          </a:p>
        </p:txBody>
      </p:sp>
      <p:pic>
        <p:nvPicPr>
          <p:cNvPr id="6" name="图片 5">
            <a:extLst>
              <a:ext uri="{FF2B5EF4-FFF2-40B4-BE49-F238E27FC236}">
                <a16:creationId xmlns:a16="http://schemas.microsoft.com/office/drawing/2014/main" id="{29D787AC-F17E-4485-9AC9-CE4710780366}"/>
              </a:ext>
            </a:extLst>
          </p:cNvPr>
          <p:cNvPicPr>
            <a:picLocks noChangeAspect="1"/>
          </p:cNvPicPr>
          <p:nvPr/>
        </p:nvPicPr>
        <p:blipFill rotWithShape="1">
          <a:blip r:embed="rId2"/>
          <a:srcRect l="4597" r="58485" b="24414"/>
          <a:stretch/>
        </p:blipFill>
        <p:spPr>
          <a:xfrm>
            <a:off x="327401" y="729590"/>
            <a:ext cx="5344979" cy="5806275"/>
          </a:xfrm>
          <a:prstGeom prst="rect">
            <a:avLst/>
          </a:prstGeom>
        </p:spPr>
      </p:pic>
      <p:sp>
        <p:nvSpPr>
          <p:cNvPr id="2" name="文本框 1">
            <a:extLst>
              <a:ext uri="{FF2B5EF4-FFF2-40B4-BE49-F238E27FC236}">
                <a16:creationId xmlns:a16="http://schemas.microsoft.com/office/drawing/2014/main" id="{7844D384-CFD7-486F-B4C2-C2043B543272}"/>
              </a:ext>
            </a:extLst>
          </p:cNvPr>
          <p:cNvSpPr txBox="1"/>
          <p:nvPr/>
        </p:nvSpPr>
        <p:spPr>
          <a:xfrm>
            <a:off x="5672380" y="1403206"/>
            <a:ext cx="6367221" cy="4459041"/>
          </a:xfrm>
          <a:prstGeom prst="rect">
            <a:avLst/>
          </a:prstGeom>
          <a:noFill/>
        </p:spPr>
        <p:txBody>
          <a:bodyPr wrap="square" rtlCol="0">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个</a:t>
            </a:r>
            <a:r>
              <a:rPr lang="en-US" altLang="zh-CN" sz="2400" dirty="0">
                <a:latin typeface="微软雅黑" panose="020B0503020204020204" pitchFamily="34" charset="-122"/>
                <a:ea typeface="微软雅黑" panose="020B0503020204020204" pitchFamily="34" charset="-122"/>
              </a:rPr>
              <a:t>Bert</a:t>
            </a:r>
            <a:r>
              <a:rPr lang="zh-CN" altLang="en-US" sz="2400" dirty="0">
                <a:latin typeface="微软雅黑" panose="020B0503020204020204" pitchFamily="34" charset="-122"/>
                <a:ea typeface="微软雅黑" panose="020B0503020204020204" pitchFamily="34" charset="-122"/>
              </a:rPr>
              <a:t>构成</a:t>
            </a:r>
            <a:r>
              <a:rPr lang="en-US" altLang="zh-CN" sz="2400" dirty="0">
                <a:latin typeface="微软雅黑" panose="020B0503020204020204" pitchFamily="34" charset="-122"/>
                <a:ea typeface="微软雅黑" panose="020B0503020204020204" pitchFamily="34" charset="-122"/>
              </a:rPr>
              <a:t>:</a:t>
            </a:r>
          </a:p>
          <a:p>
            <a:pPr marL="457200" indent="-457200">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编码器</a:t>
            </a:r>
            <a:r>
              <a:rPr lang="en-US" altLang="zh-CN" sz="2400" b="1" dirty="0">
                <a:latin typeface="微软雅黑" panose="020B0503020204020204" pitchFamily="34" charset="-122"/>
                <a:ea typeface="微软雅黑" panose="020B0503020204020204" pitchFamily="34" charset="-122"/>
              </a:rPr>
              <a:t>E</a:t>
            </a:r>
            <a:r>
              <a:rPr lang="zh-CN" altLang="en-US" sz="2400" dirty="0">
                <a:latin typeface="微软雅黑" panose="020B0503020204020204" pitchFamily="34" charset="-122"/>
                <a:ea typeface="微软雅黑" panose="020B0503020204020204" pitchFamily="34" charset="-122"/>
              </a:rPr>
              <a:t>：抽取人格</a:t>
            </a:r>
            <a:r>
              <a:rPr lang="en-US" altLang="zh-CN" sz="2400" dirty="0">
                <a:latin typeface="微软雅黑" panose="020B0503020204020204" pitchFamily="34" charset="-122"/>
                <a:ea typeface="微软雅黑" panose="020B0503020204020204" pitchFamily="34" charset="-122"/>
              </a:rPr>
              <a:t>(persona)</a:t>
            </a:r>
            <a:r>
              <a:rPr lang="zh-CN" altLang="en-US" sz="2400" dirty="0">
                <a:latin typeface="微软雅黑" panose="020B0503020204020204" pitchFamily="34" charset="-122"/>
                <a:ea typeface="微软雅黑" panose="020B0503020204020204" pitchFamily="34" charset="-122"/>
              </a:rPr>
              <a:t>和对话输入</a:t>
            </a:r>
            <a:r>
              <a:rPr lang="en-US" altLang="zh-CN" sz="2400" dirty="0">
                <a:latin typeface="微软雅黑" panose="020B0503020204020204" pitchFamily="34" charset="-122"/>
                <a:ea typeface="微软雅黑" panose="020B0503020204020204" pitchFamily="34" charset="-122"/>
              </a:rPr>
              <a:t>(query)</a:t>
            </a:r>
            <a:r>
              <a:rPr lang="zh-CN" altLang="en-US" sz="2400" dirty="0">
                <a:latin typeface="微软雅黑" panose="020B0503020204020204" pitchFamily="34" charset="-122"/>
                <a:ea typeface="微软雅黑" panose="020B0503020204020204" pitchFamily="34" charset="-122"/>
              </a:rPr>
              <a:t>的特征</a:t>
            </a:r>
            <a:r>
              <a:rPr lang="en-US" altLang="zh-CN" sz="2400" i="1" dirty="0">
                <a:latin typeface="微软雅黑" panose="020B0503020204020204" pitchFamily="34" charset="-122"/>
                <a:ea typeface="微软雅黑" panose="020B0503020204020204" pitchFamily="34" charset="-122"/>
              </a:rPr>
              <a:t>H</a:t>
            </a:r>
          </a:p>
          <a:p>
            <a:pPr marL="342900" indent="-342900">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对话生成解码器</a:t>
            </a:r>
            <a:r>
              <a:rPr lang="en-US" altLang="zh-CN" sz="2400" b="1" dirty="0">
                <a:latin typeface="微软雅黑" panose="020B0503020204020204" pitchFamily="34" charset="-122"/>
                <a:ea typeface="微软雅黑" panose="020B0503020204020204" pitchFamily="34" charset="-122"/>
              </a:rPr>
              <a:t>D1</a:t>
            </a:r>
            <a:r>
              <a:rPr lang="zh-CN" altLang="en-US" sz="2400" dirty="0">
                <a:latin typeface="微软雅黑" panose="020B0503020204020204" pitchFamily="34" charset="-122"/>
                <a:ea typeface="微软雅黑" panose="020B0503020204020204" pitchFamily="34" charset="-122"/>
              </a:rPr>
              <a:t>：从</a:t>
            </a:r>
            <a:r>
              <a:rPr lang="en-US" altLang="zh-CN" sz="2400" i="1" dirty="0">
                <a:latin typeface="微软雅黑" panose="020B0503020204020204" pitchFamily="34" charset="-122"/>
                <a:ea typeface="微软雅黑" panose="020B0503020204020204" pitchFamily="34" charset="-122"/>
              </a:rPr>
              <a:t>H </a:t>
            </a:r>
            <a:r>
              <a:rPr lang="zh-CN" altLang="en-US" sz="2400" dirty="0">
                <a:latin typeface="微软雅黑" panose="020B0503020204020204" pitchFamily="34" charset="-122"/>
                <a:ea typeface="微软雅黑" panose="020B0503020204020204" pitchFamily="34" charset="-122"/>
              </a:rPr>
              <a:t>中生成带粗糙人格特征的对话回应特征</a:t>
            </a:r>
            <a:r>
              <a:rPr lang="en-US" altLang="zh-CN" sz="2400" i="1" dirty="0">
                <a:latin typeface="微软雅黑" panose="020B0503020204020204" pitchFamily="34" charset="-122"/>
                <a:ea typeface="微软雅黑" panose="020B0503020204020204" pitchFamily="34" charset="-122"/>
              </a:rPr>
              <a:t>R</a:t>
            </a:r>
            <a:r>
              <a:rPr lang="en-US" altLang="zh-CN" sz="2400" i="1" baseline="-25000" dirty="0">
                <a:latin typeface="微软雅黑" panose="020B0503020204020204" pitchFamily="34" charset="-122"/>
                <a:ea typeface="微软雅黑" panose="020B0503020204020204" pitchFamily="34" charset="-122"/>
              </a:rPr>
              <a:t>1</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理解一致性解码器</a:t>
            </a:r>
            <a:r>
              <a:rPr lang="en-US" altLang="zh-CN" sz="2400" b="1" dirty="0">
                <a:latin typeface="微软雅黑" panose="020B0503020204020204" pitchFamily="34" charset="-122"/>
                <a:ea typeface="微软雅黑" panose="020B0503020204020204" pitchFamily="34" charset="-122"/>
              </a:rPr>
              <a:t>D2</a:t>
            </a:r>
            <a:r>
              <a:rPr lang="zh-CN" altLang="en-US" sz="2400" dirty="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D1</a:t>
            </a:r>
            <a:r>
              <a:rPr lang="zh-CN" altLang="en-US" sz="2400" dirty="0">
                <a:latin typeface="微软雅黑" panose="020B0503020204020204" pitchFamily="34" charset="-122"/>
                <a:ea typeface="微软雅黑" panose="020B0503020204020204" pitchFamily="34" charset="-122"/>
              </a:rPr>
              <a:t>生成的对话回应</a:t>
            </a:r>
            <a:r>
              <a:rPr lang="en-US" altLang="zh-CN" sz="2400" i="1" dirty="0">
                <a:latin typeface="微软雅黑" panose="020B0503020204020204" pitchFamily="34" charset="-122"/>
                <a:ea typeface="微软雅黑" panose="020B0503020204020204" pitchFamily="34" charset="-122"/>
              </a:rPr>
              <a:t>R</a:t>
            </a:r>
            <a:r>
              <a:rPr lang="en-US" altLang="zh-CN" sz="2400" i="1" baseline="-250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和给定的人格特征</a:t>
            </a:r>
            <a:r>
              <a:rPr lang="en-US" altLang="zh-CN" sz="2400" i="1" dirty="0">
                <a:latin typeface="微软雅黑" panose="020B0503020204020204" pitchFamily="34" charset="-122"/>
                <a:ea typeface="微软雅黑" panose="020B0503020204020204" pitchFamily="34" charset="-122"/>
              </a:rPr>
              <a:t>P </a:t>
            </a:r>
            <a:r>
              <a:rPr lang="zh-CN" altLang="en-US" sz="2400" dirty="0">
                <a:latin typeface="微软雅黑" panose="020B0503020204020204" pitchFamily="34" charset="-122"/>
                <a:ea typeface="微软雅黑" panose="020B0503020204020204" pitchFamily="34" charset="-122"/>
              </a:rPr>
              <a:t>进一步修正回应，生成与给定人格</a:t>
            </a:r>
            <a:r>
              <a:rPr lang="en-US" altLang="zh-CN" sz="2400" dirty="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一致的回应</a:t>
            </a:r>
            <a:r>
              <a:rPr lang="en-US" altLang="zh-CN" sz="2400" i="1" dirty="0">
                <a:latin typeface="微软雅黑" panose="020B0503020204020204" pitchFamily="34" charset="-122"/>
                <a:ea typeface="微软雅黑" panose="020B0503020204020204" pitchFamily="34" charset="-122"/>
              </a:rPr>
              <a:t>R</a:t>
            </a:r>
            <a:r>
              <a:rPr lang="en-US" altLang="zh-CN" sz="2400" i="1" baseline="-25000" dirty="0">
                <a:latin typeface="微软雅黑" panose="020B0503020204020204" pitchFamily="34" charset="-122"/>
                <a:ea typeface="微软雅黑" panose="020B0503020204020204" pitchFamily="34" charset="-122"/>
              </a:rPr>
              <a:t>2</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97803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71BF4CC-EA46-4215-9EDE-033DA7E3AD45}"/>
              </a:ext>
            </a:extLst>
          </p:cNvPr>
          <p:cNvSpPr txBox="1"/>
          <p:nvPr/>
        </p:nvSpPr>
        <p:spPr>
          <a:xfrm>
            <a:off x="327401" y="214415"/>
            <a:ext cx="6094708" cy="584775"/>
          </a:xfrm>
          <a:prstGeom prst="rect">
            <a:avLst/>
          </a:prstGeom>
          <a:noFill/>
        </p:spPr>
        <p:txBody>
          <a:bodyPr wrap="square">
            <a:spAutoFit/>
          </a:bodyPr>
          <a:lstStyle/>
          <a:p>
            <a:r>
              <a:rPr lang="zh-CN" altLang="en-US" sz="3200" b="1" dirty="0">
                <a:latin typeface="微软雅黑" panose="020B0503020204020204" pitchFamily="34" charset="-122"/>
                <a:ea typeface="微软雅黑" panose="020B0503020204020204" pitchFamily="34" charset="-122"/>
              </a:rPr>
              <a:t>训练方法</a:t>
            </a:r>
          </a:p>
        </p:txBody>
      </p:sp>
      <p:sp>
        <p:nvSpPr>
          <p:cNvPr id="2" name="文本框 1">
            <a:extLst>
              <a:ext uri="{FF2B5EF4-FFF2-40B4-BE49-F238E27FC236}">
                <a16:creationId xmlns:a16="http://schemas.microsoft.com/office/drawing/2014/main" id="{7844D384-CFD7-486F-B4C2-C2043B543272}"/>
              </a:ext>
            </a:extLst>
          </p:cNvPr>
          <p:cNvSpPr txBox="1"/>
          <p:nvPr/>
        </p:nvSpPr>
        <p:spPr>
          <a:xfrm>
            <a:off x="7624203" y="865637"/>
            <a:ext cx="4545842" cy="5013039"/>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阶段</a:t>
            </a:r>
            <a:r>
              <a:rPr lang="en-US" altLang="zh-CN" sz="2400" dirty="0">
                <a:latin typeface="微软雅黑" panose="020B0503020204020204" pitchFamily="34" charset="-122"/>
                <a:ea typeface="微软雅黑" panose="020B0503020204020204" pitchFamily="34" charset="-122"/>
              </a:rPr>
              <a:t> 1</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使用</a:t>
            </a:r>
            <a:r>
              <a:rPr lang="zh-CN" altLang="en-US" sz="2400" b="1" dirty="0">
                <a:latin typeface="微软雅黑" panose="020B0503020204020204" pitchFamily="34" charset="-122"/>
                <a:ea typeface="微软雅黑" panose="020B0503020204020204" pitchFamily="34" charset="-122"/>
              </a:rPr>
              <a:t>对话数据集</a:t>
            </a:r>
            <a:r>
              <a:rPr lang="zh-CN" altLang="en-US" sz="2400" dirty="0">
                <a:latin typeface="微软雅黑" panose="020B0503020204020204" pitchFamily="34" charset="-122"/>
                <a:ea typeface="微软雅黑" panose="020B0503020204020204" pitchFamily="34" charset="-122"/>
              </a:rPr>
              <a:t>训练</a:t>
            </a:r>
            <a:r>
              <a:rPr lang="en-US" altLang="zh-CN" sz="2400" b="1" dirty="0">
                <a:latin typeface="微软雅黑" panose="020B0503020204020204" pitchFamily="34" charset="-122"/>
                <a:ea typeface="微软雅黑" panose="020B0503020204020204" pitchFamily="34" charset="-122"/>
              </a:rPr>
              <a:t>E</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D1</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D2</a:t>
            </a:r>
            <a:r>
              <a:rPr lang="zh-CN" altLang="en-US" sz="2400" dirty="0">
                <a:latin typeface="微软雅黑" panose="020B0503020204020204" pitchFamily="34" charset="-122"/>
                <a:ea typeface="微软雅黑" panose="020B0503020204020204" pitchFamily="34" charset="-122"/>
              </a:rPr>
              <a:t>，使整体模型拥有初步的人机对话能力</a:t>
            </a:r>
            <a:endParaRPr lang="en-US" altLang="zh-CN" sz="2400" dirty="0">
              <a:latin typeface="微软雅黑" panose="020B0503020204020204" pitchFamily="34" charset="-122"/>
              <a:ea typeface="微软雅黑" panose="020B0503020204020204" pitchFamily="34" charset="-122"/>
            </a:endParaRPr>
          </a:p>
          <a:p>
            <a:pPr>
              <a:lnSpc>
                <a:spcPct val="150000"/>
              </a:lnSpc>
            </a:pP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阶段</a:t>
            </a:r>
            <a:r>
              <a:rPr lang="en-US" altLang="zh-CN" sz="2400" dirty="0">
                <a:latin typeface="微软雅黑" panose="020B0503020204020204" pitchFamily="34" charset="-122"/>
                <a:ea typeface="微软雅黑" panose="020B0503020204020204" pitchFamily="34" charset="-122"/>
              </a:rPr>
              <a:t> 2</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在非对话的</a:t>
            </a:r>
            <a:r>
              <a:rPr lang="zh-CN" altLang="en-US" sz="2400" b="1" dirty="0">
                <a:latin typeface="微软雅黑" panose="020B0503020204020204" pitchFamily="34" charset="-122"/>
                <a:ea typeface="微软雅黑" panose="020B0503020204020204" pitchFamily="34" charset="-122"/>
              </a:rPr>
              <a:t>因果推理数据集</a:t>
            </a:r>
            <a:r>
              <a:rPr lang="zh-CN" altLang="en-US" sz="2400" dirty="0">
                <a:latin typeface="微软雅黑" panose="020B0503020204020204" pitchFamily="34" charset="-122"/>
                <a:ea typeface="微软雅黑" panose="020B0503020204020204" pitchFamily="34" charset="-122"/>
              </a:rPr>
              <a:t>上训练</a:t>
            </a:r>
            <a:r>
              <a:rPr lang="en-US" altLang="zh-CN" sz="2400" b="1" dirty="0">
                <a:latin typeface="微软雅黑" panose="020B0503020204020204" pitchFamily="34" charset="-122"/>
                <a:ea typeface="微软雅黑" panose="020B0503020204020204" pitchFamily="34" charset="-122"/>
              </a:rPr>
              <a:t>D2</a:t>
            </a:r>
            <a:r>
              <a:rPr lang="zh-CN" altLang="en-US" sz="2400" dirty="0">
                <a:latin typeface="微软雅黑" panose="020B0503020204020204" pitchFamily="34" charset="-122"/>
                <a:ea typeface="微软雅黑" panose="020B0503020204020204" pitchFamily="34" charset="-122"/>
              </a:rPr>
              <a:t>，使</a:t>
            </a:r>
            <a:r>
              <a:rPr lang="en-US" altLang="zh-CN" sz="2400" dirty="0">
                <a:latin typeface="微软雅黑" panose="020B0503020204020204" pitchFamily="34" charset="-122"/>
                <a:ea typeface="微软雅黑" panose="020B0503020204020204" pitchFamily="34" charset="-122"/>
              </a:rPr>
              <a:t>D2</a:t>
            </a:r>
            <a:r>
              <a:rPr lang="zh-CN" altLang="en-US" sz="2400" dirty="0">
                <a:latin typeface="微软雅黑" panose="020B0503020204020204" pitchFamily="34" charset="-122"/>
                <a:ea typeface="微软雅黑" panose="020B0503020204020204" pitchFamily="34" charset="-122"/>
              </a:rPr>
              <a:t>拥有生成逻辑一致性语言的能力</a:t>
            </a:r>
            <a:endParaRPr lang="en-US" altLang="zh-CN" sz="24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70F5C087-325F-48E6-AB07-91438F8BD114}"/>
              </a:ext>
            </a:extLst>
          </p:cNvPr>
          <p:cNvPicPr>
            <a:picLocks noChangeAspect="1"/>
          </p:cNvPicPr>
          <p:nvPr/>
        </p:nvPicPr>
        <p:blipFill>
          <a:blip r:embed="rId2"/>
          <a:stretch>
            <a:fillRect/>
          </a:stretch>
        </p:blipFill>
        <p:spPr>
          <a:xfrm>
            <a:off x="21955" y="865637"/>
            <a:ext cx="7602249" cy="5307496"/>
          </a:xfrm>
          <a:prstGeom prst="rect">
            <a:avLst/>
          </a:prstGeom>
        </p:spPr>
      </p:pic>
    </p:spTree>
    <p:extLst>
      <p:ext uri="{BB962C8B-B14F-4D97-AF65-F5344CB8AC3E}">
        <p14:creationId xmlns:p14="http://schemas.microsoft.com/office/powerpoint/2010/main" val="253683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a:extLst>
              <a:ext uri="{FF2B5EF4-FFF2-40B4-BE49-F238E27FC236}">
                <a16:creationId xmlns:a16="http://schemas.microsoft.com/office/drawing/2014/main" id="{D443E002-B57A-4C2E-B1D1-AF64835A7CC7}"/>
              </a:ext>
            </a:extLst>
          </p:cNvPr>
          <p:cNvSpPr/>
          <p:nvPr/>
        </p:nvSpPr>
        <p:spPr>
          <a:xfrm>
            <a:off x="5500575" y="1175233"/>
            <a:ext cx="5786021" cy="4859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A71BF4CC-EA46-4215-9EDE-033DA7E3AD45}"/>
              </a:ext>
            </a:extLst>
          </p:cNvPr>
          <p:cNvSpPr txBox="1"/>
          <p:nvPr/>
        </p:nvSpPr>
        <p:spPr>
          <a:xfrm>
            <a:off x="327401" y="214415"/>
            <a:ext cx="7670286" cy="584775"/>
          </a:xfrm>
          <a:prstGeom prst="rect">
            <a:avLst/>
          </a:prstGeom>
          <a:noFill/>
        </p:spPr>
        <p:txBody>
          <a:bodyPr wrap="square">
            <a:spAutoFit/>
          </a:bodyPr>
          <a:lstStyle/>
          <a:p>
            <a:r>
              <a:rPr lang="zh-CN" altLang="en-US" sz="3200" b="1" dirty="0">
                <a:latin typeface="微软雅黑" panose="020B0503020204020204" pitchFamily="34" charset="-122"/>
                <a:ea typeface="微软雅黑" panose="020B0503020204020204" pitchFamily="34" charset="-122"/>
              </a:rPr>
              <a:t>训练阶段</a:t>
            </a:r>
            <a:r>
              <a:rPr lang="en-US" altLang="zh-CN" sz="3200" b="1" dirty="0">
                <a:latin typeface="微软雅黑" panose="020B0503020204020204" pitchFamily="34" charset="-122"/>
                <a:ea typeface="微软雅黑" panose="020B0503020204020204" pitchFamily="34" charset="-122"/>
              </a:rPr>
              <a:t> 1- </a:t>
            </a:r>
            <a:r>
              <a:rPr lang="zh-CN" altLang="en-US" sz="3200" b="1" dirty="0">
                <a:latin typeface="微软雅黑" panose="020B0503020204020204" pitchFamily="34" charset="-122"/>
                <a:ea typeface="微软雅黑" panose="020B0503020204020204" pitchFamily="34" charset="-122"/>
              </a:rPr>
              <a:t>对话数据集</a:t>
            </a:r>
            <a:r>
              <a:rPr lang="en-US" altLang="zh-CN" sz="3200" b="1" dirty="0">
                <a:latin typeface="微软雅黑" panose="020B0503020204020204" pitchFamily="34" charset="-122"/>
                <a:ea typeface="微软雅黑" panose="020B0503020204020204" pitchFamily="34" charset="-122"/>
              </a:rPr>
              <a:t>-E,D1,D2</a:t>
            </a:r>
            <a:endParaRPr lang="zh-CN" altLang="en-US" sz="3200" b="1"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BE2581B6-4A3E-4E8F-998F-C788C6E95E6B}"/>
              </a:ext>
            </a:extLst>
          </p:cNvPr>
          <p:cNvSpPr txBox="1"/>
          <p:nvPr/>
        </p:nvSpPr>
        <p:spPr>
          <a:xfrm>
            <a:off x="40257" y="5561363"/>
            <a:ext cx="4151834" cy="1296637"/>
          </a:xfrm>
          <a:prstGeom prst="rect">
            <a:avLst/>
          </a:prstGeom>
          <a:noFill/>
        </p:spPr>
        <p:txBody>
          <a:bodyPr wrap="square" rtlCol="0">
            <a:spAutoFit/>
          </a:bodyPr>
          <a:lstStyle/>
          <a:p>
            <a:pPr>
              <a:lnSpc>
                <a:spcPct val="150000"/>
              </a:lnSpc>
            </a:pPr>
            <a:r>
              <a:rPr lang="en-US" altLang="zh-CN" i="1" dirty="0"/>
              <a:t>persona</a:t>
            </a:r>
            <a:r>
              <a:rPr lang="en-US" altLang="zh-CN" dirty="0"/>
              <a:t> </a:t>
            </a:r>
            <a:r>
              <a:rPr lang="zh-CN" altLang="en-US" dirty="0"/>
              <a:t>样例</a:t>
            </a:r>
            <a:r>
              <a:rPr lang="en-US" altLang="zh-CN" dirty="0"/>
              <a:t>: </a:t>
            </a:r>
          </a:p>
          <a:p>
            <a:pPr>
              <a:lnSpc>
                <a:spcPct val="150000"/>
              </a:lnSpc>
            </a:pPr>
            <a:r>
              <a:rPr lang="zh-CN" altLang="en-US" dirty="0"/>
              <a:t>个人描述语句：</a:t>
            </a:r>
            <a:r>
              <a:rPr lang="en-US" altLang="zh-CN" dirty="0"/>
              <a:t>“I have two doges”</a:t>
            </a:r>
          </a:p>
          <a:p>
            <a:pPr>
              <a:lnSpc>
                <a:spcPct val="150000"/>
              </a:lnSpc>
            </a:pPr>
            <a:r>
              <a:rPr lang="zh-CN" altLang="en-US" dirty="0"/>
              <a:t>结构化属性：</a:t>
            </a:r>
            <a:r>
              <a:rPr lang="en-US" altLang="zh-CN" dirty="0"/>
              <a:t>“location: Guangdong”</a:t>
            </a:r>
            <a:endParaRPr lang="zh-CN" altLang="en-US" dirty="0"/>
          </a:p>
        </p:txBody>
      </p:sp>
      <p:pic>
        <p:nvPicPr>
          <p:cNvPr id="7" name="图片 6">
            <a:extLst>
              <a:ext uri="{FF2B5EF4-FFF2-40B4-BE49-F238E27FC236}">
                <a16:creationId xmlns:a16="http://schemas.microsoft.com/office/drawing/2014/main" id="{545F0849-C77D-4561-8C42-2339628D9C94}"/>
              </a:ext>
            </a:extLst>
          </p:cNvPr>
          <p:cNvPicPr>
            <a:picLocks noChangeAspect="1"/>
          </p:cNvPicPr>
          <p:nvPr/>
        </p:nvPicPr>
        <p:blipFill>
          <a:blip r:embed="rId3"/>
          <a:stretch>
            <a:fillRect/>
          </a:stretch>
        </p:blipFill>
        <p:spPr>
          <a:xfrm>
            <a:off x="6908471" y="4679178"/>
            <a:ext cx="4515082" cy="1327218"/>
          </a:xfrm>
          <a:prstGeom prst="rect">
            <a:avLst/>
          </a:prstGeom>
        </p:spPr>
      </p:pic>
      <p:pic>
        <p:nvPicPr>
          <p:cNvPr id="11" name="图片 10">
            <a:extLst>
              <a:ext uri="{FF2B5EF4-FFF2-40B4-BE49-F238E27FC236}">
                <a16:creationId xmlns:a16="http://schemas.microsoft.com/office/drawing/2014/main" id="{C44575AF-A32F-4C28-A70B-877CEF8704D2}"/>
              </a:ext>
            </a:extLst>
          </p:cNvPr>
          <p:cNvPicPr>
            <a:picLocks noChangeAspect="1"/>
          </p:cNvPicPr>
          <p:nvPr/>
        </p:nvPicPr>
        <p:blipFill rotWithShape="1">
          <a:blip r:embed="rId4"/>
          <a:srcRect t="4004"/>
          <a:stretch/>
        </p:blipFill>
        <p:spPr>
          <a:xfrm>
            <a:off x="6768764" y="3283178"/>
            <a:ext cx="4654789" cy="1396000"/>
          </a:xfrm>
          <a:prstGeom prst="rect">
            <a:avLst/>
          </a:prstGeom>
        </p:spPr>
      </p:pic>
      <p:pic>
        <p:nvPicPr>
          <p:cNvPr id="15" name="图片 14">
            <a:extLst>
              <a:ext uri="{FF2B5EF4-FFF2-40B4-BE49-F238E27FC236}">
                <a16:creationId xmlns:a16="http://schemas.microsoft.com/office/drawing/2014/main" id="{E41920C3-3605-4B41-9421-55F0E98E1654}"/>
              </a:ext>
            </a:extLst>
          </p:cNvPr>
          <p:cNvPicPr>
            <a:picLocks noChangeAspect="1"/>
          </p:cNvPicPr>
          <p:nvPr/>
        </p:nvPicPr>
        <p:blipFill rotWithShape="1">
          <a:blip r:embed="rId5"/>
          <a:srcRect b="22818"/>
          <a:stretch/>
        </p:blipFill>
        <p:spPr>
          <a:xfrm>
            <a:off x="6660246" y="578592"/>
            <a:ext cx="4711942" cy="519540"/>
          </a:xfrm>
          <a:prstGeom prst="rect">
            <a:avLst/>
          </a:prstGeom>
        </p:spPr>
      </p:pic>
      <p:pic>
        <p:nvPicPr>
          <p:cNvPr id="18" name="图片 17">
            <a:extLst>
              <a:ext uri="{FF2B5EF4-FFF2-40B4-BE49-F238E27FC236}">
                <a16:creationId xmlns:a16="http://schemas.microsoft.com/office/drawing/2014/main" id="{F846220D-219D-43CE-B5A5-7B8300544D8E}"/>
              </a:ext>
            </a:extLst>
          </p:cNvPr>
          <p:cNvPicPr>
            <a:picLocks noChangeAspect="1"/>
          </p:cNvPicPr>
          <p:nvPr/>
        </p:nvPicPr>
        <p:blipFill rotWithShape="1">
          <a:blip r:embed="rId6"/>
          <a:srcRect t="12463" b="20364"/>
          <a:stretch/>
        </p:blipFill>
        <p:spPr>
          <a:xfrm>
            <a:off x="6660246" y="1251726"/>
            <a:ext cx="4203916" cy="358316"/>
          </a:xfrm>
          <a:prstGeom prst="rect">
            <a:avLst/>
          </a:prstGeom>
        </p:spPr>
      </p:pic>
      <p:grpSp>
        <p:nvGrpSpPr>
          <p:cNvPr id="35" name="组合 34">
            <a:extLst>
              <a:ext uri="{FF2B5EF4-FFF2-40B4-BE49-F238E27FC236}">
                <a16:creationId xmlns:a16="http://schemas.microsoft.com/office/drawing/2014/main" id="{113FCC80-60DA-49E5-B3CB-61B6B3775F6A}"/>
              </a:ext>
            </a:extLst>
          </p:cNvPr>
          <p:cNvGrpSpPr/>
          <p:nvPr/>
        </p:nvGrpSpPr>
        <p:grpSpPr>
          <a:xfrm>
            <a:off x="5500576" y="1738319"/>
            <a:ext cx="5786021" cy="485983"/>
            <a:chOff x="5500576" y="1738319"/>
            <a:chExt cx="5786021" cy="485983"/>
          </a:xfrm>
        </p:grpSpPr>
        <p:sp>
          <p:nvSpPr>
            <p:cNvPr id="33" name="矩形: 圆角 32">
              <a:extLst>
                <a:ext uri="{FF2B5EF4-FFF2-40B4-BE49-F238E27FC236}">
                  <a16:creationId xmlns:a16="http://schemas.microsoft.com/office/drawing/2014/main" id="{17C99D73-B9B7-4B81-8080-E68AD4AA937A}"/>
                </a:ext>
              </a:extLst>
            </p:cNvPr>
            <p:cNvSpPr/>
            <p:nvPr/>
          </p:nvSpPr>
          <p:spPr>
            <a:xfrm>
              <a:off x="5500576" y="1738319"/>
              <a:ext cx="5786021" cy="4859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1" name="图片 20">
              <a:extLst>
                <a:ext uri="{FF2B5EF4-FFF2-40B4-BE49-F238E27FC236}">
                  <a16:creationId xmlns:a16="http://schemas.microsoft.com/office/drawing/2014/main" id="{6C232CFA-71C1-43F7-AC04-C5F38F786371}"/>
                </a:ext>
              </a:extLst>
            </p:cNvPr>
            <p:cNvPicPr>
              <a:picLocks noChangeAspect="1"/>
            </p:cNvPicPr>
            <p:nvPr/>
          </p:nvPicPr>
          <p:blipFill rotWithShape="1">
            <a:blip r:embed="rId7"/>
            <a:srcRect b="17905"/>
            <a:stretch/>
          </p:blipFill>
          <p:spPr>
            <a:xfrm>
              <a:off x="6660246" y="1788551"/>
              <a:ext cx="4362674" cy="406639"/>
            </a:xfrm>
            <a:prstGeom prst="rect">
              <a:avLst/>
            </a:prstGeom>
          </p:spPr>
        </p:pic>
      </p:grpSp>
      <p:grpSp>
        <p:nvGrpSpPr>
          <p:cNvPr id="34" name="组合 33">
            <a:extLst>
              <a:ext uri="{FF2B5EF4-FFF2-40B4-BE49-F238E27FC236}">
                <a16:creationId xmlns:a16="http://schemas.microsoft.com/office/drawing/2014/main" id="{6996A081-AA61-450F-99C4-43068DED9A38}"/>
              </a:ext>
            </a:extLst>
          </p:cNvPr>
          <p:cNvGrpSpPr/>
          <p:nvPr/>
        </p:nvGrpSpPr>
        <p:grpSpPr>
          <a:xfrm>
            <a:off x="5500575" y="2282528"/>
            <a:ext cx="5786021" cy="971538"/>
            <a:chOff x="5500577" y="2253415"/>
            <a:chExt cx="5786021" cy="971538"/>
          </a:xfrm>
        </p:grpSpPr>
        <p:sp>
          <p:nvSpPr>
            <p:cNvPr id="32" name="矩形: 圆角 31">
              <a:extLst>
                <a:ext uri="{FF2B5EF4-FFF2-40B4-BE49-F238E27FC236}">
                  <a16:creationId xmlns:a16="http://schemas.microsoft.com/office/drawing/2014/main" id="{AAA98D59-A815-4C23-9C3A-D2696940347A}"/>
                </a:ext>
              </a:extLst>
            </p:cNvPr>
            <p:cNvSpPr/>
            <p:nvPr/>
          </p:nvSpPr>
          <p:spPr>
            <a:xfrm>
              <a:off x="5500577" y="2253415"/>
              <a:ext cx="5786021" cy="9715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3" name="图片 22">
              <a:extLst>
                <a:ext uri="{FF2B5EF4-FFF2-40B4-BE49-F238E27FC236}">
                  <a16:creationId xmlns:a16="http://schemas.microsoft.com/office/drawing/2014/main" id="{FFEF61E7-9509-412B-9685-20D4DFB23AB2}"/>
                </a:ext>
              </a:extLst>
            </p:cNvPr>
            <p:cNvPicPr>
              <a:picLocks noChangeAspect="1"/>
            </p:cNvPicPr>
            <p:nvPr/>
          </p:nvPicPr>
          <p:blipFill rotWithShape="1">
            <a:blip r:embed="rId8"/>
            <a:srcRect t="11003" r="2009" b="8469"/>
            <a:stretch/>
          </p:blipFill>
          <p:spPr>
            <a:xfrm>
              <a:off x="6606407" y="2381693"/>
              <a:ext cx="4586133" cy="715926"/>
            </a:xfrm>
            <a:prstGeom prst="rect">
              <a:avLst/>
            </a:prstGeom>
          </p:spPr>
        </p:pic>
      </p:grpSp>
      <p:pic>
        <p:nvPicPr>
          <p:cNvPr id="29" name="图片 28">
            <a:extLst>
              <a:ext uri="{FF2B5EF4-FFF2-40B4-BE49-F238E27FC236}">
                <a16:creationId xmlns:a16="http://schemas.microsoft.com/office/drawing/2014/main" id="{5EE712A5-D869-4288-934E-E12431B93D86}"/>
              </a:ext>
            </a:extLst>
          </p:cNvPr>
          <p:cNvPicPr>
            <a:picLocks noChangeAspect="1"/>
          </p:cNvPicPr>
          <p:nvPr/>
        </p:nvPicPr>
        <p:blipFill>
          <a:blip r:embed="rId9"/>
          <a:stretch>
            <a:fillRect/>
          </a:stretch>
        </p:blipFill>
        <p:spPr>
          <a:xfrm>
            <a:off x="7038753" y="6192899"/>
            <a:ext cx="3037073" cy="487078"/>
          </a:xfrm>
          <a:prstGeom prst="rect">
            <a:avLst/>
          </a:prstGeom>
        </p:spPr>
      </p:pic>
      <p:pic>
        <p:nvPicPr>
          <p:cNvPr id="31" name="图片 30">
            <a:extLst>
              <a:ext uri="{FF2B5EF4-FFF2-40B4-BE49-F238E27FC236}">
                <a16:creationId xmlns:a16="http://schemas.microsoft.com/office/drawing/2014/main" id="{59456733-2DB3-476F-A23B-39CD54CFE0C2}"/>
              </a:ext>
            </a:extLst>
          </p:cNvPr>
          <p:cNvPicPr>
            <a:picLocks noChangeAspect="1"/>
          </p:cNvPicPr>
          <p:nvPr/>
        </p:nvPicPr>
        <p:blipFill>
          <a:blip r:embed="rId10"/>
          <a:stretch>
            <a:fillRect/>
          </a:stretch>
        </p:blipFill>
        <p:spPr>
          <a:xfrm>
            <a:off x="89264" y="790995"/>
            <a:ext cx="5219807" cy="4950189"/>
          </a:xfrm>
          <a:prstGeom prst="rect">
            <a:avLst/>
          </a:prstGeom>
        </p:spPr>
      </p:pic>
      <p:sp>
        <p:nvSpPr>
          <p:cNvPr id="37" name="文本框 36">
            <a:extLst>
              <a:ext uri="{FF2B5EF4-FFF2-40B4-BE49-F238E27FC236}">
                <a16:creationId xmlns:a16="http://schemas.microsoft.com/office/drawing/2014/main" id="{79AF7898-ED28-46C6-B670-0838A1BDE101}"/>
              </a:ext>
            </a:extLst>
          </p:cNvPr>
          <p:cNvSpPr txBox="1"/>
          <p:nvPr/>
        </p:nvSpPr>
        <p:spPr>
          <a:xfrm>
            <a:off x="5840819" y="2573079"/>
            <a:ext cx="489097" cy="369332"/>
          </a:xfrm>
          <a:prstGeom prst="rect">
            <a:avLst/>
          </a:prstGeom>
          <a:noFill/>
        </p:spPr>
        <p:txBody>
          <a:bodyPr wrap="square" rtlCol="0">
            <a:spAutoFit/>
          </a:bodyPr>
          <a:lstStyle/>
          <a:p>
            <a:r>
              <a:rPr lang="en-US" altLang="zh-CN" dirty="0"/>
              <a:t>D2</a:t>
            </a:r>
            <a:endParaRPr lang="zh-CN" altLang="en-US" dirty="0"/>
          </a:p>
        </p:txBody>
      </p:sp>
      <p:sp>
        <p:nvSpPr>
          <p:cNvPr id="38" name="文本框 37">
            <a:extLst>
              <a:ext uri="{FF2B5EF4-FFF2-40B4-BE49-F238E27FC236}">
                <a16:creationId xmlns:a16="http://schemas.microsoft.com/office/drawing/2014/main" id="{394330E1-80A6-4E88-8CF4-A675F7036C8B}"/>
              </a:ext>
            </a:extLst>
          </p:cNvPr>
          <p:cNvSpPr txBox="1"/>
          <p:nvPr/>
        </p:nvSpPr>
        <p:spPr>
          <a:xfrm>
            <a:off x="5829735" y="1774631"/>
            <a:ext cx="489097" cy="369332"/>
          </a:xfrm>
          <a:prstGeom prst="rect">
            <a:avLst/>
          </a:prstGeom>
          <a:noFill/>
        </p:spPr>
        <p:txBody>
          <a:bodyPr wrap="square" rtlCol="0">
            <a:spAutoFit/>
          </a:bodyPr>
          <a:lstStyle/>
          <a:p>
            <a:r>
              <a:rPr lang="en-US" altLang="zh-CN" dirty="0"/>
              <a:t>D1</a:t>
            </a:r>
            <a:endParaRPr lang="zh-CN" altLang="en-US" dirty="0"/>
          </a:p>
        </p:txBody>
      </p:sp>
      <p:sp>
        <p:nvSpPr>
          <p:cNvPr id="39" name="文本框 38">
            <a:extLst>
              <a:ext uri="{FF2B5EF4-FFF2-40B4-BE49-F238E27FC236}">
                <a16:creationId xmlns:a16="http://schemas.microsoft.com/office/drawing/2014/main" id="{5CC72C3B-5BEF-4A9A-9DE0-79BEAAAEBB76}"/>
              </a:ext>
            </a:extLst>
          </p:cNvPr>
          <p:cNvSpPr txBox="1"/>
          <p:nvPr/>
        </p:nvSpPr>
        <p:spPr>
          <a:xfrm>
            <a:off x="5825739" y="1245464"/>
            <a:ext cx="489097" cy="369332"/>
          </a:xfrm>
          <a:prstGeom prst="rect">
            <a:avLst/>
          </a:prstGeom>
          <a:noFill/>
        </p:spPr>
        <p:txBody>
          <a:bodyPr wrap="square" rtlCol="0">
            <a:spAutoFit/>
          </a:bodyPr>
          <a:lstStyle/>
          <a:p>
            <a:r>
              <a:rPr lang="en-US" altLang="zh-CN" dirty="0"/>
              <a:t>E</a:t>
            </a:r>
            <a:endParaRPr lang="zh-CN" altLang="en-US" dirty="0"/>
          </a:p>
        </p:txBody>
      </p:sp>
    </p:spTree>
    <p:extLst>
      <p:ext uri="{BB962C8B-B14F-4D97-AF65-F5344CB8AC3E}">
        <p14:creationId xmlns:p14="http://schemas.microsoft.com/office/powerpoint/2010/main" val="1071081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84FC92D4-E414-4F77-A9F9-5845E6883ABD}"/>
              </a:ext>
            </a:extLst>
          </p:cNvPr>
          <p:cNvPicPr>
            <a:picLocks noChangeAspect="1"/>
          </p:cNvPicPr>
          <p:nvPr/>
        </p:nvPicPr>
        <p:blipFill>
          <a:blip r:embed="rId3"/>
          <a:stretch>
            <a:fillRect/>
          </a:stretch>
        </p:blipFill>
        <p:spPr>
          <a:xfrm>
            <a:off x="327401" y="3770247"/>
            <a:ext cx="4061637" cy="999173"/>
          </a:xfrm>
          <a:prstGeom prst="rect">
            <a:avLst/>
          </a:prstGeom>
        </p:spPr>
      </p:pic>
      <p:pic>
        <p:nvPicPr>
          <p:cNvPr id="6" name="图片 5">
            <a:extLst>
              <a:ext uri="{FF2B5EF4-FFF2-40B4-BE49-F238E27FC236}">
                <a16:creationId xmlns:a16="http://schemas.microsoft.com/office/drawing/2014/main" id="{191FA3BE-114C-4B15-A970-D61A2B0875DC}"/>
              </a:ext>
            </a:extLst>
          </p:cNvPr>
          <p:cNvPicPr>
            <a:picLocks noChangeAspect="1"/>
          </p:cNvPicPr>
          <p:nvPr/>
        </p:nvPicPr>
        <p:blipFill rotWithShape="1">
          <a:blip r:embed="rId4"/>
          <a:srcRect r="1416"/>
          <a:stretch/>
        </p:blipFill>
        <p:spPr>
          <a:xfrm>
            <a:off x="4285536" y="934058"/>
            <a:ext cx="7906464" cy="3749093"/>
          </a:xfrm>
          <a:prstGeom prst="rect">
            <a:avLst/>
          </a:prstGeom>
        </p:spPr>
      </p:pic>
      <p:sp>
        <p:nvSpPr>
          <p:cNvPr id="4" name="文本框 3">
            <a:extLst>
              <a:ext uri="{FF2B5EF4-FFF2-40B4-BE49-F238E27FC236}">
                <a16:creationId xmlns:a16="http://schemas.microsoft.com/office/drawing/2014/main" id="{A71BF4CC-EA46-4215-9EDE-033DA7E3AD45}"/>
              </a:ext>
            </a:extLst>
          </p:cNvPr>
          <p:cNvSpPr txBox="1"/>
          <p:nvPr/>
        </p:nvSpPr>
        <p:spPr>
          <a:xfrm>
            <a:off x="327400" y="214415"/>
            <a:ext cx="6689625" cy="584775"/>
          </a:xfrm>
          <a:prstGeom prst="rect">
            <a:avLst/>
          </a:prstGeom>
          <a:noFill/>
        </p:spPr>
        <p:txBody>
          <a:bodyPr wrap="square">
            <a:spAutoFit/>
          </a:bodyPr>
          <a:lstStyle/>
          <a:p>
            <a:r>
              <a:rPr lang="zh-CN" altLang="en-US" sz="3200" b="1" dirty="0">
                <a:latin typeface="微软雅黑" panose="020B0503020204020204" pitchFamily="34" charset="-122"/>
                <a:ea typeface="微软雅黑" panose="020B0503020204020204" pitchFamily="34" charset="-122"/>
              </a:rPr>
              <a:t>训练阶段</a:t>
            </a:r>
            <a:r>
              <a:rPr lang="en-US" altLang="zh-CN" sz="3200" b="1" dirty="0">
                <a:latin typeface="微软雅黑" panose="020B0503020204020204" pitchFamily="34" charset="-122"/>
                <a:ea typeface="微软雅黑" panose="020B0503020204020204" pitchFamily="34" charset="-122"/>
              </a:rPr>
              <a:t> 2 – </a:t>
            </a:r>
            <a:r>
              <a:rPr lang="zh-CN" altLang="en-US" sz="3200" b="1" dirty="0">
                <a:latin typeface="微软雅黑" panose="020B0503020204020204" pitchFamily="34" charset="-122"/>
                <a:ea typeface="微软雅黑" panose="020B0503020204020204" pitchFamily="34" charset="-122"/>
              </a:rPr>
              <a:t>因果推理数据集</a:t>
            </a:r>
            <a:r>
              <a:rPr lang="en-US" altLang="zh-CN" sz="3200" b="1" dirty="0">
                <a:latin typeface="微软雅黑" panose="020B0503020204020204" pitchFamily="34" charset="-122"/>
                <a:ea typeface="微软雅黑" panose="020B0503020204020204" pitchFamily="34" charset="-122"/>
              </a:rPr>
              <a:t>-D2</a:t>
            </a:r>
            <a:endParaRPr lang="zh-CN" altLang="en-US" sz="32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496723FD-ADF3-48D8-856A-E02D67D3C60D}"/>
              </a:ext>
            </a:extLst>
          </p:cNvPr>
          <p:cNvPicPr>
            <a:picLocks noChangeAspect="1"/>
          </p:cNvPicPr>
          <p:nvPr/>
        </p:nvPicPr>
        <p:blipFill rotWithShape="1">
          <a:blip r:embed="rId5"/>
          <a:srcRect t="1334" r="54741" b="40537"/>
          <a:stretch/>
        </p:blipFill>
        <p:spPr>
          <a:xfrm>
            <a:off x="426638" y="2150128"/>
            <a:ext cx="2116115" cy="490254"/>
          </a:xfrm>
          <a:prstGeom prst="rect">
            <a:avLst/>
          </a:prstGeom>
        </p:spPr>
      </p:pic>
      <p:sp>
        <p:nvSpPr>
          <p:cNvPr id="8" name="文本框 7">
            <a:extLst>
              <a:ext uri="{FF2B5EF4-FFF2-40B4-BE49-F238E27FC236}">
                <a16:creationId xmlns:a16="http://schemas.microsoft.com/office/drawing/2014/main" id="{082672DC-B6F5-4254-9616-58405A0FDD09}"/>
              </a:ext>
            </a:extLst>
          </p:cNvPr>
          <p:cNvSpPr txBox="1"/>
          <p:nvPr/>
        </p:nvSpPr>
        <p:spPr>
          <a:xfrm>
            <a:off x="327401" y="847013"/>
            <a:ext cx="3958135" cy="1289905"/>
          </a:xfrm>
          <a:prstGeom prst="rect">
            <a:avLst/>
          </a:prstGeom>
          <a:noFill/>
        </p:spPr>
        <p:txBody>
          <a:bodyPr wrap="non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从推理数据集抽取正负样本二元组</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并代替对话过程中输入</a:t>
            </a:r>
            <a:r>
              <a:rPr lang="en-US" altLang="zh-CN" dirty="0">
                <a:latin typeface="微软雅黑" panose="020B0503020204020204" pitchFamily="34" charset="-122"/>
                <a:ea typeface="微软雅黑" panose="020B0503020204020204" pitchFamily="34" charset="-122"/>
              </a:rPr>
              <a:t>D1</a:t>
            </a:r>
            <a:r>
              <a:rPr lang="zh-CN" altLang="en-US" dirty="0">
                <a:latin typeface="微软雅黑" panose="020B0503020204020204" pitchFamily="34" charset="-122"/>
                <a:ea typeface="微软雅黑" panose="020B0503020204020204" pitchFamily="34" charset="-122"/>
              </a:rPr>
              <a:t>的人格信息</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和回复信息</a:t>
            </a:r>
            <a:endParaRPr lang="en-US" altLang="zh-CN"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27E772EF-9E1E-4158-9E30-42F148ECA219}"/>
              </a:ext>
            </a:extLst>
          </p:cNvPr>
          <p:cNvSpPr txBox="1"/>
          <p:nvPr/>
        </p:nvSpPr>
        <p:spPr>
          <a:xfrm>
            <a:off x="327401" y="3279300"/>
            <a:ext cx="272382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正样本使用似然损失函数</a:t>
            </a:r>
          </a:p>
        </p:txBody>
      </p:sp>
      <p:pic>
        <p:nvPicPr>
          <p:cNvPr id="16" name="图片 15">
            <a:extLst>
              <a:ext uri="{FF2B5EF4-FFF2-40B4-BE49-F238E27FC236}">
                <a16:creationId xmlns:a16="http://schemas.microsoft.com/office/drawing/2014/main" id="{17CD1ACC-B4A3-419D-814E-647915BE2C90}"/>
              </a:ext>
            </a:extLst>
          </p:cNvPr>
          <p:cNvPicPr>
            <a:picLocks noChangeAspect="1"/>
          </p:cNvPicPr>
          <p:nvPr/>
        </p:nvPicPr>
        <p:blipFill>
          <a:blip r:embed="rId6"/>
          <a:stretch>
            <a:fillRect/>
          </a:stretch>
        </p:blipFill>
        <p:spPr>
          <a:xfrm>
            <a:off x="426638" y="5381289"/>
            <a:ext cx="3858898" cy="843961"/>
          </a:xfrm>
          <a:prstGeom prst="rect">
            <a:avLst/>
          </a:prstGeom>
        </p:spPr>
      </p:pic>
      <p:sp>
        <p:nvSpPr>
          <p:cNvPr id="24" name="文本框 23">
            <a:extLst>
              <a:ext uri="{FF2B5EF4-FFF2-40B4-BE49-F238E27FC236}">
                <a16:creationId xmlns:a16="http://schemas.microsoft.com/office/drawing/2014/main" id="{6D925952-49CB-4A7D-862D-4C14B6F5B430}"/>
              </a:ext>
            </a:extLst>
          </p:cNvPr>
          <p:cNvSpPr txBox="1"/>
          <p:nvPr/>
        </p:nvSpPr>
        <p:spPr>
          <a:xfrm>
            <a:off x="327401" y="4657732"/>
            <a:ext cx="299633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负样本使用非似然损失函数</a:t>
            </a:r>
          </a:p>
        </p:txBody>
      </p:sp>
      <p:pic>
        <p:nvPicPr>
          <p:cNvPr id="19" name="图片 18">
            <a:extLst>
              <a:ext uri="{FF2B5EF4-FFF2-40B4-BE49-F238E27FC236}">
                <a16:creationId xmlns:a16="http://schemas.microsoft.com/office/drawing/2014/main" id="{051ED4BA-326C-4989-BAFA-984C93B49CF2}"/>
              </a:ext>
            </a:extLst>
          </p:cNvPr>
          <p:cNvPicPr>
            <a:picLocks noChangeAspect="1"/>
          </p:cNvPicPr>
          <p:nvPr/>
        </p:nvPicPr>
        <p:blipFill>
          <a:blip r:embed="rId7"/>
          <a:stretch>
            <a:fillRect/>
          </a:stretch>
        </p:blipFill>
        <p:spPr>
          <a:xfrm>
            <a:off x="5462720" y="5206338"/>
            <a:ext cx="4000706" cy="596931"/>
          </a:xfrm>
          <a:prstGeom prst="rect">
            <a:avLst/>
          </a:prstGeom>
        </p:spPr>
      </p:pic>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37274E76-515D-4052-B9F1-93BCC162A73B}"/>
                  </a:ext>
                </a:extLst>
              </p:cNvPr>
              <p:cNvSpPr txBox="1"/>
              <p:nvPr/>
            </p:nvSpPr>
            <p:spPr>
              <a:xfrm>
                <a:off x="5462720" y="6075895"/>
                <a:ext cx="244374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3200" i="1" smtClean="0">
                          <a:latin typeface="Cambria Math" panose="02040503050406030204" pitchFamily="18" charset="0"/>
                          <a:ea typeface="Cambria Math" panose="02040503050406030204" pitchFamily="18" charset="0"/>
                        </a:rPr>
                        <m:t>ℒ</m:t>
                      </m:r>
                      <m:r>
                        <a:rPr lang="en-US" altLang="zh-CN" sz="3200" b="0" i="1" smtClean="0">
                          <a:latin typeface="Cambria Math" panose="02040503050406030204" pitchFamily="18" charset="0"/>
                          <a:ea typeface="Cambria Math" panose="02040503050406030204" pitchFamily="18" charset="0"/>
                        </a:rPr>
                        <m:t>= </m:t>
                      </m:r>
                      <m:sSub>
                        <m:sSubPr>
                          <m:ctrlPr>
                            <a:rPr lang="en-US" altLang="zh-CN" sz="3200" b="0" i="1" smtClean="0">
                              <a:latin typeface="Cambria Math" panose="02040503050406030204" pitchFamily="18" charset="0"/>
                              <a:ea typeface="Cambria Math" panose="02040503050406030204" pitchFamily="18" charset="0"/>
                            </a:rPr>
                          </m:ctrlPr>
                        </m:sSubPr>
                        <m:e>
                          <m:r>
                            <a:rPr lang="en-US" altLang="zh-CN" sz="3200" b="0" i="1" smtClean="0">
                              <a:latin typeface="Cambria Math" panose="02040503050406030204" pitchFamily="18" charset="0"/>
                              <a:ea typeface="Cambria Math" panose="02040503050406030204" pitchFamily="18" charset="0"/>
                            </a:rPr>
                            <m:t>ℒ</m:t>
                          </m:r>
                        </m:e>
                        <m:sub>
                          <m:r>
                            <a:rPr lang="en-US" altLang="zh-CN" sz="3200" b="0" i="1" smtClean="0">
                              <a:latin typeface="Cambria Math" panose="02040503050406030204" pitchFamily="18" charset="0"/>
                              <a:ea typeface="Cambria Math" panose="02040503050406030204" pitchFamily="18" charset="0"/>
                            </a:rPr>
                            <m:t>1</m:t>
                          </m:r>
                        </m:sub>
                      </m:sSub>
                      <m:r>
                        <a:rPr lang="en-US" altLang="zh-CN" sz="3200" b="0" i="1" smtClean="0">
                          <a:latin typeface="Cambria Math" panose="02040503050406030204" pitchFamily="18" charset="0"/>
                          <a:ea typeface="Cambria Math" panose="02040503050406030204" pitchFamily="18" charset="0"/>
                        </a:rPr>
                        <m:t>+ </m:t>
                      </m:r>
                      <m:sSub>
                        <m:sSubPr>
                          <m:ctrlPr>
                            <a:rPr lang="en-US" altLang="zh-CN" sz="3200" b="0" i="1" smtClean="0">
                              <a:latin typeface="Cambria Math" panose="02040503050406030204" pitchFamily="18" charset="0"/>
                              <a:ea typeface="Cambria Math" panose="02040503050406030204" pitchFamily="18" charset="0"/>
                            </a:rPr>
                          </m:ctrlPr>
                        </m:sSubPr>
                        <m:e>
                          <m:r>
                            <a:rPr lang="en-US" altLang="zh-CN" sz="3200" b="0" i="1" smtClean="0">
                              <a:latin typeface="Cambria Math" panose="02040503050406030204" pitchFamily="18" charset="0"/>
                              <a:ea typeface="Cambria Math" panose="02040503050406030204" pitchFamily="18" charset="0"/>
                            </a:rPr>
                            <m:t>ℒ</m:t>
                          </m:r>
                        </m:e>
                        <m:sub>
                          <m:r>
                            <a:rPr lang="en-US" altLang="zh-CN" sz="3200" b="0" i="1" smtClean="0">
                              <a:latin typeface="Cambria Math" panose="02040503050406030204" pitchFamily="18" charset="0"/>
                              <a:ea typeface="Cambria Math" panose="02040503050406030204" pitchFamily="18" charset="0"/>
                            </a:rPr>
                            <m:t>2</m:t>
                          </m:r>
                        </m:sub>
                      </m:sSub>
                    </m:oMath>
                  </m:oMathPara>
                </a14:m>
                <a:endParaRPr lang="zh-CN" altLang="en-US" sz="3200" dirty="0"/>
              </a:p>
            </p:txBody>
          </p:sp>
        </mc:Choice>
        <mc:Fallback xmlns="">
          <p:sp>
            <p:nvSpPr>
              <p:cNvPr id="22" name="文本框 21">
                <a:extLst>
                  <a:ext uri="{FF2B5EF4-FFF2-40B4-BE49-F238E27FC236}">
                    <a16:creationId xmlns:a16="http://schemas.microsoft.com/office/drawing/2014/main" id="{37274E76-515D-4052-B9F1-93BCC162A73B}"/>
                  </a:ext>
                </a:extLst>
              </p:cNvPr>
              <p:cNvSpPr txBox="1">
                <a:spLocks noRot="1" noChangeAspect="1" noMove="1" noResize="1" noEditPoints="1" noAdjustHandles="1" noChangeArrowheads="1" noChangeShapeType="1" noTextEdit="1"/>
              </p:cNvSpPr>
              <p:nvPr/>
            </p:nvSpPr>
            <p:spPr>
              <a:xfrm>
                <a:off x="5462720" y="6075895"/>
                <a:ext cx="2443746" cy="492443"/>
              </a:xfrm>
              <a:prstGeom prst="rect">
                <a:avLst/>
              </a:prstGeom>
              <a:blipFill>
                <a:blip r:embed="rId8"/>
                <a:stretch>
                  <a:fillRect/>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46AA554E-FD9B-4196-AF15-44892D411787}"/>
              </a:ext>
            </a:extLst>
          </p:cNvPr>
          <p:cNvPicPr>
            <a:picLocks noChangeAspect="1"/>
          </p:cNvPicPr>
          <p:nvPr/>
        </p:nvPicPr>
        <p:blipFill rotWithShape="1">
          <a:blip r:embed="rId5"/>
          <a:srcRect l="48267" t="1334" r="5108" b="40537"/>
          <a:stretch/>
        </p:blipFill>
        <p:spPr>
          <a:xfrm>
            <a:off x="426638" y="2749480"/>
            <a:ext cx="2179983" cy="490254"/>
          </a:xfrm>
          <a:prstGeom prst="rect">
            <a:avLst/>
          </a:prstGeom>
        </p:spPr>
      </p:pic>
    </p:spTree>
    <p:extLst>
      <p:ext uri="{BB962C8B-B14F-4D97-AF65-F5344CB8AC3E}">
        <p14:creationId xmlns:p14="http://schemas.microsoft.com/office/powerpoint/2010/main" val="1739717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71BF4CC-EA46-4215-9EDE-033DA7E3AD45}"/>
              </a:ext>
            </a:extLst>
          </p:cNvPr>
          <p:cNvSpPr txBox="1"/>
          <p:nvPr/>
        </p:nvSpPr>
        <p:spPr>
          <a:xfrm>
            <a:off x="327401" y="214415"/>
            <a:ext cx="6094708" cy="584775"/>
          </a:xfrm>
          <a:prstGeom prst="rect">
            <a:avLst/>
          </a:prstGeom>
          <a:noFill/>
        </p:spPr>
        <p:txBody>
          <a:bodyPr wrap="square">
            <a:spAutoFit/>
          </a:bodyPr>
          <a:lstStyle/>
          <a:p>
            <a:r>
              <a:rPr lang="zh-CN" altLang="en-US" sz="3200" b="1" dirty="0">
                <a:latin typeface="微软雅黑" panose="020B0503020204020204" pitchFamily="34" charset="-122"/>
                <a:ea typeface="微软雅黑" panose="020B0503020204020204" pitchFamily="34" charset="-122"/>
              </a:rPr>
              <a:t>实验</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数据集</a:t>
            </a:r>
          </a:p>
        </p:txBody>
      </p:sp>
      <p:pic>
        <p:nvPicPr>
          <p:cNvPr id="3" name="图片 2">
            <a:extLst>
              <a:ext uri="{FF2B5EF4-FFF2-40B4-BE49-F238E27FC236}">
                <a16:creationId xmlns:a16="http://schemas.microsoft.com/office/drawing/2014/main" id="{7FB56F7B-3F65-40CF-B1D3-A5D920768B24}"/>
              </a:ext>
            </a:extLst>
          </p:cNvPr>
          <p:cNvPicPr>
            <a:picLocks noChangeAspect="1"/>
          </p:cNvPicPr>
          <p:nvPr/>
        </p:nvPicPr>
        <p:blipFill>
          <a:blip r:embed="rId3"/>
          <a:stretch>
            <a:fillRect/>
          </a:stretch>
        </p:blipFill>
        <p:spPr>
          <a:xfrm>
            <a:off x="0" y="960783"/>
            <a:ext cx="7272996" cy="5897217"/>
          </a:xfrm>
          <a:prstGeom prst="rect">
            <a:avLst/>
          </a:prstGeom>
        </p:spPr>
      </p:pic>
      <p:sp>
        <p:nvSpPr>
          <p:cNvPr id="6" name="文本框 5">
            <a:extLst>
              <a:ext uri="{FF2B5EF4-FFF2-40B4-BE49-F238E27FC236}">
                <a16:creationId xmlns:a16="http://schemas.microsoft.com/office/drawing/2014/main" id="{2AF9C85D-D43F-4CB1-88E5-93CE8D5F6A24}"/>
              </a:ext>
            </a:extLst>
          </p:cNvPr>
          <p:cNvSpPr txBox="1"/>
          <p:nvPr/>
        </p:nvSpPr>
        <p:spPr>
          <a:xfrm>
            <a:off x="7345883" y="1411357"/>
            <a:ext cx="4726847" cy="419839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PersonaChat</a:t>
            </a:r>
            <a:r>
              <a:rPr lang="zh-CN" altLang="en-US" dirty="0">
                <a:latin typeface="微软雅黑" panose="020B0503020204020204" pitchFamily="34" charset="-122"/>
                <a:ea typeface="微软雅黑" panose="020B0503020204020204" pitchFamily="34" charset="-122"/>
              </a:rPr>
              <a:t>：富含人格特征的英文对话数据集</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PersonalDialog</a:t>
            </a:r>
            <a:r>
              <a:rPr lang="zh-CN" altLang="en-US" dirty="0">
                <a:latin typeface="微软雅黑" panose="020B0503020204020204" pitchFamily="34" charset="-122"/>
                <a:ea typeface="微软雅黑" panose="020B0503020204020204" pitchFamily="34" charset="-122"/>
              </a:rPr>
              <a:t>：人格特征稀疏的中文对话数据集</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MNLI</a:t>
            </a:r>
            <a:r>
              <a:rPr lang="zh-CN" altLang="en-US" dirty="0">
                <a:latin typeface="微软雅黑" panose="020B0503020204020204" pitchFamily="34" charset="-122"/>
                <a:ea typeface="微软雅黑" panose="020B0503020204020204" pitchFamily="34" charset="-122"/>
              </a:rPr>
              <a:t>：英文非对话推理数据集</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CMNLI</a:t>
            </a:r>
            <a:r>
              <a:rPr lang="zh-CN" altLang="en-US" dirty="0">
                <a:latin typeface="微软雅黑" panose="020B0503020204020204" pitchFamily="34" charset="-122"/>
                <a:ea typeface="微软雅黑" panose="020B0503020204020204" pitchFamily="34" charset="-122"/>
              </a:rPr>
              <a:t>：中文非对话推理数据集</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DNLI &amp; KvPI</a:t>
            </a:r>
            <a:r>
              <a:rPr lang="zh-CN" altLang="en-US" dirty="0">
                <a:latin typeface="微软雅黑" panose="020B0503020204020204" pitchFamily="34" charset="-122"/>
                <a:ea typeface="微软雅黑" panose="020B0503020204020204" pitchFamily="34" charset="-122"/>
              </a:rPr>
              <a:t>：对话的推理数据集，只用于训练裁判模型</a:t>
            </a:r>
          </a:p>
        </p:txBody>
      </p:sp>
    </p:spTree>
    <p:extLst>
      <p:ext uri="{BB962C8B-B14F-4D97-AF65-F5344CB8AC3E}">
        <p14:creationId xmlns:p14="http://schemas.microsoft.com/office/powerpoint/2010/main" val="20908259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790</Words>
  <Application>Microsoft Office PowerPoint</Application>
  <PresentationFormat>宽屏</PresentationFormat>
  <Paragraphs>93</Paragraphs>
  <Slides>13</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等线 Light</vt:lpstr>
      <vt:lpstr>微软雅黑</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岑 黎彬</dc:creator>
  <cp:lastModifiedBy>岑 黎彬</cp:lastModifiedBy>
  <cp:revision>38</cp:revision>
  <dcterms:created xsi:type="dcterms:W3CDTF">2021-12-18T09:40:44Z</dcterms:created>
  <dcterms:modified xsi:type="dcterms:W3CDTF">2021-12-22T15:38:52Z</dcterms:modified>
</cp:coreProperties>
</file>