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59" r:id="rId2"/>
    <p:sldId id="736" r:id="rId3"/>
    <p:sldId id="828" r:id="rId4"/>
    <p:sldId id="830" r:id="rId5"/>
    <p:sldId id="831" r:id="rId6"/>
    <p:sldId id="833" r:id="rId7"/>
    <p:sldId id="834" r:id="rId8"/>
    <p:sldId id="835" r:id="rId9"/>
    <p:sldId id="836" r:id="rId10"/>
    <p:sldId id="837" r:id="rId11"/>
    <p:sldId id="838" r:id="rId12"/>
    <p:sldId id="839" r:id="rId13"/>
    <p:sldId id="840" r:id="rId14"/>
    <p:sldId id="841" r:id="rId15"/>
    <p:sldId id="842" r:id="rId16"/>
    <p:sldId id="843" r:id="rId17"/>
    <p:sldId id="844" r:id="rId18"/>
    <p:sldId id="7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7C5"/>
    <a:srgbClr val="888888"/>
    <a:srgbClr val="EF4B11"/>
    <a:srgbClr val="3D68BF"/>
    <a:srgbClr val="0066FF"/>
    <a:srgbClr val="0066FB"/>
    <a:srgbClr val="04A4F7"/>
    <a:srgbClr val="666666"/>
    <a:srgbClr val="59B7F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261" autoAdjust="0"/>
    <p:restoredTop sz="90722" autoAdjust="0"/>
  </p:normalViewPr>
  <p:slideViewPr>
    <p:cSldViewPr snapToGrid="0" snapToObjects="1">
      <p:cViewPr>
        <p:scale>
          <a:sx n="84" d="100"/>
          <a:sy n="84" d="100"/>
        </p:scale>
        <p:origin x="144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327C7-49C8-F14F-90C6-3A00235A3AFE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54588-7818-F940-80BD-4461D37EA9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77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591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691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195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23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441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002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340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622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059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63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22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73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06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433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372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79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06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91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>
            <a:extLst>
              <a:ext uri="{FF2B5EF4-FFF2-40B4-BE49-F238E27FC236}">
                <a16:creationId xmlns:a16="http://schemas.microsoft.com/office/drawing/2014/main" id="{D8C20F9C-90AB-4041-83E9-B5A644D2E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2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70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F39A58-C941-CE4F-9C3F-9FB04EF073A9}"/>
              </a:ext>
            </a:extLst>
          </p:cNvPr>
          <p:cNvSpPr/>
          <p:nvPr userDrawn="1"/>
        </p:nvSpPr>
        <p:spPr>
          <a:xfrm>
            <a:off x="0" y="6439876"/>
            <a:ext cx="12192000" cy="418122"/>
          </a:xfrm>
          <a:prstGeom prst="rect">
            <a:avLst/>
          </a:prstGeom>
          <a:solidFill>
            <a:srgbClr val="2E6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66FB"/>
              </a:solidFill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433ACD9-3202-FD41-B951-E470EEC8AD9D}"/>
              </a:ext>
            </a:extLst>
          </p:cNvPr>
          <p:cNvCxnSpPr>
            <a:cxnSpLocks/>
          </p:cNvCxnSpPr>
          <p:nvPr userDrawn="1"/>
        </p:nvCxnSpPr>
        <p:spPr>
          <a:xfrm>
            <a:off x="108000" y="720000"/>
            <a:ext cx="11987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0F4ABD72-DA7B-F84B-B4D4-98B1D0C06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5F5A74-B1D6-4A4F-BEB2-FA8CC757E8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41838" y="73392"/>
            <a:ext cx="1954161" cy="59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41B3B9-1E93-4ECD-A7BF-9136102501C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9F823EF-0721-448F-B5C1-B945375231E6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842A79C-4014-419F-939E-93F9E3B2379D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ED815D2-6843-4633-BFAB-D0B4D03CA4A4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7791BA2-8CEC-4F32-AD60-C7C15DC4AB94}"/>
              </a:ext>
            </a:extLst>
          </p:cNvPr>
          <p:cNvSpPr txBox="1"/>
          <p:nvPr/>
        </p:nvSpPr>
        <p:spPr>
          <a:xfrm>
            <a:off x="201402" y="4962738"/>
            <a:ext cx="9958598" cy="95410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VECO: Variable and Flexible Cross-lingual Pre-training</a:t>
            </a:r>
          </a:p>
          <a:p>
            <a:r>
              <a:rPr lang="en-US" altLang="zh-CN" dirty="0"/>
              <a:t>for Language Understanding and Generation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1B4BE7-4A15-47AE-85CA-5014243D0873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1C05A2C-BBC3-4EB7-ABB7-BA788CDE9181}"/>
              </a:ext>
            </a:extLst>
          </p:cNvPr>
          <p:cNvSpPr txBox="1"/>
          <p:nvPr/>
        </p:nvSpPr>
        <p:spPr>
          <a:xfrm>
            <a:off x="508000" y="6222399"/>
            <a:ext cx="825636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程超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2021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   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70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200480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Pre-training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VECO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722684" y="972623"/>
            <a:ext cx="10605676" cy="249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Architecture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VECO</a:t>
            </a:r>
            <a:r>
              <a:rPr kumimoji="1" lang="zh-CN" altLang="en-US" dirty="0"/>
              <a:t>包含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个堆叠的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层，每一层包含一个必须的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模型，一个</a:t>
            </a:r>
            <a:r>
              <a:rPr kumimoji="1" lang="en-US" altLang="zh-CN" dirty="0"/>
              <a:t>cross-attention</a:t>
            </a:r>
            <a:r>
              <a:rPr kumimoji="1" lang="zh-CN" altLang="en-US" dirty="0"/>
              <a:t>模型，一个前馈线性模型。</a:t>
            </a:r>
            <a:endParaRPr kumimoji="1" lang="en-US" altLang="zh-CN" dirty="0"/>
          </a:p>
          <a:p>
            <a:pPr algn="just">
              <a:lnSpc>
                <a:spcPct val="150000"/>
              </a:lnSpc>
            </a:pPr>
            <a:r>
              <a:rPr kumimoji="1" lang="en-US" altLang="zh-CN" dirty="0"/>
              <a:t>2) self-attention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cross-attention</a:t>
            </a:r>
            <a:r>
              <a:rPr kumimoji="1" lang="zh-CN" altLang="en-US" dirty="0"/>
              <a:t>都基于</a:t>
            </a:r>
            <a:r>
              <a:rPr kumimoji="1" lang="en-US" altLang="zh-CN" dirty="0"/>
              <a:t>multi-head attention</a:t>
            </a:r>
            <a:r>
              <a:rPr kumimoji="1" lang="zh-CN" altLang="en-US" dirty="0"/>
              <a:t>，将一个</a:t>
            </a:r>
            <a:r>
              <a:rPr kumimoji="1" lang="en-US" altLang="zh-CN" dirty="0"/>
              <a:t>Query</a:t>
            </a:r>
            <a:r>
              <a:rPr lang="en-US" altLang="zh-CN" dirty="0"/>
              <a:t>(</a:t>
            </a:r>
            <a:r>
              <a:rPr lang="en-US" altLang="zh-CN" b="1" dirty="0"/>
              <a:t>Q</a:t>
            </a:r>
            <a:r>
              <a:rPr lang="en-US" altLang="zh-CN" dirty="0"/>
              <a:t>) </a:t>
            </a:r>
            <a:r>
              <a:rPr lang="zh-CN" altLang="en-US" dirty="0"/>
              <a:t>和</a:t>
            </a:r>
            <a:r>
              <a:rPr lang="en-US" altLang="zh-CN" dirty="0"/>
              <a:t>key-value (</a:t>
            </a:r>
            <a:r>
              <a:rPr lang="en-US" altLang="zh-CN" b="1" dirty="0"/>
              <a:t>K</a:t>
            </a:r>
            <a:r>
              <a:rPr lang="en-US" altLang="zh-CN" dirty="0"/>
              <a:t>-</a:t>
            </a:r>
            <a:r>
              <a:rPr lang="en-US" altLang="zh-CN" b="1" dirty="0"/>
              <a:t>V</a:t>
            </a:r>
            <a:r>
              <a:rPr lang="en-US" altLang="zh-CN" dirty="0"/>
              <a:t>)</a:t>
            </a:r>
            <a:r>
              <a:rPr lang="zh-CN" altLang="en-US" dirty="0"/>
              <a:t>对映射为一个输出。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4E3055-7D38-0C4F-B436-B8E43200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40" y="3583327"/>
            <a:ext cx="4076700" cy="2603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476844-AF5C-7646-AC8E-C5F08626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522" y="3583327"/>
            <a:ext cx="4254500" cy="146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E03B09B-B4E7-9249-87A2-7FD5ECD64C4A}"/>
              </a:ext>
            </a:extLst>
          </p:cNvPr>
          <p:cNvSpPr txBox="1"/>
          <p:nvPr/>
        </p:nvSpPr>
        <p:spPr>
          <a:xfrm>
            <a:off x="4447309" y="3028890"/>
            <a:ext cx="6101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ffectLst/>
                <a:latin typeface="NimbusRomNo9L-Regu"/>
                <a:ea typeface="宋体" panose="02010600030101010101" pitchFamily="2" charset="-122"/>
              </a:rPr>
              <a:t>cross-attention module</a:t>
            </a:r>
            <a:endParaRPr lang="en-US" altLang="zh-CN" sz="20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D78F0A-64A7-A545-8C73-4CBDC4C4121D}"/>
              </a:ext>
            </a:extLst>
          </p:cNvPr>
          <p:cNvSpPr txBox="1"/>
          <p:nvPr/>
        </p:nvSpPr>
        <p:spPr>
          <a:xfrm>
            <a:off x="5933551" y="5157629"/>
            <a:ext cx="565219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effectLst/>
                <a:latin typeface="NimbusRomNo9L-Regu"/>
                <a:ea typeface="宋体" panose="02010600030101010101" pitchFamily="2" charset="-122"/>
              </a:rPr>
              <a:t>the queries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come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NimbusRomNo9L-Regu"/>
              </a:rPr>
              <a:t>from the previous layer, and </a:t>
            </a:r>
            <a:r>
              <a:rPr lang="en-US" altLang="zh-CN" sz="2000" dirty="0">
                <a:solidFill>
                  <a:schemeClr val="accent1"/>
                </a:solidFill>
                <a:effectLst/>
                <a:latin typeface="NimbusRomNo9L-Regu"/>
              </a:rPr>
              <a:t>the keys and values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come from the last layer’s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representations of paired input.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36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210101"/>
            <a:ext cx="560341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Fine-tuning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VECO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downstream tasks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722684" y="972623"/>
            <a:ext cx="10605676" cy="1111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VECO for Cross-lingual Understanding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plug-out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fine-tuning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Hx</a:t>
            </a:r>
            <a:r>
              <a:rPr kumimoji="1" lang="zh-CN" altLang="en-US" dirty="0"/>
              <a:t> 被用来预测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label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plug-in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fine-tunning</a:t>
            </a:r>
            <a:r>
              <a:rPr kumimoji="1" lang="zh-CN" altLang="en-US" dirty="0"/>
              <a:t> ：连接</a:t>
            </a:r>
            <a:r>
              <a:rPr kumimoji="1" lang="en-US" altLang="zh-CN" dirty="0"/>
              <a:t>Hx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Sx</a:t>
            </a:r>
            <a:r>
              <a:rPr kumimoji="1" lang="zh-CN" altLang="en-US" dirty="0"/>
              <a:t>预测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，连接</a:t>
            </a:r>
            <a:r>
              <a:rPr kumimoji="1" lang="en-US" altLang="zh-CN" dirty="0"/>
              <a:t>Hy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Sy</a:t>
            </a:r>
            <a:r>
              <a:rPr kumimoji="1" lang="zh-CN" altLang="en-US" dirty="0"/>
              <a:t>预测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62CE1F-3182-C14A-BF66-9F530F596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89" y="3935680"/>
            <a:ext cx="7543800" cy="2349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DBCFCA1-5C7E-EE43-9838-5B82FD02B27E}"/>
              </a:ext>
            </a:extLst>
          </p:cNvPr>
          <p:cNvSpPr txBox="1"/>
          <p:nvPr/>
        </p:nvSpPr>
        <p:spPr>
          <a:xfrm>
            <a:off x="722684" y="2317093"/>
            <a:ext cx="10605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VECO for Cross-lingual Generation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self-attention </a:t>
            </a:r>
            <a:r>
              <a:rPr kumimoji="1" lang="zh-CN" altLang="en-US" dirty="0"/>
              <a:t>模型用来初始化编码和解码器中的对应模型。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cross-attention</a:t>
            </a:r>
            <a:r>
              <a:rPr kumimoji="1" lang="zh-CN" altLang="en-US" dirty="0"/>
              <a:t>模型用来初始化编码器到解码器的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13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121137"/>
            <a:ext cx="897235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 Cross-lingual Understanding Tasks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639556" y="1388259"/>
            <a:ext cx="10605676" cy="1250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Experimental Setup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Downstream Tasks</a:t>
            </a:r>
            <a:r>
              <a:rPr kumimoji="1" lang="zh-CN" altLang="en-US" dirty="0"/>
              <a:t>： </a:t>
            </a:r>
            <a:r>
              <a:rPr lang="en-US" altLang="zh-CN" dirty="0"/>
              <a:t>XTREME</a:t>
            </a:r>
            <a:r>
              <a:rPr lang="zh-CN" altLang="en-US" dirty="0"/>
              <a:t>，分为句子对分类、结构预测、问答、句子检索四种任务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）前三种任务提供英文训练数据、其他语言的翻译训练数据、所有语言的测试和验证数据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BCFCA1-5C7E-EE43-9838-5B82FD02B27E}"/>
              </a:ext>
            </a:extLst>
          </p:cNvPr>
          <p:cNvSpPr txBox="1"/>
          <p:nvPr/>
        </p:nvSpPr>
        <p:spPr>
          <a:xfrm>
            <a:off x="639556" y="3090042"/>
            <a:ext cx="10605676" cy="1250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Fine-tunning Setting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Cross-lingual Transfer </a:t>
            </a:r>
            <a:r>
              <a:rPr kumimoji="1" lang="zh-CN" altLang="en-US" dirty="0"/>
              <a:t>在英文数据上微调预训练模型，直接对不同目标语言的测试数据进行推理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Translate-Train-All</a:t>
            </a:r>
            <a:r>
              <a:rPr kumimoji="1" lang="zh-CN" altLang="en-US" dirty="0"/>
              <a:t> 在所有数据（英文数据和目标语言的翻译数据）的连接上微调模型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77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121137"/>
            <a:ext cx="897235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 Cross-lingual Understanding Tasks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9796FC-73A0-6141-A567-5C977B3D2B83}"/>
              </a:ext>
            </a:extLst>
          </p:cNvPr>
          <p:cNvSpPr txBox="1"/>
          <p:nvPr/>
        </p:nvSpPr>
        <p:spPr>
          <a:xfrm>
            <a:off x="722684" y="934989"/>
            <a:ext cx="1731367" cy="478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Result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3D2295-12FC-0347-88A0-DC4396D9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84" y="934989"/>
            <a:ext cx="6993543" cy="27527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3C16DA-4986-FE4D-8F18-6C24CA0A0836}"/>
              </a:ext>
            </a:extLst>
          </p:cNvPr>
          <p:cNvSpPr txBox="1"/>
          <p:nvPr/>
        </p:nvSpPr>
        <p:spPr>
          <a:xfrm>
            <a:off x="722684" y="3931954"/>
            <a:ext cx="10605676" cy="1250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）预训练阶段引入双语数据，是提升模型跨语言能力的直接途径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）提出的</a:t>
            </a:r>
            <a:r>
              <a:rPr kumimoji="1" lang="en-US" altLang="zh-CN" dirty="0"/>
              <a:t>CA-MLM</a:t>
            </a:r>
            <a:r>
              <a:rPr kumimoji="1" lang="zh-CN" altLang="en-US" dirty="0"/>
              <a:t>增强了语言之间的相互依赖和融合能力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63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121137"/>
            <a:ext cx="897235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 Cross-lingual Generation Tasks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722684" y="972623"/>
            <a:ext cx="10605676" cy="208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Experimental Setup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Dataset</a:t>
            </a:r>
            <a:r>
              <a:rPr kumimoji="1" lang="zh-CN" altLang="en-US" dirty="0"/>
              <a:t>：使用 </a:t>
            </a:r>
            <a:r>
              <a:rPr lang="en-US" altLang="zh-CN" dirty="0"/>
              <a:t>WMT14 </a:t>
            </a:r>
            <a:r>
              <a:rPr lang="en-US" altLang="zh-CN" dirty="0" err="1"/>
              <a:t>English</a:t>
            </a:r>
            <a:r>
              <a:rPr lang="en-US" altLang="zh-CN" i="1" dirty="0" err="1"/>
              <a:t>→</a:t>
            </a:r>
            <a:r>
              <a:rPr lang="en-US" altLang="zh-CN" dirty="0" err="1"/>
              <a:t>German</a:t>
            </a:r>
            <a:r>
              <a:rPr lang="en-US" altLang="zh-CN" dirty="0"/>
              <a:t> (</a:t>
            </a:r>
            <a:r>
              <a:rPr lang="en-US" altLang="zh-CN" dirty="0" err="1"/>
              <a:t>En</a:t>
            </a:r>
            <a:r>
              <a:rPr lang="en-US" altLang="zh-CN" dirty="0"/>
              <a:t>-De)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English</a:t>
            </a:r>
            <a:r>
              <a:rPr lang="en-US" altLang="zh-CN" i="1" dirty="0"/>
              <a:t>→</a:t>
            </a:r>
            <a:r>
              <a:rPr lang="zh-CN" altLang="en-US" i="1" dirty="0"/>
              <a:t> </a:t>
            </a:r>
            <a:r>
              <a:rPr lang="en-US" altLang="zh-CN" dirty="0"/>
              <a:t>French (</a:t>
            </a:r>
            <a:r>
              <a:rPr lang="en-US" altLang="zh-CN" dirty="0" err="1"/>
              <a:t>En</a:t>
            </a:r>
            <a:r>
              <a:rPr lang="en-US" altLang="zh-CN" dirty="0"/>
              <a:t>-Fr) translation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Fine-tuning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Setting</a:t>
            </a:r>
            <a:r>
              <a:rPr kumimoji="1" lang="zh-CN" altLang="en-US" dirty="0"/>
              <a:t>：使用</a:t>
            </a:r>
            <a:r>
              <a:rPr kumimoji="1" lang="en-US" altLang="zh-CN" dirty="0" err="1"/>
              <a:t>fairseq</a:t>
            </a:r>
            <a:r>
              <a:rPr kumimoji="1" lang="zh-CN" altLang="en-US" dirty="0"/>
              <a:t>工具包微调模型，并且设置</a:t>
            </a:r>
            <a:r>
              <a:rPr kumimoji="1" lang="en-US" altLang="zh-CN" dirty="0"/>
              <a:t>baselines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r>
              <a:rPr kumimoji="1" lang="en-US" altLang="zh-CN" dirty="0"/>
              <a:t>Baselines</a:t>
            </a:r>
            <a:r>
              <a:rPr kumimoji="1" lang="zh-CN" altLang="en-US" dirty="0"/>
              <a:t>：随机初始化、</a:t>
            </a:r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</a:t>
            </a:r>
            <a:r>
              <a:rPr lang="en-US" altLang="zh-CN" dirty="0"/>
              <a:t>(Liu et al., 2020a)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cross-lingual</a:t>
            </a:r>
            <a:r>
              <a:rPr kumimoji="1" lang="zh-CN" altLang="en-US" dirty="0"/>
              <a:t> 编码解码模型（</a:t>
            </a:r>
            <a:r>
              <a:rPr kumimoji="1" lang="en-US" altLang="zh-CN" dirty="0" err="1"/>
              <a:t>mBART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mRASP</a:t>
            </a:r>
            <a:r>
              <a:rPr kumimoji="1" lang="zh-CN" altLang="en-US" dirty="0"/>
              <a:t>）和</a:t>
            </a:r>
            <a:r>
              <a:rPr kumimoji="1" lang="en-US" altLang="zh-CN" dirty="0"/>
              <a:t>XLM-R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BCFCA1-5C7E-EE43-9838-5B82FD02B27E}"/>
              </a:ext>
            </a:extLst>
          </p:cNvPr>
          <p:cNvSpPr txBox="1"/>
          <p:nvPr/>
        </p:nvSpPr>
        <p:spPr>
          <a:xfrm>
            <a:off x="722684" y="2969066"/>
            <a:ext cx="1060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Results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CEAB40-DA4F-8A42-B65B-DFAA814A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219" y="2969066"/>
            <a:ext cx="7667778" cy="34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4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121137"/>
            <a:ext cx="897235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 Cross-lingual Generation Tasks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722684" y="972623"/>
            <a:ext cx="10605676" cy="337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Potential of Initializing Shallow Decoder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）在线翻译有时间限制，所以可以减少解码器的层数（先前的工作证明了深度编码器比深度解码器更有价值），本文探索了</a:t>
            </a:r>
            <a:r>
              <a:rPr kumimoji="1" lang="en-US" altLang="zh-CN" dirty="0"/>
              <a:t>VECO </a:t>
            </a:r>
            <a:r>
              <a:rPr kumimoji="1" lang="zh-CN" altLang="en-US" dirty="0"/>
              <a:t>在初始化</a:t>
            </a:r>
            <a:r>
              <a:rPr kumimoji="1" lang="zh-CN" altLang="en-US" dirty="0">
                <a:solidFill>
                  <a:srgbClr val="FF0000"/>
                </a:solidFill>
              </a:rPr>
              <a:t>深度编码器和浅层解码器 </a:t>
            </a:r>
            <a:r>
              <a:rPr kumimoji="1" lang="en-US" altLang="zh-CN" dirty="0"/>
              <a:t>Transformer </a:t>
            </a:r>
            <a:r>
              <a:rPr kumimoji="1" lang="zh-CN" altLang="en-US" dirty="0"/>
              <a:t>方面的潜力。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）实验设置：利用</a:t>
            </a:r>
            <a:r>
              <a:rPr lang="en-US" altLang="zh-CN" dirty="0"/>
              <a:t>VOCO</a:t>
            </a:r>
            <a:r>
              <a:rPr lang="zh-CN" altLang="en-US" dirty="0"/>
              <a:t>初始化前</a:t>
            </a:r>
            <a:r>
              <a:rPr lang="en-US" altLang="zh-CN" dirty="0"/>
              <a:t>n</a:t>
            </a:r>
            <a:r>
              <a:rPr lang="zh-CN" altLang="en-US" dirty="0"/>
              <a:t>层</a:t>
            </a:r>
            <a:r>
              <a:rPr lang="en-US" altLang="zh-CN" dirty="0"/>
              <a:t>decoder</a:t>
            </a:r>
            <a:r>
              <a:rPr lang="zh-CN" altLang="en-US" dirty="0"/>
              <a:t>，后</a:t>
            </a:r>
            <a:r>
              <a:rPr lang="en-US" altLang="zh-CN" dirty="0"/>
              <a:t>n</a:t>
            </a:r>
            <a:r>
              <a:rPr lang="zh-CN" altLang="en-US" dirty="0"/>
              <a:t>层</a:t>
            </a:r>
            <a:r>
              <a:rPr lang="en-US" altLang="zh-CN" dirty="0"/>
              <a:t>decoder</a:t>
            </a:r>
            <a:r>
              <a:rPr lang="zh-CN" altLang="en-US" dirty="0"/>
              <a:t>；随机初始化；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）结果：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·</a:t>
            </a:r>
            <a:r>
              <a:rPr lang="zh-CN" altLang="en-US" sz="2000" b="1" dirty="0"/>
              <a:t> </a:t>
            </a:r>
            <a:r>
              <a:rPr lang="zh-CN" altLang="en-US" dirty="0"/>
              <a:t>选择最后</a:t>
            </a:r>
            <a:r>
              <a:rPr lang="en-US" altLang="zh-CN" dirty="0"/>
              <a:t>n</a:t>
            </a:r>
            <a:r>
              <a:rPr lang="zh-CN" altLang="en-US" dirty="0"/>
              <a:t>层初始化的效果比选择前</a:t>
            </a:r>
            <a:r>
              <a:rPr lang="en-US" altLang="zh-CN" dirty="0"/>
              <a:t>n</a:t>
            </a:r>
            <a:r>
              <a:rPr lang="zh-CN" altLang="en-US" dirty="0"/>
              <a:t>层的效果好。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·</a:t>
            </a:r>
            <a:r>
              <a:rPr lang="zh-CN" altLang="en-US" dirty="0"/>
              <a:t> 当将层数从</a:t>
            </a:r>
            <a:r>
              <a:rPr lang="en-US" altLang="zh-CN" dirty="0"/>
              <a:t>6</a:t>
            </a:r>
            <a:r>
              <a:rPr lang="zh-CN" altLang="en-US" dirty="0"/>
              <a:t>增加至</a:t>
            </a:r>
            <a:r>
              <a:rPr lang="en-US" altLang="zh-CN" dirty="0"/>
              <a:t>24</a:t>
            </a:r>
            <a:r>
              <a:rPr lang="zh-CN" altLang="en-US" dirty="0"/>
              <a:t>时，效果没有明显提升。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·</a:t>
            </a:r>
            <a:r>
              <a:rPr lang="zh-CN" altLang="en-US" b="1" dirty="0"/>
              <a:t> </a:t>
            </a:r>
            <a:r>
              <a:rPr lang="zh-CN" altLang="en-US" dirty="0"/>
              <a:t>利用</a:t>
            </a:r>
            <a:r>
              <a:rPr lang="en-US" altLang="zh-CN" dirty="0"/>
              <a:t>VOCO</a:t>
            </a:r>
            <a:r>
              <a:rPr lang="zh-CN" altLang="en-US" dirty="0"/>
              <a:t>初始化比随机初始化高出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BLEU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688091-C974-3C45-8638-674F7616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527" y="2745740"/>
            <a:ext cx="4521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6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121137"/>
            <a:ext cx="897235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 and Ablation Study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722684" y="972623"/>
            <a:ext cx="10605676" cy="208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Ablation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study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）在预训练阶段使用的平行的翻译语料对性能的提升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CA-MLM</a:t>
            </a:r>
            <a:r>
              <a:rPr kumimoji="1" lang="zh-CN" altLang="en-US" dirty="0"/>
              <a:t>预训练任务相比于</a:t>
            </a:r>
            <a:r>
              <a:rPr kumimoji="1" lang="en-US" altLang="zh-CN" dirty="0"/>
              <a:t>MLM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TLM</a:t>
            </a:r>
            <a:r>
              <a:rPr kumimoji="1" lang="zh-CN" altLang="en-US" dirty="0"/>
              <a:t>预训练任务的有效性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3</a:t>
            </a:r>
            <a:r>
              <a:rPr kumimoji="1" lang="zh-CN" altLang="en-US" dirty="0"/>
              <a:t>）如何为</a:t>
            </a:r>
            <a:r>
              <a:rPr kumimoji="1" lang="en-US" altLang="zh-CN" dirty="0"/>
              <a:t>NLU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NLG</a:t>
            </a:r>
            <a:r>
              <a:rPr kumimoji="1" lang="zh-CN" altLang="en-US" dirty="0"/>
              <a:t>任务预训练训练一个像</a:t>
            </a:r>
            <a:r>
              <a:rPr kumimoji="1" lang="en-US" altLang="zh-CN" dirty="0" err="1"/>
              <a:t>mBART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seq-to-seq</a:t>
            </a:r>
            <a:r>
              <a:rPr kumimoji="1" lang="zh-CN" altLang="en-US" dirty="0"/>
              <a:t>模型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实验：根据相同的数据集和参数设置从头训练</a:t>
            </a:r>
            <a:r>
              <a:rPr kumimoji="1" lang="en-US" altLang="zh-CN" dirty="0"/>
              <a:t>XLM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mBART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VECO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609E27-18FD-ED4E-B869-4D4FBADCC286}"/>
              </a:ext>
            </a:extLst>
          </p:cNvPr>
          <p:cNvSpPr txBox="1"/>
          <p:nvPr/>
        </p:nvSpPr>
        <p:spPr>
          <a:xfrm>
            <a:off x="722684" y="3089904"/>
            <a:ext cx="6243843" cy="268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Result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）在单语语料上，</a:t>
            </a:r>
            <a:r>
              <a:rPr kumimoji="1" lang="en-US" altLang="zh-CN" dirty="0"/>
              <a:t>CA-MLM</a:t>
            </a:r>
            <a:r>
              <a:rPr kumimoji="1" lang="zh-CN" altLang="en-US" dirty="0"/>
              <a:t>对上下文建模有更强大的能力。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在双语语料上，</a:t>
            </a:r>
            <a:r>
              <a:rPr kumimoji="1" lang="en-US" altLang="zh-CN" dirty="0"/>
              <a:t>CA-MLM</a:t>
            </a:r>
            <a:r>
              <a:rPr kumimoji="1" lang="zh-CN" altLang="en-US" dirty="0"/>
              <a:t>能够更好的利用双语信息。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）预训练一个端到端的</a:t>
            </a:r>
            <a:r>
              <a:rPr kumimoji="1" lang="en-US" altLang="zh-CN" dirty="0" err="1"/>
              <a:t>mBART</a:t>
            </a:r>
            <a:r>
              <a:rPr kumimoji="1" lang="zh-CN" altLang="en-US" dirty="0"/>
              <a:t>的任务表现不佳（强调为 </a:t>
            </a:r>
            <a:r>
              <a:rPr kumimoji="1" lang="en-US" altLang="zh-CN" dirty="0"/>
              <a:t>NLG </a:t>
            </a:r>
            <a:r>
              <a:rPr kumimoji="1" lang="zh-CN" altLang="en-US" dirty="0"/>
              <a:t>训练一个专用模型）可能是因为单向的语言模型对于</a:t>
            </a:r>
            <a:r>
              <a:rPr kumimoji="1" lang="en-US" altLang="zh-CN" dirty="0"/>
              <a:t>NLU</a:t>
            </a:r>
            <a:r>
              <a:rPr kumimoji="1" lang="zh-CN" altLang="en-US" dirty="0"/>
              <a:t>任务是次优的。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5A87A3-2602-F14F-B4E9-A17635FC3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527" y="3089904"/>
            <a:ext cx="4521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121137"/>
            <a:ext cx="897235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Related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Work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722684" y="972623"/>
            <a:ext cx="10605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 err="1">
                <a:solidFill>
                  <a:schemeClr val="accent1"/>
                </a:solidFill>
              </a:rPr>
              <a:t>mBERT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or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XLM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）在多语言上建立一个统一的上下文表示，并通过引入多种训练数据（双语数据）和预训练任务产生了很多变体。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）缺点：只依赖于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模型隐式的构建语言之间的相互依赖关系，导致很少的跨语言的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；在理解任务上表现突出，在跨语言生成任务上表现的提高甚微。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7BB4B4-F414-004D-A1B8-A5CF7D2C3775}"/>
              </a:ext>
            </a:extLst>
          </p:cNvPr>
          <p:cNvSpPr txBox="1"/>
          <p:nvPr/>
        </p:nvSpPr>
        <p:spPr>
          <a:xfrm>
            <a:off x="722684" y="2602356"/>
            <a:ext cx="10605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 err="1">
                <a:solidFill>
                  <a:schemeClr val="accent1"/>
                </a:solidFill>
              </a:rPr>
              <a:t>mBART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）训练一个</a:t>
            </a:r>
            <a:r>
              <a:rPr kumimoji="1" lang="en-US" altLang="zh-CN" dirty="0"/>
              <a:t>NLG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</a:t>
            </a:r>
            <a:r>
              <a:rPr kumimoji="1" lang="zh-CN" altLang="en-US" dirty="0"/>
              <a:t>的模型，但是会损害到</a:t>
            </a:r>
            <a:r>
              <a:rPr kumimoji="1" lang="en-US" altLang="zh-CN" dirty="0"/>
              <a:t>NLU</a:t>
            </a:r>
            <a:r>
              <a:rPr kumimoji="1" lang="zh-CN" altLang="en-US" dirty="0"/>
              <a:t>能力（单向语言模型）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5C7941-381D-EE40-BD0A-0633C4E99559}"/>
              </a:ext>
            </a:extLst>
          </p:cNvPr>
          <p:cNvSpPr txBox="1"/>
          <p:nvPr/>
        </p:nvSpPr>
        <p:spPr>
          <a:xfrm>
            <a:off x="793162" y="3678091"/>
            <a:ext cx="10605676" cy="208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VECO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）通过</a:t>
            </a:r>
            <a:r>
              <a:rPr kumimoji="1" lang="en-US" altLang="zh-CN" dirty="0"/>
              <a:t>plug-and-play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cross-attention</a:t>
            </a:r>
            <a:r>
              <a:rPr kumimoji="1" lang="zh-CN" altLang="en-US" dirty="0"/>
              <a:t>模型显示的对齐不同语言的编码表示，因此在很大程度上有助于为</a:t>
            </a:r>
            <a:r>
              <a:rPr kumimoji="1" lang="en-US" altLang="zh-CN" dirty="0"/>
              <a:t>NLU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NLG</a:t>
            </a:r>
            <a:r>
              <a:rPr kumimoji="1" lang="zh-CN" altLang="en-US" dirty="0"/>
              <a:t>任务构建统一的跨语言模型。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）对于</a:t>
            </a:r>
            <a:r>
              <a:rPr kumimoji="1" lang="en-US" altLang="zh-CN" dirty="0"/>
              <a:t>NLU</a:t>
            </a:r>
            <a:r>
              <a:rPr kumimoji="1" lang="zh-CN" altLang="en-US" dirty="0"/>
              <a:t>可以用</a:t>
            </a:r>
            <a:r>
              <a:rPr kumimoji="1" lang="en-US" altLang="zh-CN" dirty="0"/>
              <a:t>encoder-only</a:t>
            </a:r>
            <a:r>
              <a:rPr kumimoji="1" lang="zh-CN" altLang="en-US" dirty="0"/>
              <a:t>的初始化方法，对于</a:t>
            </a:r>
            <a:r>
              <a:rPr kumimoji="1" lang="en-US" altLang="zh-CN" dirty="0"/>
              <a:t>NLG</a:t>
            </a:r>
            <a:r>
              <a:rPr kumimoji="1" lang="zh-CN" altLang="en-US" dirty="0"/>
              <a:t>可以用</a:t>
            </a:r>
            <a:r>
              <a:rPr kumimoji="1" lang="en-US" altLang="zh-CN" dirty="0"/>
              <a:t>encoder-decoder</a:t>
            </a:r>
            <a:r>
              <a:rPr kumimoji="1" lang="zh-CN" altLang="en-US" dirty="0"/>
              <a:t>的初始化方法。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3</a:t>
            </a:r>
            <a:r>
              <a:rPr kumimoji="1" lang="zh-CN" altLang="en-US" dirty="0"/>
              <a:t>）在跨语言场景下的预训练和微调结构提出了新的思路。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015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AEE4E2-05B2-44D9-B5CD-EBCE171D224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5E9F65E-B396-4A97-B130-B9A77EE08609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720AC70-6329-4EC8-BC2A-A413D6317EBE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683B3BE-7017-4283-9708-128F0BE3ADE0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969657" y="5447801"/>
            <a:ext cx="4524829" cy="76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1CEB51-C016-4504-8A18-B0D4F6543C55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7" y="5227007"/>
            <a:ext cx="1320800" cy="12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905CBE9-9FC7-401E-928D-24E49798809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82"/>
            <a:ext cx="5312229" cy="39053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08D59D-9BF6-4066-83B2-C1CAF89FC7D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018"/>
            <a:ext cx="6648450" cy="390596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72845" y="3698518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535649" y="3663208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Abstract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 Introduction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1422A7-7A7C-476D-A7B7-3AA70DACB57F}"/>
              </a:ext>
            </a:extLst>
          </p:cNvPr>
          <p:cNvSpPr txBox="1"/>
          <p:nvPr/>
        </p:nvSpPr>
        <p:spPr>
          <a:xfrm>
            <a:off x="5794126" y="2783642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 dirty="0">
                <a:sym typeface="微软雅黑" panose="020B0503020204020204" pitchFamily="34" charset="-122"/>
              </a:rPr>
              <a:t> CONTENT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99FF4F-CFA9-49A8-B06B-40E0AFD7ABD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825500"/>
            <a:ext cx="1397000" cy="139700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2D56EE79-35C6-C146-B89C-69417A1EE636}"/>
              </a:ext>
            </a:extLst>
          </p:cNvPr>
          <p:cNvSpPr/>
          <p:nvPr/>
        </p:nvSpPr>
        <p:spPr>
          <a:xfrm>
            <a:off x="6072845" y="4300131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B376C3-62F0-DA4C-B4A2-B30974A3A713}"/>
              </a:ext>
            </a:extLst>
          </p:cNvPr>
          <p:cNvSpPr/>
          <p:nvPr/>
        </p:nvSpPr>
        <p:spPr>
          <a:xfrm>
            <a:off x="6535649" y="4264821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Pre-training of VECO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92E392-4F5F-334C-B7D2-731A82D5DBE8}"/>
              </a:ext>
            </a:extLst>
          </p:cNvPr>
          <p:cNvSpPr/>
          <p:nvPr/>
        </p:nvSpPr>
        <p:spPr>
          <a:xfrm>
            <a:off x="6072845" y="4901744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C605EE-5DFE-3E49-A4C8-EFEA35CEBED6}"/>
              </a:ext>
            </a:extLst>
          </p:cNvPr>
          <p:cNvSpPr/>
          <p:nvPr/>
        </p:nvSpPr>
        <p:spPr>
          <a:xfrm>
            <a:off x="6535649" y="4866434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Fine-tuning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VECO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BCE145F-DAA5-0D4A-8230-ECEAF2EAD90D}"/>
              </a:ext>
            </a:extLst>
          </p:cNvPr>
          <p:cNvSpPr/>
          <p:nvPr/>
        </p:nvSpPr>
        <p:spPr>
          <a:xfrm>
            <a:off x="6072845" y="5498243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FDD9DB-B8BC-B841-8FFA-802A6FE6D5C8}"/>
              </a:ext>
            </a:extLst>
          </p:cNvPr>
          <p:cNvSpPr/>
          <p:nvPr/>
        </p:nvSpPr>
        <p:spPr>
          <a:xfrm>
            <a:off x="6535649" y="5462933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Experiments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78265A-3358-174F-AD3A-05323A6FDDAC}"/>
              </a:ext>
            </a:extLst>
          </p:cNvPr>
          <p:cNvSpPr/>
          <p:nvPr/>
        </p:nvSpPr>
        <p:spPr>
          <a:xfrm>
            <a:off x="6072845" y="6048874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F8A5545-BACC-D047-A37D-850592F3EDAB}"/>
              </a:ext>
            </a:extLst>
          </p:cNvPr>
          <p:cNvSpPr/>
          <p:nvPr/>
        </p:nvSpPr>
        <p:spPr>
          <a:xfrm>
            <a:off x="6535649" y="6013564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0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200480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749508" y="1075794"/>
            <a:ext cx="10233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work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lang="zh-CN" altLang="en-US" dirty="0"/>
              <a:t>在多语言预训练工作中，为多种语言训练统一的</a:t>
            </a:r>
            <a:r>
              <a:rPr lang="en-US" altLang="zh-CN" dirty="0"/>
              <a:t>Transformer</a:t>
            </a:r>
            <a:r>
              <a:rPr lang="zh-CN" altLang="en-US" dirty="0"/>
              <a:t>编码器，达到跨语言的可迁移性。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DF4D88-D4C9-7043-9332-948E3C6A76CC}"/>
              </a:ext>
            </a:extLst>
          </p:cNvPr>
          <p:cNvSpPr txBox="1"/>
          <p:nvPr/>
        </p:nvSpPr>
        <p:spPr>
          <a:xfrm>
            <a:off x="769347" y="1865999"/>
            <a:ext cx="10233433" cy="1250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problems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）仅仅依赖于共享词汇表和双语上下文来获得跨语言之间的关系</a:t>
            </a:r>
            <a:endParaRPr kumimoji="1" lang="en-US" altLang="zh-CN" dirty="0"/>
          </a:p>
          <a:p>
            <a:pPr algn="just"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）对于对齐语言之间的上下文是松散和隐式的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CEF0E8-23F2-BE49-A08D-02625A2633D3}"/>
              </a:ext>
            </a:extLst>
          </p:cNvPr>
          <p:cNvSpPr txBox="1"/>
          <p:nvPr/>
        </p:nvSpPr>
        <p:spPr>
          <a:xfrm>
            <a:off x="769347" y="3164204"/>
            <a:ext cx="10273111" cy="1665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solution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and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 err="1">
                <a:solidFill>
                  <a:schemeClr val="accent1"/>
                </a:solidFill>
              </a:rPr>
              <a:t>benifit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）在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编码器中插入一个</a:t>
            </a:r>
            <a:r>
              <a:rPr kumimoji="1" lang="en-US" altLang="zh-CN" dirty="0"/>
              <a:t>cross-attention</a:t>
            </a:r>
            <a:r>
              <a:rPr kumimoji="1" lang="zh-CN" altLang="en-US" dirty="0"/>
              <a:t>模型来显式的建立语言之间的相互依赖关系</a:t>
            </a:r>
            <a:endParaRPr kumimoji="1" lang="en-US" altLang="zh-CN" dirty="0"/>
          </a:p>
          <a:p>
            <a:pPr algn="just"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）有效的避免了仅仅通过本语言的上下文来预测</a:t>
            </a:r>
            <a:r>
              <a:rPr kumimoji="1" lang="en-US" altLang="zh-CN" dirty="0"/>
              <a:t>masked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dirty="0"/>
              <a:t>3</a:t>
            </a:r>
            <a:r>
              <a:rPr kumimoji="1" lang="zh-CN" altLang="en-US" dirty="0"/>
              <a:t>）在应用于下游任务的微调阶段，可以根据需要插入或抽出</a:t>
            </a:r>
            <a:r>
              <a:rPr kumimoji="1" lang="en-US" altLang="zh-CN" dirty="0"/>
              <a:t>cross-attention</a:t>
            </a:r>
            <a:r>
              <a:rPr kumimoji="1" lang="zh-CN" altLang="en-US" dirty="0"/>
              <a:t>模型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041481-73AE-5349-8663-CD40D9B6F641}"/>
              </a:ext>
            </a:extLst>
          </p:cNvPr>
          <p:cNvSpPr txBox="1"/>
          <p:nvPr/>
        </p:nvSpPr>
        <p:spPr>
          <a:xfrm>
            <a:off x="769348" y="4925705"/>
            <a:ext cx="1027311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result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</a:p>
          <a:p>
            <a:r>
              <a:rPr kumimoji="1" lang="zh-CN" altLang="en-US" dirty="0"/>
              <a:t>在跨语言理解任务的</a:t>
            </a:r>
            <a:r>
              <a:rPr kumimoji="1" lang="en-US" altLang="zh-CN" dirty="0"/>
              <a:t>XTREME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benchmark</a:t>
            </a:r>
            <a:r>
              <a:rPr kumimoji="1" lang="zh-CN" altLang="en-US" dirty="0"/>
              <a:t>（文本分类、序列标注、</a:t>
            </a:r>
            <a:r>
              <a:rPr kumimoji="1" lang="en-US" altLang="zh-CN" dirty="0"/>
              <a:t>QA</a:t>
            </a:r>
            <a:r>
              <a:rPr kumimoji="1" lang="zh-CN" altLang="en-US" dirty="0"/>
              <a:t>等任务）和跨语言生成任务（翻译任务</a:t>
            </a:r>
            <a:r>
              <a:rPr lang="en-US" altLang="zh-CN" dirty="0"/>
              <a:t>WMT14 English</a:t>
            </a:r>
            <a:r>
              <a:rPr lang="zh-CN" altLang="en-US" dirty="0"/>
              <a:t> </a:t>
            </a:r>
            <a:r>
              <a:rPr lang="en-US" altLang="zh-CN" dirty="0"/>
              <a:t>to-German and English-to-French translation 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kumimoji="1" lang="zh-CN" altLang="en-US" dirty="0"/>
              <a:t>）上都达到了</a:t>
            </a:r>
            <a:r>
              <a:rPr kumimoji="1" lang="en-US" altLang="zh-CN" dirty="0"/>
              <a:t>state-of-art</a:t>
            </a:r>
            <a:r>
              <a:rPr kumimoji="1" lang="zh-CN" altLang="en-US" dirty="0"/>
              <a:t>的效果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41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200480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Introduction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749509" y="1281977"/>
            <a:ext cx="1045604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对齐跨语言上下文表示的两个关键因素：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）通过子词的</a:t>
            </a:r>
            <a:r>
              <a:rPr lang="en-US" altLang="zh-CN" dirty="0">
                <a:solidFill>
                  <a:prstClr val="black"/>
                </a:solidFill>
              </a:rPr>
              <a:t>tokenization</a:t>
            </a:r>
            <a:r>
              <a:rPr lang="zh-CN" altLang="en-US" dirty="0">
                <a:solidFill>
                  <a:prstClr val="black"/>
                </a:solidFill>
              </a:rPr>
              <a:t>建立跨语言的共享词汇表，支持简单的</a:t>
            </a:r>
            <a:r>
              <a:rPr lang="en-US" altLang="zh-CN" dirty="0">
                <a:solidFill>
                  <a:prstClr val="black"/>
                </a:solidFill>
              </a:rPr>
              <a:t>masked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LM</a:t>
            </a:r>
            <a:r>
              <a:rPr lang="zh-CN" altLang="en-US" dirty="0">
                <a:solidFill>
                  <a:prstClr val="black"/>
                </a:solidFill>
              </a:rPr>
              <a:t>（</a:t>
            </a:r>
            <a:r>
              <a:rPr lang="en-US" altLang="zh-CN" dirty="0">
                <a:solidFill>
                  <a:prstClr val="black"/>
                </a:solidFill>
              </a:rPr>
              <a:t>MLM</a:t>
            </a:r>
            <a:r>
              <a:rPr lang="zh-CN" altLang="en-US" dirty="0">
                <a:solidFill>
                  <a:prstClr val="black"/>
                </a:solidFill>
              </a:rPr>
              <a:t>）从英文语料到跨语言语料的扩展。</a:t>
            </a:r>
            <a:endParaRPr lang="en-US" altLang="zh-CN" dirty="0">
              <a:solidFill>
                <a:prstClr val="black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kumimoji="1" lang="en-US" altLang="zh-CN" dirty="0">
                <a:solidFill>
                  <a:prstClr val="black"/>
                </a:solidFill>
              </a:rPr>
              <a:t>2</a:t>
            </a:r>
            <a:r>
              <a:rPr kumimoji="1" lang="zh-CN" altLang="en-US" dirty="0">
                <a:solidFill>
                  <a:prstClr val="black"/>
                </a:solidFill>
              </a:rPr>
              <a:t>）通过连接两个句子作为输入来获取并行数据中的对齐信息，翻译语言模型（</a:t>
            </a:r>
            <a:r>
              <a:rPr kumimoji="1" lang="en-US" altLang="zh-CN" dirty="0">
                <a:solidFill>
                  <a:prstClr val="black"/>
                </a:solidFill>
              </a:rPr>
              <a:t>TLM</a:t>
            </a:r>
            <a:r>
              <a:rPr kumimoji="1" lang="zh-CN" altLang="en-US" dirty="0">
                <a:solidFill>
                  <a:prstClr val="black"/>
                </a:solidFill>
              </a:rPr>
              <a:t>）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lang="en-US" altLang="zh-CN" sz="2400" b="1" dirty="0">
              <a:solidFill>
                <a:schemeClr val="accent1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D2EEA9-3337-1F45-93D3-4E8FB741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67" y="2923690"/>
            <a:ext cx="4438423" cy="3360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03B25A-ADA5-B54D-8648-EC239A98DC88}"/>
              </a:ext>
            </a:extLst>
          </p:cNvPr>
          <p:cNvSpPr txBox="1"/>
          <p:nvPr/>
        </p:nvSpPr>
        <p:spPr>
          <a:xfrm>
            <a:off x="749509" y="3046319"/>
            <a:ext cx="6028927" cy="2543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缺点：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kumimoji="1" lang="en-US" altLang="zh-CN" dirty="0">
                <a:solidFill>
                  <a:prstClr val="black"/>
                </a:solidFill>
              </a:rPr>
              <a:t>1</a:t>
            </a:r>
            <a:r>
              <a:rPr kumimoji="1" lang="zh-CN" altLang="en-US" dirty="0">
                <a:solidFill>
                  <a:prstClr val="black"/>
                </a:solidFill>
              </a:rPr>
              <a:t>）两个机制都需要用到</a:t>
            </a:r>
            <a:r>
              <a:rPr kumimoji="1" lang="en-US" altLang="zh-CN" dirty="0">
                <a:solidFill>
                  <a:prstClr val="black"/>
                </a:solidFill>
              </a:rPr>
              <a:t>self-attention</a:t>
            </a:r>
            <a:r>
              <a:rPr kumimoji="1" lang="zh-CN" altLang="en-US" dirty="0">
                <a:solidFill>
                  <a:prstClr val="black"/>
                </a:solidFill>
              </a:rPr>
              <a:t>模型只能隐式的增强语言之间的依赖关系，导致跨语言</a:t>
            </a:r>
            <a:r>
              <a:rPr kumimoji="1" lang="en-US" altLang="zh-CN" dirty="0">
                <a:solidFill>
                  <a:prstClr val="black"/>
                </a:solidFill>
              </a:rPr>
              <a:t>attention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pattern</a:t>
            </a:r>
            <a:r>
              <a:rPr kumimoji="1" lang="zh-CN" altLang="en-US" dirty="0">
                <a:solidFill>
                  <a:prstClr val="black"/>
                </a:solidFill>
              </a:rPr>
              <a:t>很少能被识别出来。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kumimoji="1" lang="en-US" altLang="zh-CN" dirty="0">
                <a:solidFill>
                  <a:prstClr val="black"/>
                </a:solidFill>
              </a:rPr>
              <a:t>2</a:t>
            </a:r>
            <a:r>
              <a:rPr kumimoji="1" lang="zh-CN" altLang="en-US" dirty="0">
                <a:solidFill>
                  <a:prstClr val="black"/>
                </a:solidFill>
              </a:rPr>
              <a:t>）</a:t>
            </a:r>
            <a:r>
              <a:rPr kumimoji="1" lang="en-US" altLang="zh-CN" dirty="0">
                <a:solidFill>
                  <a:prstClr val="black"/>
                </a:solidFill>
              </a:rPr>
              <a:t>self-attention</a:t>
            </a:r>
            <a:r>
              <a:rPr kumimoji="1" lang="zh-CN" altLang="en-US" dirty="0">
                <a:solidFill>
                  <a:prstClr val="black"/>
                </a:solidFill>
              </a:rPr>
              <a:t>模型只能捕获很少的跨语言交流信息，但是这种信息对于学习通用的跨语言表示至关重要。</a:t>
            </a:r>
          </a:p>
        </p:txBody>
      </p:sp>
    </p:spTree>
    <p:extLst>
      <p:ext uri="{BB962C8B-B14F-4D97-AF65-F5344CB8AC3E}">
        <p14:creationId xmlns:p14="http://schemas.microsoft.com/office/powerpoint/2010/main" val="206940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200480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Introduction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749509" y="1281976"/>
            <a:ext cx="10289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Cross-attention Module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）以</a:t>
            </a:r>
            <a:r>
              <a:rPr lang="en-US" altLang="zh-CN" dirty="0">
                <a:solidFill>
                  <a:prstClr val="black"/>
                </a:solidFill>
              </a:rPr>
              <a:t>X</a:t>
            </a:r>
            <a:r>
              <a:rPr lang="zh-CN" altLang="en-US" dirty="0">
                <a:solidFill>
                  <a:prstClr val="black"/>
                </a:solidFill>
              </a:rPr>
              <a:t>的表示作为</a:t>
            </a:r>
            <a:r>
              <a:rPr lang="en-US" altLang="zh-CN" dirty="0">
                <a:solidFill>
                  <a:prstClr val="black"/>
                </a:solidFill>
              </a:rPr>
              <a:t>query</a:t>
            </a:r>
            <a:r>
              <a:rPr lang="zh-CN" altLang="en-US" dirty="0">
                <a:solidFill>
                  <a:prstClr val="black"/>
                </a:solidFill>
              </a:rPr>
              <a:t>， 以</a:t>
            </a:r>
            <a:r>
              <a:rPr lang="en-US" altLang="zh-CN" dirty="0">
                <a:solidFill>
                  <a:prstClr val="black"/>
                </a:solidFill>
              </a:rPr>
              <a:t>Y</a:t>
            </a:r>
            <a:r>
              <a:rPr lang="zh-CN" altLang="en-US" dirty="0">
                <a:solidFill>
                  <a:prstClr val="black"/>
                </a:solidFill>
              </a:rPr>
              <a:t>的表示作为</a:t>
            </a:r>
            <a:r>
              <a:rPr lang="en-US" altLang="zh-CN" dirty="0">
                <a:solidFill>
                  <a:prstClr val="black"/>
                </a:solidFill>
              </a:rPr>
              <a:t>key/value</a:t>
            </a:r>
            <a:r>
              <a:rPr lang="zh-CN" altLang="en-US" dirty="0">
                <a:solidFill>
                  <a:prstClr val="black"/>
                </a:solidFill>
              </a:rPr>
              <a:t>建立下一层的</a:t>
            </a:r>
            <a:r>
              <a:rPr lang="en-US" altLang="zh-CN" dirty="0">
                <a:solidFill>
                  <a:prstClr val="black"/>
                </a:solidFill>
              </a:rPr>
              <a:t>X</a:t>
            </a:r>
            <a:r>
              <a:rPr lang="zh-CN" altLang="en-US" dirty="0">
                <a:solidFill>
                  <a:prstClr val="black"/>
                </a:solidFill>
              </a:rPr>
              <a:t>的表示，显示的建立和捕获跨语言的对齐关系，避免了只用当前语言的上下文预测</a:t>
            </a:r>
            <a:r>
              <a:rPr lang="en-US" altLang="zh-CN" dirty="0">
                <a:solidFill>
                  <a:prstClr val="black"/>
                </a:solidFill>
              </a:rPr>
              <a:t>masked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words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2F2555-E5F7-6A47-8CE6-A7B6BA777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50" y="2550274"/>
            <a:ext cx="8145109" cy="33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1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200480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Introduction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749509" y="1281976"/>
            <a:ext cx="10289793" cy="1250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Cross-attention Module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en-US" dirty="0">
                <a:solidFill>
                  <a:prstClr val="black"/>
                </a:solidFill>
              </a:rPr>
              <a:t>）与预训练编码解码模型不同的是，我们也保持了原始的编码结构（通过将</a:t>
            </a:r>
            <a:r>
              <a:rPr lang="en-US" altLang="zh-CN" dirty="0">
                <a:solidFill>
                  <a:prstClr val="black"/>
                </a:solidFill>
              </a:rPr>
              <a:t>cross-attention</a:t>
            </a:r>
            <a:r>
              <a:rPr lang="zh-CN" altLang="en-US" dirty="0">
                <a:solidFill>
                  <a:prstClr val="black"/>
                </a:solidFill>
              </a:rPr>
              <a:t>从模型中抽出来预测</a:t>
            </a:r>
            <a:r>
              <a:rPr lang="en-US" altLang="zh-CN" dirty="0">
                <a:solidFill>
                  <a:prstClr val="black"/>
                </a:solidFill>
              </a:rPr>
              <a:t>masked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words</a:t>
            </a:r>
            <a:r>
              <a:rPr lang="zh-CN" altLang="en-US" dirty="0">
                <a:solidFill>
                  <a:prstClr val="black"/>
                </a:solidFill>
              </a:rPr>
              <a:t>，如下图的</a:t>
            </a:r>
            <a:r>
              <a:rPr lang="en-US" altLang="zh-CN" dirty="0">
                <a:solidFill>
                  <a:prstClr val="black"/>
                </a:solidFill>
              </a:rPr>
              <a:t>x2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>
                <a:solidFill>
                  <a:prstClr val="black"/>
                </a:solidFill>
              </a:rPr>
              <a:t>y3</a:t>
            </a:r>
            <a:r>
              <a:rPr lang="zh-CN" altLang="en-US" dirty="0">
                <a:solidFill>
                  <a:prstClr val="black"/>
                </a:solidFill>
              </a:rPr>
              <a:t>）双向上下文建模。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2F2555-E5F7-6A47-8CE6-A7B6BA777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50" y="2550274"/>
            <a:ext cx="8145109" cy="33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8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200480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Introduction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749509" y="1281976"/>
            <a:ext cx="10289793" cy="332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Cross-attention Module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en-US" dirty="0">
                <a:solidFill>
                  <a:prstClr val="black"/>
                </a:solidFill>
              </a:rPr>
              <a:t>）在不同下游任务的微调阶段，可以根据选择</a:t>
            </a:r>
            <a:r>
              <a:rPr lang="en-US" altLang="zh-CN" dirty="0">
                <a:solidFill>
                  <a:prstClr val="black"/>
                </a:solidFill>
              </a:rPr>
              <a:t>plug-in</a:t>
            </a:r>
            <a:r>
              <a:rPr lang="zh-CN" altLang="en-US" dirty="0">
                <a:solidFill>
                  <a:prstClr val="black"/>
                </a:solidFill>
              </a:rPr>
              <a:t>或者</a:t>
            </a:r>
            <a:r>
              <a:rPr lang="en-US" altLang="zh-CN" dirty="0">
                <a:solidFill>
                  <a:prstClr val="black"/>
                </a:solidFill>
              </a:rPr>
              <a:t>plug-out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cross-attention</a:t>
            </a:r>
            <a:r>
              <a:rPr lang="zh-CN" altLang="en-US" dirty="0">
                <a:solidFill>
                  <a:prstClr val="black"/>
                </a:solidFill>
              </a:rPr>
              <a:t>模型。</a:t>
            </a:r>
            <a:endParaRPr lang="en-US" altLang="zh-CN" dirty="0">
              <a:solidFill>
                <a:prstClr val="black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kumimoji="1" lang="zh-CN" altLang="en-US" dirty="0">
                <a:solidFill>
                  <a:schemeClr val="accent1"/>
                </a:solidFill>
              </a:rPr>
              <a:t>在</a:t>
            </a:r>
            <a:r>
              <a:rPr kumimoji="1" lang="en-US" altLang="zh-CN" dirty="0">
                <a:solidFill>
                  <a:schemeClr val="accent1"/>
                </a:solidFill>
              </a:rPr>
              <a:t>NLU</a:t>
            </a:r>
            <a:r>
              <a:rPr kumimoji="1" lang="zh-CN" altLang="en-US" dirty="0">
                <a:solidFill>
                  <a:schemeClr val="accent1"/>
                </a:solidFill>
              </a:rPr>
              <a:t>任务中</a:t>
            </a:r>
            <a:r>
              <a:rPr kumimoji="1" lang="zh-CN" altLang="en-US" dirty="0">
                <a:solidFill>
                  <a:prstClr val="black"/>
                </a:solidFill>
              </a:rPr>
              <a:t>，抽出</a:t>
            </a:r>
            <a:r>
              <a:rPr kumimoji="1" lang="en-US" altLang="zh-CN" dirty="0">
                <a:solidFill>
                  <a:prstClr val="black"/>
                </a:solidFill>
              </a:rPr>
              <a:t>cross-attention</a:t>
            </a:r>
            <a:r>
              <a:rPr kumimoji="1" lang="zh-CN" altLang="en-US" dirty="0">
                <a:solidFill>
                  <a:prstClr val="black"/>
                </a:solidFill>
              </a:rPr>
              <a:t>模型可以采用与</a:t>
            </a:r>
            <a:r>
              <a:rPr kumimoji="1" lang="en-US" altLang="zh-CN" dirty="0">
                <a:solidFill>
                  <a:prstClr val="black"/>
                </a:solidFill>
              </a:rPr>
              <a:t>XLM</a:t>
            </a:r>
            <a:r>
              <a:rPr kumimoji="1" lang="zh-CN" altLang="en-US" dirty="0">
                <a:solidFill>
                  <a:prstClr val="black"/>
                </a:solidFill>
              </a:rPr>
              <a:t>的</a:t>
            </a:r>
            <a:r>
              <a:rPr kumimoji="1" lang="en-US" altLang="zh-CN" dirty="0">
                <a:solidFill>
                  <a:prstClr val="black"/>
                </a:solidFill>
              </a:rPr>
              <a:t>encoder-only</a:t>
            </a:r>
            <a:r>
              <a:rPr kumimoji="1" lang="zh-CN" altLang="en-US" dirty="0">
                <a:solidFill>
                  <a:prstClr val="black"/>
                </a:solidFill>
              </a:rPr>
              <a:t>模型相同的微调方法，但是插入</a:t>
            </a:r>
            <a:r>
              <a:rPr kumimoji="1" lang="en-US" altLang="zh-CN" dirty="0">
                <a:solidFill>
                  <a:prstClr val="black"/>
                </a:solidFill>
              </a:rPr>
              <a:t>cross-attention</a:t>
            </a:r>
            <a:r>
              <a:rPr kumimoji="1" lang="zh-CN" altLang="en-US" dirty="0">
                <a:solidFill>
                  <a:prstClr val="black"/>
                </a:solidFill>
              </a:rPr>
              <a:t>模型可以利用双语上下文来增强性能。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kumimoji="1" lang="zh-CN" altLang="en-US" dirty="0">
                <a:solidFill>
                  <a:schemeClr val="accent1"/>
                </a:solidFill>
              </a:rPr>
              <a:t>在跨语言的</a:t>
            </a:r>
            <a:r>
              <a:rPr kumimoji="1" lang="en-US" altLang="zh-CN" dirty="0">
                <a:solidFill>
                  <a:schemeClr val="accent1"/>
                </a:solidFill>
              </a:rPr>
              <a:t>NLG</a:t>
            </a:r>
            <a:r>
              <a:rPr kumimoji="1" lang="zh-CN" altLang="en-US" dirty="0">
                <a:solidFill>
                  <a:schemeClr val="accent1"/>
                </a:solidFill>
              </a:rPr>
              <a:t>任务（如</a:t>
            </a:r>
            <a:r>
              <a:rPr kumimoji="1" lang="en-US" altLang="zh-CN" dirty="0">
                <a:solidFill>
                  <a:schemeClr val="accent1"/>
                </a:solidFill>
              </a:rPr>
              <a:t>MT</a:t>
            </a:r>
            <a:r>
              <a:rPr kumimoji="1" lang="zh-CN" altLang="en-US" dirty="0">
                <a:solidFill>
                  <a:schemeClr val="accent1"/>
                </a:solidFill>
              </a:rPr>
              <a:t>）中</a:t>
            </a:r>
            <a:r>
              <a:rPr kumimoji="1" lang="zh-CN" altLang="en-US" dirty="0"/>
              <a:t>，由于</a:t>
            </a:r>
            <a:r>
              <a:rPr kumimoji="1" lang="en-US" altLang="zh-CN" dirty="0"/>
              <a:t>cross-attention</a:t>
            </a:r>
            <a:r>
              <a:rPr kumimoji="1" lang="zh-CN" altLang="en-US" dirty="0"/>
              <a:t>模型已经和整个网络一起预训练了，在微调过程中解码器的参数不需要重新调整，解决了</a:t>
            </a:r>
            <a:r>
              <a:rPr kumimoji="1" lang="en-US" altLang="zh-CN" dirty="0"/>
              <a:t>XLM</a:t>
            </a:r>
            <a:r>
              <a:rPr kumimoji="1" lang="zh-CN" altLang="en-US" dirty="0"/>
              <a:t>等预训练编码器初始化编码器</a:t>
            </a:r>
            <a:r>
              <a:rPr kumimoji="1" lang="en-US" altLang="zh-CN" dirty="0"/>
              <a:t>-</a:t>
            </a:r>
            <a:r>
              <a:rPr kumimoji="1" lang="zh-CN" altLang="en-US" dirty="0"/>
              <a:t>解码器模型的主要缺点。</a:t>
            </a:r>
            <a:endParaRPr kumimoji="1" lang="en-US" altLang="zh-CN" dirty="0"/>
          </a:p>
          <a:p>
            <a:pPr lvl="0" algn="just"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527978-8A6E-4744-BBBD-BF143CBE6FB9}"/>
              </a:ext>
            </a:extLst>
          </p:cNvPr>
          <p:cNvSpPr txBox="1"/>
          <p:nvPr/>
        </p:nvSpPr>
        <p:spPr>
          <a:xfrm>
            <a:off x="749508" y="4240542"/>
            <a:ext cx="1082180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Results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cross-lingual understanding tasks</a:t>
            </a:r>
            <a:r>
              <a:rPr lang="zh-CN" altLang="en-US" dirty="0"/>
              <a:t>：在</a:t>
            </a:r>
            <a:r>
              <a:rPr lang="en-US" altLang="zh-CN" dirty="0"/>
              <a:t>XTREME</a:t>
            </a:r>
            <a:r>
              <a:rPr lang="zh-CN" altLang="en-US" dirty="0"/>
              <a:t> </a:t>
            </a:r>
            <a:r>
              <a:rPr lang="en-US" altLang="zh-CN" dirty="0"/>
              <a:t>benchmark</a:t>
            </a:r>
            <a:r>
              <a:rPr lang="zh-CN" altLang="en-US" dirty="0"/>
              <a:t>上排名第一。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cross-lingual generation tasks</a:t>
            </a:r>
            <a:r>
              <a:rPr lang="zh-CN" altLang="en-US" dirty="0"/>
              <a:t>：在机器翻译任务（</a:t>
            </a:r>
            <a:r>
              <a:rPr lang="en-US" altLang="zh-CN" dirty="0"/>
              <a:t>WMT14 English</a:t>
            </a:r>
            <a:r>
              <a:rPr lang="zh-CN" altLang="en-US" dirty="0"/>
              <a:t> </a:t>
            </a:r>
            <a:r>
              <a:rPr lang="en-US" altLang="zh-CN" dirty="0"/>
              <a:t>German and English-French machine translation benchmarks</a:t>
            </a:r>
            <a:r>
              <a:rPr lang="zh-CN" altLang="en-US" dirty="0"/>
              <a:t>）上获得了</a:t>
            </a:r>
            <a:r>
              <a:rPr lang="en-US" altLang="zh-CN" dirty="0"/>
              <a:t>state-of-art</a:t>
            </a:r>
            <a:r>
              <a:rPr lang="zh-CN" altLang="en-US" dirty="0"/>
              <a:t>的结果。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15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200480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Pre-training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VECO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749509" y="1281976"/>
            <a:ext cx="10289793" cy="332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Overview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）给定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pair 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i="1" dirty="0"/>
              <a:t>, </a:t>
            </a:r>
            <a:r>
              <a:rPr lang="en-US" altLang="zh-CN" b="1" i="1" dirty="0"/>
              <a:t>y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masked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后的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dirty="0"/>
              <a:t>ˆ</a:t>
            </a:r>
            <a:r>
              <a:rPr lang="en-US" altLang="zh-CN" i="1" dirty="0"/>
              <a:t>, </a:t>
            </a:r>
            <a:r>
              <a:rPr lang="en-US" altLang="zh-CN" b="1" i="1" dirty="0"/>
              <a:t>y</a:t>
            </a:r>
            <a:r>
              <a:rPr lang="en-US" altLang="zh-CN" dirty="0"/>
              <a:t>ˆ)</a:t>
            </a:r>
            <a:r>
              <a:rPr lang="zh-CN" altLang="en-US" dirty="0"/>
              <a:t>，模型建立</a:t>
            </a:r>
            <a:r>
              <a:rPr lang="zh-CN" altLang="en-US" dirty="0">
                <a:solidFill>
                  <a:srgbClr val="FF0000"/>
                </a:solidFill>
              </a:rPr>
              <a:t>两种类型</a:t>
            </a:r>
            <a:r>
              <a:rPr lang="zh-CN" altLang="en-US" dirty="0"/>
              <a:t>的上下文表示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b="1" dirty="0"/>
              <a:t>·</a:t>
            </a:r>
            <a:r>
              <a:rPr lang="zh-CN" altLang="en-US" dirty="0"/>
              <a:t> 仅建立在一层</a:t>
            </a:r>
            <a:r>
              <a:rPr lang="en-US" altLang="zh-CN" dirty="0"/>
              <a:t>self-attention</a:t>
            </a:r>
            <a:r>
              <a:rPr lang="zh-CN" altLang="en-US" dirty="0"/>
              <a:t>模型上的上下文表示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/>
              <a:t>·</a:t>
            </a:r>
            <a:r>
              <a:rPr lang="zh-CN" altLang="en-US" dirty="0"/>
              <a:t> 建立在</a:t>
            </a:r>
            <a:r>
              <a:rPr lang="en-US" altLang="zh-CN" dirty="0"/>
              <a:t>self-attention</a:t>
            </a:r>
            <a:r>
              <a:rPr lang="zh-CN" altLang="en-US" dirty="0"/>
              <a:t>模型和</a:t>
            </a:r>
            <a:r>
              <a:rPr lang="en-US" altLang="zh-CN" dirty="0"/>
              <a:t>cross-attention</a:t>
            </a:r>
            <a:r>
              <a:rPr lang="zh-CN" altLang="en-US" dirty="0"/>
              <a:t>模型上的上下文表示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）训练目标：</a:t>
            </a:r>
            <a:r>
              <a:rPr lang="zh-CN" altLang="en-US" dirty="0">
                <a:solidFill>
                  <a:srgbClr val="FF0000"/>
                </a:solidFill>
              </a:rPr>
              <a:t>通过上述两种上下文表示来预测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zh-CN" altLang="en-US" b="1" i="1" dirty="0">
                <a:solidFill>
                  <a:srgbClr val="FF0000"/>
                </a:solidFill>
              </a:rPr>
              <a:t>｜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ˆ)</a:t>
            </a:r>
            <a:r>
              <a:rPr lang="zh-CN" altLang="en-US" dirty="0">
                <a:solidFill>
                  <a:srgbClr val="FF0000"/>
                </a:solidFill>
              </a:rPr>
              <a:t> 和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zh-CN" altLang="en-US" b="1" i="1" dirty="0">
                <a:solidFill>
                  <a:srgbClr val="FF0000"/>
                </a:solidFill>
              </a:rPr>
              <a:t>｜</a:t>
            </a:r>
            <a:r>
              <a:rPr lang="en-US" altLang="zh-CN" b="1" i="1" dirty="0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ˆ</a:t>
            </a:r>
            <a:r>
              <a:rPr lang="en-US" altLang="zh-CN" i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ˆ) </a:t>
            </a:r>
            <a:r>
              <a:rPr lang="zh-CN" altLang="en-US" dirty="0">
                <a:solidFill>
                  <a:srgbClr val="FF0000"/>
                </a:solidFill>
              </a:rPr>
              <a:t>和正确分布的交叉墒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D141CC-BDF3-4844-A679-DE6CEDEB3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09" y="3610293"/>
            <a:ext cx="5668809" cy="23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4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A5AAB-7F5E-1846-88BE-F0104E0F00F1}"/>
              </a:ext>
            </a:extLst>
          </p:cNvPr>
          <p:cNvSpPr/>
          <p:nvPr/>
        </p:nvSpPr>
        <p:spPr>
          <a:xfrm>
            <a:off x="254770" y="200480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Pre-training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VECO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AB062-AF5B-4948-8805-508A639C96F6}"/>
              </a:ext>
            </a:extLst>
          </p:cNvPr>
          <p:cNvSpPr txBox="1"/>
          <p:nvPr/>
        </p:nvSpPr>
        <p:spPr>
          <a:xfrm>
            <a:off x="722684" y="972623"/>
            <a:ext cx="10605676" cy="249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·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Architecture</a:t>
            </a:r>
            <a:r>
              <a:rPr lang="zh-CN" altLang="en-US" sz="2400" b="1" dirty="0">
                <a:solidFill>
                  <a:schemeClr val="accent1"/>
                </a:solidFill>
              </a:rPr>
              <a:t>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VECO</a:t>
            </a:r>
            <a:r>
              <a:rPr kumimoji="1" lang="zh-CN" altLang="en-US" dirty="0"/>
              <a:t>包含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个堆叠的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层，每一层包含一个必须的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模型，一个</a:t>
            </a:r>
            <a:r>
              <a:rPr kumimoji="1" lang="en-US" altLang="zh-CN" dirty="0"/>
              <a:t>cross-attention</a:t>
            </a:r>
            <a:r>
              <a:rPr kumimoji="1" lang="zh-CN" altLang="en-US" dirty="0"/>
              <a:t>模型，一个前馈线性模型。</a:t>
            </a:r>
            <a:endParaRPr kumimoji="1" lang="en-US" altLang="zh-CN" dirty="0"/>
          </a:p>
          <a:p>
            <a:pPr algn="just">
              <a:lnSpc>
                <a:spcPct val="150000"/>
              </a:lnSpc>
            </a:pPr>
            <a:r>
              <a:rPr kumimoji="1" lang="en-US" altLang="zh-CN" dirty="0"/>
              <a:t>2) self-attention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cross-attention</a:t>
            </a:r>
            <a:r>
              <a:rPr kumimoji="1" lang="zh-CN" altLang="en-US" dirty="0"/>
              <a:t>都基于</a:t>
            </a:r>
            <a:r>
              <a:rPr kumimoji="1" lang="en-US" altLang="zh-CN" dirty="0"/>
              <a:t>multi-head attention</a:t>
            </a:r>
            <a:r>
              <a:rPr kumimoji="1" lang="zh-CN" altLang="en-US" dirty="0"/>
              <a:t>，将一个</a:t>
            </a:r>
            <a:r>
              <a:rPr kumimoji="1" lang="en-US" altLang="zh-CN" dirty="0"/>
              <a:t>Query</a:t>
            </a:r>
            <a:r>
              <a:rPr lang="en-US" altLang="zh-CN" dirty="0"/>
              <a:t>(</a:t>
            </a:r>
            <a:r>
              <a:rPr lang="en-US" altLang="zh-CN" b="1" dirty="0"/>
              <a:t>Q</a:t>
            </a:r>
            <a:r>
              <a:rPr lang="en-US" altLang="zh-CN" dirty="0"/>
              <a:t>) </a:t>
            </a:r>
            <a:r>
              <a:rPr lang="zh-CN" altLang="en-US" dirty="0"/>
              <a:t>和</a:t>
            </a:r>
            <a:r>
              <a:rPr lang="en-US" altLang="zh-CN" dirty="0"/>
              <a:t>key-value (</a:t>
            </a:r>
            <a:r>
              <a:rPr lang="en-US" altLang="zh-CN" b="1" dirty="0"/>
              <a:t>K</a:t>
            </a:r>
            <a:r>
              <a:rPr lang="en-US" altLang="zh-CN" dirty="0"/>
              <a:t>-</a:t>
            </a:r>
            <a:r>
              <a:rPr lang="en-US" altLang="zh-CN" b="1" dirty="0"/>
              <a:t>V</a:t>
            </a:r>
            <a:r>
              <a:rPr lang="en-US" altLang="zh-CN" dirty="0"/>
              <a:t>)</a:t>
            </a:r>
            <a:r>
              <a:rPr lang="zh-CN" altLang="en-US" dirty="0"/>
              <a:t>对映射为一个输出。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456682-9FC3-AB4F-8FD8-144377886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40" y="3469525"/>
            <a:ext cx="3934691" cy="2438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491D53-C61C-A947-ABAF-CB919E527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896" y="3429000"/>
            <a:ext cx="5243710" cy="2438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60445E1-EC1A-F145-B4DF-BCE76FE65017}"/>
              </a:ext>
            </a:extLst>
          </p:cNvPr>
          <p:cNvSpPr txBox="1"/>
          <p:nvPr/>
        </p:nvSpPr>
        <p:spPr>
          <a:xfrm>
            <a:off x="4447309" y="3028890"/>
            <a:ext cx="6101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ffectLst/>
                <a:latin typeface="NimbusRomNo9L-Regu"/>
                <a:ea typeface="宋体" panose="02010600030101010101" pitchFamily="2" charset="-122"/>
              </a:rPr>
              <a:t>self-attention module</a:t>
            </a:r>
            <a:endParaRPr lang="en-US" altLang="zh-CN" sz="20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81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30030</TotalTime>
  <Words>1659</Words>
  <Application>Microsoft Macintosh PowerPoint</Application>
  <PresentationFormat>宽屏</PresentationFormat>
  <Paragraphs>137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宋体</vt:lpstr>
      <vt:lpstr>微软雅黑</vt:lpstr>
      <vt:lpstr>NimbusRomNo9L-Regu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1306</cp:revision>
  <dcterms:created xsi:type="dcterms:W3CDTF">2018-03-05T07:17:37Z</dcterms:created>
  <dcterms:modified xsi:type="dcterms:W3CDTF">2021-11-24T12:13:58Z</dcterms:modified>
</cp:coreProperties>
</file>