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8"/>
  </p:notesMasterIdLst>
  <p:sldIdLst>
    <p:sldId id="359" r:id="rId2"/>
    <p:sldId id="818" r:id="rId3"/>
    <p:sldId id="736" r:id="rId4"/>
    <p:sldId id="819" r:id="rId5"/>
    <p:sldId id="829" r:id="rId6"/>
    <p:sldId id="828" r:id="rId7"/>
    <p:sldId id="836" r:id="rId8"/>
    <p:sldId id="830" r:id="rId9"/>
    <p:sldId id="835" r:id="rId10"/>
    <p:sldId id="831" r:id="rId11"/>
    <p:sldId id="834" r:id="rId12"/>
    <p:sldId id="837" r:id="rId13"/>
    <p:sldId id="826" r:id="rId14"/>
    <p:sldId id="832" r:id="rId15"/>
    <p:sldId id="833" r:id="rId16"/>
    <p:sldId id="782" r:id="rId17"/>
  </p:sldIdLst>
  <p:sldSz cx="12192000" cy="6858000"/>
  <p:notesSz cx="6858000" cy="9144000"/>
  <p:embeddedFontLst>
    <p:embeddedFont>
      <p:font typeface="等线" panose="02010600030101010101" pitchFamily="2" charset="-122"/>
      <p:regular r:id="rId19"/>
      <p:bold r:id="rId20"/>
    </p:embeddedFont>
    <p:embeddedFont>
      <p:font typeface="微软雅黑" panose="020B0503020204020204" pitchFamily="34" charset="-122"/>
      <p:regular r:id="rId21"/>
      <p:bold r:id="rId22"/>
    </p:embeddedFont>
    <p:embeddedFont>
      <p:font typeface="微软雅黑" panose="020B0503020204020204" pitchFamily="34" charset="-122"/>
      <p:regular r:id="rId21"/>
      <p:bold r:id="rId22"/>
    </p:embeddedFont>
    <p:embeddedFont>
      <p:font typeface="Cambria Math" panose="02040503050406030204" pitchFamily="18" charset="0"/>
      <p:regular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7C5"/>
    <a:srgbClr val="888888"/>
    <a:srgbClr val="EF4B11"/>
    <a:srgbClr val="3D68BF"/>
    <a:srgbClr val="0066FF"/>
    <a:srgbClr val="0066FB"/>
    <a:srgbClr val="04A4F7"/>
    <a:srgbClr val="666666"/>
    <a:srgbClr val="59B7F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 autoAdjust="0"/>
    <p:restoredTop sz="90790" autoAdjust="0"/>
  </p:normalViewPr>
  <p:slideViewPr>
    <p:cSldViewPr snapToGrid="0" snapToObjects="1">
      <p:cViewPr varScale="1">
        <p:scale>
          <a:sx n="108" d="100"/>
          <a:sy n="108" d="100"/>
        </p:scale>
        <p:origin x="64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327C7-49C8-F14F-90C6-3A00235A3AFE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54588-7818-F940-80BD-4461D37EA9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77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591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822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655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122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43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506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51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3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221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284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971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311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914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2650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257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>
            <a:extLst>
              <a:ext uri="{FF2B5EF4-FFF2-40B4-BE49-F238E27FC236}">
                <a16:creationId xmlns:a16="http://schemas.microsoft.com/office/drawing/2014/main" id="{D8C20F9C-90AB-4041-83E9-B5A644D2E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25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70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1F39A58-C941-CE4F-9C3F-9FB04EF073A9}"/>
              </a:ext>
            </a:extLst>
          </p:cNvPr>
          <p:cNvSpPr/>
          <p:nvPr userDrawn="1"/>
        </p:nvSpPr>
        <p:spPr>
          <a:xfrm>
            <a:off x="0" y="6439876"/>
            <a:ext cx="12192000" cy="418122"/>
          </a:xfrm>
          <a:prstGeom prst="rect">
            <a:avLst/>
          </a:prstGeom>
          <a:solidFill>
            <a:srgbClr val="2E6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66FB"/>
              </a:solidFill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433ACD9-3202-FD41-B951-E470EEC8AD9D}"/>
              </a:ext>
            </a:extLst>
          </p:cNvPr>
          <p:cNvCxnSpPr>
            <a:cxnSpLocks/>
          </p:cNvCxnSpPr>
          <p:nvPr userDrawn="1"/>
        </p:nvCxnSpPr>
        <p:spPr>
          <a:xfrm>
            <a:off x="108000" y="720000"/>
            <a:ext cx="119879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0F4ABD72-DA7B-F84B-B4D4-98B1D0C06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5F5A74-B1D6-4A4F-BEB2-FA8CC757E8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41838" y="73392"/>
            <a:ext cx="1954161" cy="59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41B3B9-1E93-4ECD-A7BF-9136102501C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9F823EF-0721-448F-B5C1-B945375231E6}"/>
              </a:ext>
            </a:extLst>
          </p:cNvPr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7842A79C-4014-419F-939E-93F9E3B2379D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0ED815D2-6843-4633-BFAB-D0B4D03CA4A4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D333133-B779-4DA1-80BA-DF6BFCB972EA}"/>
              </a:ext>
            </a:extLst>
          </p:cNvPr>
          <p:cNvSpPr txBox="1"/>
          <p:nvPr/>
        </p:nvSpPr>
        <p:spPr>
          <a:xfrm>
            <a:off x="494187" y="5891018"/>
            <a:ext cx="8842218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ACL2021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791BA2-8CEC-4F32-AD60-C7C15DC4AB94}"/>
              </a:ext>
            </a:extLst>
          </p:cNvPr>
          <p:cNvSpPr txBox="1"/>
          <p:nvPr/>
        </p:nvSpPr>
        <p:spPr>
          <a:xfrm>
            <a:off x="494187" y="4846557"/>
            <a:ext cx="9550400" cy="95410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>
                <a:sym typeface="微软雅黑" panose="020B0503020204020204" pitchFamily="34" charset="-122"/>
              </a:rPr>
              <a:t>CLINE: Contrastive Learning with Semantic Negative Examples for Natural Language Understanding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1B4BE7-4A15-47AE-85CA-5014243D0873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89500"/>
            <a:ext cx="1524000" cy="1524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467DAAC-4E80-41E4-9891-02A597D0DB91}"/>
              </a:ext>
            </a:extLst>
          </p:cNvPr>
          <p:cNvSpPr txBox="1"/>
          <p:nvPr/>
        </p:nvSpPr>
        <p:spPr>
          <a:xfrm>
            <a:off x="547456" y="5918594"/>
            <a:ext cx="8842218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汇报人：黄冲</a:t>
            </a:r>
          </a:p>
        </p:txBody>
      </p:sp>
    </p:spTree>
    <p:extLst>
      <p:ext uri="{BB962C8B-B14F-4D97-AF65-F5344CB8AC3E}">
        <p14:creationId xmlns:p14="http://schemas.microsoft.com/office/powerpoint/2010/main" val="406870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C86156A3-662C-4302-B5EC-3A7127BC53A9}"/>
              </a:ext>
            </a:extLst>
          </p:cNvPr>
          <p:cNvSpPr txBox="1"/>
          <p:nvPr/>
        </p:nvSpPr>
        <p:spPr>
          <a:xfrm>
            <a:off x="179999" y="108000"/>
            <a:ext cx="978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Method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BE6AB6-957B-4BBB-A6C8-B33CDBCE46B0}"/>
              </a:ext>
            </a:extLst>
          </p:cNvPr>
          <p:cNvSpPr txBox="1"/>
          <p:nvPr/>
        </p:nvSpPr>
        <p:spPr>
          <a:xfrm>
            <a:off x="770963" y="1000683"/>
            <a:ext cx="5325037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Training Objectives</a:t>
            </a:r>
            <a:endParaRPr lang="en-US" altLang="zh-CN" i="1" dirty="0"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Masked Language Modeling Objective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E0D9B2D-5384-4F59-BBE1-F3CF5161F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49" y="1961289"/>
            <a:ext cx="4591547" cy="43677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C035FEA-4B1F-463C-AE04-C95C96BD3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145" y="1930525"/>
            <a:ext cx="4287442" cy="3640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37DC6E-1B14-4F09-AA5F-66363DF3D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144" y="2774763"/>
            <a:ext cx="6096345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7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C86156A3-662C-4302-B5EC-3A7127BC53A9}"/>
              </a:ext>
            </a:extLst>
          </p:cNvPr>
          <p:cNvSpPr txBox="1"/>
          <p:nvPr/>
        </p:nvSpPr>
        <p:spPr>
          <a:xfrm>
            <a:off x="179999" y="108000"/>
            <a:ext cx="978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Method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BE6AB6-957B-4BBB-A6C8-B33CDBCE46B0}"/>
              </a:ext>
            </a:extLst>
          </p:cNvPr>
          <p:cNvSpPr txBox="1"/>
          <p:nvPr/>
        </p:nvSpPr>
        <p:spPr>
          <a:xfrm>
            <a:off x="770963" y="1100271"/>
            <a:ext cx="5325037" cy="420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Training Objectives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Replaced Token Detection Objective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Contrastive Objective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AD78E08-38DF-4525-A9C9-9A4098BDFE5B}"/>
                  </a:ext>
                </a:extLst>
              </p:cNvPr>
              <p:cNvSpPr txBox="1"/>
              <p:nvPr/>
            </p:nvSpPr>
            <p:spPr>
              <a:xfrm>
                <a:off x="1504893" y="4656325"/>
                <a:ext cx="2673145" cy="337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AD78E08-38DF-4525-A9C9-9A4098BD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893" y="4656325"/>
                <a:ext cx="2673145" cy="337528"/>
              </a:xfrm>
              <a:prstGeom prst="rect">
                <a:avLst/>
              </a:prstGeom>
              <a:blipFill>
                <a:blip r:embed="rId3"/>
                <a:stretch>
                  <a:fillRect l="-3653" t="-5455" r="-3881" b="-3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EDBE696-B776-43BE-B3EA-F08885F08558}"/>
                  </a:ext>
                </a:extLst>
              </p:cNvPr>
              <p:cNvSpPr txBox="1"/>
              <p:nvPr/>
            </p:nvSpPr>
            <p:spPr>
              <a:xfrm>
                <a:off x="1337930" y="5299145"/>
                <a:ext cx="8609473" cy="998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𝑐𝑡𝑠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𝑜𝑟𝑖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𝑠𝑦𝑛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𝑜𝑟𝑖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𝑠𝑦𝑛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𝑜𝑟𝑖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𝑎𝑛𝑡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sub>
                            <m:sup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𝑜𝑟𝑖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𝑎𝑛𝑡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𝑜𝑟𝑖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𝑠𝑦𝑛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EDBE696-B776-43BE-B3EA-F08885F0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930" y="5299145"/>
                <a:ext cx="8609473" cy="998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8BA3660-A9D8-4120-BB72-2B2193EB9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290" y="2149488"/>
            <a:ext cx="4152381" cy="13333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07AE0A-3852-49B6-9C9A-1134C5E75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541" y="1936064"/>
            <a:ext cx="4819048" cy="13523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BE6674-4259-432A-A49A-D52C5AC74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43" y="3664290"/>
            <a:ext cx="3780952" cy="285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0EAD51-382E-434D-8A6A-01D17EEA61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534" y="3513939"/>
            <a:ext cx="7238095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6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905CBE9-9FC7-401E-928D-24E49798809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282"/>
            <a:ext cx="5312229" cy="39053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08D59D-9BF6-4066-83B2-C1CAF89FC7D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018"/>
            <a:ext cx="6648450" cy="3905964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53691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516495" y="4391155"/>
            <a:ext cx="481510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Background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053691" y="5168169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516495" y="5132859"/>
            <a:ext cx="457503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Method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1422A7-7A7C-476D-A7B7-3AA70DACB57F}"/>
              </a:ext>
            </a:extLst>
          </p:cNvPr>
          <p:cNvSpPr txBox="1"/>
          <p:nvPr/>
        </p:nvSpPr>
        <p:spPr>
          <a:xfrm>
            <a:off x="5926071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99FF4F-CFA9-49A8-B06B-40E0AFD7ABD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825500"/>
            <a:ext cx="1397000" cy="13970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C0A81984-3CCE-4A74-8F74-E15538E4E9E1}"/>
              </a:ext>
            </a:extLst>
          </p:cNvPr>
          <p:cNvSpPr/>
          <p:nvPr/>
        </p:nvSpPr>
        <p:spPr>
          <a:xfrm>
            <a:off x="6055168" y="5896086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80F952B-A268-43DC-A1BA-713935C0D2ED}"/>
              </a:ext>
            </a:extLst>
          </p:cNvPr>
          <p:cNvSpPr/>
          <p:nvPr/>
        </p:nvSpPr>
        <p:spPr>
          <a:xfrm>
            <a:off x="6509094" y="5854213"/>
            <a:ext cx="457503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282921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C86156A3-662C-4302-B5EC-3A7127BC53A9}"/>
              </a:ext>
            </a:extLst>
          </p:cNvPr>
          <p:cNvSpPr txBox="1"/>
          <p:nvPr/>
        </p:nvSpPr>
        <p:spPr>
          <a:xfrm>
            <a:off x="179999" y="108000"/>
            <a:ext cx="978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2E67C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Experiment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1DD329-5652-4A0C-B1C4-71C8039C1A09}"/>
              </a:ext>
            </a:extLst>
          </p:cNvPr>
          <p:cNvSpPr txBox="1"/>
          <p:nvPr/>
        </p:nvSpPr>
        <p:spPr>
          <a:xfrm>
            <a:off x="584532" y="962465"/>
            <a:ext cx="1079948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Dataset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977B97-9004-4484-A6B3-7A7324750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81" y="1610261"/>
            <a:ext cx="4380952" cy="4152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0F69E3-D964-4E14-8B50-8CA414782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10260"/>
            <a:ext cx="4390476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3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C86156A3-662C-4302-B5EC-3A7127BC53A9}"/>
              </a:ext>
            </a:extLst>
          </p:cNvPr>
          <p:cNvSpPr txBox="1"/>
          <p:nvPr/>
        </p:nvSpPr>
        <p:spPr>
          <a:xfrm>
            <a:off x="179999" y="108000"/>
            <a:ext cx="978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2E67C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Experiment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1DD329-5652-4A0C-B1C4-71C8039C1A09}"/>
              </a:ext>
            </a:extLst>
          </p:cNvPr>
          <p:cNvSpPr txBox="1"/>
          <p:nvPr/>
        </p:nvSpPr>
        <p:spPr>
          <a:xfrm>
            <a:off x="584532" y="740523"/>
            <a:ext cx="1079948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Experiments on Contrastive Sets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87C8E8-F1E5-4FAC-B5E4-FF8CC4D9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305" y="1128484"/>
            <a:ext cx="9495238" cy="28666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64DE8A6-EA11-4389-894C-D19542F47B6A}"/>
              </a:ext>
            </a:extLst>
          </p:cNvPr>
          <p:cNvSpPr txBox="1"/>
          <p:nvPr/>
        </p:nvSpPr>
        <p:spPr>
          <a:xfrm>
            <a:off x="577134" y="3902461"/>
            <a:ext cx="1079948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Experiments on Adversarial Sets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DB2403-FB02-448F-8BED-34132B757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749" y="3804807"/>
            <a:ext cx="4514286" cy="25809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AF84C1B-8B98-4DBD-A62D-28CFC6652A0A}"/>
              </a:ext>
            </a:extLst>
          </p:cNvPr>
          <p:cNvSpPr txBox="1"/>
          <p:nvPr/>
        </p:nvSpPr>
        <p:spPr>
          <a:xfrm>
            <a:off x="915965" y="4470045"/>
            <a:ext cx="5484390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Method : </a:t>
            </a:r>
            <a:r>
              <a:rPr lang="en-US" altLang="zh-CN" dirty="0" err="1"/>
              <a:t>TextFooler</a:t>
            </a:r>
            <a:r>
              <a:rPr lang="en-US" altLang="zh-CN" dirty="0"/>
              <a:t>  identifies the important words in the text and then prioritizes to replace them with the most semantically similar and grammatically correct words.</a:t>
            </a:r>
          </a:p>
        </p:txBody>
      </p:sp>
    </p:spTree>
    <p:extLst>
      <p:ext uri="{BB962C8B-B14F-4D97-AF65-F5344CB8AC3E}">
        <p14:creationId xmlns:p14="http://schemas.microsoft.com/office/powerpoint/2010/main" val="199982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C86156A3-662C-4302-B5EC-3A7127BC53A9}"/>
              </a:ext>
            </a:extLst>
          </p:cNvPr>
          <p:cNvSpPr txBox="1"/>
          <p:nvPr/>
        </p:nvSpPr>
        <p:spPr>
          <a:xfrm>
            <a:off x="179999" y="108000"/>
            <a:ext cx="978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2E67C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Experiment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F1DD329-5652-4A0C-B1C4-71C8039C1A09}"/>
                  </a:ext>
                </a:extLst>
              </p:cNvPr>
              <p:cNvSpPr txBox="1"/>
              <p:nvPr/>
            </p:nvSpPr>
            <p:spPr>
              <a:xfrm>
                <a:off x="584532" y="962465"/>
                <a:ext cx="10799484" cy="1296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Ablation Study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w/o RTD :  remove the replaced token detection objective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𝑅𝑇𝐷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w/o Hard Negative : replace the constructed negative examples with random sampling examples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F1DD329-5652-4A0C-B1C4-71C8039C1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32" y="962465"/>
                <a:ext cx="10799484" cy="1296637"/>
              </a:xfrm>
              <a:prstGeom prst="rect">
                <a:avLst/>
              </a:prstGeom>
              <a:blipFill>
                <a:blip r:embed="rId3"/>
                <a:stretch>
                  <a:fillRect l="-395" b="-6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61E0CA6-A7D7-4013-9E2B-1FC18276C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940" y="2713457"/>
            <a:ext cx="8866667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2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AEE4E2-05B2-44D9-B5CD-EBCE171D224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5E9F65E-B396-4A97-B130-B9A77EE08609}"/>
              </a:ext>
            </a:extLst>
          </p:cNvPr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720AC70-6329-4EC8-BC2A-A413D6317EBE}"/>
                </a:ext>
              </a:extLst>
            </p:cNvPr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683B3BE-7017-4283-9708-128F0BE3ADE0}"/>
                </a:ext>
              </a:extLst>
            </p:cNvPr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038599" y="5227007"/>
            <a:ext cx="4524829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微软雅黑" panose="020B0503020204020204" pitchFamily="34" charset="-122"/>
              </a:rPr>
              <a:t>谢 谢 </a:t>
            </a:r>
            <a:endParaRPr lang="en-US" altLang="zh-CN" sz="4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1CEB51-C016-4504-8A18-B0D4F6543C55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57" y="5227007"/>
            <a:ext cx="1320800" cy="12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4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C86156A3-662C-4302-B5EC-3A7127BC53A9}"/>
              </a:ext>
            </a:extLst>
          </p:cNvPr>
          <p:cNvSpPr txBox="1"/>
          <p:nvPr/>
        </p:nvSpPr>
        <p:spPr>
          <a:xfrm>
            <a:off x="179999" y="63610"/>
            <a:ext cx="9783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CLINE: Contrastive Learning with Semantic Negative Examples for Natural Language Understanding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7AC4E3-FB51-4FFD-8030-C3C7AF0F7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854" y="1733926"/>
            <a:ext cx="9906292" cy="32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2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905CBE9-9FC7-401E-928D-24E49798809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282"/>
            <a:ext cx="5312229" cy="39053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08D59D-9BF6-4066-83B2-C1CAF89FC7D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018"/>
            <a:ext cx="6648450" cy="3905964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53691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516495" y="4391155"/>
            <a:ext cx="481510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Background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053691" y="5168169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516495" y="5132859"/>
            <a:ext cx="457503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Method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1422A7-7A7C-476D-A7B7-3AA70DACB57F}"/>
              </a:ext>
            </a:extLst>
          </p:cNvPr>
          <p:cNvSpPr txBox="1"/>
          <p:nvPr/>
        </p:nvSpPr>
        <p:spPr>
          <a:xfrm>
            <a:off x="5926071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99FF4F-CFA9-49A8-B06B-40E0AFD7ABD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825500"/>
            <a:ext cx="1397000" cy="13970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C0A81984-3CCE-4A74-8F74-E15538E4E9E1}"/>
              </a:ext>
            </a:extLst>
          </p:cNvPr>
          <p:cNvSpPr/>
          <p:nvPr/>
        </p:nvSpPr>
        <p:spPr>
          <a:xfrm>
            <a:off x="6055168" y="5896086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80F952B-A268-43DC-A1BA-713935C0D2ED}"/>
              </a:ext>
            </a:extLst>
          </p:cNvPr>
          <p:cNvSpPr/>
          <p:nvPr/>
        </p:nvSpPr>
        <p:spPr>
          <a:xfrm>
            <a:off x="6509094" y="5854213"/>
            <a:ext cx="457503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32810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C86156A3-662C-4302-B5EC-3A7127BC53A9}"/>
              </a:ext>
            </a:extLst>
          </p:cNvPr>
          <p:cNvSpPr txBox="1"/>
          <p:nvPr/>
        </p:nvSpPr>
        <p:spPr>
          <a:xfrm>
            <a:off x="179999" y="108000"/>
            <a:ext cx="978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Background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7ADB5C-C15F-4B60-933C-46C2C38B6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833" y="991912"/>
            <a:ext cx="4838095" cy="34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AAAC4E-69E6-48A2-8948-7FED03F39D47}"/>
              </a:ext>
            </a:extLst>
          </p:cNvPr>
          <p:cNvSpPr txBox="1"/>
          <p:nvPr/>
        </p:nvSpPr>
        <p:spPr>
          <a:xfrm>
            <a:off x="337437" y="968834"/>
            <a:ext cx="7004396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Problem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PLM (BERT) is susceptible to interference when encountering adversarial examples and contrastive examples 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B65503-AA13-44EA-80E6-B58F817D7AEB}"/>
              </a:ext>
            </a:extLst>
          </p:cNvPr>
          <p:cNvSpPr txBox="1"/>
          <p:nvPr/>
        </p:nvSpPr>
        <p:spPr>
          <a:xfrm>
            <a:off x="338918" y="2523907"/>
            <a:ext cx="7340266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Denote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Adversarial Examples :</a:t>
            </a:r>
            <a:r>
              <a:rPr lang="zh-CN" altLang="en-US" dirty="0"/>
              <a:t> </a:t>
            </a:r>
            <a:r>
              <a:rPr lang="en-US" altLang="zh-CN" dirty="0"/>
              <a:t>perturbated examples without changed semantics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Contrastive Examples : perturbated examples with changed semantics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594B21-0E73-405D-996E-88A18F2AA04A}"/>
              </a:ext>
            </a:extLst>
          </p:cNvPr>
          <p:cNvSpPr txBox="1"/>
          <p:nvPr/>
        </p:nvSpPr>
        <p:spPr>
          <a:xfrm>
            <a:off x="337437" y="4178833"/>
            <a:ext cx="10983072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Contribution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Use unsupervised methods to construct negative samples, and improve the robustness of the model through comparative learning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 We conduct a series of pilot experiments and surprisingly find that adversarial training is useless or even harmful for the model to detect these semantic changes.</a:t>
            </a:r>
          </a:p>
        </p:txBody>
      </p:sp>
    </p:spTree>
    <p:extLst>
      <p:ext uri="{BB962C8B-B14F-4D97-AF65-F5344CB8AC3E}">
        <p14:creationId xmlns:p14="http://schemas.microsoft.com/office/powerpoint/2010/main" val="295244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C86156A3-662C-4302-B5EC-3A7127BC53A9}"/>
              </a:ext>
            </a:extLst>
          </p:cNvPr>
          <p:cNvSpPr txBox="1"/>
          <p:nvPr/>
        </p:nvSpPr>
        <p:spPr>
          <a:xfrm>
            <a:off x="179999" y="108000"/>
            <a:ext cx="978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Background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371E6F-AED1-40B8-AD86-247F95B7B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61" y="1308962"/>
            <a:ext cx="10225878" cy="29967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ABCA64-0A6D-4095-8ACE-BBC0A56CE790}"/>
              </a:ext>
            </a:extLst>
          </p:cNvPr>
          <p:cNvSpPr txBox="1"/>
          <p:nvPr/>
        </p:nvSpPr>
        <p:spPr>
          <a:xfrm>
            <a:off x="1066887" y="4601282"/>
            <a:ext cx="9719482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The word-level adversarial attack model </a:t>
            </a:r>
            <a:r>
              <a:rPr lang="en-US" altLang="zh-CN" dirty="0" err="1"/>
              <a:t>TextFooler</a:t>
            </a:r>
            <a:r>
              <a:rPr lang="en-US" altLang="zh-CN" dirty="0"/>
              <a:t> to construct adversarial examples.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FreeLB</a:t>
            </a:r>
            <a:r>
              <a:rPr lang="en-US" altLang="zh-CN" dirty="0"/>
              <a:t> is a method of adversarial training.</a:t>
            </a:r>
          </a:p>
        </p:txBody>
      </p:sp>
    </p:spTree>
    <p:extLst>
      <p:ext uri="{BB962C8B-B14F-4D97-AF65-F5344CB8AC3E}">
        <p14:creationId xmlns:p14="http://schemas.microsoft.com/office/powerpoint/2010/main" val="187560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C86156A3-662C-4302-B5EC-3A7127BC53A9}"/>
              </a:ext>
            </a:extLst>
          </p:cNvPr>
          <p:cNvSpPr txBox="1"/>
          <p:nvPr/>
        </p:nvSpPr>
        <p:spPr>
          <a:xfrm>
            <a:off x="179999" y="108000"/>
            <a:ext cx="978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Background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79A9C1-FFE6-432F-89AE-08337ED9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75" y="1276619"/>
            <a:ext cx="4695238" cy="43047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3F5A0F3-CD5E-4C00-B947-EA5812EA23C2}"/>
              </a:ext>
            </a:extLst>
          </p:cNvPr>
          <p:cNvSpPr txBox="1"/>
          <p:nvPr/>
        </p:nvSpPr>
        <p:spPr>
          <a:xfrm>
            <a:off x="338918" y="2017881"/>
            <a:ext cx="6923016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Adversarial training method may take the features of negative sentiment as noise and predict the whole document as a positive sentiment.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Adversarial training tends to keep labels unchanged while the contrastive set tends to make small but label changing modifications.</a:t>
            </a:r>
          </a:p>
        </p:txBody>
      </p:sp>
    </p:spTree>
    <p:extLst>
      <p:ext uri="{BB962C8B-B14F-4D97-AF65-F5344CB8AC3E}">
        <p14:creationId xmlns:p14="http://schemas.microsoft.com/office/powerpoint/2010/main" val="55107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905CBE9-9FC7-401E-928D-24E49798809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282"/>
            <a:ext cx="5312229" cy="39053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08D59D-9BF6-4066-83B2-C1CAF89FC7D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018"/>
            <a:ext cx="6648450" cy="3905964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044856 w 9143999"/>
              <a:gd name="connsiteY5" fmla="*/ 57555 h 2051818"/>
              <a:gd name="connsiteX6" fmla="*/ 9143999 w 9143999"/>
              <a:gd name="connsiteY6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9143999 w 9143999"/>
              <a:gd name="connsiteY5" fmla="*/ 0 h 2051818"/>
              <a:gd name="connsiteX0" fmla="*/ 9143999 w 9143999"/>
              <a:gd name="connsiteY0" fmla="*/ 130228 h 2182046"/>
              <a:gd name="connsiteX1" fmla="*/ 9143999 w 9143999"/>
              <a:gd name="connsiteY1" fmla="*/ 2182046 h 2182046"/>
              <a:gd name="connsiteX2" fmla="*/ 0 w 9143999"/>
              <a:gd name="connsiteY2" fmla="*/ 2182046 h 2182046"/>
              <a:gd name="connsiteX3" fmla="*/ 0 w 9143999"/>
              <a:gd name="connsiteY3" fmla="*/ 1334305 h 2182046"/>
              <a:gd name="connsiteX4" fmla="*/ 6027 w 9143999"/>
              <a:gd name="connsiteY4" fmla="*/ 0 h 2182046"/>
              <a:gd name="connsiteX5" fmla="*/ 9143999 w 9143999"/>
              <a:gd name="connsiteY5" fmla="*/ 130228 h 2182046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25380 w 9143999"/>
              <a:gd name="connsiteY4" fmla="*/ 54648 h 2051818"/>
              <a:gd name="connsiteX5" fmla="*/ 9143999 w 9143999"/>
              <a:gd name="connsiteY5" fmla="*/ 0 h 2051818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25380 w 9143999"/>
              <a:gd name="connsiteY4" fmla="*/ 130773 h 2127943"/>
              <a:gd name="connsiteX5" fmla="*/ 9124647 w 9143999"/>
              <a:gd name="connsiteY5" fmla="*/ 0 h 2127943"/>
              <a:gd name="connsiteX0" fmla="*/ 9124647 w 9143999"/>
              <a:gd name="connsiteY0" fmla="*/ 0 h 2127943"/>
              <a:gd name="connsiteX1" fmla="*/ 9143999 w 9143999"/>
              <a:gd name="connsiteY1" fmla="*/ 2127943 h 2127943"/>
              <a:gd name="connsiteX2" fmla="*/ 0 w 9143999"/>
              <a:gd name="connsiteY2" fmla="*/ 2127943 h 2127943"/>
              <a:gd name="connsiteX3" fmla="*/ 0 w 9143999"/>
              <a:gd name="connsiteY3" fmla="*/ 1280202 h 2127943"/>
              <a:gd name="connsiteX4" fmla="*/ 6028 w 9143999"/>
              <a:gd name="connsiteY4" fmla="*/ 11147 h 2127943"/>
              <a:gd name="connsiteX5" fmla="*/ 9124647 w 9143999"/>
              <a:gd name="connsiteY5" fmla="*/ 0 h 2127943"/>
              <a:gd name="connsiteX0" fmla="*/ 9138134 w 9157486"/>
              <a:gd name="connsiteY0" fmla="*/ 0 h 2127943"/>
              <a:gd name="connsiteX1" fmla="*/ 9157486 w 9157486"/>
              <a:gd name="connsiteY1" fmla="*/ 2127943 h 2127943"/>
              <a:gd name="connsiteX2" fmla="*/ 13487 w 9157486"/>
              <a:gd name="connsiteY2" fmla="*/ 2127943 h 2127943"/>
              <a:gd name="connsiteX3" fmla="*/ 13487 w 9157486"/>
              <a:gd name="connsiteY3" fmla="*/ 1280202 h 2127943"/>
              <a:gd name="connsiteX4" fmla="*/ 163 w 9157486"/>
              <a:gd name="connsiteY4" fmla="*/ 141648 h 2127943"/>
              <a:gd name="connsiteX5" fmla="*/ 9138134 w 9157486"/>
              <a:gd name="connsiteY5" fmla="*/ 0 h 212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" fmla="*/ 6858000 w 6941935"/>
              <a:gd name="connsiteY0" fmla="*/ 56823 h 6516240"/>
              <a:gd name="connsiteX1" fmla="*/ 6858000 w 6941935"/>
              <a:gd name="connsiteY1" fmla="*/ 1732102 h 6516240"/>
              <a:gd name="connsiteX2" fmla="*/ 6858000 w 6941935"/>
              <a:gd name="connsiteY2" fmla="*/ 1876524 h 6516240"/>
              <a:gd name="connsiteX3" fmla="*/ 6858000 w 6941935"/>
              <a:gd name="connsiteY3" fmla="*/ 2335590 h 6516240"/>
              <a:gd name="connsiteX4" fmla="*/ 6858000 w 6941935"/>
              <a:gd name="connsiteY4" fmla="*/ 4010869 h 6516240"/>
              <a:gd name="connsiteX5" fmla="*/ 6858000 w 6941935"/>
              <a:gd name="connsiteY5" fmla="*/ 4155291 h 6516240"/>
              <a:gd name="connsiteX6" fmla="*/ 6858000 w 6941935"/>
              <a:gd name="connsiteY6" fmla="*/ 4237473 h 6516240"/>
              <a:gd name="connsiteX7" fmla="*/ 6858000 w 6941935"/>
              <a:gd name="connsiteY7" fmla="*/ 6516240 h 6516240"/>
              <a:gd name="connsiteX8" fmla="*/ 0 w 6941935"/>
              <a:gd name="connsiteY8" fmla="*/ 6516240 h 6516240"/>
              <a:gd name="connsiteX9" fmla="*/ 0 w 6941935"/>
              <a:gd name="connsiteY9" fmla="*/ 4237473 h 6516240"/>
              <a:gd name="connsiteX10" fmla="*/ 0 w 6941935"/>
              <a:gd name="connsiteY10" fmla="*/ 4155291 h 6516240"/>
              <a:gd name="connsiteX11" fmla="*/ 0 w 6941935"/>
              <a:gd name="connsiteY11" fmla="*/ 4010869 h 6516240"/>
              <a:gd name="connsiteX12" fmla="*/ 0 w 6941935"/>
              <a:gd name="connsiteY12" fmla="*/ 3352747 h 6516240"/>
              <a:gd name="connsiteX13" fmla="*/ 0 w 6941935"/>
              <a:gd name="connsiteY13" fmla="*/ 1876524 h 6516240"/>
              <a:gd name="connsiteX14" fmla="*/ 0 w 6941935"/>
              <a:gd name="connsiteY14" fmla="*/ 1732102 h 6516240"/>
              <a:gd name="connsiteX15" fmla="*/ 0 w 6941935"/>
              <a:gd name="connsiteY15" fmla="*/ 1073980 h 6516240"/>
              <a:gd name="connsiteX16" fmla="*/ 227535 w 6941935"/>
              <a:gd name="connsiteY16" fmla="*/ 1223081 h 6516240"/>
              <a:gd name="connsiteX17" fmla="*/ 6270374 w 6941935"/>
              <a:gd name="connsiteY17" fmla="*/ 468824 h 6516240"/>
              <a:gd name="connsiteX18" fmla="*/ 6858000 w 6941935"/>
              <a:gd name="connsiteY18" fmla="*/ 56823 h 6516240"/>
              <a:gd name="connsiteX0" fmla="*/ 6858000 w 6858000"/>
              <a:gd name="connsiteY0" fmla="*/ 4734 h 6464151"/>
              <a:gd name="connsiteX1" fmla="*/ 6858000 w 6858000"/>
              <a:gd name="connsiteY1" fmla="*/ 1680013 h 6464151"/>
              <a:gd name="connsiteX2" fmla="*/ 6858000 w 6858000"/>
              <a:gd name="connsiteY2" fmla="*/ 1824435 h 6464151"/>
              <a:gd name="connsiteX3" fmla="*/ 6858000 w 6858000"/>
              <a:gd name="connsiteY3" fmla="*/ 2283501 h 6464151"/>
              <a:gd name="connsiteX4" fmla="*/ 6858000 w 6858000"/>
              <a:gd name="connsiteY4" fmla="*/ 3958780 h 6464151"/>
              <a:gd name="connsiteX5" fmla="*/ 6858000 w 6858000"/>
              <a:gd name="connsiteY5" fmla="*/ 4103202 h 6464151"/>
              <a:gd name="connsiteX6" fmla="*/ 6858000 w 6858000"/>
              <a:gd name="connsiteY6" fmla="*/ 4185384 h 6464151"/>
              <a:gd name="connsiteX7" fmla="*/ 6858000 w 6858000"/>
              <a:gd name="connsiteY7" fmla="*/ 6464151 h 6464151"/>
              <a:gd name="connsiteX8" fmla="*/ 0 w 6858000"/>
              <a:gd name="connsiteY8" fmla="*/ 6464151 h 6464151"/>
              <a:gd name="connsiteX9" fmla="*/ 0 w 6858000"/>
              <a:gd name="connsiteY9" fmla="*/ 4185384 h 6464151"/>
              <a:gd name="connsiteX10" fmla="*/ 0 w 6858000"/>
              <a:gd name="connsiteY10" fmla="*/ 4103202 h 6464151"/>
              <a:gd name="connsiteX11" fmla="*/ 0 w 6858000"/>
              <a:gd name="connsiteY11" fmla="*/ 3958780 h 6464151"/>
              <a:gd name="connsiteX12" fmla="*/ 0 w 6858000"/>
              <a:gd name="connsiteY12" fmla="*/ 3300658 h 6464151"/>
              <a:gd name="connsiteX13" fmla="*/ 0 w 6858000"/>
              <a:gd name="connsiteY13" fmla="*/ 1824435 h 6464151"/>
              <a:gd name="connsiteX14" fmla="*/ 0 w 6858000"/>
              <a:gd name="connsiteY14" fmla="*/ 1680013 h 6464151"/>
              <a:gd name="connsiteX15" fmla="*/ 0 w 6858000"/>
              <a:gd name="connsiteY15" fmla="*/ 1021891 h 6464151"/>
              <a:gd name="connsiteX16" fmla="*/ 227535 w 6858000"/>
              <a:gd name="connsiteY16" fmla="*/ 1170992 h 6464151"/>
              <a:gd name="connsiteX17" fmla="*/ 6858000 w 6858000"/>
              <a:gd name="connsiteY17" fmla="*/ 4734 h 6464151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858000 w 6858000"/>
              <a:gd name="connsiteY17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6858000 w 6858000"/>
              <a:gd name="connsiteY16" fmla="*/ 0 h 6459417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6735189"/>
              <a:gd name="connsiteX1" fmla="*/ 6858000 w 6858003"/>
              <a:gd name="connsiteY1" fmla="*/ 1951051 h 6735189"/>
              <a:gd name="connsiteX2" fmla="*/ 6858000 w 6858003"/>
              <a:gd name="connsiteY2" fmla="*/ 2095473 h 6735189"/>
              <a:gd name="connsiteX3" fmla="*/ 6858000 w 6858003"/>
              <a:gd name="connsiteY3" fmla="*/ 2554539 h 6735189"/>
              <a:gd name="connsiteX4" fmla="*/ 6858000 w 6858003"/>
              <a:gd name="connsiteY4" fmla="*/ 4229818 h 6735189"/>
              <a:gd name="connsiteX5" fmla="*/ 6858000 w 6858003"/>
              <a:gd name="connsiteY5" fmla="*/ 4374240 h 6735189"/>
              <a:gd name="connsiteX6" fmla="*/ 6858000 w 6858003"/>
              <a:gd name="connsiteY6" fmla="*/ 4456422 h 6735189"/>
              <a:gd name="connsiteX7" fmla="*/ 6858000 w 6858003"/>
              <a:gd name="connsiteY7" fmla="*/ 6735189 h 6735189"/>
              <a:gd name="connsiteX8" fmla="*/ 0 w 6858003"/>
              <a:gd name="connsiteY8" fmla="*/ 6735189 h 6735189"/>
              <a:gd name="connsiteX9" fmla="*/ 0 w 6858003"/>
              <a:gd name="connsiteY9" fmla="*/ 4456422 h 6735189"/>
              <a:gd name="connsiteX10" fmla="*/ 0 w 6858003"/>
              <a:gd name="connsiteY10" fmla="*/ 4374240 h 6735189"/>
              <a:gd name="connsiteX11" fmla="*/ 0 w 6858003"/>
              <a:gd name="connsiteY11" fmla="*/ 4229818 h 6735189"/>
              <a:gd name="connsiteX12" fmla="*/ 0 w 6858003"/>
              <a:gd name="connsiteY12" fmla="*/ 3571696 h 6735189"/>
              <a:gd name="connsiteX13" fmla="*/ 0 w 6858003"/>
              <a:gd name="connsiteY13" fmla="*/ 2095473 h 6735189"/>
              <a:gd name="connsiteX14" fmla="*/ 0 w 6858003"/>
              <a:gd name="connsiteY14" fmla="*/ 1951051 h 6735189"/>
              <a:gd name="connsiteX15" fmla="*/ 0 w 6858003"/>
              <a:gd name="connsiteY15" fmla="*/ 1292929 h 6735189"/>
              <a:gd name="connsiteX16" fmla="*/ 6858003 w 6858003"/>
              <a:gd name="connsiteY16" fmla="*/ 0 h 6735189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1989615 h 7431875"/>
              <a:gd name="connsiteX16" fmla="*/ 6858003 w 6858003"/>
              <a:gd name="connsiteY16" fmla="*/ 0 h 7431875"/>
              <a:gd name="connsiteX0" fmla="*/ 6872517 w 6872517"/>
              <a:gd name="connsiteY0" fmla="*/ 0 h 7431875"/>
              <a:gd name="connsiteX1" fmla="*/ 6872514 w 6872517"/>
              <a:gd name="connsiteY1" fmla="*/ 2647737 h 7431875"/>
              <a:gd name="connsiteX2" fmla="*/ 6872514 w 6872517"/>
              <a:gd name="connsiteY2" fmla="*/ 2792159 h 7431875"/>
              <a:gd name="connsiteX3" fmla="*/ 6872514 w 6872517"/>
              <a:gd name="connsiteY3" fmla="*/ 3251225 h 7431875"/>
              <a:gd name="connsiteX4" fmla="*/ 6872514 w 6872517"/>
              <a:gd name="connsiteY4" fmla="*/ 4926504 h 7431875"/>
              <a:gd name="connsiteX5" fmla="*/ 6872514 w 6872517"/>
              <a:gd name="connsiteY5" fmla="*/ 5070926 h 7431875"/>
              <a:gd name="connsiteX6" fmla="*/ 6872514 w 6872517"/>
              <a:gd name="connsiteY6" fmla="*/ 5153108 h 7431875"/>
              <a:gd name="connsiteX7" fmla="*/ 6872514 w 6872517"/>
              <a:gd name="connsiteY7" fmla="*/ 7431875 h 7431875"/>
              <a:gd name="connsiteX8" fmla="*/ 14514 w 6872517"/>
              <a:gd name="connsiteY8" fmla="*/ 7431875 h 7431875"/>
              <a:gd name="connsiteX9" fmla="*/ 14514 w 6872517"/>
              <a:gd name="connsiteY9" fmla="*/ 5153108 h 7431875"/>
              <a:gd name="connsiteX10" fmla="*/ 14514 w 6872517"/>
              <a:gd name="connsiteY10" fmla="*/ 5070926 h 7431875"/>
              <a:gd name="connsiteX11" fmla="*/ 14514 w 6872517"/>
              <a:gd name="connsiteY11" fmla="*/ 4926504 h 7431875"/>
              <a:gd name="connsiteX12" fmla="*/ 14514 w 6872517"/>
              <a:gd name="connsiteY12" fmla="*/ 4268382 h 7431875"/>
              <a:gd name="connsiteX13" fmla="*/ 14514 w 6872517"/>
              <a:gd name="connsiteY13" fmla="*/ 2792159 h 7431875"/>
              <a:gd name="connsiteX14" fmla="*/ 14514 w 6872517"/>
              <a:gd name="connsiteY14" fmla="*/ 2647737 h 7431875"/>
              <a:gd name="connsiteX15" fmla="*/ 0 w 6872517"/>
              <a:gd name="connsiteY15" fmla="*/ 480129 h 7431875"/>
              <a:gd name="connsiteX16" fmla="*/ 6872517 w 6872517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2647737 h 7431875"/>
              <a:gd name="connsiteX15" fmla="*/ 0 w 6858003"/>
              <a:gd name="connsiteY15" fmla="*/ 552701 h 7431875"/>
              <a:gd name="connsiteX16" fmla="*/ 6858003 w 6858003"/>
              <a:gd name="connsiteY1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2792159 h 7431875"/>
              <a:gd name="connsiteX14" fmla="*/ 0 w 6858003"/>
              <a:gd name="connsiteY14" fmla="*/ 552701 h 7431875"/>
              <a:gd name="connsiteX15" fmla="*/ 6858003 w 6858003"/>
              <a:gd name="connsiteY15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4268382 h 7431875"/>
              <a:gd name="connsiteX13" fmla="*/ 0 w 6858003"/>
              <a:gd name="connsiteY13" fmla="*/ 552701 h 7431875"/>
              <a:gd name="connsiteX14" fmla="*/ 6858003 w 6858003"/>
              <a:gd name="connsiteY14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4926504 h 7431875"/>
              <a:gd name="connsiteX12" fmla="*/ 0 w 6858003"/>
              <a:gd name="connsiteY12" fmla="*/ 552701 h 7431875"/>
              <a:gd name="connsiteX13" fmla="*/ 6858003 w 6858003"/>
              <a:gd name="connsiteY13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070926 h 7431875"/>
              <a:gd name="connsiteX11" fmla="*/ 0 w 6858003"/>
              <a:gd name="connsiteY11" fmla="*/ 552701 h 7431875"/>
              <a:gd name="connsiteX12" fmla="*/ 6858003 w 6858003"/>
              <a:gd name="connsiteY12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153108 h 7431875"/>
              <a:gd name="connsiteX10" fmla="*/ 0 w 6858003"/>
              <a:gd name="connsiteY10" fmla="*/ 552701 h 7431875"/>
              <a:gd name="connsiteX11" fmla="*/ 6858003 w 6858003"/>
              <a:gd name="connsiteY11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5153108 h 7431875"/>
              <a:gd name="connsiteX7" fmla="*/ 6858000 w 6858003"/>
              <a:gd name="connsiteY7" fmla="*/ 7431875 h 7431875"/>
              <a:gd name="connsiteX8" fmla="*/ 0 w 6858003"/>
              <a:gd name="connsiteY8" fmla="*/ 7431875 h 7431875"/>
              <a:gd name="connsiteX9" fmla="*/ 0 w 6858003"/>
              <a:gd name="connsiteY9" fmla="*/ 552701 h 7431875"/>
              <a:gd name="connsiteX10" fmla="*/ 6858003 w 6858003"/>
              <a:gd name="connsiteY10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5070926 h 7431875"/>
              <a:gd name="connsiteX6" fmla="*/ 6858000 w 6858003"/>
              <a:gd name="connsiteY6" fmla="*/ 7431875 h 7431875"/>
              <a:gd name="connsiteX7" fmla="*/ 0 w 6858003"/>
              <a:gd name="connsiteY7" fmla="*/ 7431875 h 7431875"/>
              <a:gd name="connsiteX8" fmla="*/ 0 w 6858003"/>
              <a:gd name="connsiteY8" fmla="*/ 552701 h 7431875"/>
              <a:gd name="connsiteX9" fmla="*/ 6858003 w 6858003"/>
              <a:gd name="connsiteY9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4926504 h 7431875"/>
              <a:gd name="connsiteX5" fmla="*/ 6858000 w 6858003"/>
              <a:gd name="connsiteY5" fmla="*/ 7431875 h 7431875"/>
              <a:gd name="connsiteX6" fmla="*/ 0 w 6858003"/>
              <a:gd name="connsiteY6" fmla="*/ 7431875 h 7431875"/>
              <a:gd name="connsiteX7" fmla="*/ 0 w 6858003"/>
              <a:gd name="connsiteY7" fmla="*/ 552701 h 7431875"/>
              <a:gd name="connsiteX8" fmla="*/ 6858003 w 6858003"/>
              <a:gd name="connsiteY8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3251225 h 7431875"/>
              <a:gd name="connsiteX4" fmla="*/ 6858000 w 6858003"/>
              <a:gd name="connsiteY4" fmla="*/ 7431875 h 7431875"/>
              <a:gd name="connsiteX5" fmla="*/ 0 w 6858003"/>
              <a:gd name="connsiteY5" fmla="*/ 7431875 h 7431875"/>
              <a:gd name="connsiteX6" fmla="*/ 0 w 6858003"/>
              <a:gd name="connsiteY6" fmla="*/ 552701 h 7431875"/>
              <a:gd name="connsiteX7" fmla="*/ 6858003 w 6858003"/>
              <a:gd name="connsiteY7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2792159 h 7431875"/>
              <a:gd name="connsiteX3" fmla="*/ 6858000 w 6858003"/>
              <a:gd name="connsiteY3" fmla="*/ 7431875 h 7431875"/>
              <a:gd name="connsiteX4" fmla="*/ 0 w 6858003"/>
              <a:gd name="connsiteY4" fmla="*/ 7431875 h 7431875"/>
              <a:gd name="connsiteX5" fmla="*/ 0 w 6858003"/>
              <a:gd name="connsiteY5" fmla="*/ 552701 h 7431875"/>
              <a:gd name="connsiteX6" fmla="*/ 6858003 w 6858003"/>
              <a:gd name="connsiteY6" fmla="*/ 0 h 7431875"/>
              <a:gd name="connsiteX0" fmla="*/ 6858003 w 6858003"/>
              <a:gd name="connsiteY0" fmla="*/ 0 h 7431875"/>
              <a:gd name="connsiteX1" fmla="*/ 6858000 w 6858003"/>
              <a:gd name="connsiteY1" fmla="*/ 2647737 h 7431875"/>
              <a:gd name="connsiteX2" fmla="*/ 6858000 w 6858003"/>
              <a:gd name="connsiteY2" fmla="*/ 7431875 h 7431875"/>
              <a:gd name="connsiteX3" fmla="*/ 0 w 6858003"/>
              <a:gd name="connsiteY3" fmla="*/ 7431875 h 7431875"/>
              <a:gd name="connsiteX4" fmla="*/ 0 w 6858003"/>
              <a:gd name="connsiteY4" fmla="*/ 552701 h 7431875"/>
              <a:gd name="connsiteX5" fmla="*/ 6858003 w 6858003"/>
              <a:gd name="connsiteY5" fmla="*/ 0 h 7431875"/>
              <a:gd name="connsiteX0" fmla="*/ 6872517 w 6872517"/>
              <a:gd name="connsiteY0" fmla="*/ 42385 h 6879174"/>
              <a:gd name="connsiteX1" fmla="*/ 6858000 w 6872517"/>
              <a:gd name="connsiteY1" fmla="*/ 2095036 h 6879174"/>
              <a:gd name="connsiteX2" fmla="*/ 6858000 w 6872517"/>
              <a:gd name="connsiteY2" fmla="*/ 6879174 h 6879174"/>
              <a:gd name="connsiteX3" fmla="*/ 0 w 6872517"/>
              <a:gd name="connsiteY3" fmla="*/ 6879174 h 6879174"/>
              <a:gd name="connsiteX4" fmla="*/ 0 w 6872517"/>
              <a:gd name="connsiteY4" fmla="*/ 0 h 6879174"/>
              <a:gd name="connsiteX5" fmla="*/ 6872517 w 6872517"/>
              <a:gd name="connsiteY5" fmla="*/ 42385 h 6879174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72520 w 6872520"/>
              <a:gd name="connsiteY0" fmla="*/ 0 h 6880332"/>
              <a:gd name="connsiteX1" fmla="*/ 6858000 w 6872520"/>
              <a:gd name="connsiteY1" fmla="*/ 2096194 h 6880332"/>
              <a:gd name="connsiteX2" fmla="*/ 6858000 w 6872520"/>
              <a:gd name="connsiteY2" fmla="*/ 6880332 h 6880332"/>
              <a:gd name="connsiteX3" fmla="*/ 0 w 6872520"/>
              <a:gd name="connsiteY3" fmla="*/ 6880332 h 6880332"/>
              <a:gd name="connsiteX4" fmla="*/ 0 w 6872520"/>
              <a:gd name="connsiteY4" fmla="*/ 1158 h 6880332"/>
              <a:gd name="connsiteX5" fmla="*/ 6872520 w 6872520"/>
              <a:gd name="connsiteY5" fmla="*/ 0 h 6880332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43491 w 6858000"/>
              <a:gd name="connsiteY0" fmla="*/ 2020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43491 w 6858000"/>
              <a:gd name="connsiteY5" fmla="*/ 202042 h 6879174"/>
              <a:gd name="connsiteX0" fmla="*/ 6856191 w 6858000"/>
              <a:gd name="connsiteY0" fmla="*/ 214742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14742 h 6879174"/>
              <a:gd name="connsiteX0" fmla="*/ 6856191 w 6858000"/>
              <a:gd name="connsiteY0" fmla="*/ 209979 h 6879174"/>
              <a:gd name="connsiteX1" fmla="*/ 6858000 w 6858000"/>
              <a:gd name="connsiteY1" fmla="*/ 2095036 h 6879174"/>
              <a:gd name="connsiteX2" fmla="*/ 6858000 w 6858000"/>
              <a:gd name="connsiteY2" fmla="*/ 6879174 h 6879174"/>
              <a:gd name="connsiteX3" fmla="*/ 0 w 6858000"/>
              <a:gd name="connsiteY3" fmla="*/ 6879174 h 6879174"/>
              <a:gd name="connsiteX4" fmla="*/ 0 w 6858000"/>
              <a:gd name="connsiteY4" fmla="*/ 0 h 6879174"/>
              <a:gd name="connsiteX5" fmla="*/ 6856191 w 6858000"/>
              <a:gd name="connsiteY5" fmla="*/ 209979 h 6879174"/>
              <a:gd name="connsiteX0" fmla="*/ 6868891 w 6868891"/>
              <a:gd name="connsiteY0" fmla="*/ 197279 h 6879174"/>
              <a:gd name="connsiteX1" fmla="*/ 6858000 w 6868891"/>
              <a:gd name="connsiteY1" fmla="*/ 2095036 h 6879174"/>
              <a:gd name="connsiteX2" fmla="*/ 6858000 w 6868891"/>
              <a:gd name="connsiteY2" fmla="*/ 6879174 h 6879174"/>
              <a:gd name="connsiteX3" fmla="*/ 0 w 6868891"/>
              <a:gd name="connsiteY3" fmla="*/ 6879174 h 6879174"/>
              <a:gd name="connsiteX4" fmla="*/ 0 w 6868891"/>
              <a:gd name="connsiteY4" fmla="*/ 0 h 6879174"/>
              <a:gd name="connsiteX5" fmla="*/ 6868891 w 6868891"/>
              <a:gd name="connsiteY5" fmla="*/ 197279 h 6879174"/>
              <a:gd name="connsiteX0" fmla="*/ 6868891 w 7721392"/>
              <a:gd name="connsiteY0" fmla="*/ 197279 h 6879174"/>
              <a:gd name="connsiteX1" fmla="*/ 6858000 w 7721392"/>
              <a:gd name="connsiteY1" fmla="*/ 6879174 h 6879174"/>
              <a:gd name="connsiteX2" fmla="*/ 0 w 7721392"/>
              <a:gd name="connsiteY2" fmla="*/ 6879174 h 6879174"/>
              <a:gd name="connsiteX3" fmla="*/ 0 w 7721392"/>
              <a:gd name="connsiteY3" fmla="*/ 0 h 6879174"/>
              <a:gd name="connsiteX4" fmla="*/ 6868891 w 7721392"/>
              <a:gd name="connsiteY4" fmla="*/ 197279 h 6879174"/>
              <a:gd name="connsiteX0" fmla="*/ 6868891 w 7373946"/>
              <a:gd name="connsiteY0" fmla="*/ 197279 h 6879174"/>
              <a:gd name="connsiteX1" fmla="*/ 6858000 w 7373946"/>
              <a:gd name="connsiteY1" fmla="*/ 6879174 h 6879174"/>
              <a:gd name="connsiteX2" fmla="*/ 0 w 7373946"/>
              <a:gd name="connsiteY2" fmla="*/ 6879174 h 6879174"/>
              <a:gd name="connsiteX3" fmla="*/ 0 w 7373946"/>
              <a:gd name="connsiteY3" fmla="*/ 0 h 6879174"/>
              <a:gd name="connsiteX4" fmla="*/ 6868891 w 7373946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8182025"/>
              <a:gd name="connsiteY0" fmla="*/ 197279 h 6879174"/>
              <a:gd name="connsiteX1" fmla="*/ 6858000 w 8182025"/>
              <a:gd name="connsiteY1" fmla="*/ 6879174 h 6879174"/>
              <a:gd name="connsiteX2" fmla="*/ 0 w 8182025"/>
              <a:gd name="connsiteY2" fmla="*/ 6879174 h 6879174"/>
              <a:gd name="connsiteX3" fmla="*/ 0 w 8182025"/>
              <a:gd name="connsiteY3" fmla="*/ 0 h 6879174"/>
              <a:gd name="connsiteX4" fmla="*/ 6868891 w 8182025"/>
              <a:gd name="connsiteY4" fmla="*/ 197279 h 6879174"/>
              <a:gd name="connsiteX0" fmla="*/ 6868891 w 7374082"/>
              <a:gd name="connsiteY0" fmla="*/ 197279 h 7217839"/>
              <a:gd name="connsiteX1" fmla="*/ 6858000 w 7374082"/>
              <a:gd name="connsiteY1" fmla="*/ 6879174 h 7217839"/>
              <a:gd name="connsiteX2" fmla="*/ 0 w 7374082"/>
              <a:gd name="connsiteY2" fmla="*/ 6879174 h 7217839"/>
              <a:gd name="connsiteX3" fmla="*/ 0 w 7374082"/>
              <a:gd name="connsiteY3" fmla="*/ 0 h 7217839"/>
              <a:gd name="connsiteX4" fmla="*/ 6868891 w 7374082"/>
              <a:gd name="connsiteY4" fmla="*/ 197279 h 7217839"/>
              <a:gd name="connsiteX0" fmla="*/ 6868891 w 7513044"/>
              <a:gd name="connsiteY0" fmla="*/ 197279 h 6879174"/>
              <a:gd name="connsiteX1" fmla="*/ 6858000 w 7513044"/>
              <a:gd name="connsiteY1" fmla="*/ 6879174 h 6879174"/>
              <a:gd name="connsiteX2" fmla="*/ 0 w 7513044"/>
              <a:gd name="connsiteY2" fmla="*/ 6879174 h 6879174"/>
              <a:gd name="connsiteX3" fmla="*/ 0 w 7513044"/>
              <a:gd name="connsiteY3" fmla="*/ 0 h 6879174"/>
              <a:gd name="connsiteX4" fmla="*/ 6868891 w 7513044"/>
              <a:gd name="connsiteY4" fmla="*/ 197279 h 6879174"/>
              <a:gd name="connsiteX0" fmla="*/ 6868891 w 7374082"/>
              <a:gd name="connsiteY0" fmla="*/ 197279 h 6879174"/>
              <a:gd name="connsiteX1" fmla="*/ 6858000 w 7374082"/>
              <a:gd name="connsiteY1" fmla="*/ 6879174 h 6879174"/>
              <a:gd name="connsiteX2" fmla="*/ 0 w 7374082"/>
              <a:gd name="connsiteY2" fmla="*/ 6879174 h 6879174"/>
              <a:gd name="connsiteX3" fmla="*/ 0 w 7374082"/>
              <a:gd name="connsiteY3" fmla="*/ 0 h 6879174"/>
              <a:gd name="connsiteX4" fmla="*/ 6868891 w 7374082"/>
              <a:gd name="connsiteY4" fmla="*/ 197279 h 6879174"/>
              <a:gd name="connsiteX0" fmla="*/ 6868891 w 6868891"/>
              <a:gd name="connsiteY0" fmla="*/ 197279 h 6879174"/>
              <a:gd name="connsiteX1" fmla="*/ 6858000 w 6868891"/>
              <a:gd name="connsiteY1" fmla="*/ 6879174 h 6879174"/>
              <a:gd name="connsiteX2" fmla="*/ 0 w 6868891"/>
              <a:gd name="connsiteY2" fmla="*/ 6879174 h 6879174"/>
              <a:gd name="connsiteX3" fmla="*/ 0 w 6868891"/>
              <a:gd name="connsiteY3" fmla="*/ 0 h 6879174"/>
              <a:gd name="connsiteX4" fmla="*/ 6868891 w 6868891"/>
              <a:gd name="connsiteY4" fmla="*/ 197279 h 6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53691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516495" y="4391155"/>
            <a:ext cx="481510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Background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053691" y="5168169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516495" y="5132859"/>
            <a:ext cx="457503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Method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1422A7-7A7C-476D-A7B7-3AA70DACB57F}"/>
              </a:ext>
            </a:extLst>
          </p:cNvPr>
          <p:cNvSpPr txBox="1"/>
          <p:nvPr/>
        </p:nvSpPr>
        <p:spPr>
          <a:xfrm>
            <a:off x="5926071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99FF4F-CFA9-49A8-B06B-40E0AFD7ABDD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825500"/>
            <a:ext cx="1397000" cy="13970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C0A81984-3CCE-4A74-8F74-E15538E4E9E1}"/>
              </a:ext>
            </a:extLst>
          </p:cNvPr>
          <p:cNvSpPr/>
          <p:nvPr/>
        </p:nvSpPr>
        <p:spPr>
          <a:xfrm>
            <a:off x="6055168" y="5896086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80F952B-A268-43DC-A1BA-713935C0D2ED}"/>
              </a:ext>
            </a:extLst>
          </p:cNvPr>
          <p:cNvSpPr/>
          <p:nvPr/>
        </p:nvSpPr>
        <p:spPr>
          <a:xfrm>
            <a:off x="6509094" y="5854213"/>
            <a:ext cx="457503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15998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C86156A3-662C-4302-B5EC-3A7127BC53A9}"/>
              </a:ext>
            </a:extLst>
          </p:cNvPr>
          <p:cNvSpPr txBox="1"/>
          <p:nvPr/>
        </p:nvSpPr>
        <p:spPr>
          <a:xfrm>
            <a:off x="179999" y="108000"/>
            <a:ext cx="978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BE6AB6-957B-4BBB-A6C8-B33CDBCE46B0}"/>
                  </a:ext>
                </a:extLst>
              </p:cNvPr>
              <p:cNvSpPr txBox="1"/>
              <p:nvPr/>
            </p:nvSpPr>
            <p:spPr>
              <a:xfrm>
                <a:off x="770963" y="1100271"/>
                <a:ext cx="10799484" cy="1746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Definition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𝑜𝑟𝑖</m:t>
                        </m:r>
                      </m:sup>
                    </m:sSup>
                  </m:oMath>
                </a14:m>
                <a:r>
                  <a:rPr lang="en-US" altLang="zh-CN" dirty="0"/>
                  <a:t> : Original input sequence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𝑠𝑦𝑛</m:t>
                        </m:r>
                      </m:sup>
                    </m:sSup>
                  </m:oMath>
                </a14:m>
                <a:r>
                  <a:rPr lang="en-US" altLang="zh-CN" dirty="0"/>
                  <a:t> : the sentences is semantically close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𝑜𝑟𝑖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𝑎𝑛𝑡</m:t>
                        </m:r>
                      </m:sup>
                    </m:sSup>
                  </m:oMath>
                </a14:m>
                <a:r>
                  <a:rPr lang="en-US" altLang="zh-CN" dirty="0"/>
                  <a:t> : the sentences is far from or even opposite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𝑜𝑟𝑖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BE6AB6-957B-4BBB-A6C8-B33CDBCE4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3" y="1100271"/>
                <a:ext cx="10799484" cy="1746825"/>
              </a:xfrm>
              <a:prstGeom prst="rect">
                <a:avLst/>
              </a:prstGeom>
              <a:blipFill>
                <a:blip r:embed="rId3"/>
                <a:stretch>
                  <a:fillRect l="-339" b="-4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53B9720-DF5C-46CC-AA31-074FD6861460}"/>
                  </a:ext>
                </a:extLst>
              </p:cNvPr>
              <p:cNvSpPr txBox="1"/>
              <p:nvPr/>
            </p:nvSpPr>
            <p:spPr>
              <a:xfrm>
                <a:off x="772442" y="3205762"/>
                <a:ext cx="10799484" cy="1710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Generation of Examples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Method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𝑠𝑝𝑎𝐶𝑦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𝑠𝑦𝑛</m:t>
                        </m:r>
                      </m:sup>
                    </m:sSup>
                  </m:oMath>
                </a14:m>
                <a:r>
                  <a:rPr lang="en-US" altLang="zh-CN" dirty="0"/>
                  <a:t> : About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40%</m:t>
                    </m:r>
                  </m:oMath>
                </a14:m>
                <a:r>
                  <a:rPr lang="en-US" altLang="zh-CN" dirty="0"/>
                  <a:t> tokens are replace by synonyms, hypernyms and morphological changes.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𝑎𝑛𝑡</m:t>
                        </m:r>
                      </m:sup>
                    </m:sSup>
                  </m:oMath>
                </a14:m>
                <a:r>
                  <a:rPr lang="en-US" altLang="zh-CN" dirty="0"/>
                  <a:t> : About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20%</m:t>
                    </m:r>
                  </m:oMath>
                </a14:m>
                <a:r>
                  <a:rPr lang="en-US" altLang="zh-CN" dirty="0"/>
                  <a:t> tokens are replace by antonyms and random words.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53B9720-DF5C-46CC-AA31-074FD6861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42" y="3205762"/>
                <a:ext cx="10799484" cy="1710789"/>
              </a:xfrm>
              <a:prstGeom prst="rect">
                <a:avLst/>
              </a:prstGeom>
              <a:blipFill>
                <a:blip r:embed="rId4"/>
                <a:stretch>
                  <a:fillRect l="-395" b="-4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B93B35C-19C7-41CC-A668-C1848F59D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428" y="2063001"/>
            <a:ext cx="3114286" cy="2952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EC115D-B565-4E89-A9EF-18B9D60F9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428" y="1621031"/>
            <a:ext cx="2885714" cy="3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923282-28C8-494B-BD0F-517115DF80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428" y="2527478"/>
            <a:ext cx="2838095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2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C86156A3-662C-4302-B5EC-3A7127BC53A9}"/>
              </a:ext>
            </a:extLst>
          </p:cNvPr>
          <p:cNvSpPr txBox="1"/>
          <p:nvPr/>
        </p:nvSpPr>
        <p:spPr>
          <a:xfrm>
            <a:off x="179999" y="108000"/>
            <a:ext cx="9783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Method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BE6AB6-957B-4BBB-A6C8-B33CDBCE46B0}"/>
              </a:ext>
            </a:extLst>
          </p:cNvPr>
          <p:cNvSpPr txBox="1"/>
          <p:nvPr/>
        </p:nvSpPr>
        <p:spPr>
          <a:xfrm>
            <a:off x="300317" y="1337852"/>
            <a:ext cx="4914613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Training Objectives</a:t>
            </a:r>
            <a:endParaRPr lang="en-US" altLang="zh-CN" i="1" dirty="0"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Masked Language Modeling Objective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Replaced Token Detection Objective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Contrastive Objective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6AFDFC-9F0C-4A6C-BD73-9D648BF1B3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9"/>
          <a:stretch/>
        </p:blipFill>
        <p:spPr>
          <a:xfrm>
            <a:off x="5284736" y="1703920"/>
            <a:ext cx="6606947" cy="345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7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29596</TotalTime>
  <Words>398</Words>
  <Application>Microsoft Office PowerPoint</Application>
  <PresentationFormat>宽屏</PresentationFormat>
  <Paragraphs>97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Wingdings</vt:lpstr>
      <vt:lpstr>等线</vt:lpstr>
      <vt:lpstr>Cambria Math</vt:lpstr>
      <vt:lpstr>微软雅黑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冲冲冲 呀</cp:lastModifiedBy>
  <cp:revision>936</cp:revision>
  <dcterms:created xsi:type="dcterms:W3CDTF">2018-03-05T07:17:37Z</dcterms:created>
  <dcterms:modified xsi:type="dcterms:W3CDTF">2021-11-24T13:35:31Z</dcterms:modified>
</cp:coreProperties>
</file>