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329" r:id="rId2"/>
    <p:sldId id="328" r:id="rId3"/>
    <p:sldId id="384" r:id="rId4"/>
    <p:sldId id="386" r:id="rId5"/>
    <p:sldId id="387" r:id="rId6"/>
    <p:sldId id="388" r:id="rId7"/>
    <p:sldId id="339" r:id="rId8"/>
    <p:sldId id="373" r:id="rId9"/>
    <p:sldId id="374" r:id="rId10"/>
    <p:sldId id="375" r:id="rId11"/>
    <p:sldId id="369" r:id="rId12"/>
    <p:sldId id="376" r:id="rId13"/>
    <p:sldId id="377" r:id="rId14"/>
    <p:sldId id="379" r:id="rId15"/>
    <p:sldId id="380" r:id="rId16"/>
    <p:sldId id="378" r:id="rId17"/>
    <p:sldId id="382" r:id="rId18"/>
    <p:sldId id="381" r:id="rId19"/>
  </p:sldIdLst>
  <p:sldSz cx="9144000" cy="5184775"/>
  <p:notesSz cx="6858000" cy="9144000"/>
  <p:defaultTextStyle>
    <a:defPPr>
      <a:defRPr lang="zh-CN"/>
    </a:defPPr>
    <a:lvl1pPr marL="0" algn="l" defTabSz="687705" rtl="0" eaLnBrk="1" latinLnBrk="0" hangingPunct="1">
      <a:defRPr sz="1355" kern="1200">
        <a:solidFill>
          <a:schemeClr val="tx1"/>
        </a:solidFill>
        <a:latin typeface="+mn-lt"/>
        <a:ea typeface="+mn-ea"/>
        <a:cs typeface="+mn-cs"/>
      </a:defRPr>
    </a:lvl1pPr>
    <a:lvl2pPr marL="344170" algn="l" defTabSz="687705" rtl="0" eaLnBrk="1" latinLnBrk="0" hangingPunct="1">
      <a:defRPr sz="1355" kern="1200">
        <a:solidFill>
          <a:schemeClr val="tx1"/>
        </a:solidFill>
        <a:latin typeface="+mn-lt"/>
        <a:ea typeface="+mn-ea"/>
        <a:cs typeface="+mn-cs"/>
      </a:defRPr>
    </a:lvl2pPr>
    <a:lvl3pPr marL="687705" algn="l" defTabSz="687705" rtl="0" eaLnBrk="1" latinLnBrk="0" hangingPunct="1">
      <a:defRPr sz="1355" kern="1200">
        <a:solidFill>
          <a:schemeClr val="tx1"/>
        </a:solidFill>
        <a:latin typeface="+mn-lt"/>
        <a:ea typeface="+mn-ea"/>
        <a:cs typeface="+mn-cs"/>
      </a:defRPr>
    </a:lvl3pPr>
    <a:lvl4pPr marL="1031875" algn="l" defTabSz="687705" rtl="0" eaLnBrk="1" latinLnBrk="0" hangingPunct="1">
      <a:defRPr sz="1355" kern="1200">
        <a:solidFill>
          <a:schemeClr val="tx1"/>
        </a:solidFill>
        <a:latin typeface="+mn-lt"/>
        <a:ea typeface="+mn-ea"/>
        <a:cs typeface="+mn-cs"/>
      </a:defRPr>
    </a:lvl4pPr>
    <a:lvl5pPr marL="1375410" algn="l" defTabSz="687705" rtl="0" eaLnBrk="1" latinLnBrk="0" hangingPunct="1">
      <a:defRPr sz="1355" kern="1200">
        <a:solidFill>
          <a:schemeClr val="tx1"/>
        </a:solidFill>
        <a:latin typeface="+mn-lt"/>
        <a:ea typeface="+mn-ea"/>
        <a:cs typeface="+mn-cs"/>
      </a:defRPr>
    </a:lvl5pPr>
    <a:lvl6pPr marL="1719580" algn="l" defTabSz="687705" rtl="0" eaLnBrk="1" latinLnBrk="0" hangingPunct="1">
      <a:defRPr sz="1355" kern="1200">
        <a:solidFill>
          <a:schemeClr val="tx1"/>
        </a:solidFill>
        <a:latin typeface="+mn-lt"/>
        <a:ea typeface="+mn-ea"/>
        <a:cs typeface="+mn-cs"/>
      </a:defRPr>
    </a:lvl6pPr>
    <a:lvl7pPr marL="2063115" algn="l" defTabSz="687705" rtl="0" eaLnBrk="1" latinLnBrk="0" hangingPunct="1">
      <a:defRPr sz="1355" kern="1200">
        <a:solidFill>
          <a:schemeClr val="tx1"/>
        </a:solidFill>
        <a:latin typeface="+mn-lt"/>
        <a:ea typeface="+mn-ea"/>
        <a:cs typeface="+mn-cs"/>
      </a:defRPr>
    </a:lvl7pPr>
    <a:lvl8pPr marL="2407285" algn="l" defTabSz="687705" rtl="0" eaLnBrk="1" latinLnBrk="0" hangingPunct="1">
      <a:defRPr sz="1355" kern="1200">
        <a:solidFill>
          <a:schemeClr val="tx1"/>
        </a:solidFill>
        <a:latin typeface="+mn-lt"/>
        <a:ea typeface="+mn-ea"/>
        <a:cs typeface="+mn-cs"/>
      </a:defRPr>
    </a:lvl8pPr>
    <a:lvl9pPr marL="2750820" algn="l" defTabSz="687705" rtl="0" eaLnBrk="1" latinLnBrk="0" hangingPunct="1">
      <a:defRPr sz="1355" kern="1200">
        <a:solidFill>
          <a:schemeClr val="tx1"/>
        </a:solidFill>
        <a:latin typeface="+mn-lt"/>
        <a:ea typeface="+mn-ea"/>
        <a:cs typeface="+mn-cs"/>
      </a:defRPr>
    </a:lvl9pPr>
  </p:defaultTextStyle>
  <p:extLst>
    <p:ext uri="{EFAFB233-063F-42B5-8137-9DF3F51BA10A}">
      <p15:sldGuideLst xmlns:p15="http://schemas.microsoft.com/office/powerpoint/2012/main">
        <p15:guide id="1" pos="5534">
          <p15:clr>
            <a:srgbClr val="A4A3A4"/>
          </p15:clr>
        </p15:guide>
        <p15:guide id="2" orient="horz" pos="3039">
          <p15:clr>
            <a:srgbClr val="A4A3A4"/>
          </p15:clr>
        </p15:guide>
        <p15:guide id="3" pos="1470">
          <p15:clr>
            <a:srgbClr val="A4A3A4"/>
          </p15:clr>
        </p15:guide>
        <p15:guide id="4" orient="horz" pos="2462">
          <p15:clr>
            <a:srgbClr val="A4A3A4"/>
          </p15:clr>
        </p15:guide>
        <p15:guide id="5" pos="2653">
          <p15:clr>
            <a:srgbClr val="A4A3A4"/>
          </p15:clr>
        </p15:guide>
        <p15:guide id="6" orient="horz" pos="2064">
          <p15:clr>
            <a:srgbClr val="A4A3A4"/>
          </p15:clr>
        </p15:guide>
        <p15:guide id="7" orient="horz" pos="590">
          <p15:clr>
            <a:srgbClr val="A4A3A4"/>
          </p15:clr>
        </p15:guide>
        <p15:guide id="8" orient="horz" pos="22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1E36"/>
    <a:srgbClr val="C76A6B"/>
    <a:srgbClr val="E3A9A7"/>
    <a:srgbClr val="555759"/>
    <a:srgbClr val="FFFFFF"/>
    <a:srgbClr val="E9004C"/>
    <a:srgbClr val="F26E7D"/>
    <a:srgbClr val="E9F0F9"/>
    <a:srgbClr val="A0D6EF"/>
    <a:srgbClr val="6EC4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40"/>
    <p:restoredTop sz="94787"/>
  </p:normalViewPr>
  <p:slideViewPr>
    <p:cSldViewPr snapToGrid="0" snapToObjects="1">
      <p:cViewPr varScale="1">
        <p:scale>
          <a:sx n="137" d="100"/>
          <a:sy n="137" d="100"/>
        </p:scale>
        <p:origin x="256" y="176"/>
      </p:cViewPr>
      <p:guideLst>
        <p:guide pos="5534"/>
        <p:guide orient="horz" pos="3039"/>
        <p:guide pos="1470"/>
        <p:guide orient="horz" pos="2462"/>
        <p:guide pos="2653"/>
        <p:guide orient="horz" pos="2064"/>
        <p:guide orient="horz" pos="590"/>
        <p:guide orient="horz" pos="2268"/>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D9612-F53E-5945-9C8E-1F92400E66B2}" type="datetimeFigureOut">
              <a:rPr kumimoji="1" lang="zh-CN" altLang="en-US" smtClean="0"/>
              <a:t>2022/1/3</a:t>
            </a:fld>
            <a:endParaRPr kumimoji="1" lang="zh-CN" altLang="en-US"/>
          </a:p>
        </p:txBody>
      </p:sp>
      <p:sp>
        <p:nvSpPr>
          <p:cNvPr id="4" name="幻灯片图像占位符 3"/>
          <p:cNvSpPr>
            <a:spLocks noGrp="1" noRot="1" noChangeAspect="1"/>
          </p:cNvSpPr>
          <p:nvPr>
            <p:ph type="sldImg" idx="2"/>
          </p:nvPr>
        </p:nvSpPr>
        <p:spPr>
          <a:xfrm>
            <a:off x="708025" y="1143000"/>
            <a:ext cx="544195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208A1-D38D-C548-96DE-88E99097BFF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1</a:t>
            </a:fld>
            <a:endParaRPr kumimoji="1" lang="zh-CN" altLang="en-US"/>
          </a:p>
        </p:txBody>
      </p:sp>
    </p:spTree>
    <p:extLst>
      <p:ext uri="{BB962C8B-B14F-4D97-AF65-F5344CB8AC3E}">
        <p14:creationId xmlns:p14="http://schemas.microsoft.com/office/powerpoint/2010/main" val="3019178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11</a:t>
            </a:fld>
            <a:endParaRPr kumimoji="1" lang="zh-CN" altLang="en-US"/>
          </a:p>
        </p:txBody>
      </p:sp>
    </p:spTree>
    <p:extLst>
      <p:ext uri="{BB962C8B-B14F-4D97-AF65-F5344CB8AC3E}">
        <p14:creationId xmlns:p14="http://schemas.microsoft.com/office/powerpoint/2010/main" val="512904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12</a:t>
            </a:fld>
            <a:endParaRPr kumimoji="1" lang="zh-CN" altLang="en-US"/>
          </a:p>
        </p:txBody>
      </p:sp>
    </p:spTree>
    <p:extLst>
      <p:ext uri="{BB962C8B-B14F-4D97-AF65-F5344CB8AC3E}">
        <p14:creationId xmlns:p14="http://schemas.microsoft.com/office/powerpoint/2010/main" val="474720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13</a:t>
            </a:fld>
            <a:endParaRPr kumimoji="1" lang="zh-CN" altLang="en-US"/>
          </a:p>
        </p:txBody>
      </p:sp>
    </p:spTree>
    <p:extLst>
      <p:ext uri="{BB962C8B-B14F-4D97-AF65-F5344CB8AC3E}">
        <p14:creationId xmlns:p14="http://schemas.microsoft.com/office/powerpoint/2010/main" val="2860411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14</a:t>
            </a:fld>
            <a:endParaRPr kumimoji="1" lang="zh-CN" altLang="en-US"/>
          </a:p>
        </p:txBody>
      </p:sp>
    </p:spTree>
    <p:extLst>
      <p:ext uri="{BB962C8B-B14F-4D97-AF65-F5344CB8AC3E}">
        <p14:creationId xmlns:p14="http://schemas.microsoft.com/office/powerpoint/2010/main" val="3528498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15</a:t>
            </a:fld>
            <a:endParaRPr kumimoji="1" lang="zh-CN" altLang="en-US"/>
          </a:p>
        </p:txBody>
      </p:sp>
    </p:spTree>
    <p:extLst>
      <p:ext uri="{BB962C8B-B14F-4D97-AF65-F5344CB8AC3E}">
        <p14:creationId xmlns:p14="http://schemas.microsoft.com/office/powerpoint/2010/main" val="564381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16</a:t>
            </a:fld>
            <a:endParaRPr kumimoji="1" lang="zh-CN" altLang="en-US"/>
          </a:p>
        </p:txBody>
      </p:sp>
    </p:spTree>
    <p:extLst>
      <p:ext uri="{BB962C8B-B14F-4D97-AF65-F5344CB8AC3E}">
        <p14:creationId xmlns:p14="http://schemas.microsoft.com/office/powerpoint/2010/main" val="3495345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17</a:t>
            </a:fld>
            <a:endParaRPr kumimoji="1" lang="zh-CN" altLang="en-US"/>
          </a:p>
        </p:txBody>
      </p:sp>
    </p:spTree>
    <p:extLst>
      <p:ext uri="{BB962C8B-B14F-4D97-AF65-F5344CB8AC3E}">
        <p14:creationId xmlns:p14="http://schemas.microsoft.com/office/powerpoint/2010/main" val="2682326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18</a:t>
            </a:fld>
            <a:endParaRPr kumimoji="1" lang="zh-CN" altLang="en-US"/>
          </a:p>
        </p:txBody>
      </p:sp>
    </p:spTree>
    <p:extLst>
      <p:ext uri="{BB962C8B-B14F-4D97-AF65-F5344CB8AC3E}">
        <p14:creationId xmlns:p14="http://schemas.microsoft.com/office/powerpoint/2010/main" val="1716849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给定输入文本作为提示符，受控文本生成的任务是生成从提示符自然流动的连续性，同时具有期望的属性</a:t>
            </a:r>
            <a:r>
              <a:rPr kumimoji="1" lang="en-US" altLang="zh-CN" dirty="0"/>
              <a:t>(</a:t>
            </a:r>
            <a:r>
              <a:rPr kumimoji="1" lang="zh-CN" altLang="en-US" dirty="0"/>
              <a:t>例如，积极的情绪</a:t>
            </a:r>
            <a:r>
              <a:rPr kumimoji="1" lang="en-US" altLang="zh-CN" dirty="0"/>
              <a:t>)</a:t>
            </a:r>
            <a:r>
              <a:rPr kumimoji="1" lang="zh-CN" altLang="en-US" dirty="0"/>
              <a:t>，而不是不期望的属性</a:t>
            </a:r>
            <a:r>
              <a:rPr kumimoji="1" lang="en-US" altLang="zh-CN" dirty="0"/>
              <a:t>(</a:t>
            </a:r>
            <a:r>
              <a:rPr kumimoji="1" lang="zh-CN" altLang="en-US" dirty="0"/>
              <a:t>例如，毒性</a:t>
            </a:r>
            <a:r>
              <a:rPr kumimoji="1" lang="en-US" altLang="zh-CN" dirty="0"/>
              <a:t>)</a:t>
            </a:r>
            <a:r>
              <a:rPr kumimoji="1" lang="zh-CN" altLang="en-US" dirty="0"/>
              <a:t>。</a:t>
            </a:r>
          </a:p>
          <a:p>
            <a:endParaRPr kumimoji="1"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3</a:t>
            </a:fld>
            <a:endParaRPr kumimoji="1" lang="zh-CN" altLang="en-US"/>
          </a:p>
        </p:txBody>
      </p:sp>
    </p:spTree>
    <p:extLst>
      <p:ext uri="{BB962C8B-B14F-4D97-AF65-F5344CB8AC3E}">
        <p14:creationId xmlns:p14="http://schemas.microsoft.com/office/powerpoint/2010/main" val="1260601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给定输入文本作为提示符，受控文本生成的任务是生成从提示符自然流动的连续性，同时具有期望的属性</a:t>
            </a:r>
            <a:r>
              <a:rPr kumimoji="1" lang="en-US" altLang="zh-CN" dirty="0"/>
              <a:t>(</a:t>
            </a:r>
            <a:r>
              <a:rPr kumimoji="1" lang="zh-CN" altLang="en-US" dirty="0"/>
              <a:t>例如，积极的情绪</a:t>
            </a:r>
            <a:r>
              <a:rPr kumimoji="1" lang="en-US" altLang="zh-CN" dirty="0"/>
              <a:t>)</a:t>
            </a:r>
            <a:r>
              <a:rPr kumimoji="1" lang="zh-CN" altLang="en-US" dirty="0"/>
              <a:t>，而不是不期望的属性</a:t>
            </a:r>
            <a:r>
              <a:rPr kumimoji="1" lang="en-US" altLang="zh-CN" dirty="0"/>
              <a:t>(</a:t>
            </a:r>
            <a:r>
              <a:rPr kumimoji="1" lang="zh-CN" altLang="en-US" dirty="0"/>
              <a:t>例如，毒性</a:t>
            </a:r>
            <a:r>
              <a:rPr kumimoji="1" lang="en-US" altLang="zh-CN" dirty="0"/>
              <a:t>)</a:t>
            </a:r>
            <a:r>
              <a:rPr kumimoji="1" lang="zh-CN" altLang="en-US" dirty="0"/>
              <a:t>。</a:t>
            </a:r>
          </a:p>
          <a:p>
            <a:endParaRPr kumimoji="1"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4</a:t>
            </a:fld>
            <a:endParaRPr kumimoji="1" lang="zh-CN" altLang="en-US"/>
          </a:p>
        </p:txBody>
      </p:sp>
    </p:spTree>
    <p:extLst>
      <p:ext uri="{BB962C8B-B14F-4D97-AF65-F5344CB8AC3E}">
        <p14:creationId xmlns:p14="http://schemas.microsoft.com/office/powerpoint/2010/main" val="821199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给定输入文本作为提示符，受控文本生成的任务是生成从提示符自然流动的连续性，同时具有期望的属性</a:t>
            </a:r>
            <a:r>
              <a:rPr kumimoji="1" lang="en-US" altLang="zh-CN" dirty="0"/>
              <a:t>(</a:t>
            </a:r>
            <a:r>
              <a:rPr kumimoji="1" lang="zh-CN" altLang="en-US" dirty="0"/>
              <a:t>例如，积极的情绪</a:t>
            </a:r>
            <a:r>
              <a:rPr kumimoji="1" lang="en-US" altLang="zh-CN" dirty="0"/>
              <a:t>)</a:t>
            </a:r>
            <a:r>
              <a:rPr kumimoji="1" lang="zh-CN" altLang="en-US" dirty="0"/>
              <a:t>，而不是不期望的属性</a:t>
            </a:r>
            <a:r>
              <a:rPr kumimoji="1" lang="en-US" altLang="zh-CN" dirty="0"/>
              <a:t>(</a:t>
            </a:r>
            <a:r>
              <a:rPr kumimoji="1" lang="zh-CN" altLang="en-US" dirty="0"/>
              <a:t>例如，毒性</a:t>
            </a:r>
            <a:r>
              <a:rPr kumimoji="1" lang="en-US" altLang="zh-CN" dirty="0"/>
              <a:t>)</a:t>
            </a:r>
            <a:r>
              <a:rPr kumimoji="1" lang="zh-CN" altLang="en-US" dirty="0"/>
              <a:t>。</a:t>
            </a:r>
          </a:p>
          <a:p>
            <a:endParaRPr kumimoji="1"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5</a:t>
            </a:fld>
            <a:endParaRPr kumimoji="1" lang="zh-CN" altLang="en-US"/>
          </a:p>
        </p:txBody>
      </p:sp>
    </p:spTree>
    <p:extLst>
      <p:ext uri="{BB962C8B-B14F-4D97-AF65-F5344CB8AC3E}">
        <p14:creationId xmlns:p14="http://schemas.microsoft.com/office/powerpoint/2010/main" val="424572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给定输入文本作为提示符，受控文本生成的任务是生成从提示符自然流动的连续性，同时具有期望的属性</a:t>
            </a:r>
            <a:r>
              <a:rPr kumimoji="1" lang="en-US" altLang="zh-CN" dirty="0"/>
              <a:t>(</a:t>
            </a:r>
            <a:r>
              <a:rPr kumimoji="1" lang="zh-CN" altLang="en-US" dirty="0"/>
              <a:t>例如，积极的情绪</a:t>
            </a:r>
            <a:r>
              <a:rPr kumimoji="1" lang="en-US" altLang="zh-CN" dirty="0"/>
              <a:t>)</a:t>
            </a:r>
            <a:r>
              <a:rPr kumimoji="1" lang="zh-CN" altLang="en-US" dirty="0"/>
              <a:t>，而不是不期望的属性</a:t>
            </a:r>
            <a:r>
              <a:rPr kumimoji="1" lang="en-US" altLang="zh-CN" dirty="0"/>
              <a:t>(</a:t>
            </a:r>
            <a:r>
              <a:rPr kumimoji="1" lang="zh-CN" altLang="en-US" dirty="0"/>
              <a:t>例如，毒性</a:t>
            </a:r>
            <a:r>
              <a:rPr kumimoji="1" lang="en-US" altLang="zh-CN" dirty="0"/>
              <a:t>)</a:t>
            </a:r>
            <a:r>
              <a:rPr kumimoji="1" lang="zh-CN" altLang="en-US" dirty="0"/>
              <a:t>。</a:t>
            </a:r>
          </a:p>
          <a:p>
            <a:endParaRPr kumimoji="1"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6</a:t>
            </a:fld>
            <a:endParaRPr kumimoji="1" lang="zh-CN" altLang="en-US"/>
          </a:p>
        </p:txBody>
      </p:sp>
    </p:spTree>
    <p:extLst>
      <p:ext uri="{BB962C8B-B14F-4D97-AF65-F5344CB8AC3E}">
        <p14:creationId xmlns:p14="http://schemas.microsoft.com/office/powerpoint/2010/main" val="2974219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给定输入文本作为提示符，受控文本生成的任务是生成从提示符自然流动的连续性，同时具有期望的属性</a:t>
            </a:r>
            <a:r>
              <a:rPr kumimoji="1" lang="en-US" altLang="zh-CN" dirty="0"/>
              <a:t>(</a:t>
            </a:r>
            <a:r>
              <a:rPr kumimoji="1" lang="zh-CN" altLang="en-US" dirty="0"/>
              <a:t>例如，积极的情绪</a:t>
            </a:r>
            <a:r>
              <a:rPr kumimoji="1" lang="en-US" altLang="zh-CN" dirty="0"/>
              <a:t>)</a:t>
            </a:r>
            <a:r>
              <a:rPr kumimoji="1" lang="zh-CN" altLang="en-US" dirty="0"/>
              <a:t>，而不是不期望的属性</a:t>
            </a:r>
            <a:r>
              <a:rPr kumimoji="1" lang="en-US" altLang="zh-CN" dirty="0"/>
              <a:t>(</a:t>
            </a:r>
            <a:r>
              <a:rPr kumimoji="1" lang="zh-CN" altLang="en-US" dirty="0"/>
              <a:t>例如，毒性</a:t>
            </a:r>
            <a:r>
              <a:rPr kumimoji="1" lang="en-US" altLang="zh-CN" dirty="0"/>
              <a:t>)</a:t>
            </a:r>
            <a:r>
              <a:rPr kumimoji="1" lang="zh-CN" altLang="en-US" dirty="0"/>
              <a:t>。</a:t>
            </a:r>
          </a:p>
          <a:p>
            <a:endParaRPr kumimoji="1"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7</a:t>
            </a:fld>
            <a:endParaRPr kumimoji="1" lang="zh-CN" altLang="en-US"/>
          </a:p>
        </p:txBody>
      </p:sp>
    </p:spTree>
    <p:extLst>
      <p:ext uri="{BB962C8B-B14F-4D97-AF65-F5344CB8AC3E}">
        <p14:creationId xmlns:p14="http://schemas.microsoft.com/office/powerpoint/2010/main" val="3655676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给定输入文本作为提示符，受控文本生成的任务是生成从提示符自然流动的连续性，同时具有期望的属性</a:t>
            </a:r>
            <a:r>
              <a:rPr kumimoji="1" lang="en-US" altLang="zh-CN" dirty="0"/>
              <a:t>(</a:t>
            </a:r>
            <a:r>
              <a:rPr kumimoji="1" lang="zh-CN" altLang="en-US" dirty="0"/>
              <a:t>例如，积极的情绪</a:t>
            </a:r>
            <a:r>
              <a:rPr kumimoji="1" lang="en-US" altLang="zh-CN" dirty="0"/>
              <a:t>)</a:t>
            </a:r>
            <a:r>
              <a:rPr kumimoji="1" lang="zh-CN" altLang="en-US" dirty="0"/>
              <a:t>，而不是不期望的属性</a:t>
            </a:r>
            <a:r>
              <a:rPr kumimoji="1" lang="en-US" altLang="zh-CN" dirty="0"/>
              <a:t>(</a:t>
            </a:r>
            <a:r>
              <a:rPr kumimoji="1" lang="zh-CN" altLang="en-US" dirty="0"/>
              <a:t>例如，毒性</a:t>
            </a:r>
            <a:r>
              <a:rPr kumimoji="1" lang="en-US" altLang="zh-CN" dirty="0"/>
              <a:t>)</a:t>
            </a:r>
            <a:r>
              <a:rPr kumimoji="1" lang="zh-CN" altLang="en-US" dirty="0"/>
              <a:t>。</a:t>
            </a:r>
          </a:p>
          <a:p>
            <a:endParaRPr kumimoji="1"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8</a:t>
            </a:fld>
            <a:endParaRPr kumimoji="1" lang="zh-CN" altLang="en-US"/>
          </a:p>
        </p:txBody>
      </p:sp>
    </p:spTree>
    <p:extLst>
      <p:ext uri="{BB962C8B-B14F-4D97-AF65-F5344CB8AC3E}">
        <p14:creationId xmlns:p14="http://schemas.microsoft.com/office/powerpoint/2010/main" val="127345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给定输入文本作为提示符，受控文本生成的任务是生成从提示符自然流动的连续性，同时具有期望的属性</a:t>
            </a:r>
            <a:r>
              <a:rPr kumimoji="1" lang="en-US" altLang="zh-CN" dirty="0"/>
              <a:t>(</a:t>
            </a:r>
            <a:r>
              <a:rPr kumimoji="1" lang="zh-CN" altLang="en-US" dirty="0"/>
              <a:t>例如，积极的情绪</a:t>
            </a:r>
            <a:r>
              <a:rPr kumimoji="1" lang="en-US" altLang="zh-CN" dirty="0"/>
              <a:t>)</a:t>
            </a:r>
            <a:r>
              <a:rPr kumimoji="1" lang="zh-CN" altLang="en-US" dirty="0"/>
              <a:t>，而不是不期望的属性</a:t>
            </a:r>
            <a:r>
              <a:rPr kumimoji="1" lang="en-US" altLang="zh-CN" dirty="0"/>
              <a:t>(</a:t>
            </a:r>
            <a:r>
              <a:rPr kumimoji="1" lang="zh-CN" altLang="en-US" dirty="0"/>
              <a:t>例如，毒性</a:t>
            </a:r>
            <a:r>
              <a:rPr kumimoji="1" lang="en-US" altLang="zh-CN" dirty="0"/>
              <a:t>)</a:t>
            </a:r>
            <a:r>
              <a:rPr kumimoji="1" lang="zh-CN" altLang="en-US" dirty="0"/>
              <a:t>。</a:t>
            </a:r>
          </a:p>
          <a:p>
            <a:endParaRPr kumimoji="1"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9</a:t>
            </a:fld>
            <a:endParaRPr kumimoji="1" lang="zh-CN" altLang="en-US"/>
          </a:p>
        </p:txBody>
      </p:sp>
    </p:spTree>
    <p:extLst>
      <p:ext uri="{BB962C8B-B14F-4D97-AF65-F5344CB8AC3E}">
        <p14:creationId xmlns:p14="http://schemas.microsoft.com/office/powerpoint/2010/main" val="1656314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给定输入文本作为提示符，受控文本生成的任务是生成从提示符自然流动的连续性，同时具有期望的属性</a:t>
            </a:r>
            <a:r>
              <a:rPr kumimoji="1" lang="en-US" altLang="zh-CN" dirty="0"/>
              <a:t>(</a:t>
            </a:r>
            <a:r>
              <a:rPr kumimoji="1" lang="zh-CN" altLang="en-US" dirty="0"/>
              <a:t>例如，积极的情绪</a:t>
            </a:r>
            <a:r>
              <a:rPr kumimoji="1" lang="en-US" altLang="zh-CN" dirty="0"/>
              <a:t>)</a:t>
            </a:r>
            <a:r>
              <a:rPr kumimoji="1" lang="zh-CN" altLang="en-US" dirty="0"/>
              <a:t>，而不是不期望的属性</a:t>
            </a:r>
            <a:r>
              <a:rPr kumimoji="1" lang="en-US" altLang="zh-CN" dirty="0"/>
              <a:t>(</a:t>
            </a:r>
            <a:r>
              <a:rPr kumimoji="1" lang="zh-CN" altLang="en-US" dirty="0"/>
              <a:t>例如，毒性</a:t>
            </a:r>
            <a:r>
              <a:rPr kumimoji="1" lang="en-US" altLang="zh-CN" dirty="0"/>
              <a:t>)</a:t>
            </a:r>
            <a:r>
              <a:rPr kumimoji="1" lang="zh-CN" altLang="en-US" dirty="0"/>
              <a:t>。</a:t>
            </a:r>
          </a:p>
          <a:p>
            <a:endParaRPr kumimoji="1"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10</a:t>
            </a:fld>
            <a:endParaRPr kumimoji="1" lang="zh-CN" altLang="en-US"/>
          </a:p>
        </p:txBody>
      </p:sp>
    </p:spTree>
    <p:extLst>
      <p:ext uri="{BB962C8B-B14F-4D97-AF65-F5344CB8AC3E}">
        <p14:creationId xmlns:p14="http://schemas.microsoft.com/office/powerpoint/2010/main" val="727387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8527"/>
            <a:ext cx="6858000" cy="180507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23207"/>
            <a:ext cx="6858000" cy="125178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7880EBC-1F4F-064A-BCDA-A8702FD7B152}" type="datetimeFigureOut">
              <a:rPr kumimoji="1" lang="zh-CN" altLang="en-US" smtClean="0"/>
              <a:t>2022/1/3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7880EBC-1F4F-064A-BCDA-A8702FD7B152}" type="datetimeFigureOut">
              <a:rPr kumimoji="1" lang="zh-CN" altLang="en-US" smtClean="0"/>
              <a:t>2022/1/3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6041"/>
            <a:ext cx="1971675" cy="439385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6041"/>
            <a:ext cx="5800725" cy="439385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7880EBC-1F4F-064A-BCDA-A8702FD7B152}" type="datetimeFigureOut">
              <a:rPr kumimoji="1" lang="zh-CN" altLang="en-US" smtClean="0"/>
              <a:t>2022/1/3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7880EBC-1F4F-064A-BCDA-A8702FD7B152}" type="datetimeFigureOut">
              <a:rPr kumimoji="1" lang="zh-CN" altLang="en-US" smtClean="0"/>
              <a:t>2022/1/3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92594"/>
            <a:ext cx="7886700" cy="2156722"/>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69719"/>
            <a:ext cx="7886700" cy="1134169"/>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7880EBC-1F4F-064A-BCDA-A8702FD7B152}" type="datetimeFigureOut">
              <a:rPr kumimoji="1" lang="zh-CN" altLang="en-US" smtClean="0"/>
              <a:t>2022/1/3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80206"/>
            <a:ext cx="3886200" cy="328969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380206"/>
            <a:ext cx="3886200" cy="328969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7880EBC-1F4F-064A-BCDA-A8702FD7B152}" type="datetimeFigureOut">
              <a:rPr kumimoji="1" lang="zh-CN" altLang="en-US" smtClean="0"/>
              <a:t>2022/1/3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6042"/>
            <a:ext cx="7886700" cy="100215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70990"/>
            <a:ext cx="3868340" cy="6228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93883"/>
            <a:ext cx="3868340" cy="278561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270990"/>
            <a:ext cx="3887391" cy="6228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93883"/>
            <a:ext cx="3887391" cy="278561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7880EBC-1F4F-064A-BCDA-A8702FD7B152}" type="datetimeFigureOut">
              <a:rPr kumimoji="1" lang="zh-CN" altLang="en-US" smtClean="0"/>
              <a:t>2022/1/3</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7880EBC-1F4F-064A-BCDA-A8702FD7B152}" type="datetimeFigureOut">
              <a:rPr kumimoji="1" lang="zh-CN" altLang="en-US" smtClean="0"/>
              <a:t>2022/1/3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880EBC-1F4F-064A-BCDA-A8702FD7B152}" type="datetimeFigureOut">
              <a:rPr kumimoji="1" lang="zh-CN" altLang="en-US" smtClean="0"/>
              <a:t>2022/1/3</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5652"/>
            <a:ext cx="2949178" cy="1209781"/>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6512"/>
            <a:ext cx="4629150" cy="368455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555433"/>
            <a:ext cx="2949178" cy="288163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7880EBC-1F4F-064A-BCDA-A8702FD7B152}" type="datetimeFigureOut">
              <a:rPr kumimoji="1" lang="zh-CN" altLang="en-US" smtClean="0"/>
              <a:t>2022/1/3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5652"/>
            <a:ext cx="2949178" cy="1209781"/>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hasCustomPrompt="1"/>
          </p:nvPr>
        </p:nvSpPr>
        <p:spPr>
          <a:xfrm>
            <a:off x="3887391" y="746512"/>
            <a:ext cx="4629150" cy="368455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629841" y="1555433"/>
            <a:ext cx="2949178" cy="288163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7880EBC-1F4F-064A-BCDA-A8702FD7B152}" type="datetimeFigureOut">
              <a:rPr kumimoji="1" lang="zh-CN" altLang="en-US" smtClean="0"/>
              <a:t>2022/1/3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6042"/>
            <a:ext cx="7886700" cy="100215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80206"/>
            <a:ext cx="7886700" cy="328969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4805519"/>
            <a:ext cx="2057400" cy="276041"/>
          </a:xfrm>
          <a:prstGeom prst="rect">
            <a:avLst/>
          </a:prstGeom>
        </p:spPr>
        <p:txBody>
          <a:bodyPr vert="horz" lIns="91440" tIns="45720" rIns="91440" bIns="45720" rtlCol="0" anchor="ctr"/>
          <a:lstStyle>
            <a:lvl1pPr algn="l">
              <a:defRPr sz="900">
                <a:solidFill>
                  <a:schemeClr val="tx1">
                    <a:tint val="75000"/>
                  </a:schemeClr>
                </a:solidFill>
              </a:defRPr>
            </a:lvl1pPr>
          </a:lstStyle>
          <a:p>
            <a:fld id="{77880EBC-1F4F-064A-BCDA-A8702FD7B152}" type="datetimeFigureOut">
              <a:rPr kumimoji="1" lang="zh-CN" altLang="en-US" smtClean="0"/>
              <a:t>2022/1/3</a:t>
            </a:fld>
            <a:endParaRPr kumimoji="1" lang="zh-CN" altLang="en-US"/>
          </a:p>
        </p:txBody>
      </p:sp>
      <p:sp>
        <p:nvSpPr>
          <p:cNvPr id="5" name="Footer Placeholder 4"/>
          <p:cNvSpPr>
            <a:spLocks noGrp="1"/>
          </p:cNvSpPr>
          <p:nvPr>
            <p:ph type="ftr" sz="quarter" idx="3"/>
          </p:nvPr>
        </p:nvSpPr>
        <p:spPr>
          <a:xfrm>
            <a:off x="3028950" y="4805519"/>
            <a:ext cx="3086100" cy="27604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805519"/>
            <a:ext cx="2057400" cy="276041"/>
          </a:xfrm>
          <a:prstGeom prst="rect">
            <a:avLst/>
          </a:prstGeom>
        </p:spPr>
        <p:txBody>
          <a:bodyPr vert="horz" lIns="91440" tIns="45720" rIns="91440" bIns="45720" rtlCol="0" anchor="ctr"/>
          <a:lstStyle>
            <a:lvl1pPr algn="r">
              <a:defRPr sz="900">
                <a:solidFill>
                  <a:schemeClr val="tx1">
                    <a:tint val="75000"/>
                  </a:schemeClr>
                </a:solidFill>
              </a:defRPr>
            </a:lvl1pPr>
          </a:lstStyle>
          <a:p>
            <a:fld id="{C6AF141A-EAFD-9144-B9F1-78E320CF3BD2}"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2-07"/>
          <p:cNvPicPr>
            <a:picLocks noChangeAspect="1"/>
          </p:cNvPicPr>
          <p:nvPr/>
        </p:nvPicPr>
        <p:blipFill>
          <a:blip r:embed="rId3"/>
          <a:stretch>
            <a:fillRect/>
          </a:stretch>
        </p:blipFill>
        <p:spPr>
          <a:xfrm>
            <a:off x="0" y="635"/>
            <a:ext cx="9143365" cy="5184140"/>
          </a:xfrm>
          <a:prstGeom prst="rect">
            <a:avLst/>
          </a:prstGeom>
        </p:spPr>
      </p:pic>
      <p:sp>
        <p:nvSpPr>
          <p:cNvPr id="6" name="文本框 5"/>
          <p:cNvSpPr txBox="1"/>
          <p:nvPr/>
        </p:nvSpPr>
        <p:spPr>
          <a:xfrm>
            <a:off x="139450" y="1453013"/>
            <a:ext cx="8911546" cy="972574"/>
          </a:xfrm>
          <a:prstGeom prst="rect">
            <a:avLst/>
          </a:prstGeom>
          <a:noFill/>
        </p:spPr>
        <p:txBody>
          <a:bodyPr wrap="square" rtlCol="0">
            <a:spAutoFit/>
          </a:bodyPr>
          <a:lstStyle/>
          <a:p>
            <a:pPr>
              <a:lnSpc>
                <a:spcPts val="3500"/>
              </a:lnSpc>
            </a:pPr>
            <a:r>
              <a:rPr kumimoji="1" lang="en" altLang="zh-CN" sz="2800" dirty="0">
                <a:solidFill>
                  <a:srgbClr val="A51E36"/>
                </a:solidFill>
                <a:ea typeface="兰亭黑-简 中黑" charset="-122"/>
              </a:rPr>
              <a:t>DEXPERTS: Decoding-Time Controlled Text Generation</a:t>
            </a:r>
            <a:r>
              <a:rPr kumimoji="1" lang="zh-CN" altLang="en-US" sz="2800" dirty="0">
                <a:solidFill>
                  <a:srgbClr val="A51E36"/>
                </a:solidFill>
                <a:ea typeface="兰亭黑-简 中黑" charset="-122"/>
              </a:rPr>
              <a:t> </a:t>
            </a:r>
            <a:r>
              <a:rPr kumimoji="1" lang="en" altLang="zh-CN" sz="2800" dirty="0">
                <a:solidFill>
                  <a:srgbClr val="A51E36"/>
                </a:solidFill>
                <a:ea typeface="兰亭黑-简 中黑" charset="-122"/>
              </a:rPr>
              <a:t>with Experts and Anti-Experts</a:t>
            </a:r>
            <a:endParaRPr kumimoji="1" lang="en-US" altLang="zh-CN" sz="2800" dirty="0">
              <a:solidFill>
                <a:srgbClr val="A51E36"/>
              </a:solidFill>
              <a:ea typeface="兰亭黑-简 中黑" charset="-122"/>
            </a:endParaRPr>
          </a:p>
        </p:txBody>
      </p:sp>
      <p:sp>
        <p:nvSpPr>
          <p:cNvPr id="7" name="文本框 6"/>
          <p:cNvSpPr txBox="1"/>
          <p:nvPr/>
        </p:nvSpPr>
        <p:spPr>
          <a:xfrm>
            <a:off x="5951583" y="3723137"/>
            <a:ext cx="4679406" cy="400110"/>
          </a:xfrm>
          <a:prstGeom prst="rect">
            <a:avLst/>
          </a:prstGeom>
          <a:noFill/>
        </p:spPr>
        <p:txBody>
          <a:bodyPr wrap="square" rtlCol="0">
            <a:spAutoFit/>
          </a:bodyPr>
          <a:lstStyle/>
          <a:p>
            <a:pPr>
              <a:lnSpc>
                <a:spcPts val="2400"/>
              </a:lnSpc>
            </a:pPr>
            <a:r>
              <a:rPr lang="zh-CN" altLang="en-US" sz="2400" dirty="0">
                <a:solidFill>
                  <a:srgbClr val="A51E36"/>
                </a:solidFill>
                <a:latin typeface="Geometria-Medium" panose="020B0603020204020204" charset="0"/>
              </a:rPr>
              <a:t>汇报人：李百奇</a:t>
            </a:r>
            <a:endParaRPr lang="en-US" altLang="zh-CN" sz="2400" dirty="0">
              <a:solidFill>
                <a:srgbClr val="A51E36"/>
              </a:solidFill>
              <a:latin typeface="Geometria-Medium" panose="020B0603020204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0" y="94842"/>
            <a:ext cx="7053873" cy="425758"/>
          </a:xfrm>
          <a:prstGeom prst="rect">
            <a:avLst/>
          </a:prstGeom>
          <a:noFill/>
        </p:spPr>
        <p:txBody>
          <a:bodyPr wrap="square" rtlCol="0">
            <a:spAutoFit/>
          </a:bodyPr>
          <a:lstStyle/>
          <a:p>
            <a:pPr>
              <a:lnSpc>
                <a:spcPts val="2600"/>
              </a:lnSpc>
            </a:pPr>
            <a:r>
              <a:rPr kumimoji="1" lang="zh-CN" altLang="en-US" sz="2600" dirty="0">
                <a:solidFill>
                  <a:srgbClr val="A51E36"/>
                </a:solidFill>
                <a:latin typeface="兰亭黑-简 中黑" charset="-122"/>
                <a:ea typeface="兰亭黑-简 中黑" charset="-122"/>
                <a:cs typeface="Gotham Bold" charset="0"/>
              </a:rPr>
              <a:t>评估</a:t>
            </a:r>
            <a:r>
              <a:rPr kumimoji="1" lang="en-US" altLang="zh-CN" sz="2600" dirty="0">
                <a:solidFill>
                  <a:srgbClr val="A51E36"/>
                </a:solidFill>
                <a:latin typeface="兰亭黑-简 中黑" charset="-122"/>
                <a:ea typeface="兰亭黑-简 中黑" charset="-122"/>
                <a:cs typeface="Gotham Bold" charset="0"/>
              </a:rPr>
              <a:t>:</a:t>
            </a:r>
          </a:p>
        </p:txBody>
      </p:sp>
      <p:sp>
        <p:nvSpPr>
          <p:cNvPr id="4" name="文本框 3">
            <a:extLst>
              <a:ext uri="{FF2B5EF4-FFF2-40B4-BE49-F238E27FC236}">
                <a16:creationId xmlns:a16="http://schemas.microsoft.com/office/drawing/2014/main" id="{82E5D38F-F1FC-7747-9185-E9319C581268}"/>
              </a:ext>
            </a:extLst>
          </p:cNvPr>
          <p:cNvSpPr txBox="1"/>
          <p:nvPr/>
        </p:nvSpPr>
        <p:spPr>
          <a:xfrm>
            <a:off x="1087017" y="1308998"/>
            <a:ext cx="7772400" cy="300852"/>
          </a:xfrm>
          <a:prstGeom prst="rect">
            <a:avLst/>
          </a:prstGeom>
          <a:noFill/>
        </p:spPr>
        <p:txBody>
          <a:bodyPr wrap="square" rtlCol="0">
            <a:spAutoFit/>
          </a:bodyPr>
          <a:lstStyle/>
          <a:p>
            <a:r>
              <a:rPr kumimoji="1" lang="zh-CN" altLang="en-US" dirty="0">
                <a:latin typeface="+mn-ea"/>
              </a:rPr>
              <a:t>首先为了展示论文中方法的去毒性，所有的提示都是无毒的，共计</a:t>
            </a:r>
            <a:r>
              <a:rPr kumimoji="1" lang="en-US" altLang="zh-CN" dirty="0">
                <a:latin typeface="+mn-ea"/>
              </a:rPr>
              <a:t>10K</a:t>
            </a:r>
            <a:r>
              <a:rPr kumimoji="1" lang="zh-CN" altLang="en-US" dirty="0">
                <a:latin typeface="+mn-ea"/>
              </a:rPr>
              <a:t>。</a:t>
            </a:r>
          </a:p>
        </p:txBody>
      </p:sp>
      <p:sp>
        <p:nvSpPr>
          <p:cNvPr id="5" name="文本框 4">
            <a:extLst>
              <a:ext uri="{FF2B5EF4-FFF2-40B4-BE49-F238E27FC236}">
                <a16:creationId xmlns:a16="http://schemas.microsoft.com/office/drawing/2014/main" id="{3D91A9A8-5770-4C45-82E7-374A68E2643F}"/>
              </a:ext>
            </a:extLst>
          </p:cNvPr>
          <p:cNvSpPr txBox="1"/>
          <p:nvPr/>
        </p:nvSpPr>
        <p:spPr>
          <a:xfrm>
            <a:off x="0" y="1942341"/>
            <a:ext cx="7053873" cy="425758"/>
          </a:xfrm>
          <a:prstGeom prst="rect">
            <a:avLst/>
          </a:prstGeom>
          <a:noFill/>
        </p:spPr>
        <p:txBody>
          <a:bodyPr wrap="square" rtlCol="0">
            <a:spAutoFit/>
          </a:bodyPr>
          <a:lstStyle/>
          <a:p>
            <a:pPr>
              <a:lnSpc>
                <a:spcPts val="2600"/>
              </a:lnSpc>
            </a:pPr>
            <a:r>
              <a:rPr kumimoji="1" lang="en-US" altLang="zh-CN" sz="2000" dirty="0">
                <a:solidFill>
                  <a:srgbClr val="A51E36"/>
                </a:solidFill>
                <a:latin typeface="兰亭黑-简 中黑" charset="-122"/>
                <a:ea typeface="兰亭黑-简 中黑" charset="-122"/>
                <a:cs typeface="Gotham Bold" charset="0"/>
              </a:rPr>
              <a:t>Baselines</a:t>
            </a:r>
            <a:r>
              <a:rPr kumimoji="1" lang="zh-CN" altLang="en-US" sz="2600" dirty="0">
                <a:solidFill>
                  <a:srgbClr val="A51E36"/>
                </a:solidFill>
                <a:latin typeface="兰亭黑-简 中黑" charset="-122"/>
                <a:ea typeface="兰亭黑-简 中黑" charset="-122"/>
                <a:cs typeface="Gotham Bold" charset="0"/>
              </a:rPr>
              <a:t>：</a:t>
            </a:r>
            <a:endParaRPr kumimoji="1" lang="en-US" altLang="zh-CN" sz="2600" dirty="0">
              <a:solidFill>
                <a:srgbClr val="A51E36"/>
              </a:solidFill>
              <a:latin typeface="兰亭黑-简 中黑" charset="-122"/>
              <a:ea typeface="兰亭黑-简 中黑" charset="-122"/>
              <a:cs typeface="Gotham Bold" charset="0"/>
            </a:endParaRPr>
          </a:p>
        </p:txBody>
      </p:sp>
      <p:sp>
        <p:nvSpPr>
          <p:cNvPr id="6" name="文本框 5">
            <a:extLst>
              <a:ext uri="{FF2B5EF4-FFF2-40B4-BE49-F238E27FC236}">
                <a16:creationId xmlns:a16="http://schemas.microsoft.com/office/drawing/2014/main" id="{CB82C4D7-60C1-8B45-87C8-6E80D060B48C}"/>
              </a:ext>
            </a:extLst>
          </p:cNvPr>
          <p:cNvSpPr txBox="1"/>
          <p:nvPr/>
        </p:nvSpPr>
        <p:spPr>
          <a:xfrm>
            <a:off x="0" y="731217"/>
            <a:ext cx="7053873" cy="425758"/>
          </a:xfrm>
          <a:prstGeom prst="rect">
            <a:avLst/>
          </a:prstGeom>
          <a:noFill/>
        </p:spPr>
        <p:txBody>
          <a:bodyPr wrap="square" rtlCol="0">
            <a:spAutoFit/>
          </a:bodyPr>
          <a:lstStyle/>
          <a:p>
            <a:pPr>
              <a:lnSpc>
                <a:spcPts val="2600"/>
              </a:lnSpc>
            </a:pPr>
            <a:r>
              <a:rPr kumimoji="1" lang="en-US" altLang="zh-CN" sz="2000" dirty="0">
                <a:solidFill>
                  <a:srgbClr val="A51E36"/>
                </a:solidFill>
                <a:latin typeface="兰亭黑-简 中黑" charset="-122"/>
                <a:ea typeface="兰亭黑-简 中黑" charset="-122"/>
                <a:cs typeface="Gotham Bold" charset="0"/>
              </a:rPr>
              <a:t>prompts</a:t>
            </a:r>
            <a:r>
              <a:rPr kumimoji="1" lang="zh-CN" altLang="en-US" sz="2600" dirty="0">
                <a:solidFill>
                  <a:srgbClr val="A51E36"/>
                </a:solidFill>
                <a:latin typeface="兰亭黑-简 中黑" charset="-122"/>
                <a:ea typeface="兰亭黑-简 中黑" charset="-122"/>
                <a:cs typeface="Gotham Bold" charset="0"/>
              </a:rPr>
              <a:t>：</a:t>
            </a:r>
            <a:endParaRPr kumimoji="1" lang="en-US" altLang="zh-CN" sz="2600" dirty="0">
              <a:solidFill>
                <a:srgbClr val="A51E36"/>
              </a:solidFill>
              <a:latin typeface="兰亭黑-简 中黑" charset="-122"/>
              <a:ea typeface="兰亭黑-简 中黑" charset="-122"/>
              <a:cs typeface="Gotham Bold" charset="0"/>
            </a:endParaRPr>
          </a:p>
        </p:txBody>
      </p:sp>
      <p:sp>
        <p:nvSpPr>
          <p:cNvPr id="7" name="文本框 6">
            <a:extLst>
              <a:ext uri="{FF2B5EF4-FFF2-40B4-BE49-F238E27FC236}">
                <a16:creationId xmlns:a16="http://schemas.microsoft.com/office/drawing/2014/main" id="{BD0374FE-F71F-0346-9E61-6004BF31E3DC}"/>
              </a:ext>
            </a:extLst>
          </p:cNvPr>
          <p:cNvSpPr txBox="1"/>
          <p:nvPr/>
        </p:nvSpPr>
        <p:spPr>
          <a:xfrm>
            <a:off x="903513" y="2363576"/>
            <a:ext cx="7772400" cy="4546629"/>
          </a:xfrm>
          <a:prstGeom prst="rect">
            <a:avLst/>
          </a:prstGeom>
          <a:noFill/>
        </p:spPr>
        <p:txBody>
          <a:bodyPr wrap="square" rtlCol="0">
            <a:spAutoFit/>
          </a:bodyPr>
          <a:lstStyle/>
          <a:p>
            <a:r>
              <a:rPr kumimoji="1" lang="zh-CN" altLang="en-US" dirty="0">
                <a:latin typeface="+mn-ea"/>
              </a:rPr>
              <a:t>论文中选取了以下方法和模型进行对比分析，需要注意第四个和第五个模型：</a:t>
            </a:r>
            <a:endParaRPr kumimoji="1" lang="en-US" altLang="zh-CN" dirty="0">
              <a:latin typeface="+mn-ea"/>
            </a:endParaRPr>
          </a:p>
          <a:p>
            <a:endParaRPr kumimoji="1" lang="en-US" altLang="zh-CN" dirty="0">
              <a:latin typeface="+mn-ea"/>
            </a:endParaRPr>
          </a:p>
          <a:p>
            <a:pPr marL="687070" lvl="1" indent="-342900">
              <a:buAutoNum type="arabicPeriod"/>
            </a:pPr>
            <a:r>
              <a:rPr kumimoji="1" lang="en-US" altLang="zh-CN" dirty="0">
                <a:latin typeface="+mn-ea"/>
              </a:rPr>
              <a:t>DAPT</a:t>
            </a:r>
          </a:p>
          <a:p>
            <a:pPr marL="687070" lvl="1" indent="-342900">
              <a:buAutoNum type="arabicPeriod"/>
            </a:pPr>
            <a:r>
              <a:rPr kumimoji="1" lang="en-US" altLang="zh-CN" dirty="0">
                <a:latin typeface="+mn-ea"/>
              </a:rPr>
              <a:t>PPLM</a:t>
            </a:r>
          </a:p>
          <a:p>
            <a:pPr marL="687070" lvl="1" indent="-342900">
              <a:buAutoNum type="arabicPeriod"/>
            </a:pPr>
            <a:r>
              <a:rPr kumimoji="1" lang="en-US" altLang="zh-CN" dirty="0">
                <a:latin typeface="+mn-ea"/>
              </a:rPr>
              <a:t>GeDi</a:t>
            </a:r>
          </a:p>
          <a:p>
            <a:pPr marL="687070" lvl="1" indent="-342900">
              <a:buAutoNum type="arabicPeriod"/>
            </a:pPr>
            <a:r>
              <a:rPr lang="en" altLang="zh-CN" sz="1600" b="1" dirty="0">
                <a:latin typeface="+mn-ea"/>
              </a:rPr>
              <a:t>DEXPERTS(anti-only)</a:t>
            </a:r>
            <a:r>
              <a:rPr lang="zh-CN" altLang="en-US" dirty="0">
                <a:latin typeface="+mn-ea"/>
              </a:rPr>
              <a:t>：这个模型中，我们只使用了</a:t>
            </a:r>
            <a:r>
              <a:rPr lang="en-US" altLang="zh-CN" dirty="0">
                <a:latin typeface="+mn-ea"/>
              </a:rPr>
              <a:t>anti-expert</a:t>
            </a:r>
            <a:r>
              <a:rPr lang="zh-CN" altLang="en-US" dirty="0">
                <a:latin typeface="+mn-ea"/>
              </a:rPr>
              <a:t>，使用</a:t>
            </a:r>
            <a:r>
              <a:rPr lang="en-US" altLang="zh-CN" dirty="0" err="1">
                <a:latin typeface="+mn-ea"/>
              </a:rPr>
              <a:t>baseLM</a:t>
            </a:r>
            <a:r>
              <a:rPr lang="zh-CN" altLang="en-US" dirty="0">
                <a:latin typeface="+mn-ea"/>
              </a:rPr>
              <a:t>的输出作为</a:t>
            </a:r>
            <a:r>
              <a:rPr lang="en-US" altLang="zh-CN" dirty="0">
                <a:latin typeface="+mn-ea"/>
              </a:rPr>
              <a:t>expert</a:t>
            </a:r>
            <a:r>
              <a:rPr lang="zh-CN" altLang="en-US" dirty="0">
                <a:latin typeface="+mn-ea"/>
              </a:rPr>
              <a:t>使用，更好地体现</a:t>
            </a:r>
            <a:r>
              <a:rPr lang="en-US" altLang="zh-CN" dirty="0">
                <a:latin typeface="+mn-ea"/>
              </a:rPr>
              <a:t>anti-expert</a:t>
            </a:r>
            <a:r>
              <a:rPr lang="zh-CN" altLang="en-US" dirty="0">
                <a:latin typeface="+mn-ea"/>
              </a:rPr>
              <a:t>的作用，输出概率公式如下</a:t>
            </a:r>
            <a:endParaRPr lang="en-US" altLang="zh-CN" dirty="0">
              <a:latin typeface="+mn-ea"/>
            </a:endParaRPr>
          </a:p>
          <a:p>
            <a:pPr marL="687070" lvl="1" indent="-342900">
              <a:buAutoNum type="arabicPeriod"/>
            </a:pPr>
            <a:endParaRPr lang="en-US" altLang="zh-CN" dirty="0">
              <a:latin typeface="+mn-ea"/>
            </a:endParaRPr>
          </a:p>
          <a:p>
            <a:pPr marL="687070" lvl="1" indent="-342900">
              <a:buAutoNum type="arabicPeriod"/>
            </a:pPr>
            <a:endParaRPr lang="en-US" altLang="zh-CN" dirty="0">
              <a:latin typeface="+mn-ea"/>
            </a:endParaRPr>
          </a:p>
          <a:p>
            <a:pPr marL="687070" lvl="1" indent="-342900">
              <a:buAutoNum type="arabicPeriod"/>
            </a:pPr>
            <a:endParaRPr lang="en-US" altLang="zh-CN" dirty="0">
              <a:latin typeface="+mn-ea"/>
            </a:endParaRPr>
          </a:p>
          <a:p>
            <a:pPr marL="687070" lvl="1" indent="-342900">
              <a:buAutoNum type="arabicPeriod"/>
            </a:pPr>
            <a:r>
              <a:rPr lang="en" altLang="zh-CN" sz="1600" b="1" dirty="0">
                <a:latin typeface="+mn-ea"/>
              </a:rPr>
              <a:t>Non-Toxic Expert</a:t>
            </a:r>
            <a:r>
              <a:rPr lang="zh-CN" altLang="en-US" dirty="0">
                <a:latin typeface="+mn-ea"/>
              </a:rPr>
              <a:t>：直接使用无毒的</a:t>
            </a:r>
            <a:r>
              <a:rPr lang="en-US" altLang="zh-CN" dirty="0">
                <a:latin typeface="+mn-ea"/>
              </a:rPr>
              <a:t>expert</a:t>
            </a:r>
            <a:r>
              <a:rPr lang="zh-CN" altLang="en-US" dirty="0">
                <a:latin typeface="+mn-ea"/>
              </a:rPr>
              <a:t>进行生成</a:t>
            </a:r>
            <a:endParaRPr lang="en-US" altLang="zh-CN" dirty="0">
              <a:latin typeface="+mn-ea"/>
            </a:endParaRPr>
          </a:p>
          <a:p>
            <a:pPr marL="342900" indent="-342900">
              <a:buAutoNum type="arabicPeriod"/>
            </a:pPr>
            <a:endParaRPr lang="en-US" altLang="zh-CN" dirty="0"/>
          </a:p>
          <a:p>
            <a:pPr marL="342900" indent="-342900">
              <a:buAutoNum type="arabicPeriod"/>
            </a:pPr>
            <a:endParaRPr lang="en-US" altLang="zh-CN" dirty="0"/>
          </a:p>
          <a:p>
            <a:pPr marL="342900" indent="-342900">
              <a:buAutoNum type="arabicPeriod"/>
            </a:pPr>
            <a:endParaRPr lang="en-US" altLang="zh-CN" dirty="0"/>
          </a:p>
          <a:p>
            <a:pPr marL="342900" indent="-342900">
              <a:buAutoNum type="arabicPeriod"/>
            </a:pPr>
            <a:endParaRPr lang="en-US" altLang="zh-CN" dirty="0"/>
          </a:p>
          <a:p>
            <a:pPr marL="342900" indent="-342900">
              <a:buAutoNum type="arabicPeriod"/>
            </a:pPr>
            <a:endParaRPr lang="en-US" altLang="zh-CN" dirty="0"/>
          </a:p>
          <a:p>
            <a:pPr marL="342900" indent="-342900">
              <a:buAutoNum type="arabicPeriod"/>
            </a:pPr>
            <a:endParaRPr lang="en-US" altLang="zh-CN" dirty="0"/>
          </a:p>
          <a:p>
            <a:pPr marL="342900" indent="-342900">
              <a:buAutoNum type="arabicPeriod"/>
            </a:pPr>
            <a:endParaRPr lang="en-US" altLang="zh-CN" dirty="0"/>
          </a:p>
          <a:p>
            <a:pPr marL="342900" indent="-342900">
              <a:buAutoNum type="arabicPeriod"/>
            </a:pPr>
            <a:endParaRPr lang="en-US" altLang="zh-CN" dirty="0"/>
          </a:p>
          <a:p>
            <a:pPr marL="342900" indent="-342900">
              <a:buAutoNum type="arabicPeriod"/>
            </a:pPr>
            <a:endParaRPr kumimoji="1" lang="en-US" altLang="zh-CN" dirty="0"/>
          </a:p>
          <a:p>
            <a:pPr marL="342900" indent="-342900">
              <a:buAutoNum type="arabicPeriod"/>
            </a:pPr>
            <a:endParaRPr kumimoji="1" lang="zh-CN" altLang="en-US" dirty="0"/>
          </a:p>
        </p:txBody>
      </p:sp>
      <p:pic>
        <p:nvPicPr>
          <p:cNvPr id="2" name="图片 1">
            <a:extLst>
              <a:ext uri="{FF2B5EF4-FFF2-40B4-BE49-F238E27FC236}">
                <a16:creationId xmlns:a16="http://schemas.microsoft.com/office/drawing/2014/main" id="{78213F5E-CC94-1D48-8AED-057E6401624A}"/>
              </a:ext>
            </a:extLst>
          </p:cNvPr>
          <p:cNvPicPr>
            <a:picLocks noChangeAspect="1"/>
          </p:cNvPicPr>
          <p:nvPr/>
        </p:nvPicPr>
        <p:blipFill>
          <a:blip r:embed="rId3"/>
          <a:stretch>
            <a:fillRect/>
          </a:stretch>
        </p:blipFill>
        <p:spPr>
          <a:xfrm>
            <a:off x="3124200" y="4044652"/>
            <a:ext cx="2895600" cy="317500"/>
          </a:xfrm>
          <a:prstGeom prst="rect">
            <a:avLst/>
          </a:prstGeom>
        </p:spPr>
      </p:pic>
    </p:spTree>
    <p:extLst>
      <p:ext uri="{BB962C8B-B14F-4D97-AF65-F5344CB8AC3E}">
        <p14:creationId xmlns:p14="http://schemas.microsoft.com/office/powerpoint/2010/main" val="3816729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86086" y="185076"/>
            <a:ext cx="7053873" cy="425758"/>
          </a:xfrm>
          <a:prstGeom prst="rect">
            <a:avLst/>
          </a:prstGeom>
          <a:noFill/>
        </p:spPr>
        <p:txBody>
          <a:bodyPr wrap="square" rtlCol="0">
            <a:spAutoFit/>
          </a:bodyPr>
          <a:lstStyle/>
          <a:p>
            <a:pPr>
              <a:lnSpc>
                <a:spcPts val="2600"/>
              </a:lnSpc>
            </a:pPr>
            <a:r>
              <a:rPr kumimoji="1" lang="zh-CN" altLang="en-US" sz="2600" dirty="0">
                <a:solidFill>
                  <a:srgbClr val="A51E36"/>
                </a:solidFill>
                <a:latin typeface="兰亭黑-简 中黑" charset="-122"/>
                <a:ea typeface="兰亭黑-简 中黑" charset="-122"/>
                <a:cs typeface="Gotham Bold" charset="0"/>
              </a:rPr>
              <a:t>实验结果</a:t>
            </a:r>
            <a:endParaRPr kumimoji="1" lang="en-US" altLang="zh-CN" sz="2600" dirty="0">
              <a:solidFill>
                <a:srgbClr val="A51E36"/>
              </a:solidFill>
              <a:latin typeface="兰亭黑-简 中黑" charset="-122"/>
              <a:ea typeface="兰亭黑-简 中黑" charset="-122"/>
              <a:cs typeface="Gotham Bold" charset="0"/>
            </a:endParaRPr>
          </a:p>
        </p:txBody>
      </p:sp>
      <p:pic>
        <p:nvPicPr>
          <p:cNvPr id="2" name="图片 1">
            <a:extLst>
              <a:ext uri="{FF2B5EF4-FFF2-40B4-BE49-F238E27FC236}">
                <a16:creationId xmlns:a16="http://schemas.microsoft.com/office/drawing/2014/main" id="{14500C2A-99A8-BB4F-972F-51D5D0D28215}"/>
              </a:ext>
            </a:extLst>
          </p:cNvPr>
          <p:cNvPicPr>
            <a:picLocks noChangeAspect="1"/>
          </p:cNvPicPr>
          <p:nvPr/>
        </p:nvPicPr>
        <p:blipFill>
          <a:blip r:embed="rId3"/>
          <a:stretch>
            <a:fillRect/>
          </a:stretch>
        </p:blipFill>
        <p:spPr>
          <a:xfrm>
            <a:off x="648677" y="665924"/>
            <a:ext cx="7697510" cy="2529405"/>
          </a:xfrm>
          <a:prstGeom prst="rect">
            <a:avLst/>
          </a:prstGeom>
        </p:spPr>
      </p:pic>
      <p:sp>
        <p:nvSpPr>
          <p:cNvPr id="3" name="文本框 2">
            <a:extLst>
              <a:ext uri="{FF2B5EF4-FFF2-40B4-BE49-F238E27FC236}">
                <a16:creationId xmlns:a16="http://schemas.microsoft.com/office/drawing/2014/main" id="{806A3A48-084B-F843-B31D-3B1CD36CD9BB}"/>
              </a:ext>
            </a:extLst>
          </p:cNvPr>
          <p:cNvSpPr txBox="1"/>
          <p:nvPr/>
        </p:nvSpPr>
        <p:spPr>
          <a:xfrm>
            <a:off x="797813" y="3195329"/>
            <a:ext cx="7343192" cy="1969770"/>
          </a:xfrm>
          <a:prstGeom prst="rect">
            <a:avLst/>
          </a:prstGeom>
          <a:noFill/>
        </p:spPr>
        <p:txBody>
          <a:bodyPr wrap="square" rtlCol="0">
            <a:spAutoFit/>
          </a:bodyPr>
          <a:lstStyle/>
          <a:p>
            <a:r>
              <a:rPr kumimoji="1" lang="zh-CN" altLang="en-US" sz="1200" dirty="0">
                <a:latin typeface="+mn-ea"/>
              </a:rPr>
              <a:t>  这里是</a:t>
            </a:r>
            <a:r>
              <a:rPr kumimoji="1" lang="en-US" altLang="zh-CN" sz="1200" dirty="0">
                <a:latin typeface="+mn-ea"/>
              </a:rPr>
              <a:t>detoxifying</a:t>
            </a:r>
            <a:r>
              <a:rPr kumimoji="1" lang="zh-CN" altLang="en-US" sz="1200" dirty="0">
                <a:latin typeface="+mn-ea"/>
              </a:rPr>
              <a:t> </a:t>
            </a:r>
            <a:r>
              <a:rPr kumimoji="1" lang="en-US" altLang="zh-CN" sz="1200" dirty="0">
                <a:latin typeface="+mn-ea"/>
              </a:rPr>
              <a:t>generations</a:t>
            </a:r>
            <a:r>
              <a:rPr kumimoji="1" lang="zh-CN" altLang="en-US" sz="1200" dirty="0">
                <a:latin typeface="+mn-ea"/>
              </a:rPr>
              <a:t> 的结果，</a:t>
            </a:r>
            <a:r>
              <a:rPr kumimoji="1" lang="en-US" altLang="zh-CN" sz="1200" dirty="0">
                <a:latin typeface="+mn-ea"/>
              </a:rPr>
              <a:t>PPLM</a:t>
            </a:r>
            <a:r>
              <a:rPr kumimoji="1" lang="zh-CN" altLang="en-US" sz="1200" dirty="0">
                <a:latin typeface="+mn-ea"/>
              </a:rPr>
              <a:t>模型因为计算开销太大所以使用了</a:t>
            </a:r>
            <a:r>
              <a:rPr kumimoji="1" lang="en-US" altLang="zh-CN" sz="1200" dirty="0">
                <a:latin typeface="+mn-ea"/>
              </a:rPr>
              <a:t>1K</a:t>
            </a:r>
            <a:r>
              <a:rPr kumimoji="1" lang="zh-CN" altLang="en-US" sz="1200" dirty="0">
                <a:latin typeface="+mn-ea"/>
              </a:rPr>
              <a:t>个</a:t>
            </a:r>
            <a:r>
              <a:rPr kumimoji="1" lang="en-US" altLang="zh-CN" sz="1200" dirty="0">
                <a:latin typeface="+mn-ea"/>
              </a:rPr>
              <a:t>prompts</a:t>
            </a:r>
            <a:r>
              <a:rPr kumimoji="1" lang="zh-CN" altLang="en-US" sz="1200" dirty="0">
                <a:latin typeface="+mn-ea"/>
              </a:rPr>
              <a:t>作为测试，而其他的模型方法均使用</a:t>
            </a:r>
            <a:r>
              <a:rPr kumimoji="1" lang="en-US" altLang="zh-CN" sz="1200" dirty="0">
                <a:latin typeface="+mn-ea"/>
              </a:rPr>
              <a:t>10K</a:t>
            </a:r>
            <a:r>
              <a:rPr kumimoji="1" lang="zh-CN" altLang="en-US" sz="1200" dirty="0">
                <a:latin typeface="+mn-ea"/>
              </a:rPr>
              <a:t>个</a:t>
            </a:r>
            <a:r>
              <a:rPr kumimoji="1" lang="en-US" altLang="zh-CN" sz="1200" dirty="0">
                <a:latin typeface="+mn-ea"/>
              </a:rPr>
              <a:t>prompts</a:t>
            </a:r>
            <a:r>
              <a:rPr kumimoji="1" lang="zh-CN" altLang="en-US" sz="1200" dirty="0">
                <a:latin typeface="+mn-ea"/>
              </a:rPr>
              <a:t>，</a:t>
            </a:r>
            <a:r>
              <a:rPr kumimoji="1" lang="zh-CN" altLang="en-US" sz="1400" b="1" dirty="0">
                <a:latin typeface="+mn-ea"/>
              </a:rPr>
              <a:t>实验表明论文中的方法使得</a:t>
            </a:r>
            <a:r>
              <a:rPr kumimoji="1" lang="en-US" altLang="zh-CN" sz="1400" b="1" dirty="0">
                <a:latin typeface="+mn-ea"/>
              </a:rPr>
              <a:t>toxicity</a:t>
            </a:r>
            <a:r>
              <a:rPr kumimoji="1" lang="zh-CN" altLang="en-US" sz="1400" b="1" dirty="0">
                <a:latin typeface="+mn-ea"/>
              </a:rPr>
              <a:t>的平均值和概率都会下降，多样性有所保持，但是会牺牲一些流利度</a:t>
            </a:r>
            <a:r>
              <a:rPr kumimoji="1" lang="zh-CN" altLang="en-US" sz="1200" dirty="0">
                <a:latin typeface="+mn-ea"/>
              </a:rPr>
              <a:t>。</a:t>
            </a:r>
            <a:endParaRPr kumimoji="1" lang="en-US" altLang="zh-CN" sz="1200" dirty="0">
              <a:latin typeface="+mn-ea"/>
            </a:endParaRPr>
          </a:p>
          <a:p>
            <a:endParaRPr kumimoji="1" lang="en-US" altLang="zh-CN" sz="1200" dirty="0">
              <a:latin typeface="+mn-ea"/>
            </a:endParaRPr>
          </a:p>
          <a:p>
            <a:r>
              <a:rPr kumimoji="1" lang="zh-CN" altLang="en-US" sz="1200" dirty="0">
                <a:latin typeface="+mn-ea"/>
              </a:rPr>
              <a:t>  根据表</a:t>
            </a:r>
            <a:r>
              <a:rPr kumimoji="1" lang="en-US" altLang="zh-CN" sz="1200" dirty="0">
                <a:latin typeface="+mn-ea"/>
              </a:rPr>
              <a:t>1</a:t>
            </a:r>
            <a:r>
              <a:rPr kumimoji="1" lang="zh-CN" altLang="en-US" sz="1200" dirty="0">
                <a:latin typeface="+mn-ea"/>
              </a:rPr>
              <a:t>所示的，</a:t>
            </a:r>
            <a:r>
              <a:rPr kumimoji="1" lang="en-US" altLang="zh-CN" sz="1200" dirty="0">
                <a:latin typeface="+mn-ea"/>
              </a:rPr>
              <a:t>experts</a:t>
            </a:r>
            <a:r>
              <a:rPr kumimoji="1" lang="zh-CN" altLang="en-US" sz="1200" dirty="0">
                <a:latin typeface="+mn-ea"/>
              </a:rPr>
              <a:t>在排毒方面实质上优于所有现有基线。特别是，</a:t>
            </a:r>
            <a:r>
              <a:rPr kumimoji="1" lang="en-US" altLang="zh-CN" sz="1200" dirty="0">
                <a:latin typeface="+mn-ea"/>
              </a:rPr>
              <a:t>experts(</a:t>
            </a:r>
            <a:r>
              <a:rPr kumimoji="1" lang="zh-CN" altLang="en-US" sz="1200" dirty="0">
                <a:latin typeface="+mn-ea"/>
              </a:rPr>
              <a:t>中、大</a:t>
            </a:r>
            <a:r>
              <a:rPr kumimoji="1" lang="en-US" altLang="zh-CN" sz="1200" dirty="0">
                <a:latin typeface="+mn-ea"/>
              </a:rPr>
              <a:t>)</a:t>
            </a:r>
            <a:r>
              <a:rPr kumimoji="1" lang="zh-CN" altLang="en-US" sz="1200" dirty="0">
                <a:latin typeface="+mn-ea"/>
              </a:rPr>
              <a:t>是</a:t>
            </a:r>
            <a:r>
              <a:rPr kumimoji="1" lang="zh-CN" altLang="en-US" sz="1400" b="1" dirty="0">
                <a:latin typeface="+mn-ea"/>
              </a:rPr>
              <a:t>最流畅的可控生成方法之一</a:t>
            </a:r>
            <a:r>
              <a:rPr kumimoji="1" lang="zh-CN" altLang="en-US" sz="1200" dirty="0">
                <a:latin typeface="+mn-ea"/>
              </a:rPr>
              <a:t>，与基础模型相比，</a:t>
            </a:r>
            <a:r>
              <a:rPr kumimoji="1" lang="zh-CN" altLang="en-US" sz="1400" b="1" dirty="0">
                <a:latin typeface="+mn-ea"/>
              </a:rPr>
              <a:t>它完全保持了输出多样性</a:t>
            </a:r>
            <a:r>
              <a:rPr kumimoji="1" lang="zh-CN" altLang="en-US" sz="1200" dirty="0">
                <a:latin typeface="+mn-ea"/>
              </a:rPr>
              <a:t>。</a:t>
            </a:r>
            <a:endParaRPr kumimoji="1" lang="en-US" altLang="zh-CN" sz="1200" dirty="0">
              <a:latin typeface="+mn-ea"/>
            </a:endParaRPr>
          </a:p>
          <a:p>
            <a:endParaRPr kumimoji="1" lang="en-US" altLang="zh-CN" sz="1200" dirty="0">
              <a:latin typeface="+mn-ea"/>
            </a:endParaRPr>
          </a:p>
          <a:p>
            <a:r>
              <a:rPr kumimoji="1" lang="zh-CN" altLang="en-US" sz="1200" dirty="0">
                <a:latin typeface="+mn-ea"/>
              </a:rPr>
              <a:t>  此外，</a:t>
            </a:r>
            <a:r>
              <a:rPr kumimoji="1" lang="en-US" altLang="zh-CN" sz="1400" b="1" dirty="0">
                <a:latin typeface="+mn-ea"/>
              </a:rPr>
              <a:t>DEXPERTS(anti-only)</a:t>
            </a:r>
            <a:r>
              <a:rPr kumimoji="1" lang="zh-CN" altLang="en-US" sz="1400" b="1" dirty="0">
                <a:latin typeface="+mn-ea"/>
              </a:rPr>
              <a:t>消融</a:t>
            </a:r>
            <a:r>
              <a:rPr kumimoji="1" lang="zh-CN" altLang="en-US" sz="1200" dirty="0">
                <a:latin typeface="+mn-ea"/>
              </a:rPr>
              <a:t>在排毒治疗方面的表现继续优于基线，尽管可能由于基础模型和</a:t>
            </a:r>
            <a:r>
              <a:rPr kumimoji="1" lang="en-US" altLang="zh-CN" sz="1200" dirty="0">
                <a:latin typeface="+mn-ea"/>
              </a:rPr>
              <a:t>anti-expert</a:t>
            </a:r>
            <a:r>
              <a:rPr kumimoji="1" lang="zh-CN" altLang="en-US" sz="1200" dirty="0">
                <a:latin typeface="+mn-ea"/>
              </a:rPr>
              <a:t>模型之间的对比效果较差，</a:t>
            </a:r>
            <a:r>
              <a:rPr kumimoji="1" lang="zh-CN" altLang="en-US" sz="1400" b="1" dirty="0">
                <a:latin typeface="+mn-ea"/>
              </a:rPr>
              <a:t>导致其在流畅性和多样性方面有所损失</a:t>
            </a:r>
            <a:r>
              <a:rPr kumimoji="1" lang="zh-CN" altLang="en-US" sz="1200" dirty="0">
                <a:latin typeface="+mn-ea"/>
              </a:rPr>
              <a:t>。</a:t>
            </a:r>
          </a:p>
        </p:txBody>
      </p:sp>
    </p:spTree>
    <p:extLst>
      <p:ext uri="{BB962C8B-B14F-4D97-AF65-F5344CB8AC3E}">
        <p14:creationId xmlns:p14="http://schemas.microsoft.com/office/powerpoint/2010/main" val="1962101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86086" y="185076"/>
            <a:ext cx="7053873" cy="425758"/>
          </a:xfrm>
          <a:prstGeom prst="rect">
            <a:avLst/>
          </a:prstGeom>
          <a:noFill/>
        </p:spPr>
        <p:txBody>
          <a:bodyPr wrap="square" rtlCol="0">
            <a:spAutoFit/>
          </a:bodyPr>
          <a:lstStyle/>
          <a:p>
            <a:pPr>
              <a:lnSpc>
                <a:spcPts val="2600"/>
              </a:lnSpc>
            </a:pPr>
            <a:r>
              <a:rPr kumimoji="1" lang="zh-CN" altLang="en-US" sz="2600" dirty="0">
                <a:solidFill>
                  <a:srgbClr val="A51E36"/>
                </a:solidFill>
                <a:latin typeface="兰亭黑-简 中黑" charset="-122"/>
                <a:ea typeface="兰亭黑-简 中黑" charset="-122"/>
                <a:cs typeface="Gotham Bold" charset="0"/>
              </a:rPr>
              <a:t>实验结果</a:t>
            </a:r>
            <a:endParaRPr kumimoji="1" lang="en-US" altLang="zh-CN" sz="2600" dirty="0">
              <a:solidFill>
                <a:srgbClr val="A51E36"/>
              </a:solidFill>
              <a:latin typeface="兰亭黑-简 中黑" charset="-122"/>
              <a:ea typeface="兰亭黑-简 中黑" charset="-122"/>
              <a:cs typeface="Gotham Bold" charset="0"/>
            </a:endParaRPr>
          </a:p>
        </p:txBody>
      </p:sp>
      <p:sp>
        <p:nvSpPr>
          <p:cNvPr id="3" name="文本框 2">
            <a:extLst>
              <a:ext uri="{FF2B5EF4-FFF2-40B4-BE49-F238E27FC236}">
                <a16:creationId xmlns:a16="http://schemas.microsoft.com/office/drawing/2014/main" id="{806A3A48-084B-F843-B31D-3B1CD36CD9BB}"/>
              </a:ext>
            </a:extLst>
          </p:cNvPr>
          <p:cNvSpPr txBox="1"/>
          <p:nvPr/>
        </p:nvSpPr>
        <p:spPr>
          <a:xfrm>
            <a:off x="1035697" y="3442996"/>
            <a:ext cx="6792687" cy="738664"/>
          </a:xfrm>
          <a:prstGeom prst="rect">
            <a:avLst/>
          </a:prstGeom>
          <a:noFill/>
        </p:spPr>
        <p:txBody>
          <a:bodyPr wrap="square" rtlCol="0">
            <a:spAutoFit/>
          </a:bodyPr>
          <a:lstStyle/>
          <a:p>
            <a:r>
              <a:rPr kumimoji="1" lang="zh-CN" altLang="en-US" sz="1400" dirty="0">
                <a:latin typeface="+mn-ea"/>
              </a:rPr>
              <a:t>上图是人工评估的结果：</a:t>
            </a:r>
            <a:endParaRPr kumimoji="1" lang="en-US" altLang="zh-CN" sz="1400" dirty="0">
              <a:latin typeface="+mn-ea"/>
            </a:endParaRPr>
          </a:p>
          <a:p>
            <a:r>
              <a:rPr kumimoji="1" lang="en-US" altLang="zh-CN" sz="1400" dirty="0">
                <a:latin typeface="+mn-ea"/>
              </a:rPr>
              <a:t>	Dexpert</a:t>
            </a:r>
            <a:r>
              <a:rPr kumimoji="1" lang="zh-CN" altLang="en-US" sz="1400" dirty="0">
                <a:latin typeface="+mn-ea"/>
              </a:rPr>
              <a:t>的毒性比每一个</a:t>
            </a:r>
            <a:r>
              <a:rPr kumimoji="1" lang="en-US" altLang="zh-CN" sz="1400" dirty="0">
                <a:latin typeface="+mn-ea"/>
              </a:rPr>
              <a:t>baseline</a:t>
            </a:r>
            <a:r>
              <a:rPr kumimoji="1" lang="zh-CN" altLang="en-US" sz="1400" dirty="0">
                <a:latin typeface="+mn-ea"/>
              </a:rPr>
              <a:t>都更低，能保持和</a:t>
            </a:r>
            <a:r>
              <a:rPr kumimoji="1" lang="en-US" altLang="zh-CN" sz="1400" dirty="0">
                <a:latin typeface="+mn-ea"/>
              </a:rPr>
              <a:t>GPT-2</a:t>
            </a:r>
            <a:r>
              <a:rPr kumimoji="1" lang="zh-CN" altLang="en-US" sz="1400" dirty="0">
                <a:latin typeface="+mn-ea"/>
              </a:rPr>
              <a:t>同样流畅但是毒性却降低了</a:t>
            </a:r>
            <a:r>
              <a:rPr kumimoji="1" lang="en-US" altLang="zh-CN" sz="1400" dirty="0">
                <a:latin typeface="+mn-ea"/>
              </a:rPr>
              <a:t>20%</a:t>
            </a:r>
            <a:r>
              <a:rPr kumimoji="1" lang="zh-CN" altLang="en-US" sz="1400" dirty="0">
                <a:latin typeface="+mn-ea"/>
              </a:rPr>
              <a:t>。</a:t>
            </a:r>
          </a:p>
        </p:txBody>
      </p:sp>
      <p:pic>
        <p:nvPicPr>
          <p:cNvPr id="4" name="图片 3">
            <a:extLst>
              <a:ext uri="{FF2B5EF4-FFF2-40B4-BE49-F238E27FC236}">
                <a16:creationId xmlns:a16="http://schemas.microsoft.com/office/drawing/2014/main" id="{C5FE7256-B3ED-074E-B35A-66113CC51891}"/>
              </a:ext>
            </a:extLst>
          </p:cNvPr>
          <p:cNvPicPr>
            <a:picLocks noChangeAspect="1"/>
          </p:cNvPicPr>
          <p:nvPr/>
        </p:nvPicPr>
        <p:blipFill>
          <a:blip r:embed="rId3"/>
          <a:stretch>
            <a:fillRect/>
          </a:stretch>
        </p:blipFill>
        <p:spPr>
          <a:xfrm>
            <a:off x="673915" y="520562"/>
            <a:ext cx="8199498" cy="2396873"/>
          </a:xfrm>
          <a:prstGeom prst="rect">
            <a:avLst/>
          </a:prstGeom>
        </p:spPr>
      </p:pic>
    </p:spTree>
    <p:extLst>
      <p:ext uri="{BB962C8B-B14F-4D97-AF65-F5344CB8AC3E}">
        <p14:creationId xmlns:p14="http://schemas.microsoft.com/office/powerpoint/2010/main" val="2135262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86086" y="185076"/>
            <a:ext cx="7053873" cy="425758"/>
          </a:xfrm>
          <a:prstGeom prst="rect">
            <a:avLst/>
          </a:prstGeom>
          <a:noFill/>
        </p:spPr>
        <p:txBody>
          <a:bodyPr wrap="square" rtlCol="0">
            <a:spAutoFit/>
          </a:bodyPr>
          <a:lstStyle/>
          <a:p>
            <a:pPr>
              <a:lnSpc>
                <a:spcPts val="2600"/>
              </a:lnSpc>
            </a:pPr>
            <a:r>
              <a:rPr kumimoji="1" lang="zh-CN" altLang="en-US" sz="2600" dirty="0">
                <a:solidFill>
                  <a:srgbClr val="A51E36"/>
                </a:solidFill>
                <a:latin typeface="兰亭黑-简 中黑" charset="-122"/>
                <a:ea typeface="兰亭黑-简 中黑" charset="-122"/>
                <a:cs typeface="Gotham Bold" charset="0"/>
              </a:rPr>
              <a:t>实验结果</a:t>
            </a:r>
            <a:endParaRPr kumimoji="1" lang="en-US" altLang="zh-CN" sz="2600" dirty="0">
              <a:solidFill>
                <a:srgbClr val="A51E36"/>
              </a:solidFill>
              <a:latin typeface="兰亭黑-简 中黑" charset="-122"/>
              <a:ea typeface="兰亭黑-简 中黑" charset="-122"/>
              <a:cs typeface="Gotham Bold" charset="0"/>
            </a:endParaRPr>
          </a:p>
        </p:txBody>
      </p:sp>
      <p:sp>
        <p:nvSpPr>
          <p:cNvPr id="3" name="文本框 2">
            <a:extLst>
              <a:ext uri="{FF2B5EF4-FFF2-40B4-BE49-F238E27FC236}">
                <a16:creationId xmlns:a16="http://schemas.microsoft.com/office/drawing/2014/main" id="{806A3A48-084B-F843-B31D-3B1CD36CD9BB}"/>
              </a:ext>
            </a:extLst>
          </p:cNvPr>
          <p:cNvSpPr txBox="1"/>
          <p:nvPr/>
        </p:nvSpPr>
        <p:spPr>
          <a:xfrm>
            <a:off x="409523" y="3163988"/>
            <a:ext cx="8324954" cy="2246769"/>
          </a:xfrm>
          <a:prstGeom prst="rect">
            <a:avLst/>
          </a:prstGeom>
          <a:noFill/>
        </p:spPr>
        <p:txBody>
          <a:bodyPr wrap="square" rtlCol="0">
            <a:spAutoFit/>
          </a:bodyPr>
          <a:lstStyle/>
          <a:p>
            <a:pPr>
              <a:lnSpc>
                <a:spcPct val="150000"/>
              </a:lnSpc>
            </a:pPr>
            <a:r>
              <a:rPr kumimoji="1" lang="zh-CN" altLang="en-US" sz="1400" dirty="0">
                <a:latin typeface="+mn-ea"/>
              </a:rPr>
              <a:t>在实践中，收集大量有害数据可能是具有挑战性的，特别是在我们希望为有害语言的不同概念定制反专家</a:t>
            </a:r>
            <a:r>
              <a:rPr kumimoji="1" lang="en-US" altLang="zh-CN" sz="1400" dirty="0">
                <a:latin typeface="+mn-ea"/>
              </a:rPr>
              <a:t>LM</a:t>
            </a:r>
            <a:r>
              <a:rPr kumimoji="1" lang="zh-CN" altLang="en-US" sz="1400" dirty="0">
                <a:latin typeface="+mn-ea"/>
              </a:rPr>
              <a:t>的应用程序中。为了探索有限的数据设置，我们调查了用于训练</a:t>
            </a:r>
            <a:r>
              <a:rPr kumimoji="1" lang="en-US" altLang="zh-CN" sz="1400" dirty="0">
                <a:latin typeface="+mn-ea"/>
              </a:rPr>
              <a:t>(</a:t>
            </a:r>
            <a:r>
              <a:rPr kumimoji="1" lang="zh-CN" altLang="en-US" sz="1400" dirty="0">
                <a:latin typeface="+mn-ea"/>
              </a:rPr>
              <a:t>反</a:t>
            </a:r>
            <a:r>
              <a:rPr kumimoji="1" lang="en-US" altLang="zh-CN" sz="1400" dirty="0">
                <a:latin typeface="+mn-ea"/>
              </a:rPr>
              <a:t>)</a:t>
            </a:r>
            <a:r>
              <a:rPr kumimoji="1" lang="zh-CN" altLang="en-US" sz="1400" dirty="0">
                <a:latin typeface="+mn-ea"/>
              </a:rPr>
              <a:t>专家的数据集大小及其在指导基础模型方面的有效性之间的关系。我们在</a:t>
            </a:r>
            <a:r>
              <a:rPr kumimoji="1" lang="en-US" altLang="zh-CN" sz="1400" dirty="0">
                <a:latin typeface="+mn-ea"/>
              </a:rPr>
              <a:t>40960,</a:t>
            </a:r>
            <a:r>
              <a:rPr kumimoji="1" lang="zh-CN" altLang="en-US" sz="1400" dirty="0">
                <a:latin typeface="+mn-ea"/>
              </a:rPr>
              <a:t> </a:t>
            </a:r>
            <a:r>
              <a:rPr kumimoji="1" lang="en-US" altLang="zh-CN" sz="1400" dirty="0">
                <a:latin typeface="+mn-ea"/>
              </a:rPr>
              <a:t>204.8K, 1.024M, 5.12M</a:t>
            </a:r>
            <a:r>
              <a:rPr kumimoji="1" lang="zh-CN" altLang="en-US" sz="1400" dirty="0">
                <a:latin typeface="+mn-ea"/>
              </a:rPr>
              <a:t>和</a:t>
            </a:r>
            <a:r>
              <a:rPr kumimoji="1" lang="en-US" altLang="zh-CN" sz="1400" dirty="0">
                <a:latin typeface="+mn-ea"/>
              </a:rPr>
              <a:t>10.24M</a:t>
            </a:r>
            <a:r>
              <a:rPr kumimoji="1" lang="zh-CN" altLang="en-US" sz="1400" dirty="0">
                <a:latin typeface="+mn-ea"/>
              </a:rPr>
              <a:t>五种不同规模的数据集上微调</a:t>
            </a:r>
            <a:r>
              <a:rPr kumimoji="1" lang="en-US" altLang="zh-CN" sz="1400" dirty="0">
                <a:latin typeface="+mn-ea"/>
              </a:rPr>
              <a:t>GPT-2 Large</a:t>
            </a:r>
            <a:r>
              <a:rPr kumimoji="1" lang="zh-CN" altLang="en-US" sz="1400" dirty="0">
                <a:latin typeface="+mn-ea"/>
              </a:rPr>
              <a:t>。实验结果如上图所示。</a:t>
            </a:r>
            <a:endParaRPr kumimoji="1" lang="en-US" altLang="zh-CN" sz="1400" dirty="0">
              <a:latin typeface="+mn-ea"/>
            </a:endParaRPr>
          </a:p>
          <a:p>
            <a:pPr>
              <a:lnSpc>
                <a:spcPct val="150000"/>
              </a:lnSpc>
            </a:pPr>
            <a:endParaRPr kumimoji="1" lang="en-US" altLang="zh-CN" sz="1400" dirty="0">
              <a:latin typeface="+mn-ea"/>
            </a:endParaRPr>
          </a:p>
          <a:p>
            <a:pPr>
              <a:lnSpc>
                <a:spcPct val="150000"/>
              </a:lnSpc>
            </a:pPr>
            <a:r>
              <a:rPr kumimoji="1" lang="zh-CN" altLang="en-US" sz="1400" b="1" dirty="0">
                <a:latin typeface="+mn-ea"/>
              </a:rPr>
              <a:t>即使是数据集最小的模型效果也和</a:t>
            </a:r>
            <a:r>
              <a:rPr kumimoji="1" lang="en-US" altLang="zh-CN" sz="1400" b="1" dirty="0">
                <a:latin typeface="+mn-ea"/>
              </a:rPr>
              <a:t>GeDi</a:t>
            </a:r>
            <a:r>
              <a:rPr kumimoji="1" lang="zh-CN" altLang="en-US" sz="1400" b="1" dirty="0">
                <a:latin typeface="+mn-ea"/>
              </a:rPr>
              <a:t>差不多。</a:t>
            </a:r>
            <a:endParaRPr kumimoji="1" lang="en-US" altLang="zh-CN" sz="1400" b="1" dirty="0">
              <a:latin typeface="+mn-ea"/>
            </a:endParaRPr>
          </a:p>
          <a:p>
            <a:endParaRPr kumimoji="1" lang="zh-CN" altLang="en-US" sz="1400" dirty="0">
              <a:latin typeface="+mn-ea"/>
            </a:endParaRPr>
          </a:p>
        </p:txBody>
      </p:sp>
      <p:pic>
        <p:nvPicPr>
          <p:cNvPr id="5" name="图片 4">
            <a:extLst>
              <a:ext uri="{FF2B5EF4-FFF2-40B4-BE49-F238E27FC236}">
                <a16:creationId xmlns:a16="http://schemas.microsoft.com/office/drawing/2014/main" id="{F4B455D6-72C6-0F48-BDAB-28A372E2A96A}"/>
              </a:ext>
            </a:extLst>
          </p:cNvPr>
          <p:cNvPicPr>
            <a:picLocks noChangeAspect="1"/>
          </p:cNvPicPr>
          <p:nvPr/>
        </p:nvPicPr>
        <p:blipFill>
          <a:blip r:embed="rId3"/>
          <a:stretch>
            <a:fillRect/>
          </a:stretch>
        </p:blipFill>
        <p:spPr>
          <a:xfrm>
            <a:off x="1581550" y="41037"/>
            <a:ext cx="5657605" cy="3216622"/>
          </a:xfrm>
          <a:prstGeom prst="rect">
            <a:avLst/>
          </a:prstGeom>
        </p:spPr>
      </p:pic>
    </p:spTree>
    <p:extLst>
      <p:ext uri="{BB962C8B-B14F-4D97-AF65-F5344CB8AC3E}">
        <p14:creationId xmlns:p14="http://schemas.microsoft.com/office/powerpoint/2010/main" val="4043964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0" y="147755"/>
            <a:ext cx="7053873" cy="430374"/>
          </a:xfrm>
          <a:prstGeom prst="rect">
            <a:avLst/>
          </a:prstGeom>
          <a:noFill/>
        </p:spPr>
        <p:txBody>
          <a:bodyPr wrap="square" rtlCol="0">
            <a:spAutoFit/>
          </a:bodyPr>
          <a:lstStyle/>
          <a:p>
            <a:pPr>
              <a:lnSpc>
                <a:spcPts val="2600"/>
              </a:lnSpc>
            </a:pPr>
            <a:r>
              <a:rPr kumimoji="1" lang="en" altLang="zh-CN" sz="2600" dirty="0">
                <a:solidFill>
                  <a:srgbClr val="A51E36"/>
                </a:solidFill>
                <a:ea typeface="兰亭黑-简 中黑" charset="-122"/>
              </a:rPr>
              <a:t>Sentiment-Controlled Generation</a:t>
            </a:r>
            <a:r>
              <a:rPr kumimoji="1" lang="zh-CN" altLang="en-US" sz="2600" dirty="0">
                <a:solidFill>
                  <a:srgbClr val="A51E36"/>
                </a:solidFill>
                <a:ea typeface="兰亭黑-简 中黑" charset="-122"/>
              </a:rPr>
              <a:t>：</a:t>
            </a:r>
            <a:endParaRPr kumimoji="1" lang="en-US" altLang="zh-CN" sz="2600" dirty="0">
              <a:solidFill>
                <a:srgbClr val="A51E36"/>
              </a:solidFill>
              <a:ea typeface="兰亭黑-简 中黑" charset="-122"/>
            </a:endParaRPr>
          </a:p>
        </p:txBody>
      </p:sp>
      <p:sp>
        <p:nvSpPr>
          <p:cNvPr id="3" name="文本框 2">
            <a:extLst>
              <a:ext uri="{FF2B5EF4-FFF2-40B4-BE49-F238E27FC236}">
                <a16:creationId xmlns:a16="http://schemas.microsoft.com/office/drawing/2014/main" id="{806A3A48-084B-F843-B31D-3B1CD36CD9BB}"/>
              </a:ext>
            </a:extLst>
          </p:cNvPr>
          <p:cNvSpPr txBox="1"/>
          <p:nvPr/>
        </p:nvSpPr>
        <p:spPr>
          <a:xfrm>
            <a:off x="801819" y="808396"/>
            <a:ext cx="7343192" cy="3557512"/>
          </a:xfrm>
          <a:prstGeom prst="rect">
            <a:avLst/>
          </a:prstGeom>
          <a:noFill/>
        </p:spPr>
        <p:txBody>
          <a:bodyPr wrap="square" rtlCol="0">
            <a:spAutoFit/>
          </a:bodyPr>
          <a:lstStyle/>
          <a:p>
            <a:pPr algn="just">
              <a:lnSpc>
                <a:spcPct val="150000"/>
              </a:lnSpc>
            </a:pPr>
            <a:r>
              <a:rPr lang="zh-CN" altLang="en-US" sz="1600" dirty="0">
                <a:latin typeface="+mn-ea"/>
              </a:rPr>
              <a:t>模型：</a:t>
            </a:r>
            <a:endParaRPr lang="en-US" altLang="zh-CN" sz="1600" dirty="0">
              <a:latin typeface="+mn-ea"/>
            </a:endParaRPr>
          </a:p>
          <a:p>
            <a:pPr algn="just">
              <a:lnSpc>
                <a:spcPct val="150000"/>
              </a:lnSpc>
            </a:pPr>
            <a:r>
              <a:rPr lang="zh-CN" altLang="en-US" sz="1600" dirty="0">
                <a:latin typeface="+mn-ea"/>
              </a:rPr>
              <a:t>     </a:t>
            </a:r>
            <a:r>
              <a:rPr lang="en-US" altLang="zh-CN" sz="1600" b="1" dirty="0">
                <a:latin typeface="+mn-ea"/>
              </a:rPr>
              <a:t>Base</a:t>
            </a:r>
            <a:r>
              <a:rPr lang="zh-CN" altLang="en-US" sz="1600" b="1" dirty="0">
                <a:latin typeface="+mn-ea"/>
              </a:rPr>
              <a:t> </a:t>
            </a:r>
            <a:r>
              <a:rPr lang="en-US" altLang="zh-CN" sz="1600" b="1" dirty="0">
                <a:latin typeface="+mn-ea"/>
              </a:rPr>
              <a:t>LM</a:t>
            </a:r>
            <a:r>
              <a:rPr lang="zh-CN" altLang="en-US" sz="1600" dirty="0">
                <a:latin typeface="+mn-ea"/>
              </a:rPr>
              <a:t>： </a:t>
            </a:r>
            <a:r>
              <a:rPr lang="en-US" altLang="zh-CN" sz="1600" dirty="0">
                <a:latin typeface="+mn-ea"/>
              </a:rPr>
              <a:t>GPT-2</a:t>
            </a:r>
            <a:r>
              <a:rPr lang="zh-CN" altLang="en-US" sz="1600" dirty="0">
                <a:latin typeface="+mn-ea"/>
              </a:rPr>
              <a:t> </a:t>
            </a:r>
            <a:r>
              <a:rPr lang="en-US" altLang="zh-CN" sz="1600" dirty="0">
                <a:latin typeface="+mn-ea"/>
              </a:rPr>
              <a:t>Lager</a:t>
            </a:r>
          </a:p>
          <a:p>
            <a:pPr algn="just">
              <a:lnSpc>
                <a:spcPct val="150000"/>
              </a:lnSpc>
            </a:pPr>
            <a:r>
              <a:rPr lang="zh-CN" altLang="en-US" sz="1600" dirty="0">
                <a:latin typeface="+mn-ea"/>
              </a:rPr>
              <a:t>     </a:t>
            </a:r>
            <a:r>
              <a:rPr lang="en-US" altLang="zh-CN" sz="1600" b="1" dirty="0">
                <a:latin typeface="+mn-ea"/>
              </a:rPr>
              <a:t>expert</a:t>
            </a:r>
            <a:r>
              <a:rPr lang="zh-CN" altLang="en-US" sz="1600" b="1" dirty="0">
                <a:latin typeface="+mn-ea"/>
              </a:rPr>
              <a:t>、</a:t>
            </a:r>
            <a:r>
              <a:rPr lang="en-US" altLang="zh-CN" sz="1600" b="1" dirty="0">
                <a:latin typeface="+mn-ea"/>
              </a:rPr>
              <a:t>anti-expert</a:t>
            </a:r>
            <a:r>
              <a:rPr lang="zh-CN" altLang="en-US" sz="1600" dirty="0">
                <a:latin typeface="+mn-ea"/>
              </a:rPr>
              <a:t>： </a:t>
            </a:r>
            <a:r>
              <a:rPr lang="en-US" altLang="zh-CN" sz="1600" dirty="0">
                <a:latin typeface="+mn-ea"/>
              </a:rPr>
              <a:t>GPT-2 (Small,Medium, Large)</a:t>
            </a:r>
          </a:p>
          <a:p>
            <a:pPr algn="just">
              <a:lnSpc>
                <a:spcPct val="150000"/>
              </a:lnSpc>
            </a:pPr>
            <a:endParaRPr lang="en-US" altLang="zh-CN" sz="1600" dirty="0">
              <a:latin typeface="+mn-ea"/>
            </a:endParaRPr>
          </a:p>
          <a:p>
            <a:pPr algn="just"/>
            <a:r>
              <a:rPr lang="zh-CN" altLang="en-US" dirty="0">
                <a:latin typeface="+mn-ea"/>
              </a:rPr>
              <a:t>      </a:t>
            </a:r>
            <a:r>
              <a:rPr lang="zh-CN" altLang="en-US" sz="1200" dirty="0">
                <a:latin typeface="+mn-ea"/>
              </a:rPr>
              <a:t>我们使用</a:t>
            </a:r>
            <a:r>
              <a:rPr lang="en-US" altLang="zh-CN" sz="1200" dirty="0">
                <a:latin typeface="+mn-ea"/>
              </a:rPr>
              <a:t>GPT-2</a:t>
            </a:r>
            <a:r>
              <a:rPr lang="zh-CN" altLang="en-US" sz="1200" dirty="0">
                <a:latin typeface="+mn-ea"/>
              </a:rPr>
              <a:t> </a:t>
            </a:r>
            <a:r>
              <a:rPr lang="en-US" altLang="zh-CN" sz="1200" dirty="0">
                <a:latin typeface="+mn-ea"/>
              </a:rPr>
              <a:t>Large</a:t>
            </a:r>
            <a:r>
              <a:rPr lang="zh-CN" altLang="en-US" sz="1200" dirty="0">
                <a:latin typeface="+mn-ea"/>
              </a:rPr>
              <a:t>中相同的预训练模型作为我们的基本</a:t>
            </a:r>
            <a:r>
              <a:rPr lang="en-US" altLang="zh-CN" sz="1200" dirty="0">
                <a:latin typeface="+mn-ea"/>
              </a:rPr>
              <a:t>LM</a:t>
            </a:r>
            <a:r>
              <a:rPr lang="zh-CN" altLang="en-US" sz="1200" dirty="0">
                <a:latin typeface="+mn-ea"/>
              </a:rPr>
              <a:t>。我们的专家和反专家模型是分别对</a:t>
            </a:r>
            <a:r>
              <a:rPr lang="en-US" altLang="zh-CN" sz="1200" dirty="0">
                <a:latin typeface="+mn-ea"/>
              </a:rPr>
              <a:t>GPT-2 </a:t>
            </a:r>
            <a:r>
              <a:rPr lang="zh-CN" altLang="en-US" sz="1200" dirty="0">
                <a:latin typeface="+mn-ea"/>
              </a:rPr>
              <a:t>在积极情绪语料库上进行微调，对消极情绪语料库上进行微调</a:t>
            </a:r>
            <a:r>
              <a:rPr lang="zh-CN" altLang="en-US" dirty="0">
                <a:latin typeface="+mn-ea"/>
              </a:rPr>
              <a:t>。</a:t>
            </a:r>
            <a:endParaRPr lang="en-US" altLang="zh-CN" dirty="0">
              <a:latin typeface="+mn-ea"/>
            </a:endParaRPr>
          </a:p>
          <a:p>
            <a:pPr algn="just">
              <a:lnSpc>
                <a:spcPct val="150000"/>
              </a:lnSpc>
            </a:pPr>
            <a:endParaRPr lang="en-US" altLang="zh-CN" dirty="0">
              <a:latin typeface="+mn-ea"/>
            </a:endParaRPr>
          </a:p>
          <a:p>
            <a:pPr algn="just">
              <a:lnSpc>
                <a:spcPct val="150000"/>
              </a:lnSpc>
            </a:pPr>
            <a:r>
              <a:rPr lang="zh-CN" altLang="en-US" sz="1600" dirty="0">
                <a:latin typeface="+mn-ea"/>
              </a:rPr>
              <a:t>数据集：</a:t>
            </a:r>
            <a:endParaRPr lang="en-US" altLang="zh-CN" sz="1600" dirty="0">
              <a:latin typeface="+mn-ea"/>
            </a:endParaRPr>
          </a:p>
          <a:p>
            <a:pPr algn="just">
              <a:lnSpc>
                <a:spcPct val="150000"/>
              </a:lnSpc>
            </a:pPr>
            <a:r>
              <a:rPr lang="zh-CN" altLang="en-US" dirty="0">
                <a:latin typeface="+mn-ea"/>
              </a:rPr>
              <a:t>      </a:t>
            </a:r>
            <a:r>
              <a:rPr lang="zh-CN" altLang="en-US" sz="1100" dirty="0">
                <a:latin typeface="+mn-ea"/>
              </a:rPr>
              <a:t>我们使用</a:t>
            </a:r>
            <a:r>
              <a:rPr lang="en-US" altLang="zh-CN" sz="1400" b="1" dirty="0">
                <a:latin typeface="+mn-ea"/>
              </a:rPr>
              <a:t>Stanford Sentiment Treebank </a:t>
            </a:r>
            <a:r>
              <a:rPr lang="zh-CN" altLang="en-US" sz="1100" dirty="0">
                <a:latin typeface="+mn-ea"/>
              </a:rPr>
              <a:t>，其中包含由人类评分者根据情绪从</a:t>
            </a:r>
            <a:r>
              <a:rPr lang="en-US" altLang="zh-CN" sz="1100" dirty="0">
                <a:latin typeface="+mn-ea"/>
              </a:rPr>
              <a:t>1(</a:t>
            </a:r>
            <a:r>
              <a:rPr lang="zh-CN" altLang="en-US" sz="1100" dirty="0">
                <a:latin typeface="+mn-ea"/>
              </a:rPr>
              <a:t>非常消极</a:t>
            </a:r>
            <a:r>
              <a:rPr lang="en-US" altLang="zh-CN" sz="1100" dirty="0">
                <a:latin typeface="+mn-ea"/>
              </a:rPr>
              <a:t>)</a:t>
            </a:r>
            <a:r>
              <a:rPr lang="zh-CN" altLang="en-US" sz="1100" dirty="0">
                <a:latin typeface="+mn-ea"/>
              </a:rPr>
              <a:t>到</a:t>
            </a:r>
            <a:r>
              <a:rPr lang="en-US" altLang="zh-CN" sz="1100" dirty="0">
                <a:latin typeface="+mn-ea"/>
              </a:rPr>
              <a:t>5(</a:t>
            </a:r>
            <a:r>
              <a:rPr lang="zh-CN" altLang="en-US" sz="1100" dirty="0">
                <a:latin typeface="+mn-ea"/>
              </a:rPr>
              <a:t>非常积极</a:t>
            </a:r>
            <a:r>
              <a:rPr lang="en-US" altLang="zh-CN" sz="1100" dirty="0">
                <a:latin typeface="+mn-ea"/>
              </a:rPr>
              <a:t>)</a:t>
            </a:r>
            <a:r>
              <a:rPr lang="zh-CN" altLang="en-US" sz="1100" dirty="0">
                <a:latin typeface="+mn-ea"/>
              </a:rPr>
              <a:t>打分的电影评论。我们的积极数据集包含“积极的”和“非常积极的”评论，而我们的消极数据集包含“消极的”或“非常消极的”评论。每个情绪数据集都有</a:t>
            </a:r>
            <a:r>
              <a:rPr lang="zh-CN" altLang="en-US" sz="1600" dirty="0">
                <a:latin typeface="+mn-ea"/>
              </a:rPr>
              <a:t>大约</a:t>
            </a:r>
            <a:r>
              <a:rPr lang="en-US" altLang="zh-CN" sz="1600" dirty="0">
                <a:latin typeface="+mn-ea"/>
              </a:rPr>
              <a:t>4K</a:t>
            </a:r>
            <a:r>
              <a:rPr lang="zh-CN" altLang="en-US" sz="1100" dirty="0">
                <a:latin typeface="+mn-ea"/>
              </a:rPr>
              <a:t>的评论。</a:t>
            </a:r>
            <a:endParaRPr kumimoji="1" lang="zh-CN" altLang="en-US" sz="1100" dirty="0">
              <a:latin typeface="+mn-ea"/>
            </a:endParaRPr>
          </a:p>
        </p:txBody>
      </p:sp>
    </p:spTree>
    <p:extLst>
      <p:ext uri="{BB962C8B-B14F-4D97-AF65-F5344CB8AC3E}">
        <p14:creationId xmlns:p14="http://schemas.microsoft.com/office/powerpoint/2010/main" val="4150524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2705" y="118637"/>
            <a:ext cx="7053873" cy="425758"/>
          </a:xfrm>
          <a:prstGeom prst="rect">
            <a:avLst/>
          </a:prstGeom>
          <a:noFill/>
        </p:spPr>
        <p:txBody>
          <a:bodyPr wrap="square" rtlCol="0">
            <a:spAutoFit/>
          </a:bodyPr>
          <a:lstStyle/>
          <a:p>
            <a:pPr>
              <a:lnSpc>
                <a:spcPts val="2600"/>
              </a:lnSpc>
            </a:pPr>
            <a:r>
              <a:rPr kumimoji="1" lang="zh-CN" altLang="en-US" sz="2600" dirty="0">
                <a:solidFill>
                  <a:srgbClr val="A51E36"/>
                </a:solidFill>
                <a:latin typeface="兰亭黑-简 中黑" charset="-122"/>
                <a:ea typeface="兰亭黑-简 中黑" charset="-122"/>
                <a:cs typeface="Gotham Bold" charset="0"/>
              </a:rPr>
              <a:t>实验</a:t>
            </a:r>
            <a:endParaRPr kumimoji="1" lang="en-US" altLang="zh-CN" sz="2600" dirty="0">
              <a:solidFill>
                <a:srgbClr val="A51E36"/>
              </a:solidFill>
              <a:latin typeface="兰亭黑-简 中黑" charset="-122"/>
              <a:ea typeface="兰亭黑-简 中黑" charset="-122"/>
              <a:cs typeface="Gotham Bold" charset="0"/>
            </a:endParaRPr>
          </a:p>
        </p:txBody>
      </p:sp>
      <p:sp>
        <p:nvSpPr>
          <p:cNvPr id="3" name="文本框 2">
            <a:extLst>
              <a:ext uri="{FF2B5EF4-FFF2-40B4-BE49-F238E27FC236}">
                <a16:creationId xmlns:a16="http://schemas.microsoft.com/office/drawing/2014/main" id="{806A3A48-084B-F843-B31D-3B1CD36CD9BB}"/>
              </a:ext>
            </a:extLst>
          </p:cNvPr>
          <p:cNvSpPr txBox="1"/>
          <p:nvPr/>
        </p:nvSpPr>
        <p:spPr>
          <a:xfrm>
            <a:off x="2183954" y="3799780"/>
            <a:ext cx="7343192" cy="1384995"/>
          </a:xfrm>
          <a:prstGeom prst="rect">
            <a:avLst/>
          </a:prstGeom>
          <a:noFill/>
        </p:spPr>
        <p:txBody>
          <a:bodyPr wrap="square" rtlCol="0">
            <a:spAutoFit/>
          </a:bodyPr>
          <a:lstStyle/>
          <a:p>
            <a:pPr marL="342900" indent="-342900">
              <a:buAutoNum type="arabicPeriod"/>
            </a:pPr>
            <a:r>
              <a:rPr kumimoji="1" lang="en-US" altLang="zh-CN" sz="1400" dirty="0">
                <a:latin typeface="+mn-ea"/>
              </a:rPr>
              <a:t>DAPT</a:t>
            </a:r>
          </a:p>
          <a:p>
            <a:pPr marL="342900" indent="-342900">
              <a:buAutoNum type="arabicPeriod"/>
            </a:pPr>
            <a:r>
              <a:rPr kumimoji="1" lang="en-US" altLang="zh-CN" sz="1400" dirty="0">
                <a:latin typeface="+mn-ea"/>
              </a:rPr>
              <a:t>PPLM</a:t>
            </a:r>
          </a:p>
          <a:p>
            <a:pPr marL="342900" indent="-342900">
              <a:buAutoNum type="arabicPeriod"/>
            </a:pPr>
            <a:r>
              <a:rPr kumimoji="1" lang="en-US" altLang="zh-CN" sz="1400" dirty="0">
                <a:latin typeface="+mn-ea"/>
              </a:rPr>
              <a:t>GeDi</a:t>
            </a:r>
          </a:p>
          <a:p>
            <a:pPr marL="342900" indent="-342900">
              <a:buAutoNum type="arabicPeriod"/>
            </a:pPr>
            <a:r>
              <a:rPr kumimoji="1" lang="en-US" altLang="zh-CN" sz="1400" dirty="0">
                <a:latin typeface="+mn-ea"/>
              </a:rPr>
              <a:t>Dexpert</a:t>
            </a:r>
            <a:r>
              <a:rPr kumimoji="1" lang="zh-CN" altLang="en-US" sz="1400" dirty="0">
                <a:latin typeface="+mn-ea"/>
              </a:rPr>
              <a:t>（</a:t>
            </a:r>
            <a:r>
              <a:rPr kumimoji="1" lang="en-US" altLang="zh-CN" sz="1400" dirty="0">
                <a:latin typeface="+mn-ea"/>
              </a:rPr>
              <a:t>anti-only</a:t>
            </a:r>
            <a:r>
              <a:rPr kumimoji="1" lang="zh-CN" altLang="en-US" sz="1400" dirty="0">
                <a:latin typeface="+mn-ea"/>
              </a:rPr>
              <a:t>）</a:t>
            </a:r>
            <a:endParaRPr kumimoji="1" lang="en-US" altLang="zh-CN" sz="1400" dirty="0">
              <a:latin typeface="+mn-ea"/>
            </a:endParaRPr>
          </a:p>
          <a:p>
            <a:pPr marL="342900" indent="-342900">
              <a:buAutoNum type="arabicPeriod"/>
            </a:pPr>
            <a:r>
              <a:rPr lang="en" altLang="zh-CN" sz="1400" dirty="0">
                <a:latin typeface="+mn-ea"/>
              </a:rPr>
              <a:t>Positive/Negative Experts</a:t>
            </a:r>
            <a:endParaRPr kumimoji="1" lang="en-US" altLang="zh-CN" sz="1400" dirty="0">
              <a:latin typeface="+mn-ea"/>
            </a:endParaRPr>
          </a:p>
          <a:p>
            <a:pPr marL="342900" indent="-342900">
              <a:buAutoNum type="arabicPeriod"/>
            </a:pPr>
            <a:r>
              <a:rPr kumimoji="1" lang="en-US" altLang="zh-CN" sz="1400" dirty="0">
                <a:latin typeface="+mn-ea"/>
              </a:rPr>
              <a:t>CTRL</a:t>
            </a:r>
            <a:endParaRPr kumimoji="1" lang="zh-CN" altLang="en-US" sz="1400" dirty="0">
              <a:latin typeface="+mn-ea"/>
            </a:endParaRPr>
          </a:p>
        </p:txBody>
      </p:sp>
      <p:sp>
        <p:nvSpPr>
          <p:cNvPr id="6" name="文本框 5">
            <a:extLst>
              <a:ext uri="{FF2B5EF4-FFF2-40B4-BE49-F238E27FC236}">
                <a16:creationId xmlns:a16="http://schemas.microsoft.com/office/drawing/2014/main" id="{410C57D4-DD1D-1942-B210-8AAAD37B15C6}"/>
              </a:ext>
            </a:extLst>
          </p:cNvPr>
          <p:cNvSpPr txBox="1"/>
          <p:nvPr/>
        </p:nvSpPr>
        <p:spPr>
          <a:xfrm>
            <a:off x="319689" y="4045652"/>
            <a:ext cx="7053873" cy="391261"/>
          </a:xfrm>
          <a:prstGeom prst="rect">
            <a:avLst/>
          </a:prstGeom>
          <a:noFill/>
        </p:spPr>
        <p:txBody>
          <a:bodyPr wrap="square" rtlCol="0">
            <a:spAutoFit/>
          </a:bodyPr>
          <a:lstStyle/>
          <a:p>
            <a:pPr>
              <a:lnSpc>
                <a:spcPts val="2600"/>
              </a:lnSpc>
            </a:pPr>
            <a:r>
              <a:rPr kumimoji="1" lang="en-US" altLang="zh-CN" sz="1600" dirty="0" err="1">
                <a:solidFill>
                  <a:srgbClr val="A51E36"/>
                </a:solidFill>
                <a:latin typeface="兰亭黑-简 中黑" charset="-122"/>
                <a:ea typeface="兰亭黑-简 中黑" charset="-122"/>
                <a:cs typeface="Gotham Bold" charset="0"/>
              </a:rPr>
              <a:t>BaseLines</a:t>
            </a:r>
            <a:endParaRPr kumimoji="1" lang="en-US" altLang="zh-CN" sz="1600" dirty="0">
              <a:solidFill>
                <a:srgbClr val="A51E36"/>
              </a:solidFill>
              <a:latin typeface="兰亭黑-简 中黑" charset="-122"/>
              <a:ea typeface="兰亭黑-简 中黑" charset="-122"/>
              <a:cs typeface="Gotham Bold" charset="0"/>
            </a:endParaRPr>
          </a:p>
        </p:txBody>
      </p:sp>
      <p:sp>
        <p:nvSpPr>
          <p:cNvPr id="7" name="文本框 6">
            <a:extLst>
              <a:ext uri="{FF2B5EF4-FFF2-40B4-BE49-F238E27FC236}">
                <a16:creationId xmlns:a16="http://schemas.microsoft.com/office/drawing/2014/main" id="{6C8F0304-C51A-7440-B514-6AC80E83B77C}"/>
              </a:ext>
            </a:extLst>
          </p:cNvPr>
          <p:cNvSpPr txBox="1"/>
          <p:nvPr/>
        </p:nvSpPr>
        <p:spPr>
          <a:xfrm>
            <a:off x="113427" y="544395"/>
            <a:ext cx="7053873" cy="425758"/>
          </a:xfrm>
          <a:prstGeom prst="rect">
            <a:avLst/>
          </a:prstGeom>
          <a:noFill/>
        </p:spPr>
        <p:txBody>
          <a:bodyPr wrap="square" rtlCol="0">
            <a:spAutoFit/>
          </a:bodyPr>
          <a:lstStyle/>
          <a:p>
            <a:pPr>
              <a:lnSpc>
                <a:spcPts val="2600"/>
              </a:lnSpc>
            </a:pPr>
            <a:r>
              <a:rPr kumimoji="1" lang="en-US" altLang="zh-CN" sz="1600" dirty="0">
                <a:solidFill>
                  <a:srgbClr val="A51E36"/>
                </a:solidFill>
                <a:latin typeface="兰亭黑-简 中黑" charset="-122"/>
                <a:ea typeface="兰亭黑-简 中黑" charset="-122"/>
                <a:cs typeface="Gotham Bold" charset="0"/>
              </a:rPr>
              <a:t>Generation</a:t>
            </a:r>
            <a:r>
              <a:rPr kumimoji="1" lang="zh-CN" altLang="en-US" sz="1600" dirty="0">
                <a:solidFill>
                  <a:srgbClr val="A51E36"/>
                </a:solidFill>
                <a:latin typeface="兰亭黑-简 中黑" charset="-122"/>
                <a:ea typeface="兰亭黑-简 中黑" charset="-122"/>
                <a:cs typeface="Gotham Bold" charset="0"/>
              </a:rPr>
              <a:t> </a:t>
            </a:r>
            <a:r>
              <a:rPr kumimoji="1" lang="en-US" altLang="zh-CN" sz="1600" dirty="0">
                <a:solidFill>
                  <a:srgbClr val="A51E36"/>
                </a:solidFill>
                <a:latin typeface="兰亭黑-简 中黑" charset="-122"/>
                <a:ea typeface="兰亭黑-简 中黑" charset="-122"/>
                <a:cs typeface="Gotham Bold" charset="0"/>
              </a:rPr>
              <a:t>Promot</a:t>
            </a:r>
            <a:r>
              <a:rPr kumimoji="1" lang="zh-CN" altLang="en-US" sz="2600" dirty="0">
                <a:solidFill>
                  <a:srgbClr val="A51E36"/>
                </a:solidFill>
                <a:latin typeface="兰亭黑-简 中黑" charset="-122"/>
                <a:ea typeface="兰亭黑-简 中黑" charset="-122"/>
                <a:cs typeface="Gotham Bold" charset="0"/>
              </a:rPr>
              <a:t>：</a:t>
            </a:r>
            <a:endParaRPr kumimoji="1" lang="en-US" altLang="zh-CN" sz="2600" dirty="0">
              <a:solidFill>
                <a:srgbClr val="A51E36"/>
              </a:solidFill>
              <a:latin typeface="兰亭黑-简 中黑" charset="-122"/>
              <a:ea typeface="兰亭黑-简 中黑" charset="-122"/>
              <a:cs typeface="Gotham Bold" charset="0"/>
            </a:endParaRPr>
          </a:p>
        </p:txBody>
      </p:sp>
      <p:sp>
        <p:nvSpPr>
          <p:cNvPr id="2" name="文本框 1">
            <a:extLst>
              <a:ext uri="{FF2B5EF4-FFF2-40B4-BE49-F238E27FC236}">
                <a16:creationId xmlns:a16="http://schemas.microsoft.com/office/drawing/2014/main" id="{31570329-6090-BD4A-8CC8-AB8380388849}"/>
              </a:ext>
            </a:extLst>
          </p:cNvPr>
          <p:cNvSpPr txBox="1"/>
          <p:nvPr/>
        </p:nvSpPr>
        <p:spPr>
          <a:xfrm>
            <a:off x="285471" y="925823"/>
            <a:ext cx="8573057" cy="2566472"/>
          </a:xfrm>
          <a:prstGeom prst="rect">
            <a:avLst/>
          </a:prstGeom>
          <a:noFill/>
        </p:spPr>
        <p:txBody>
          <a:bodyPr wrap="square" rtlCol="0">
            <a:spAutoFit/>
          </a:bodyPr>
          <a:lstStyle/>
          <a:p>
            <a:pPr>
              <a:lnSpc>
                <a:spcPct val="150000"/>
              </a:lnSpc>
            </a:pPr>
            <a:r>
              <a:rPr kumimoji="1" lang="zh-CN" altLang="en-US" dirty="0">
                <a:latin typeface="+mn-ea"/>
              </a:rPr>
              <a:t>为了测试我们的方法在情感专家受训的领域</a:t>
            </a:r>
            <a:r>
              <a:rPr kumimoji="1" lang="en-US" altLang="zh-CN" dirty="0">
                <a:latin typeface="+mn-ea"/>
              </a:rPr>
              <a:t>(</a:t>
            </a:r>
            <a:r>
              <a:rPr kumimoji="1" lang="zh-CN" altLang="en-US" dirty="0">
                <a:latin typeface="+mn-ea"/>
              </a:rPr>
              <a:t>电影评论</a:t>
            </a:r>
            <a:r>
              <a:rPr kumimoji="1" lang="en-US" altLang="zh-CN" dirty="0">
                <a:latin typeface="+mn-ea"/>
              </a:rPr>
              <a:t>)</a:t>
            </a:r>
            <a:r>
              <a:rPr kumimoji="1" lang="zh-CN" altLang="en-US" dirty="0">
                <a:latin typeface="+mn-ea"/>
              </a:rPr>
              <a:t>之外控制情感的能力</a:t>
            </a:r>
            <a:endParaRPr kumimoji="1" lang="en-US" altLang="zh-CN" dirty="0">
              <a:latin typeface="+mn-ea"/>
            </a:endParaRPr>
          </a:p>
          <a:p>
            <a:pPr>
              <a:lnSpc>
                <a:spcPct val="150000"/>
              </a:lnSpc>
            </a:pPr>
            <a:r>
              <a:rPr kumimoji="1" lang="zh-CN" altLang="en-US" b="1" dirty="0">
                <a:latin typeface="+mn-ea"/>
              </a:rPr>
              <a:t>第一步</a:t>
            </a:r>
            <a:r>
              <a:rPr kumimoji="1" lang="zh-CN" altLang="en-US" dirty="0">
                <a:latin typeface="+mn-ea"/>
              </a:rPr>
              <a:t>：我们从开放网络文本语料库</a:t>
            </a:r>
            <a:r>
              <a:rPr kumimoji="1" lang="en-US" altLang="zh-CN" dirty="0">
                <a:latin typeface="+mn-ea"/>
              </a:rPr>
              <a:t>(OWT)</a:t>
            </a:r>
            <a:r>
              <a:rPr kumimoji="1" lang="zh-CN" altLang="en-US" dirty="0">
                <a:latin typeface="+mn-ea"/>
              </a:rPr>
              <a:t>收集了</a:t>
            </a:r>
            <a:r>
              <a:rPr kumimoji="1" lang="en-US" altLang="zh-CN" dirty="0">
                <a:latin typeface="+mn-ea"/>
              </a:rPr>
              <a:t>100K</a:t>
            </a:r>
            <a:r>
              <a:rPr kumimoji="1" lang="zh-CN" altLang="en-US" dirty="0">
                <a:latin typeface="+mn-ea"/>
              </a:rPr>
              <a:t>的提示数据集。</a:t>
            </a:r>
            <a:endParaRPr kumimoji="1" lang="en-US" altLang="zh-CN" dirty="0">
              <a:latin typeface="+mn-ea"/>
            </a:endParaRPr>
          </a:p>
          <a:p>
            <a:pPr>
              <a:lnSpc>
                <a:spcPct val="150000"/>
              </a:lnSpc>
            </a:pPr>
            <a:r>
              <a:rPr kumimoji="1" lang="zh-CN" altLang="en-US" b="1" dirty="0">
                <a:latin typeface="+mn-ea"/>
              </a:rPr>
              <a:t>第二步</a:t>
            </a:r>
            <a:r>
              <a:rPr kumimoji="1" lang="zh-CN" altLang="en-US" dirty="0">
                <a:latin typeface="+mn-ea"/>
              </a:rPr>
              <a:t>：我们从基础</a:t>
            </a:r>
            <a:r>
              <a:rPr kumimoji="1" lang="en-US" altLang="zh-CN" dirty="0">
                <a:latin typeface="+mn-ea"/>
              </a:rPr>
              <a:t>LM</a:t>
            </a:r>
            <a:r>
              <a:rPr kumimoji="1" lang="zh-CN" altLang="en-US" dirty="0">
                <a:latin typeface="+mn-ea"/>
              </a:rPr>
              <a:t>中为每个提示产生多个生成文本，并使用</a:t>
            </a:r>
            <a:r>
              <a:rPr kumimoji="1" lang="en-US" altLang="zh-CN" dirty="0">
                <a:latin typeface="+mn-ea"/>
              </a:rPr>
              <a:t>HuggingFace</a:t>
            </a:r>
            <a:r>
              <a:rPr kumimoji="1" lang="zh-CN" altLang="en-US" dirty="0">
                <a:latin typeface="+mn-ea"/>
              </a:rPr>
              <a:t>的基于</a:t>
            </a:r>
            <a:r>
              <a:rPr kumimoji="1" lang="en-US" altLang="zh-CN" dirty="0">
                <a:latin typeface="+mn-ea"/>
              </a:rPr>
              <a:t>SST-5</a:t>
            </a:r>
            <a:r>
              <a:rPr kumimoji="1" lang="zh-CN" altLang="en-US" dirty="0">
                <a:latin typeface="+mn-ea"/>
              </a:rPr>
              <a:t>电影评论的情感分析分类器对它们进行评分。使用从基本</a:t>
            </a:r>
            <a:r>
              <a:rPr kumimoji="1" lang="en-US" altLang="zh-CN" dirty="0">
                <a:latin typeface="+mn-ea"/>
              </a:rPr>
              <a:t>LM</a:t>
            </a:r>
            <a:r>
              <a:rPr kumimoji="1" lang="zh-CN" altLang="en-US" dirty="0">
                <a:latin typeface="+mn-ea"/>
              </a:rPr>
              <a:t>生成的这些生成文本，我们构建了三个提示数据集</a:t>
            </a:r>
            <a:r>
              <a:rPr kumimoji="1" lang="en-US" altLang="zh-CN" sz="1400" dirty="0">
                <a:latin typeface="+mn-ea"/>
              </a:rPr>
              <a:t>:</a:t>
            </a:r>
          </a:p>
          <a:p>
            <a:pPr>
              <a:lnSpc>
                <a:spcPct val="150000"/>
              </a:lnSpc>
            </a:pPr>
            <a:r>
              <a:rPr kumimoji="1" lang="en-US" altLang="zh-CN" sz="1400" dirty="0">
                <a:latin typeface="+mn-ea"/>
              </a:rPr>
              <a:t>	(1)5K“</a:t>
            </a:r>
            <a:r>
              <a:rPr kumimoji="1" lang="zh-CN" altLang="en-US" sz="1400" dirty="0">
                <a:latin typeface="+mn-ea"/>
              </a:rPr>
              <a:t>中性”提示</a:t>
            </a:r>
            <a:r>
              <a:rPr kumimoji="1" lang="zh-CN" altLang="en-US" dirty="0">
                <a:latin typeface="+mn-ea"/>
              </a:rPr>
              <a:t>，它导致</a:t>
            </a:r>
            <a:r>
              <a:rPr kumimoji="1" lang="en-US" altLang="zh-CN" dirty="0">
                <a:latin typeface="+mn-ea"/>
              </a:rPr>
              <a:t>12</a:t>
            </a:r>
            <a:r>
              <a:rPr kumimoji="1" lang="zh-CN" altLang="en-US" dirty="0">
                <a:latin typeface="+mn-ea"/>
              </a:rPr>
              <a:t>或</a:t>
            </a:r>
            <a:r>
              <a:rPr kumimoji="1" lang="en-US" altLang="zh-CN" dirty="0">
                <a:latin typeface="+mn-ea"/>
              </a:rPr>
              <a:t>13</a:t>
            </a:r>
            <a:r>
              <a:rPr kumimoji="1" lang="zh-CN" altLang="en-US" dirty="0">
                <a:latin typeface="+mn-ea"/>
              </a:rPr>
              <a:t>个正延续</a:t>
            </a:r>
            <a:r>
              <a:rPr kumimoji="1" lang="en-US" altLang="zh-CN" dirty="0">
                <a:latin typeface="+mn-ea"/>
              </a:rPr>
              <a:t>;</a:t>
            </a:r>
          </a:p>
          <a:p>
            <a:pPr>
              <a:lnSpc>
                <a:spcPct val="150000"/>
              </a:lnSpc>
            </a:pPr>
            <a:r>
              <a:rPr kumimoji="1" lang="en-US" altLang="zh-CN" dirty="0">
                <a:latin typeface="+mn-ea"/>
              </a:rPr>
              <a:t>	(2)2.5K“</a:t>
            </a:r>
            <a:r>
              <a:rPr kumimoji="1" lang="zh-CN" altLang="en-US" dirty="0">
                <a:latin typeface="+mn-ea"/>
              </a:rPr>
              <a:t>负”提示，它导致</a:t>
            </a:r>
            <a:r>
              <a:rPr kumimoji="1" lang="en-US" altLang="zh-CN" dirty="0">
                <a:latin typeface="+mn-ea"/>
              </a:rPr>
              <a:t>25</a:t>
            </a:r>
            <a:r>
              <a:rPr kumimoji="1" lang="zh-CN" altLang="en-US" dirty="0">
                <a:latin typeface="+mn-ea"/>
              </a:rPr>
              <a:t>个负延续</a:t>
            </a:r>
            <a:r>
              <a:rPr kumimoji="1" lang="en-US" altLang="zh-CN" dirty="0">
                <a:latin typeface="+mn-ea"/>
              </a:rPr>
              <a:t>;</a:t>
            </a:r>
          </a:p>
          <a:p>
            <a:pPr>
              <a:lnSpc>
                <a:spcPct val="150000"/>
              </a:lnSpc>
            </a:pPr>
            <a:r>
              <a:rPr kumimoji="1" lang="en-US" altLang="zh-CN" dirty="0">
                <a:latin typeface="+mn-ea"/>
              </a:rPr>
              <a:t>	(3)2.5K“</a:t>
            </a:r>
            <a:r>
              <a:rPr kumimoji="1" lang="zh-CN" altLang="en-US" dirty="0">
                <a:latin typeface="+mn-ea"/>
              </a:rPr>
              <a:t>正”提示，它导致</a:t>
            </a:r>
            <a:r>
              <a:rPr kumimoji="1" lang="en-US" altLang="zh-CN" dirty="0">
                <a:latin typeface="+mn-ea"/>
              </a:rPr>
              <a:t>24</a:t>
            </a:r>
            <a:r>
              <a:rPr kumimoji="1" lang="zh-CN" altLang="en-US" dirty="0">
                <a:latin typeface="+mn-ea"/>
              </a:rPr>
              <a:t>或</a:t>
            </a:r>
            <a:r>
              <a:rPr kumimoji="1" lang="en-US" altLang="zh-CN" dirty="0">
                <a:latin typeface="+mn-ea"/>
              </a:rPr>
              <a:t>25</a:t>
            </a:r>
            <a:r>
              <a:rPr kumimoji="1" lang="zh-CN" altLang="en-US" dirty="0">
                <a:latin typeface="+mn-ea"/>
              </a:rPr>
              <a:t>个正延续。</a:t>
            </a:r>
            <a:endParaRPr kumimoji="1" lang="en-US" altLang="zh-CN" dirty="0">
              <a:latin typeface="+mn-ea"/>
            </a:endParaRPr>
          </a:p>
          <a:p>
            <a:pPr>
              <a:lnSpc>
                <a:spcPct val="150000"/>
              </a:lnSpc>
            </a:pPr>
            <a:r>
              <a:rPr kumimoji="1" lang="zh-CN" altLang="en-US" dirty="0">
                <a:latin typeface="+mn-ea"/>
              </a:rPr>
              <a:t>我们把消极和积极的提示视为对立的设置，在这里，任务是引导到相反的情绪提示。</a:t>
            </a:r>
          </a:p>
        </p:txBody>
      </p:sp>
    </p:spTree>
    <p:extLst>
      <p:ext uri="{BB962C8B-B14F-4D97-AF65-F5344CB8AC3E}">
        <p14:creationId xmlns:p14="http://schemas.microsoft.com/office/powerpoint/2010/main" val="4212671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86086" y="185076"/>
            <a:ext cx="7053873" cy="425758"/>
          </a:xfrm>
          <a:prstGeom prst="rect">
            <a:avLst/>
          </a:prstGeom>
          <a:noFill/>
        </p:spPr>
        <p:txBody>
          <a:bodyPr wrap="square" rtlCol="0">
            <a:spAutoFit/>
          </a:bodyPr>
          <a:lstStyle/>
          <a:p>
            <a:pPr>
              <a:lnSpc>
                <a:spcPts val="2600"/>
              </a:lnSpc>
            </a:pPr>
            <a:r>
              <a:rPr kumimoji="1" lang="zh-CN" altLang="en-US" sz="2600" dirty="0">
                <a:solidFill>
                  <a:srgbClr val="A51E36"/>
                </a:solidFill>
                <a:latin typeface="兰亭黑-简 中黑" charset="-122"/>
                <a:ea typeface="兰亭黑-简 中黑" charset="-122"/>
                <a:cs typeface="Gotham Bold" charset="0"/>
              </a:rPr>
              <a:t>实验结果</a:t>
            </a:r>
            <a:endParaRPr kumimoji="1" lang="en-US" altLang="zh-CN" sz="2600" dirty="0">
              <a:solidFill>
                <a:srgbClr val="A51E36"/>
              </a:solidFill>
              <a:latin typeface="兰亭黑-简 中黑" charset="-122"/>
              <a:ea typeface="兰亭黑-简 中黑" charset="-122"/>
              <a:cs typeface="Gotham Bold" charset="0"/>
            </a:endParaRPr>
          </a:p>
        </p:txBody>
      </p:sp>
      <p:sp>
        <p:nvSpPr>
          <p:cNvPr id="3" name="文本框 2">
            <a:extLst>
              <a:ext uri="{FF2B5EF4-FFF2-40B4-BE49-F238E27FC236}">
                <a16:creationId xmlns:a16="http://schemas.microsoft.com/office/drawing/2014/main" id="{806A3A48-084B-F843-B31D-3B1CD36CD9BB}"/>
              </a:ext>
            </a:extLst>
          </p:cNvPr>
          <p:cNvSpPr txBox="1"/>
          <p:nvPr/>
        </p:nvSpPr>
        <p:spPr>
          <a:xfrm>
            <a:off x="200722" y="2794851"/>
            <a:ext cx="8600712" cy="2232919"/>
          </a:xfrm>
          <a:prstGeom prst="rect">
            <a:avLst/>
          </a:prstGeom>
          <a:noFill/>
        </p:spPr>
        <p:txBody>
          <a:bodyPr wrap="square" rtlCol="0">
            <a:spAutoFit/>
          </a:bodyPr>
          <a:lstStyle/>
          <a:p>
            <a:pPr marL="342900" indent="-342900">
              <a:lnSpc>
                <a:spcPct val="150000"/>
              </a:lnSpc>
              <a:buFont typeface="+mj-lt"/>
              <a:buAutoNum type="arabicPeriod"/>
            </a:pPr>
            <a:r>
              <a:rPr kumimoji="1" lang="en" altLang="zh-CN" dirty="0">
                <a:latin typeface="+mn-ea"/>
              </a:rPr>
              <a:t>experts</a:t>
            </a:r>
            <a:r>
              <a:rPr kumimoji="1" lang="zh-CN" altLang="en-US" dirty="0">
                <a:latin typeface="+mn-ea"/>
              </a:rPr>
              <a:t>在中性提示和消极提示上的表现都</a:t>
            </a:r>
            <a:r>
              <a:rPr kumimoji="1" lang="zh-CN" altLang="en-US" sz="1400" b="1" dirty="0">
                <a:latin typeface="+mn-ea"/>
              </a:rPr>
              <a:t>大大优于以往的可控生成方法</a:t>
            </a:r>
            <a:r>
              <a:rPr kumimoji="1" lang="en-US" altLang="zh-CN" dirty="0">
                <a:latin typeface="+mn-ea"/>
              </a:rPr>
              <a:t>(</a:t>
            </a:r>
            <a:r>
              <a:rPr kumimoji="1" lang="en" altLang="zh-CN" dirty="0">
                <a:latin typeface="+mn-ea"/>
              </a:rPr>
              <a:t>PPLM</a:t>
            </a:r>
            <a:r>
              <a:rPr kumimoji="1" lang="zh-CN" altLang="en" dirty="0">
                <a:latin typeface="+mn-ea"/>
              </a:rPr>
              <a:t>、</a:t>
            </a:r>
            <a:r>
              <a:rPr kumimoji="1" lang="en" altLang="zh-CN" dirty="0">
                <a:latin typeface="+mn-ea"/>
              </a:rPr>
              <a:t>CTRL</a:t>
            </a:r>
            <a:r>
              <a:rPr kumimoji="1" lang="zh-CN" altLang="en" dirty="0">
                <a:latin typeface="+mn-ea"/>
              </a:rPr>
              <a:t>、</a:t>
            </a:r>
            <a:r>
              <a:rPr kumimoji="1" lang="en" altLang="zh-CN" dirty="0">
                <a:latin typeface="+mn-ea"/>
              </a:rPr>
              <a:t>DAPT</a:t>
            </a:r>
            <a:r>
              <a:rPr kumimoji="1" lang="zh-CN" altLang="en" dirty="0">
                <a:latin typeface="+mn-ea"/>
              </a:rPr>
              <a:t>、</a:t>
            </a:r>
            <a:r>
              <a:rPr kumimoji="1" lang="en" altLang="zh-CN" dirty="0">
                <a:latin typeface="+mn-ea"/>
              </a:rPr>
              <a:t>GeDi)</a:t>
            </a:r>
            <a:r>
              <a:rPr kumimoji="1" lang="zh-CN" altLang="en" dirty="0">
                <a:latin typeface="+mn-ea"/>
              </a:rPr>
              <a:t>。</a:t>
            </a:r>
            <a:endParaRPr kumimoji="1" lang="en-US" altLang="zh-CN" dirty="0">
              <a:latin typeface="+mn-ea"/>
            </a:endParaRPr>
          </a:p>
          <a:p>
            <a:pPr marL="342900" indent="-342900">
              <a:lnSpc>
                <a:spcPct val="150000"/>
              </a:lnSpc>
              <a:buFont typeface="+mj-lt"/>
              <a:buAutoNum type="arabicPeriod"/>
            </a:pPr>
            <a:r>
              <a:rPr kumimoji="1" lang="zh-CN" altLang="en-US" dirty="0">
                <a:latin typeface="+mn-ea"/>
              </a:rPr>
              <a:t>虽然积极专家和消极专家都取得了不错的表现</a:t>
            </a:r>
            <a:r>
              <a:rPr kumimoji="1" lang="en-US" altLang="zh-CN" dirty="0">
                <a:latin typeface="+mn-ea"/>
              </a:rPr>
              <a:t>(</a:t>
            </a:r>
            <a:r>
              <a:rPr kumimoji="1" lang="zh-CN" altLang="en-US" dirty="0">
                <a:latin typeface="+mn-ea"/>
              </a:rPr>
              <a:t>甚至在消极提示下表现最好</a:t>
            </a:r>
            <a:r>
              <a:rPr kumimoji="1" lang="en-US" altLang="zh-CN" dirty="0">
                <a:latin typeface="+mn-ea"/>
              </a:rPr>
              <a:t>)</a:t>
            </a:r>
            <a:r>
              <a:rPr kumimoji="1" lang="zh-CN" altLang="en-US" dirty="0">
                <a:latin typeface="+mn-ea"/>
              </a:rPr>
              <a:t>，但他们这样做是</a:t>
            </a:r>
            <a:r>
              <a:rPr kumimoji="1" lang="zh-CN" altLang="en-US" b="1" dirty="0">
                <a:latin typeface="+mn-ea"/>
              </a:rPr>
              <a:t>以降低流畅性为代价的</a:t>
            </a:r>
            <a:r>
              <a:rPr kumimoji="1" lang="zh-CN" altLang="en-US" dirty="0">
                <a:latin typeface="+mn-ea"/>
              </a:rPr>
              <a:t>。</a:t>
            </a:r>
            <a:endParaRPr kumimoji="1" lang="en-US" altLang="zh-CN" dirty="0">
              <a:latin typeface="+mn-ea"/>
            </a:endParaRPr>
          </a:p>
          <a:p>
            <a:pPr marL="342900" indent="-342900">
              <a:lnSpc>
                <a:spcPct val="150000"/>
              </a:lnSpc>
              <a:buFont typeface="+mj-lt"/>
              <a:buAutoNum type="arabicPeriod"/>
            </a:pPr>
            <a:r>
              <a:rPr kumimoji="1" lang="zh-CN" altLang="en-US" dirty="0">
                <a:latin typeface="+mn-ea"/>
              </a:rPr>
              <a:t>同时，</a:t>
            </a:r>
            <a:r>
              <a:rPr kumimoji="1" lang="en-US" altLang="zh-CN" dirty="0">
                <a:latin typeface="+mn-ea"/>
              </a:rPr>
              <a:t>DAPT</a:t>
            </a:r>
            <a:r>
              <a:rPr kumimoji="1" lang="zh-CN" altLang="en-US" dirty="0">
                <a:latin typeface="+mn-ea"/>
              </a:rPr>
              <a:t>在保持流畅性的同时更有效，因为它的训练域与提示域</a:t>
            </a:r>
            <a:r>
              <a:rPr kumimoji="1" lang="en-US" altLang="zh-CN" dirty="0">
                <a:latin typeface="+mn-ea"/>
              </a:rPr>
              <a:t>(</a:t>
            </a:r>
            <a:r>
              <a:rPr kumimoji="1" lang="zh-CN" altLang="en-US" dirty="0">
                <a:latin typeface="+mn-ea"/>
              </a:rPr>
              <a:t>即</a:t>
            </a:r>
            <a:r>
              <a:rPr kumimoji="1" lang="en-US" altLang="zh-CN" dirty="0">
                <a:latin typeface="+mn-ea"/>
              </a:rPr>
              <a:t>OWT)</a:t>
            </a:r>
            <a:r>
              <a:rPr kumimoji="1" lang="zh-CN" altLang="en-US" dirty="0">
                <a:latin typeface="+mn-ea"/>
              </a:rPr>
              <a:t>是相同的，但在需要更主动转向的消极提示环境中，它的性能大幅下降。</a:t>
            </a:r>
            <a:endParaRPr kumimoji="1" lang="en-US" altLang="zh-CN" dirty="0">
              <a:latin typeface="+mn-ea"/>
            </a:endParaRPr>
          </a:p>
          <a:p>
            <a:pPr marL="342900" indent="-342900">
              <a:lnSpc>
                <a:spcPct val="150000"/>
              </a:lnSpc>
              <a:buFont typeface="+mj-lt"/>
              <a:buAutoNum type="arabicPeriod"/>
            </a:pPr>
            <a:r>
              <a:rPr kumimoji="1" lang="zh-CN" altLang="en-US" dirty="0">
                <a:latin typeface="+mn-ea"/>
              </a:rPr>
              <a:t>只有一个反专家的</a:t>
            </a:r>
            <a:r>
              <a:rPr kumimoji="1" lang="en-US" altLang="zh-CN" dirty="0">
                <a:latin typeface="+mn-ea"/>
              </a:rPr>
              <a:t>dexperts</a:t>
            </a:r>
            <a:r>
              <a:rPr kumimoji="1" lang="zh-CN" altLang="en-US" dirty="0">
                <a:latin typeface="+mn-ea"/>
              </a:rPr>
              <a:t>在中性提示中是有效的</a:t>
            </a:r>
            <a:r>
              <a:rPr kumimoji="1" lang="en-US" altLang="zh-CN" dirty="0">
                <a:latin typeface="+mn-ea"/>
              </a:rPr>
              <a:t>(</a:t>
            </a:r>
            <a:r>
              <a:rPr kumimoji="1" lang="zh-CN" altLang="en-US" dirty="0">
                <a:latin typeface="+mn-ea"/>
              </a:rPr>
              <a:t>表现超过或匹配</a:t>
            </a:r>
            <a:r>
              <a:rPr kumimoji="1" lang="en-US" altLang="zh-CN" dirty="0">
                <a:latin typeface="+mn-ea"/>
              </a:rPr>
              <a:t>CTRL</a:t>
            </a:r>
            <a:r>
              <a:rPr kumimoji="1" lang="zh-CN" altLang="en-US" dirty="0">
                <a:latin typeface="+mn-ea"/>
              </a:rPr>
              <a:t>和</a:t>
            </a:r>
            <a:r>
              <a:rPr kumimoji="1" lang="en-US" altLang="zh-CN" dirty="0">
                <a:latin typeface="+mn-ea"/>
              </a:rPr>
              <a:t>PPLM</a:t>
            </a:r>
            <a:r>
              <a:rPr kumimoji="1" lang="zh-CN" altLang="en-US" dirty="0">
                <a:latin typeface="+mn-ea"/>
              </a:rPr>
              <a:t>的表现</a:t>
            </a:r>
            <a:r>
              <a:rPr kumimoji="1" lang="en-US" altLang="zh-CN" dirty="0">
                <a:latin typeface="+mn-ea"/>
              </a:rPr>
              <a:t>)</a:t>
            </a:r>
            <a:r>
              <a:rPr kumimoji="1" lang="zh-CN" altLang="en-US" dirty="0">
                <a:latin typeface="+mn-ea"/>
              </a:rPr>
              <a:t>，但在消极提示设置中非常糟糕，</a:t>
            </a:r>
            <a:r>
              <a:rPr kumimoji="1" lang="zh-CN" altLang="en-US" sz="1400" b="1" dirty="0">
                <a:latin typeface="+mn-ea"/>
              </a:rPr>
              <a:t>证实了我们的直觉，即远离消极情绪并不能为积极情绪提供足够强的指导</a:t>
            </a:r>
            <a:r>
              <a:rPr kumimoji="1" lang="zh-CN" altLang="en-US" dirty="0">
                <a:latin typeface="+mn-ea"/>
              </a:rPr>
              <a:t>。</a:t>
            </a:r>
          </a:p>
        </p:txBody>
      </p:sp>
      <p:pic>
        <p:nvPicPr>
          <p:cNvPr id="2" name="图片 1">
            <a:extLst>
              <a:ext uri="{FF2B5EF4-FFF2-40B4-BE49-F238E27FC236}">
                <a16:creationId xmlns:a16="http://schemas.microsoft.com/office/drawing/2014/main" id="{75987615-7A54-3947-AAAF-18B8C9CEA706}"/>
              </a:ext>
            </a:extLst>
          </p:cNvPr>
          <p:cNvPicPr>
            <a:picLocks noChangeAspect="1"/>
          </p:cNvPicPr>
          <p:nvPr/>
        </p:nvPicPr>
        <p:blipFill>
          <a:blip r:embed="rId3"/>
          <a:stretch>
            <a:fillRect/>
          </a:stretch>
        </p:blipFill>
        <p:spPr>
          <a:xfrm>
            <a:off x="1773334" y="185076"/>
            <a:ext cx="4493651" cy="2609775"/>
          </a:xfrm>
          <a:prstGeom prst="rect">
            <a:avLst/>
          </a:prstGeom>
        </p:spPr>
      </p:pic>
    </p:spTree>
    <p:extLst>
      <p:ext uri="{BB962C8B-B14F-4D97-AF65-F5344CB8AC3E}">
        <p14:creationId xmlns:p14="http://schemas.microsoft.com/office/powerpoint/2010/main" val="386266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86086" y="185076"/>
            <a:ext cx="7053873" cy="425758"/>
          </a:xfrm>
          <a:prstGeom prst="rect">
            <a:avLst/>
          </a:prstGeom>
          <a:noFill/>
        </p:spPr>
        <p:txBody>
          <a:bodyPr wrap="square" rtlCol="0">
            <a:spAutoFit/>
          </a:bodyPr>
          <a:lstStyle/>
          <a:p>
            <a:pPr>
              <a:lnSpc>
                <a:spcPts val="2600"/>
              </a:lnSpc>
            </a:pPr>
            <a:r>
              <a:rPr kumimoji="1" lang="zh-CN" altLang="en-US" sz="2600" dirty="0">
                <a:solidFill>
                  <a:srgbClr val="A51E36"/>
                </a:solidFill>
                <a:latin typeface="兰亭黑-简 中黑" charset="-122"/>
                <a:ea typeface="兰亭黑-简 中黑" charset="-122"/>
                <a:cs typeface="Gotham Bold" charset="0"/>
              </a:rPr>
              <a:t>实验结果</a:t>
            </a:r>
            <a:endParaRPr kumimoji="1" lang="en-US" altLang="zh-CN" sz="2600" dirty="0">
              <a:solidFill>
                <a:srgbClr val="A51E36"/>
              </a:solidFill>
              <a:latin typeface="兰亭黑-简 中黑" charset="-122"/>
              <a:ea typeface="兰亭黑-简 中黑" charset="-122"/>
              <a:cs typeface="Gotham Bold" charset="0"/>
            </a:endParaRPr>
          </a:p>
        </p:txBody>
      </p:sp>
      <p:sp>
        <p:nvSpPr>
          <p:cNvPr id="3" name="文本框 2">
            <a:extLst>
              <a:ext uri="{FF2B5EF4-FFF2-40B4-BE49-F238E27FC236}">
                <a16:creationId xmlns:a16="http://schemas.microsoft.com/office/drawing/2014/main" id="{806A3A48-084B-F843-B31D-3B1CD36CD9BB}"/>
              </a:ext>
            </a:extLst>
          </p:cNvPr>
          <p:cNvSpPr txBox="1"/>
          <p:nvPr/>
        </p:nvSpPr>
        <p:spPr>
          <a:xfrm>
            <a:off x="509140" y="3632812"/>
            <a:ext cx="8125719" cy="1313693"/>
          </a:xfrm>
          <a:prstGeom prst="rect">
            <a:avLst/>
          </a:prstGeom>
          <a:noFill/>
        </p:spPr>
        <p:txBody>
          <a:bodyPr wrap="square" rtlCol="0">
            <a:spAutoFit/>
          </a:bodyPr>
          <a:lstStyle/>
          <a:p>
            <a:pPr>
              <a:lnSpc>
                <a:spcPct val="150000"/>
              </a:lnSpc>
            </a:pPr>
            <a:r>
              <a:rPr kumimoji="1" lang="zh-CN" altLang="en-US" sz="1400" b="1" dirty="0">
                <a:latin typeface="+mn-ea"/>
              </a:rPr>
              <a:t>人类评估</a:t>
            </a:r>
            <a:r>
              <a:rPr kumimoji="1" lang="zh-CN" altLang="en-US" dirty="0">
                <a:latin typeface="+mn-ea"/>
              </a:rPr>
              <a:t>：在消极提示下转向积极</a:t>
            </a:r>
            <a:r>
              <a:rPr kumimoji="1" lang="en-US" altLang="zh-CN" dirty="0">
                <a:latin typeface="+mn-ea"/>
              </a:rPr>
              <a:t>(</a:t>
            </a:r>
            <a:r>
              <a:rPr kumimoji="1" lang="zh-CN" altLang="en-US" dirty="0">
                <a:latin typeface="+mn-ea"/>
              </a:rPr>
              <a:t>左</a:t>
            </a:r>
            <a:r>
              <a:rPr kumimoji="1" lang="en-US" altLang="zh-CN" dirty="0">
                <a:latin typeface="+mn-ea"/>
              </a:rPr>
              <a:t>)</a:t>
            </a:r>
            <a:r>
              <a:rPr kumimoji="1" lang="zh-CN" altLang="en-US" dirty="0">
                <a:latin typeface="+mn-ea"/>
              </a:rPr>
              <a:t>是左边这张图和在积极提示下转向消极</a:t>
            </a:r>
            <a:r>
              <a:rPr kumimoji="1" lang="en-US" altLang="zh-CN" dirty="0">
                <a:latin typeface="+mn-ea"/>
              </a:rPr>
              <a:t>(</a:t>
            </a:r>
            <a:r>
              <a:rPr kumimoji="1" lang="zh-CN" altLang="en-US" dirty="0">
                <a:latin typeface="+mn-ea"/>
              </a:rPr>
              <a:t>右</a:t>
            </a:r>
            <a:r>
              <a:rPr kumimoji="1" lang="en-US" altLang="zh-CN" dirty="0">
                <a:latin typeface="+mn-ea"/>
              </a:rPr>
              <a:t>)</a:t>
            </a:r>
            <a:r>
              <a:rPr kumimoji="1" lang="zh-CN" altLang="en-US" dirty="0">
                <a:latin typeface="+mn-ea"/>
              </a:rPr>
              <a:t>的评价结果是右边这张图。</a:t>
            </a:r>
            <a:endParaRPr kumimoji="1" lang="en-US" altLang="zh-CN" dirty="0">
              <a:latin typeface="+mn-ea"/>
            </a:endParaRPr>
          </a:p>
          <a:p>
            <a:pPr>
              <a:lnSpc>
                <a:spcPct val="150000"/>
              </a:lnSpc>
            </a:pPr>
            <a:endParaRPr kumimoji="1" lang="en-US" altLang="zh-CN" dirty="0">
              <a:latin typeface="+mn-ea"/>
            </a:endParaRPr>
          </a:p>
          <a:p>
            <a:pPr>
              <a:lnSpc>
                <a:spcPct val="150000"/>
              </a:lnSpc>
            </a:pPr>
            <a:r>
              <a:rPr kumimoji="1" lang="zh-CN" altLang="en-US" sz="1400" b="1" dirty="0">
                <a:latin typeface="+mn-ea"/>
              </a:rPr>
              <a:t>结论</a:t>
            </a:r>
            <a:r>
              <a:rPr kumimoji="1" lang="zh-CN" altLang="en-US" dirty="0">
                <a:latin typeface="+mn-ea"/>
              </a:rPr>
              <a:t>：专家模型在实现每个基线的引导情绪方面实质上更有效。</a:t>
            </a:r>
          </a:p>
        </p:txBody>
      </p:sp>
      <p:pic>
        <p:nvPicPr>
          <p:cNvPr id="4" name="图片 3">
            <a:extLst>
              <a:ext uri="{FF2B5EF4-FFF2-40B4-BE49-F238E27FC236}">
                <a16:creationId xmlns:a16="http://schemas.microsoft.com/office/drawing/2014/main" id="{8256D994-E52A-E049-BC0E-F7F743181FA8}"/>
              </a:ext>
            </a:extLst>
          </p:cNvPr>
          <p:cNvPicPr>
            <a:picLocks noChangeAspect="1"/>
          </p:cNvPicPr>
          <p:nvPr/>
        </p:nvPicPr>
        <p:blipFill>
          <a:blip r:embed="rId3"/>
          <a:stretch>
            <a:fillRect/>
          </a:stretch>
        </p:blipFill>
        <p:spPr>
          <a:xfrm>
            <a:off x="1636110" y="289271"/>
            <a:ext cx="6231689" cy="3343541"/>
          </a:xfrm>
          <a:prstGeom prst="rect">
            <a:avLst/>
          </a:prstGeom>
        </p:spPr>
      </p:pic>
    </p:spTree>
    <p:extLst>
      <p:ext uri="{BB962C8B-B14F-4D97-AF65-F5344CB8AC3E}">
        <p14:creationId xmlns:p14="http://schemas.microsoft.com/office/powerpoint/2010/main" val="2520190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86086" y="185076"/>
            <a:ext cx="7053873" cy="430374"/>
          </a:xfrm>
          <a:prstGeom prst="rect">
            <a:avLst/>
          </a:prstGeom>
          <a:noFill/>
        </p:spPr>
        <p:txBody>
          <a:bodyPr wrap="square" rtlCol="0">
            <a:spAutoFit/>
          </a:bodyPr>
          <a:lstStyle/>
          <a:p>
            <a:pPr>
              <a:lnSpc>
                <a:spcPts val="2600"/>
              </a:lnSpc>
            </a:pPr>
            <a:r>
              <a:rPr kumimoji="1" lang="en" altLang="zh-CN" sz="2600" dirty="0">
                <a:solidFill>
                  <a:srgbClr val="A51E36"/>
                </a:solidFill>
                <a:ea typeface="兰亭黑-简 中黑" charset="-122"/>
              </a:rPr>
              <a:t>Stylistic Rewriting with DEXPERTS</a:t>
            </a:r>
            <a:endParaRPr kumimoji="1" lang="en-US" altLang="zh-CN" sz="2600" dirty="0">
              <a:solidFill>
                <a:srgbClr val="A51E36"/>
              </a:solidFill>
              <a:ea typeface="兰亭黑-简 中黑" charset="-122"/>
            </a:endParaRPr>
          </a:p>
        </p:txBody>
      </p:sp>
      <p:sp>
        <p:nvSpPr>
          <p:cNvPr id="3" name="文本框 2">
            <a:extLst>
              <a:ext uri="{FF2B5EF4-FFF2-40B4-BE49-F238E27FC236}">
                <a16:creationId xmlns:a16="http://schemas.microsoft.com/office/drawing/2014/main" id="{806A3A48-084B-F843-B31D-3B1CD36CD9BB}"/>
              </a:ext>
            </a:extLst>
          </p:cNvPr>
          <p:cNvSpPr txBox="1"/>
          <p:nvPr/>
        </p:nvSpPr>
        <p:spPr>
          <a:xfrm>
            <a:off x="747677" y="3579282"/>
            <a:ext cx="7343192" cy="1830053"/>
          </a:xfrm>
          <a:prstGeom prst="rect">
            <a:avLst/>
          </a:prstGeom>
          <a:noFill/>
        </p:spPr>
        <p:txBody>
          <a:bodyPr wrap="square" rtlCol="0">
            <a:spAutoFit/>
          </a:bodyPr>
          <a:lstStyle/>
          <a:p>
            <a:pPr>
              <a:lnSpc>
                <a:spcPct val="150000"/>
              </a:lnSpc>
            </a:pPr>
            <a:r>
              <a:rPr kumimoji="1" lang="en-US" altLang="zh-CN" sz="1100" dirty="0">
                <a:latin typeface="+mn-ea"/>
              </a:rPr>
              <a:t>	</a:t>
            </a:r>
            <a:r>
              <a:rPr kumimoji="1" lang="zh-CN" altLang="en-US" sz="1100" dirty="0">
                <a:latin typeface="+mn-ea"/>
              </a:rPr>
              <a:t>在论文的最后，作为初步探索，作者超越了生成文本延续，将</a:t>
            </a:r>
            <a:r>
              <a:rPr kumimoji="1" lang="en-US" altLang="zh-CN" sz="1100" dirty="0">
                <a:latin typeface="+mn-ea"/>
              </a:rPr>
              <a:t>experts</a:t>
            </a:r>
            <a:r>
              <a:rPr kumimoji="1" lang="zh-CN" altLang="en-US" sz="1100" dirty="0">
                <a:latin typeface="+mn-ea"/>
              </a:rPr>
              <a:t>应用于文体重写，即以目标风格重写句子，同时尽可能多地保留内容。</a:t>
            </a:r>
            <a:endParaRPr kumimoji="1" lang="en-US" altLang="zh-CN" sz="1100" dirty="0">
              <a:latin typeface="+mn-ea"/>
            </a:endParaRPr>
          </a:p>
          <a:p>
            <a:pPr>
              <a:lnSpc>
                <a:spcPct val="150000"/>
              </a:lnSpc>
            </a:pPr>
            <a:r>
              <a:rPr kumimoji="1" lang="en-US" altLang="zh-CN" sz="1100" dirty="0">
                <a:latin typeface="+mn-ea"/>
              </a:rPr>
              <a:t>	</a:t>
            </a:r>
            <a:r>
              <a:rPr kumimoji="1" lang="zh-CN" altLang="en-US" sz="1100" dirty="0">
                <a:latin typeface="+mn-ea"/>
              </a:rPr>
              <a:t>作者用一个预训练的自动编码器</a:t>
            </a:r>
            <a:r>
              <a:rPr kumimoji="1" lang="en-US" altLang="zh-CN" sz="1100" dirty="0">
                <a:latin typeface="+mn-ea"/>
              </a:rPr>
              <a:t>BART </a:t>
            </a:r>
            <a:r>
              <a:rPr kumimoji="1" lang="zh-CN" altLang="en-US" sz="1100" dirty="0">
                <a:latin typeface="+mn-ea"/>
              </a:rPr>
              <a:t>替换了基本模型，并使用</a:t>
            </a:r>
            <a:r>
              <a:rPr kumimoji="1" lang="en-US" altLang="zh-CN" sz="1100" dirty="0">
                <a:latin typeface="+mn-ea"/>
              </a:rPr>
              <a:t>GPT-2 Large</a:t>
            </a:r>
            <a:r>
              <a:rPr kumimoji="1" lang="zh-CN" altLang="en-US" sz="1100" dirty="0">
                <a:latin typeface="+mn-ea"/>
              </a:rPr>
              <a:t>情绪</a:t>
            </a:r>
            <a:r>
              <a:rPr kumimoji="1" lang="en-US" altLang="zh-CN" sz="1100" dirty="0">
                <a:latin typeface="+mn-ea"/>
              </a:rPr>
              <a:t>(</a:t>
            </a:r>
            <a:r>
              <a:rPr kumimoji="1" lang="zh-CN" altLang="en-US" sz="1100" dirty="0">
                <a:latin typeface="+mn-ea"/>
              </a:rPr>
              <a:t>反</a:t>
            </a:r>
            <a:r>
              <a:rPr kumimoji="1" lang="en-US" altLang="zh-CN" sz="1100" dirty="0">
                <a:latin typeface="+mn-ea"/>
              </a:rPr>
              <a:t>)</a:t>
            </a:r>
            <a:r>
              <a:rPr kumimoji="1" lang="zh-CN" altLang="en-US" sz="1100" dirty="0">
                <a:latin typeface="+mn-ea"/>
              </a:rPr>
              <a:t>专家进行转向。在每个时间戳，自动编码器的基础模型条件都是基于输入序列和生成，而</a:t>
            </a:r>
            <a:r>
              <a:rPr kumimoji="1" lang="en-US" altLang="zh-CN" sz="1100" dirty="0">
                <a:latin typeface="+mn-ea"/>
              </a:rPr>
              <a:t>(</a:t>
            </a:r>
            <a:r>
              <a:rPr kumimoji="1" lang="zh-CN" altLang="en-US" sz="1100" dirty="0">
                <a:latin typeface="+mn-ea"/>
              </a:rPr>
              <a:t>反</a:t>
            </a:r>
            <a:r>
              <a:rPr kumimoji="1" lang="en-US" altLang="zh-CN" sz="1100" dirty="0">
                <a:latin typeface="+mn-ea"/>
              </a:rPr>
              <a:t>)</a:t>
            </a:r>
            <a:r>
              <a:rPr kumimoji="1" lang="zh-CN" altLang="en-US" sz="1100" dirty="0">
                <a:latin typeface="+mn-ea"/>
              </a:rPr>
              <a:t>专家条件仅基于后者。</a:t>
            </a:r>
            <a:endParaRPr kumimoji="1" lang="en-US" altLang="zh-CN" sz="1100" dirty="0">
              <a:latin typeface="+mn-ea"/>
            </a:endParaRPr>
          </a:p>
          <a:p>
            <a:pPr>
              <a:lnSpc>
                <a:spcPct val="150000"/>
              </a:lnSpc>
            </a:pPr>
            <a:r>
              <a:rPr kumimoji="1" lang="en-US" altLang="zh-CN" sz="1100" dirty="0">
                <a:latin typeface="+mn-ea"/>
              </a:rPr>
              <a:t>	</a:t>
            </a:r>
            <a:r>
              <a:rPr kumimoji="1" lang="zh-CN" altLang="en-US" sz="1100" dirty="0">
                <a:latin typeface="+mn-ea"/>
              </a:rPr>
              <a:t>结果如上，我们可以看到上图中阿尔法大于</a:t>
            </a:r>
            <a:r>
              <a:rPr kumimoji="1" lang="en-US" altLang="zh-CN" sz="1100" dirty="0">
                <a:latin typeface="+mn-ea"/>
              </a:rPr>
              <a:t>0</a:t>
            </a:r>
            <a:r>
              <a:rPr kumimoji="1" lang="zh-CN" altLang="en-US" sz="1100" dirty="0">
                <a:latin typeface="+mn-ea"/>
              </a:rPr>
              <a:t>表示的是期望一个正面的重写，小于</a:t>
            </a:r>
            <a:r>
              <a:rPr kumimoji="1" lang="en-US" altLang="zh-CN" sz="1100" dirty="0">
                <a:latin typeface="+mn-ea"/>
              </a:rPr>
              <a:t>0</a:t>
            </a:r>
            <a:r>
              <a:rPr kumimoji="1" lang="zh-CN" altLang="en-US" sz="1100" dirty="0">
                <a:latin typeface="+mn-ea"/>
              </a:rPr>
              <a:t>则为期待一个负面的重写。论文中的模型也取得了不错的效果。</a:t>
            </a:r>
          </a:p>
          <a:p>
            <a:pPr>
              <a:lnSpc>
                <a:spcPct val="150000"/>
              </a:lnSpc>
            </a:pPr>
            <a:endParaRPr kumimoji="1" lang="zh-CN" altLang="en-US" sz="1100" dirty="0">
              <a:latin typeface="+mn-ea"/>
            </a:endParaRPr>
          </a:p>
        </p:txBody>
      </p:sp>
      <p:pic>
        <p:nvPicPr>
          <p:cNvPr id="2" name="图片 1">
            <a:extLst>
              <a:ext uri="{FF2B5EF4-FFF2-40B4-BE49-F238E27FC236}">
                <a16:creationId xmlns:a16="http://schemas.microsoft.com/office/drawing/2014/main" id="{6A14B633-2D3D-5445-88F0-BCBDC3A36377}"/>
              </a:ext>
            </a:extLst>
          </p:cNvPr>
          <p:cNvPicPr>
            <a:picLocks noChangeAspect="1"/>
          </p:cNvPicPr>
          <p:nvPr/>
        </p:nvPicPr>
        <p:blipFill>
          <a:blip r:embed="rId3"/>
          <a:stretch>
            <a:fillRect/>
          </a:stretch>
        </p:blipFill>
        <p:spPr>
          <a:xfrm>
            <a:off x="1349569" y="615450"/>
            <a:ext cx="5511800" cy="2616200"/>
          </a:xfrm>
          <a:prstGeom prst="rect">
            <a:avLst/>
          </a:prstGeom>
        </p:spPr>
      </p:pic>
      <p:sp>
        <p:nvSpPr>
          <p:cNvPr id="4" name="文本框 3">
            <a:extLst>
              <a:ext uri="{FF2B5EF4-FFF2-40B4-BE49-F238E27FC236}">
                <a16:creationId xmlns:a16="http://schemas.microsoft.com/office/drawing/2014/main" id="{537260BA-B573-4C40-9A30-BAB174D49AF0}"/>
              </a:ext>
            </a:extLst>
          </p:cNvPr>
          <p:cNvSpPr txBox="1"/>
          <p:nvPr/>
        </p:nvSpPr>
        <p:spPr>
          <a:xfrm>
            <a:off x="3613022" y="3231650"/>
            <a:ext cx="4801314" cy="246221"/>
          </a:xfrm>
          <a:prstGeom prst="rect">
            <a:avLst/>
          </a:prstGeom>
          <a:noFill/>
        </p:spPr>
        <p:txBody>
          <a:bodyPr wrap="none" rtlCol="0">
            <a:spAutoFit/>
          </a:bodyPr>
          <a:lstStyle/>
          <a:p>
            <a:r>
              <a:rPr kumimoji="1" lang="zh-CN" altLang="en-US" sz="1000" b="1" dirty="0">
                <a:solidFill>
                  <a:srgbClr val="C00000"/>
                </a:solidFill>
                <a:latin typeface="+mn-ea"/>
              </a:rPr>
              <a:t>上图中阿尔法大于</a:t>
            </a:r>
            <a:r>
              <a:rPr kumimoji="1" lang="en-US" altLang="zh-CN" sz="1000" b="1" dirty="0">
                <a:solidFill>
                  <a:srgbClr val="C00000"/>
                </a:solidFill>
                <a:latin typeface="+mn-ea"/>
              </a:rPr>
              <a:t>0</a:t>
            </a:r>
            <a:r>
              <a:rPr kumimoji="1" lang="zh-CN" altLang="en-US" sz="1000" b="1" dirty="0">
                <a:solidFill>
                  <a:srgbClr val="C00000"/>
                </a:solidFill>
                <a:latin typeface="+mn-ea"/>
              </a:rPr>
              <a:t>表示的是期望一个正面的重写，小于</a:t>
            </a:r>
            <a:r>
              <a:rPr kumimoji="1" lang="en-US" altLang="zh-CN" sz="1000" b="1" dirty="0">
                <a:solidFill>
                  <a:srgbClr val="C00000"/>
                </a:solidFill>
                <a:latin typeface="+mn-ea"/>
              </a:rPr>
              <a:t>0</a:t>
            </a:r>
            <a:r>
              <a:rPr kumimoji="1" lang="zh-CN" altLang="en-US" sz="1000" b="1" dirty="0">
                <a:solidFill>
                  <a:srgbClr val="C00000"/>
                </a:solidFill>
                <a:latin typeface="+mn-ea"/>
              </a:rPr>
              <a:t>则为期待一个负面的重写</a:t>
            </a:r>
          </a:p>
        </p:txBody>
      </p:sp>
    </p:spTree>
    <p:extLst>
      <p:ext uri="{BB962C8B-B14F-4D97-AF65-F5344CB8AC3E}">
        <p14:creationId xmlns:p14="http://schemas.microsoft.com/office/powerpoint/2010/main" val="2119768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未标题-2-07"/>
          <p:cNvPicPr>
            <a:picLocks noChangeAspect="1"/>
          </p:cNvPicPr>
          <p:nvPr/>
        </p:nvPicPr>
        <p:blipFill>
          <a:blip r:embed="rId2"/>
          <a:stretch>
            <a:fillRect/>
          </a:stretch>
        </p:blipFill>
        <p:spPr>
          <a:xfrm>
            <a:off x="0" y="635"/>
            <a:ext cx="9143365" cy="5184140"/>
          </a:xfrm>
          <a:prstGeom prst="rect">
            <a:avLst/>
          </a:prstGeom>
        </p:spPr>
      </p:pic>
      <p:sp>
        <p:nvSpPr>
          <p:cNvPr id="4" name="文本框 3">
            <a:extLst>
              <a:ext uri="{FF2B5EF4-FFF2-40B4-BE49-F238E27FC236}">
                <a16:creationId xmlns:a16="http://schemas.microsoft.com/office/drawing/2014/main" id="{4E098BFF-5EA7-6C49-9028-E4F49ED3029B}"/>
              </a:ext>
            </a:extLst>
          </p:cNvPr>
          <p:cNvSpPr txBox="1"/>
          <p:nvPr/>
        </p:nvSpPr>
        <p:spPr>
          <a:xfrm>
            <a:off x="96520" y="213916"/>
            <a:ext cx="2236510" cy="793294"/>
          </a:xfrm>
          <a:prstGeom prst="rect">
            <a:avLst/>
          </a:prstGeom>
          <a:noFill/>
        </p:spPr>
        <p:txBody>
          <a:bodyPr wrap="none" rtlCol="0">
            <a:spAutoFit/>
          </a:bodyPr>
          <a:lstStyle/>
          <a:p>
            <a:r>
              <a:rPr kumimoji="1" lang="zh-CN" altLang="en-US" sz="3200" dirty="0">
                <a:solidFill>
                  <a:srgbClr val="A51E36"/>
                </a:solidFill>
              </a:rPr>
              <a:t>汇报内容：</a:t>
            </a:r>
            <a:endParaRPr kumimoji="1" lang="en-US" altLang="zh-CN" sz="3200" dirty="0">
              <a:solidFill>
                <a:srgbClr val="A51E36"/>
              </a:solidFill>
            </a:endParaRPr>
          </a:p>
          <a:p>
            <a:endParaRPr kumimoji="1" lang="zh-CN" altLang="en-US" dirty="0"/>
          </a:p>
        </p:txBody>
      </p:sp>
      <p:sp>
        <p:nvSpPr>
          <p:cNvPr id="8" name="文本框 7">
            <a:extLst>
              <a:ext uri="{FF2B5EF4-FFF2-40B4-BE49-F238E27FC236}">
                <a16:creationId xmlns:a16="http://schemas.microsoft.com/office/drawing/2014/main" id="{D3250EF4-7A71-804B-AD58-2C2AA6228602}"/>
              </a:ext>
            </a:extLst>
          </p:cNvPr>
          <p:cNvSpPr txBox="1"/>
          <p:nvPr/>
        </p:nvSpPr>
        <p:spPr>
          <a:xfrm>
            <a:off x="2478493" y="1352817"/>
            <a:ext cx="3403496" cy="2479140"/>
          </a:xfrm>
          <a:prstGeom prst="rect">
            <a:avLst/>
          </a:prstGeom>
          <a:noFill/>
        </p:spPr>
        <p:txBody>
          <a:bodyPr wrap="none" rtlCol="0">
            <a:spAutoFit/>
          </a:bodyPr>
          <a:lstStyle/>
          <a:p>
            <a:pPr marL="342900" indent="-342900">
              <a:buFont typeface="+mj-lt"/>
              <a:buAutoNum type="arabicPeriod"/>
            </a:pPr>
            <a:r>
              <a:rPr kumimoji="1" lang="zh-CN" altLang="en-US" sz="3200" dirty="0">
                <a:solidFill>
                  <a:srgbClr val="A51E36"/>
                </a:solidFill>
              </a:rPr>
              <a:t>研究背景</a:t>
            </a:r>
            <a:endParaRPr kumimoji="1" lang="en-US" altLang="zh-CN" sz="3200" dirty="0">
              <a:solidFill>
                <a:srgbClr val="A51E36"/>
              </a:solidFill>
            </a:endParaRPr>
          </a:p>
          <a:p>
            <a:pPr marL="342900" indent="-342900">
              <a:buFont typeface="+mj-lt"/>
              <a:buAutoNum type="arabicPeriod"/>
            </a:pPr>
            <a:r>
              <a:rPr kumimoji="1" lang="zh-CN" altLang="en-US" sz="3200" dirty="0">
                <a:solidFill>
                  <a:srgbClr val="A51E36"/>
                </a:solidFill>
              </a:rPr>
              <a:t>本文的主要工作</a:t>
            </a:r>
            <a:endParaRPr kumimoji="1" lang="en-US" altLang="zh-CN" sz="3200" dirty="0">
              <a:solidFill>
                <a:srgbClr val="A51E36"/>
              </a:solidFill>
            </a:endParaRPr>
          </a:p>
          <a:p>
            <a:pPr marL="342900" indent="-342900">
              <a:buFont typeface="+mj-lt"/>
              <a:buAutoNum type="arabicPeriod"/>
            </a:pPr>
            <a:r>
              <a:rPr kumimoji="1" lang="zh-CN" altLang="en-US" sz="3200" dirty="0">
                <a:solidFill>
                  <a:srgbClr val="A51E36"/>
                </a:solidFill>
              </a:rPr>
              <a:t>实现方法</a:t>
            </a:r>
            <a:endParaRPr kumimoji="1" lang="en-US" altLang="zh-CN" sz="3200" dirty="0">
              <a:solidFill>
                <a:srgbClr val="A51E36"/>
              </a:solidFill>
            </a:endParaRPr>
          </a:p>
          <a:p>
            <a:pPr marL="342900" indent="-342900">
              <a:buFont typeface="+mj-lt"/>
              <a:buAutoNum type="arabicPeriod"/>
            </a:pPr>
            <a:r>
              <a:rPr kumimoji="1" lang="zh-CN" altLang="en-US" sz="3200" dirty="0">
                <a:solidFill>
                  <a:srgbClr val="A51E36"/>
                </a:solidFill>
              </a:rPr>
              <a:t>实验</a:t>
            </a:r>
            <a:endParaRPr kumimoji="1" lang="en-US" altLang="zh-CN" sz="3200" dirty="0">
              <a:solidFill>
                <a:srgbClr val="A51E36"/>
              </a:solidFill>
            </a:endParaRPr>
          </a:p>
          <a:p>
            <a:endParaRPr kumimoji="1" lang="en-US" altLang="zh-CN" dirty="0">
              <a:solidFill>
                <a:srgbClr val="FF0000"/>
              </a:solidFill>
            </a:endParaRPr>
          </a:p>
          <a:p>
            <a:endParaRPr kumimoji="1" lang="zh-CN" altLang="en-US"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0" y="668026"/>
            <a:ext cx="7053873" cy="425758"/>
          </a:xfrm>
          <a:prstGeom prst="rect">
            <a:avLst/>
          </a:prstGeom>
          <a:noFill/>
        </p:spPr>
        <p:txBody>
          <a:bodyPr wrap="square" rtlCol="0">
            <a:spAutoFit/>
          </a:bodyPr>
          <a:lstStyle/>
          <a:p>
            <a:pPr>
              <a:lnSpc>
                <a:spcPts val="2600"/>
              </a:lnSpc>
            </a:pPr>
            <a:r>
              <a:rPr kumimoji="1" lang="zh-CN" altLang="en-US" sz="2600" dirty="0">
                <a:solidFill>
                  <a:srgbClr val="A51E36"/>
                </a:solidFill>
                <a:latin typeface="兰亭黑-简 中黑" charset="-122"/>
                <a:ea typeface="兰亭黑-简 中黑" charset="-122"/>
                <a:cs typeface="Gotham Bold" charset="0"/>
              </a:rPr>
              <a:t>背景</a:t>
            </a:r>
            <a:r>
              <a:rPr kumimoji="1" lang="en-US" altLang="zh-CN" sz="2600" dirty="0">
                <a:solidFill>
                  <a:srgbClr val="A51E36"/>
                </a:solidFill>
                <a:latin typeface="兰亭黑-简 中黑" charset="-122"/>
                <a:ea typeface="兰亭黑-简 中黑" charset="-122"/>
                <a:cs typeface="Gotham Bold" charset="0"/>
              </a:rPr>
              <a:t>:</a:t>
            </a:r>
          </a:p>
        </p:txBody>
      </p:sp>
      <p:sp>
        <p:nvSpPr>
          <p:cNvPr id="2" name="文本框 1">
            <a:extLst>
              <a:ext uri="{FF2B5EF4-FFF2-40B4-BE49-F238E27FC236}">
                <a16:creationId xmlns:a16="http://schemas.microsoft.com/office/drawing/2014/main" id="{93D94C20-C637-B841-80DF-06C6C1CB8C91}"/>
              </a:ext>
            </a:extLst>
          </p:cNvPr>
          <p:cNvSpPr txBox="1"/>
          <p:nvPr/>
        </p:nvSpPr>
        <p:spPr>
          <a:xfrm>
            <a:off x="334537" y="186144"/>
            <a:ext cx="8970041" cy="307777"/>
          </a:xfrm>
          <a:prstGeom prst="rect">
            <a:avLst/>
          </a:prstGeom>
          <a:noFill/>
        </p:spPr>
        <p:txBody>
          <a:bodyPr wrap="square" rtlCol="0">
            <a:spAutoFit/>
          </a:bodyPr>
          <a:lstStyle/>
          <a:p>
            <a:r>
              <a:rPr kumimoji="1" lang="zh-CN" altLang="en-US" sz="1400" b="1" dirty="0"/>
              <a:t>本文提出了一种在</a:t>
            </a:r>
            <a:r>
              <a:rPr kumimoji="1" lang="en-US" altLang="zh-CN" sz="1400" b="1" dirty="0"/>
              <a:t>decoding</a:t>
            </a:r>
            <a:r>
              <a:rPr kumimoji="1" lang="zh-CN" altLang="en-US" sz="1400" b="1" dirty="0"/>
              <a:t> </a:t>
            </a:r>
            <a:r>
              <a:rPr kumimoji="1" lang="en-US" altLang="zh-CN" sz="1400" b="1" dirty="0"/>
              <a:t>time</a:t>
            </a:r>
            <a:r>
              <a:rPr kumimoji="1" lang="zh-CN" altLang="en-US" sz="1400" b="1" dirty="0"/>
              <a:t>进行属性引导的文本生成模型，并且将其用于语言生成的解读和情绪控制</a:t>
            </a:r>
            <a:endParaRPr kumimoji="1" lang="zh-CN" altLang="en-US" sz="1400" dirty="0"/>
          </a:p>
        </p:txBody>
      </p:sp>
      <p:sp>
        <p:nvSpPr>
          <p:cNvPr id="5" name="文本框 4">
            <a:extLst>
              <a:ext uri="{FF2B5EF4-FFF2-40B4-BE49-F238E27FC236}">
                <a16:creationId xmlns:a16="http://schemas.microsoft.com/office/drawing/2014/main" id="{D2C48458-3C84-7B4B-96C4-B6F6387AADF4}"/>
              </a:ext>
            </a:extLst>
          </p:cNvPr>
          <p:cNvSpPr txBox="1"/>
          <p:nvPr/>
        </p:nvSpPr>
        <p:spPr>
          <a:xfrm>
            <a:off x="414826" y="2592387"/>
            <a:ext cx="8314348" cy="2181366"/>
          </a:xfrm>
          <a:prstGeom prst="rect">
            <a:avLst/>
          </a:prstGeom>
          <a:noFill/>
        </p:spPr>
        <p:txBody>
          <a:bodyPr wrap="square" rtlCol="0">
            <a:spAutoFit/>
          </a:bodyPr>
          <a:lstStyle/>
          <a:p>
            <a:pPr algn="ctr"/>
            <a:r>
              <a:rPr lang="zh-CN" altLang="en-US" dirty="0"/>
              <a:t>   </a:t>
            </a:r>
            <a:r>
              <a:rPr lang="zh-CN" altLang="en-US" sz="1600" b="1" dirty="0"/>
              <a:t>尽管最近在自然语言生成方面取得了进展，但控制生成文本的属性仍然是一个挑战</a:t>
            </a:r>
            <a:endParaRPr lang="en-US" altLang="zh-CN" sz="1600" b="1" dirty="0"/>
          </a:p>
          <a:p>
            <a:pPr algn="ctr"/>
            <a:endParaRPr lang="en-US" altLang="zh-CN" dirty="0"/>
          </a:p>
          <a:p>
            <a:r>
              <a:rPr lang="zh-CN" altLang="en-US" dirty="0">
                <a:solidFill>
                  <a:srgbClr val="C00000"/>
                </a:solidFill>
              </a:rPr>
              <a:t>原因如下</a:t>
            </a:r>
            <a:r>
              <a:rPr lang="zh-CN" altLang="en-US" dirty="0"/>
              <a:t>：</a:t>
            </a:r>
            <a:endParaRPr lang="en-US" altLang="zh-CN" dirty="0"/>
          </a:p>
          <a:p>
            <a:pPr algn="just"/>
            <a:r>
              <a:rPr lang="en-US" altLang="zh-CN" dirty="0"/>
              <a:t>	</a:t>
            </a:r>
            <a:r>
              <a:rPr lang="en-US" altLang="zh-CN" sz="1400" dirty="0"/>
              <a:t>1.</a:t>
            </a:r>
            <a:r>
              <a:rPr lang="zh-CN" altLang="en-US" sz="1400" dirty="0"/>
              <a:t> </a:t>
            </a:r>
            <a:r>
              <a:rPr lang="zh-CN" altLang="en-US" sz="1200" dirty="0"/>
              <a:t>控制预训练语言模型</a:t>
            </a:r>
            <a:r>
              <a:rPr lang="en-US" altLang="zh-CN" sz="1200" dirty="0"/>
              <a:t>(LMs)</a:t>
            </a:r>
            <a:r>
              <a:rPr lang="zh-CN" altLang="en-US" sz="1200" dirty="0"/>
              <a:t>的输出对于实现有用和安全的语言生成应用程序至关重要，例如，一个安全的完成提示“当她拒绝他的预付款，他抓住了</a:t>
            </a:r>
            <a:r>
              <a:rPr lang="en-US" altLang="zh-CN" sz="1200" dirty="0"/>
              <a:t>…”,</a:t>
            </a:r>
            <a:r>
              <a:rPr lang="zh-CN" altLang="en-US" sz="1200" dirty="0"/>
              <a:t>在这个提示下要求避免使用可能导致产生暴力的生成文本。如果没有这种指导，这些语言模型可能会产生盲目和冒犯性的内容阻碍了它们的安全部署。</a:t>
            </a:r>
            <a:endParaRPr lang="en-US" altLang="zh-CN" sz="1200" dirty="0"/>
          </a:p>
          <a:p>
            <a:endParaRPr lang="en-US" altLang="zh-CN" dirty="0"/>
          </a:p>
          <a:p>
            <a:r>
              <a:rPr lang="en-US" altLang="zh-CN" dirty="0"/>
              <a:t>	</a:t>
            </a:r>
            <a:r>
              <a:rPr lang="en-US" altLang="zh-CN" sz="1400" dirty="0"/>
              <a:t>2.</a:t>
            </a:r>
            <a:r>
              <a:rPr lang="zh-CN" altLang="en-US" sz="1400" dirty="0"/>
              <a:t> </a:t>
            </a:r>
            <a:r>
              <a:rPr lang="zh-CN" altLang="en-US" sz="1200" dirty="0"/>
              <a:t>重要的是，随着预训练</a:t>
            </a:r>
            <a:r>
              <a:rPr lang="en-US" altLang="zh-CN" sz="1200" dirty="0"/>
              <a:t>LMs</a:t>
            </a:r>
            <a:r>
              <a:rPr lang="zh-CN" altLang="en-US" sz="1200" dirty="0"/>
              <a:t>规模的增加，微调或再训练方法在计算上对大多数研究人员越来越不可行。</a:t>
            </a:r>
          </a:p>
          <a:p>
            <a:endParaRPr lang="zh-CN" altLang="en-US" dirty="0"/>
          </a:p>
          <a:p>
            <a:endParaRPr kumimoji="1" lang="zh-CN" altLang="en-US" dirty="0"/>
          </a:p>
        </p:txBody>
      </p:sp>
      <p:sp>
        <p:nvSpPr>
          <p:cNvPr id="16" name="文本框 15">
            <a:extLst>
              <a:ext uri="{FF2B5EF4-FFF2-40B4-BE49-F238E27FC236}">
                <a16:creationId xmlns:a16="http://schemas.microsoft.com/office/drawing/2014/main" id="{E1B8DBB3-0205-D24E-8581-2C57BF3DBA3C}"/>
              </a:ext>
            </a:extLst>
          </p:cNvPr>
          <p:cNvSpPr txBox="1"/>
          <p:nvPr/>
        </p:nvSpPr>
        <p:spPr>
          <a:xfrm>
            <a:off x="370220" y="1129468"/>
            <a:ext cx="8309454" cy="1134926"/>
          </a:xfrm>
          <a:prstGeom prst="rect">
            <a:avLst/>
          </a:prstGeom>
          <a:noFill/>
        </p:spPr>
        <p:txBody>
          <a:bodyPr wrap="square" rtlCol="0">
            <a:spAutoFit/>
          </a:bodyPr>
          <a:lstStyle/>
          <a:p>
            <a:r>
              <a:rPr kumimoji="1" lang="zh-CN" altLang="en-US" dirty="0">
                <a:solidFill>
                  <a:srgbClr val="C00000"/>
                </a:solidFill>
              </a:rPr>
              <a:t>受控文本生成是什么</a:t>
            </a:r>
            <a:r>
              <a:rPr kumimoji="1" lang="zh-CN" altLang="en-US" dirty="0"/>
              <a:t>：</a:t>
            </a:r>
            <a:r>
              <a:rPr lang="zh-CN" altLang="en-US" dirty="0"/>
              <a:t>文本生成任务是自然语言处理领域十分重要的一类任务。文本摘要、语法纠错、人机对话等很多自然语言处理任务都可以被视为文本生成任务。</a:t>
            </a:r>
            <a:r>
              <a:rPr lang="en-US" altLang="zh-CN" dirty="0"/>
              <a:t>GPT-2</a:t>
            </a:r>
            <a:r>
              <a:rPr lang="zh-CN" altLang="en-US" dirty="0"/>
              <a:t>、</a:t>
            </a:r>
            <a:r>
              <a:rPr lang="en-US" altLang="zh-CN" dirty="0"/>
              <a:t>BART</a:t>
            </a:r>
            <a:r>
              <a:rPr lang="zh-CN" altLang="en-US" dirty="0"/>
              <a:t>、</a:t>
            </a:r>
            <a:r>
              <a:rPr lang="en-US" altLang="zh-CN" dirty="0"/>
              <a:t>T5</a:t>
            </a:r>
            <a:r>
              <a:rPr lang="zh-CN" altLang="en-US" dirty="0"/>
              <a:t>等文本生成相关的技术也在这些任务上取得了较好的效果。受控文本生成任务与常规的文本生成任务有一些不同。常规的文本生成任务对生成文本的内容（</a:t>
            </a:r>
            <a:r>
              <a:rPr lang="en-US" altLang="zh-CN" dirty="0"/>
              <a:t>Content</a:t>
            </a:r>
            <a:r>
              <a:rPr lang="zh-CN" altLang="en-US" dirty="0"/>
              <a:t>）通常没有强制性的约束，而受控文本生成任务会要求生成文本的内容必须满足一些既定的约束条件，如风格（</a:t>
            </a:r>
            <a:r>
              <a:rPr lang="en-US" altLang="zh-CN" dirty="0"/>
              <a:t>Style</a:t>
            </a:r>
            <a:r>
              <a:rPr lang="zh-CN" altLang="en-US" dirty="0"/>
              <a:t>）、主题（</a:t>
            </a:r>
            <a:r>
              <a:rPr lang="en-US" altLang="zh-CN" dirty="0"/>
              <a:t>Topic</a:t>
            </a:r>
            <a:r>
              <a:rPr lang="zh-CN" altLang="en-US" dirty="0"/>
              <a:t>）等。</a:t>
            </a:r>
            <a:endParaRPr kumimoji="1" lang="zh-CN" altLang="en-US" dirty="0"/>
          </a:p>
        </p:txBody>
      </p:sp>
    </p:spTree>
    <p:extLst>
      <p:ext uri="{BB962C8B-B14F-4D97-AF65-F5344CB8AC3E}">
        <p14:creationId xmlns:p14="http://schemas.microsoft.com/office/powerpoint/2010/main" val="3480576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07161D0-EF3A-F844-A46B-6450C73200D7}"/>
              </a:ext>
            </a:extLst>
          </p:cNvPr>
          <p:cNvSpPr txBox="1"/>
          <p:nvPr/>
        </p:nvSpPr>
        <p:spPr>
          <a:xfrm>
            <a:off x="865213" y="937407"/>
            <a:ext cx="3006440" cy="3538608"/>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kumimoji="1" lang="zh-CN" altLang="en-US" sz="3900" kern="1200" dirty="0">
                <a:solidFill>
                  <a:schemeClr val="tx1"/>
                </a:solidFill>
                <a:latin typeface="+mj-lt"/>
                <a:ea typeface="+mj-ea"/>
                <a:cs typeface="+mj-cs"/>
              </a:rPr>
              <a:t>本文主要工作</a:t>
            </a:r>
            <a:endParaRPr kumimoji="1" lang="en-US" altLang="zh-CN" sz="3900" kern="1200" dirty="0">
              <a:solidFill>
                <a:schemeClr val="tx1"/>
              </a:solidFill>
              <a:latin typeface="+mj-lt"/>
              <a:ea typeface="+mj-ea"/>
              <a:cs typeface="+mj-cs"/>
            </a:endParaRPr>
          </a:p>
        </p:txBody>
      </p:sp>
      <p:sp>
        <p:nvSpPr>
          <p:cNvPr id="7" name="文本框 6">
            <a:extLst>
              <a:ext uri="{FF2B5EF4-FFF2-40B4-BE49-F238E27FC236}">
                <a16:creationId xmlns:a16="http://schemas.microsoft.com/office/drawing/2014/main" id="{B252309F-CB42-BD48-B273-314F43FD646B}"/>
              </a:ext>
            </a:extLst>
          </p:cNvPr>
          <p:cNvSpPr txBox="1"/>
          <p:nvPr/>
        </p:nvSpPr>
        <p:spPr>
          <a:xfrm>
            <a:off x="4170302" y="822843"/>
            <a:ext cx="3728868" cy="3538608"/>
          </a:xfrm>
          <a:prstGeom prst="rect">
            <a:avLst/>
          </a:prstGeom>
        </p:spPr>
        <p:txBody>
          <a:bodyPr vert="horz" lIns="91440" tIns="45720" rIns="91440" bIns="45720" rtlCol="0" anchor="ctr">
            <a:normAutofit/>
          </a:bodyPr>
          <a:lstStyle/>
          <a:p>
            <a:pPr marL="228600" indent="-228600" defTabSz="914400">
              <a:lnSpc>
                <a:spcPct val="110000"/>
              </a:lnSpc>
              <a:spcAft>
                <a:spcPts val="600"/>
              </a:spcAft>
              <a:buFont typeface="Arial" panose="020B0604020202020204" pitchFamily="34" charset="0"/>
              <a:buChar char="•"/>
            </a:pPr>
            <a:r>
              <a:rPr lang="en-US" altLang="zh-CN" sz="1400" b="1" dirty="0">
                <a:latin typeface="+mn-ea"/>
              </a:rPr>
              <a:t>1.</a:t>
            </a:r>
            <a:r>
              <a:rPr lang="zh-CN" altLang="en-US" sz="1400" b="1" dirty="0">
                <a:latin typeface="+mn-ea"/>
              </a:rPr>
              <a:t> </a:t>
            </a:r>
            <a:r>
              <a:rPr lang="zh-CN" altLang="en-US" sz="1400" dirty="0">
                <a:latin typeface="+mn-ea"/>
              </a:rPr>
              <a:t>提出了</a:t>
            </a:r>
            <a:r>
              <a:rPr lang="en-US" altLang="zh-CN" sz="1400" dirty="0">
                <a:latin typeface="+mn-ea"/>
              </a:rPr>
              <a:t>DEXPERTS</a:t>
            </a:r>
            <a:r>
              <a:rPr lang="zh-CN" altLang="en-US" sz="1400" dirty="0">
                <a:latin typeface="+mn-ea"/>
              </a:rPr>
              <a:t>，一种基于专家产品的受控文本生成的解码时间的方法，进行有效的属性控制，而不牺牲生成的流畅性或多样性，在自动和人工评价上都优于现有的解毒方法。</a:t>
            </a:r>
            <a:endParaRPr lang="en-US" altLang="zh-CN" sz="1400" dirty="0">
              <a:latin typeface="+mn-ea"/>
            </a:endParaRPr>
          </a:p>
          <a:p>
            <a:pPr marL="228600" indent="-228600" defTabSz="914400">
              <a:spcAft>
                <a:spcPts val="600"/>
              </a:spcAft>
              <a:buFont typeface="Arial" panose="020B0604020202020204" pitchFamily="34" charset="0"/>
              <a:buChar char="•"/>
            </a:pPr>
            <a:r>
              <a:rPr lang="en-US" altLang="zh-CN" sz="1400" dirty="0">
                <a:latin typeface="+mn-ea"/>
              </a:rPr>
              <a:t>2.</a:t>
            </a:r>
            <a:r>
              <a:rPr lang="zh-CN" altLang="en-US" sz="1400" dirty="0">
                <a:latin typeface="+mn-ea"/>
              </a:rPr>
              <a:t>论文中通过处理控制语言模型输出的情绪的任务来展示</a:t>
            </a:r>
            <a:r>
              <a:rPr lang="en-US" altLang="zh-CN" sz="1400" dirty="0">
                <a:latin typeface="+mn-ea"/>
              </a:rPr>
              <a:t>Dexperts</a:t>
            </a:r>
            <a:r>
              <a:rPr lang="zh-CN" altLang="en-US" sz="1400" dirty="0">
                <a:latin typeface="+mn-ea"/>
              </a:rPr>
              <a:t>的普遍使用性</a:t>
            </a:r>
            <a:endParaRPr lang="en-US" altLang="zh-CN" sz="1400" dirty="0">
              <a:latin typeface="+mn-ea"/>
            </a:endParaRPr>
          </a:p>
          <a:p>
            <a:pPr marL="228600" indent="-228600" defTabSz="914400">
              <a:spcAft>
                <a:spcPts val="600"/>
              </a:spcAft>
              <a:buFont typeface="Arial" panose="020B0604020202020204" pitchFamily="34" charset="0"/>
              <a:buChar char="•"/>
            </a:pPr>
            <a:r>
              <a:rPr lang="en-US" altLang="zh-CN" sz="1400" dirty="0">
                <a:latin typeface="+mn-ea"/>
              </a:rPr>
              <a:t>3.</a:t>
            </a:r>
            <a:r>
              <a:rPr lang="zh-CN" altLang="en-US" sz="1400" dirty="0">
                <a:latin typeface="+mn-ea"/>
              </a:rPr>
              <a:t>论文使用</a:t>
            </a:r>
            <a:r>
              <a:rPr lang="en-US" altLang="zh-CN" sz="1400" dirty="0">
                <a:latin typeface="+mn-ea"/>
              </a:rPr>
              <a:t>experts</a:t>
            </a:r>
            <a:r>
              <a:rPr lang="zh-CN" altLang="en-US" sz="1400" dirty="0">
                <a:latin typeface="+mn-ea"/>
              </a:rPr>
              <a:t>对文体重写进行了初步的概念证明。</a:t>
            </a:r>
            <a:endParaRPr lang="en-US" altLang="zh-CN" sz="1400" dirty="0">
              <a:latin typeface="+mn-ea"/>
            </a:endParaRPr>
          </a:p>
          <a:p>
            <a:pPr marL="228600" indent="-228600" defTabSz="914400">
              <a:spcAft>
                <a:spcPts val="600"/>
              </a:spcAft>
              <a:buFont typeface="Arial" panose="020B0604020202020204" pitchFamily="34" charset="0"/>
              <a:buChar char="•"/>
            </a:pPr>
            <a:r>
              <a:rPr lang="zh-CN" altLang="en-US" sz="1400" dirty="0">
                <a:latin typeface="+mn-ea"/>
              </a:rPr>
              <a:t>论文的工作证明了在具有理想和不理想属性的文本上微调小型</a:t>
            </a:r>
            <a:r>
              <a:rPr lang="en-US" altLang="zh-CN" sz="1400" dirty="0">
                <a:latin typeface="+mn-ea"/>
              </a:rPr>
              <a:t>LM</a:t>
            </a:r>
            <a:r>
              <a:rPr lang="zh-CN" altLang="en-US" sz="1400" dirty="0">
                <a:latin typeface="+mn-ea"/>
              </a:rPr>
              <a:t>的有效性，从而有效地指导更大的预训练语言模型的文本生成，并强调了方法用于受控语言生成的前景。</a:t>
            </a:r>
            <a:endParaRPr kumimoji="1" lang="en-US" altLang="zh-CN" sz="1400" dirty="0">
              <a:latin typeface="+mn-ea"/>
            </a:endParaRPr>
          </a:p>
          <a:p>
            <a:pPr marL="228600" indent="-228600" defTabSz="914400">
              <a:lnSpc>
                <a:spcPct val="90000"/>
              </a:lnSpc>
              <a:spcAft>
                <a:spcPts val="600"/>
              </a:spcAft>
              <a:buFont typeface="Arial" panose="020B0604020202020204" pitchFamily="34" charset="0"/>
              <a:buChar char="•"/>
            </a:pPr>
            <a:endParaRPr lang="en-US" altLang="zh-CN" sz="1500" b="1" dirty="0"/>
          </a:p>
        </p:txBody>
      </p:sp>
    </p:spTree>
    <p:extLst>
      <p:ext uri="{BB962C8B-B14F-4D97-AF65-F5344CB8AC3E}">
        <p14:creationId xmlns:p14="http://schemas.microsoft.com/office/powerpoint/2010/main" val="857947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57CF985-25EF-F243-B870-7BE79BB4F054}"/>
              </a:ext>
            </a:extLst>
          </p:cNvPr>
          <p:cNvSpPr txBox="1"/>
          <p:nvPr/>
        </p:nvSpPr>
        <p:spPr>
          <a:xfrm>
            <a:off x="352961" y="352895"/>
            <a:ext cx="3420438" cy="852841"/>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kumimoji="1" lang="en-US" altLang="zh-CN" sz="3000" dirty="0">
                <a:latin typeface="+mj-lt"/>
                <a:ea typeface="+mj-ea"/>
                <a:cs typeface="+mj-cs"/>
              </a:rPr>
              <a:t>Dexperts</a:t>
            </a:r>
            <a:r>
              <a:rPr kumimoji="1" lang="zh-CN" altLang="en-US" sz="3000" dirty="0">
                <a:latin typeface="+mj-lt"/>
                <a:ea typeface="+mj-ea"/>
                <a:cs typeface="+mj-cs"/>
              </a:rPr>
              <a:t>方法：</a:t>
            </a:r>
            <a:endParaRPr kumimoji="1" lang="en-US" altLang="zh-CN" sz="3000" dirty="0">
              <a:latin typeface="+mj-lt"/>
              <a:ea typeface="+mj-ea"/>
              <a:cs typeface="+mj-cs"/>
            </a:endParaRPr>
          </a:p>
        </p:txBody>
      </p:sp>
      <p:sp>
        <p:nvSpPr>
          <p:cNvPr id="7" name="文本框 6">
            <a:extLst>
              <a:ext uri="{FF2B5EF4-FFF2-40B4-BE49-F238E27FC236}">
                <a16:creationId xmlns:a16="http://schemas.microsoft.com/office/drawing/2014/main" id="{721DAF4D-E856-DA4C-894E-C3A322F3E636}"/>
              </a:ext>
            </a:extLst>
          </p:cNvPr>
          <p:cNvSpPr txBox="1"/>
          <p:nvPr/>
        </p:nvSpPr>
        <p:spPr>
          <a:xfrm>
            <a:off x="398434" y="1293553"/>
            <a:ext cx="3419569" cy="3008640"/>
          </a:xfrm>
          <a:prstGeom prst="rect">
            <a:avLst/>
          </a:prstGeom>
        </p:spPr>
        <p:txBody>
          <a:bodyPr vert="horz" lIns="91440" tIns="45720" rIns="91440" bIns="45720" rtlCol="0" anchor="ctr">
            <a:normAutofit fontScale="77500" lnSpcReduction="20000"/>
          </a:bodyPr>
          <a:lstStyle/>
          <a:p>
            <a:pPr marL="228600" indent="-228600" defTabSz="914400">
              <a:lnSpc>
                <a:spcPct val="90000"/>
              </a:lnSpc>
              <a:spcAft>
                <a:spcPts val="600"/>
              </a:spcAft>
              <a:buFont typeface="Arial" panose="020B0604020202020204" pitchFamily="34" charset="0"/>
              <a:buChar char="•"/>
            </a:pPr>
            <a:r>
              <a:rPr lang="en-US" altLang="zh-CN" sz="1600" dirty="0"/>
              <a:t>Dexperts</a:t>
            </a:r>
            <a:r>
              <a:rPr lang="zh-CN" altLang="en-US" sz="1600" dirty="0"/>
              <a:t>是由三部分组成</a:t>
            </a:r>
            <a:r>
              <a:rPr lang="zh-CN" altLang="en-US" sz="1200" dirty="0"/>
              <a:t>：</a:t>
            </a:r>
            <a:endParaRPr lang="en-US" altLang="zh-CN" sz="1200" dirty="0"/>
          </a:p>
          <a:p>
            <a:pPr defTabSz="914400">
              <a:lnSpc>
                <a:spcPct val="90000"/>
              </a:lnSpc>
              <a:spcAft>
                <a:spcPts val="600"/>
              </a:spcAft>
            </a:pPr>
            <a:r>
              <a:rPr lang="en-US" altLang="zh-CN" sz="1200" dirty="0">
                <a:latin typeface="+mn-ea"/>
              </a:rPr>
              <a:t>	1.base LM</a:t>
            </a:r>
            <a:r>
              <a:rPr lang="zh-CN" altLang="en-US" sz="1200" dirty="0">
                <a:latin typeface="+mn-ea"/>
              </a:rPr>
              <a:t>        </a:t>
            </a:r>
            <a:endParaRPr lang="en-US" altLang="zh-CN" sz="1200" dirty="0">
              <a:latin typeface="+mn-ea"/>
            </a:endParaRPr>
          </a:p>
          <a:p>
            <a:pPr defTabSz="914400">
              <a:lnSpc>
                <a:spcPct val="90000"/>
              </a:lnSpc>
              <a:spcAft>
                <a:spcPts val="600"/>
              </a:spcAft>
            </a:pPr>
            <a:r>
              <a:rPr lang="en-US" altLang="zh-CN" sz="1200" dirty="0">
                <a:latin typeface="+mn-ea"/>
              </a:rPr>
              <a:t>	2.non-toxic LM</a:t>
            </a:r>
            <a:r>
              <a:rPr lang="zh-CN" altLang="en-US" sz="1200" dirty="0">
                <a:latin typeface="+mn-ea"/>
              </a:rPr>
              <a:t>      </a:t>
            </a:r>
            <a:endParaRPr lang="en-US" altLang="zh-CN" sz="1200" dirty="0">
              <a:latin typeface="+mn-ea"/>
            </a:endParaRPr>
          </a:p>
          <a:p>
            <a:pPr defTabSz="914400">
              <a:lnSpc>
                <a:spcPct val="90000"/>
              </a:lnSpc>
              <a:spcAft>
                <a:spcPts val="600"/>
              </a:spcAft>
            </a:pPr>
            <a:r>
              <a:rPr lang="en-US" altLang="zh-CN" sz="1200" dirty="0">
                <a:latin typeface="+mn-ea"/>
              </a:rPr>
              <a:t>	3.toxic LM</a:t>
            </a:r>
            <a:r>
              <a:rPr lang="zh-CN" altLang="en-US" sz="1200" dirty="0">
                <a:latin typeface="+mn-ea"/>
              </a:rPr>
              <a:t>                   </a:t>
            </a:r>
            <a:endParaRPr lang="en-US" altLang="zh-CN" sz="1200" dirty="0">
              <a:latin typeface="+mn-ea"/>
            </a:endParaRPr>
          </a:p>
          <a:p>
            <a:pPr defTabSz="914400">
              <a:lnSpc>
                <a:spcPct val="160000"/>
              </a:lnSpc>
              <a:spcAft>
                <a:spcPts val="600"/>
              </a:spcAft>
            </a:pPr>
            <a:r>
              <a:rPr lang="en-US" altLang="zh-CN" sz="900" dirty="0">
                <a:latin typeface="+mj-ea"/>
                <a:ea typeface="+mj-ea"/>
              </a:rPr>
              <a:t>DEXPERTS: </a:t>
            </a:r>
            <a:r>
              <a:rPr lang="zh-CN" altLang="en-US" sz="900" dirty="0">
                <a:latin typeface="+mj-ea"/>
                <a:ea typeface="+mj-ea"/>
              </a:rPr>
              <a:t>即</a:t>
            </a:r>
            <a:r>
              <a:rPr lang="en-US" altLang="zh-CN" sz="900" dirty="0">
                <a:latin typeface="+mj-ea"/>
                <a:ea typeface="+mj-ea"/>
              </a:rPr>
              <a:t>Decoding-time Experts</a:t>
            </a:r>
            <a:r>
              <a:rPr lang="zh-CN" altLang="en-US" sz="900" dirty="0">
                <a:latin typeface="+mj-ea"/>
                <a:ea typeface="+mj-ea"/>
              </a:rPr>
              <a:t>，一种在</a:t>
            </a:r>
            <a:r>
              <a:rPr lang="en-US" altLang="zh-CN" sz="900" dirty="0">
                <a:latin typeface="+mj-ea"/>
                <a:ea typeface="+mj-ea"/>
              </a:rPr>
              <a:t>decodeing</a:t>
            </a:r>
            <a:r>
              <a:rPr lang="zh-CN" altLang="en-US" sz="900" dirty="0">
                <a:latin typeface="+mj-ea"/>
                <a:ea typeface="+mj-ea"/>
              </a:rPr>
              <a:t>时用于受控文本生成的方法，它将预先训练的语言模型“</a:t>
            </a:r>
            <a:r>
              <a:rPr lang="en-US" altLang="zh-CN" sz="900" dirty="0">
                <a:latin typeface="+mj-ea"/>
                <a:ea typeface="+mj-ea"/>
              </a:rPr>
              <a:t>expert</a:t>
            </a:r>
            <a:r>
              <a:rPr lang="zh-CN" altLang="en-US" sz="900" dirty="0">
                <a:latin typeface="+mj-ea"/>
                <a:ea typeface="+mj-ea"/>
              </a:rPr>
              <a:t>”语言模型和“</a:t>
            </a:r>
            <a:r>
              <a:rPr lang="en-US" altLang="zh-CN" sz="900" dirty="0">
                <a:latin typeface="+mj-ea"/>
                <a:ea typeface="+mj-ea"/>
              </a:rPr>
              <a:t>anti-expert</a:t>
            </a:r>
            <a:r>
              <a:rPr lang="zh-CN" altLang="en-US" sz="900" dirty="0">
                <a:latin typeface="+mj-ea"/>
                <a:ea typeface="+mj-ea"/>
              </a:rPr>
              <a:t>”语言模型结合在一起，对基本的语言模型进行指导。</a:t>
            </a:r>
            <a:r>
              <a:rPr lang="zh-CN" altLang="en-US" sz="900" b="1" dirty="0">
                <a:latin typeface="+mj-ea"/>
                <a:ea typeface="+mj-ea"/>
              </a:rPr>
              <a:t>直观地说，在集合下，只有专家认为可能而反专家认为不可能时，字符才会得到高概率。</a:t>
            </a:r>
            <a:endParaRPr lang="en-US" altLang="zh-CN" sz="900" b="1" dirty="0">
              <a:latin typeface="+mj-ea"/>
              <a:ea typeface="+mj-ea"/>
            </a:endParaRPr>
          </a:p>
          <a:p>
            <a:pPr defTabSz="914400">
              <a:lnSpc>
                <a:spcPct val="160000"/>
              </a:lnSpc>
              <a:spcAft>
                <a:spcPts val="600"/>
              </a:spcAft>
            </a:pPr>
            <a:r>
              <a:rPr lang="zh-CN" altLang="en-US" sz="900" b="1" dirty="0">
                <a:latin typeface="+mn-ea"/>
              </a:rPr>
              <a:t>论文中将</a:t>
            </a:r>
            <a:r>
              <a:rPr lang="en-US" altLang="zh-CN" sz="900" b="1" dirty="0">
                <a:latin typeface="+mn-ea"/>
              </a:rPr>
              <a:t>Dexpert</a:t>
            </a:r>
            <a:r>
              <a:rPr lang="zh-CN" altLang="en-US" sz="900" b="1" dirty="0">
                <a:latin typeface="+mn-ea"/>
              </a:rPr>
              <a:t>用于语言解毒和情绪控制生成，在自动和人类评价上都优于现有的可控生成方法</a:t>
            </a:r>
            <a:r>
              <a:rPr lang="zh-CN" altLang="en-US" sz="900" dirty="0">
                <a:latin typeface="+mn-ea"/>
              </a:rPr>
              <a:t>。</a:t>
            </a:r>
            <a:endParaRPr lang="en-US" altLang="zh-CN" sz="900" dirty="0">
              <a:latin typeface="+mn-ea"/>
            </a:endParaRPr>
          </a:p>
          <a:p>
            <a:pPr defTabSz="914400">
              <a:lnSpc>
                <a:spcPct val="90000"/>
              </a:lnSpc>
              <a:spcAft>
                <a:spcPts val="600"/>
              </a:spcAft>
            </a:pPr>
            <a:endParaRPr lang="en-US" altLang="zh-CN" sz="1000" dirty="0"/>
          </a:p>
          <a:p>
            <a:pPr defTabSz="914400">
              <a:lnSpc>
                <a:spcPct val="90000"/>
              </a:lnSpc>
              <a:spcAft>
                <a:spcPts val="600"/>
              </a:spcAft>
            </a:pPr>
            <a:endParaRPr lang="en-US" altLang="zh-CN" sz="1000" dirty="0"/>
          </a:p>
          <a:p>
            <a:pPr marL="228600" indent="-228600" defTabSz="914400">
              <a:lnSpc>
                <a:spcPct val="90000"/>
              </a:lnSpc>
              <a:spcAft>
                <a:spcPts val="600"/>
              </a:spcAft>
              <a:buFont typeface="Arial" panose="020B0604020202020204" pitchFamily="34" charset="0"/>
              <a:buChar char="•"/>
            </a:pPr>
            <a:r>
              <a:rPr lang="en-US" altLang="zh-CN" sz="1400" dirty="0"/>
              <a:t>Expert</a:t>
            </a:r>
            <a:r>
              <a:rPr lang="zh-CN" altLang="en-US" sz="1400" dirty="0"/>
              <a:t>的模型参数较小</a:t>
            </a:r>
            <a:endParaRPr lang="en-US" altLang="zh-CN" sz="1400" dirty="0"/>
          </a:p>
          <a:p>
            <a:pPr defTabSz="914400">
              <a:lnSpc>
                <a:spcPct val="170000"/>
              </a:lnSpc>
              <a:spcAft>
                <a:spcPts val="600"/>
              </a:spcAft>
            </a:pPr>
            <a:r>
              <a:rPr lang="zh-CN" altLang="en-US" sz="1000" dirty="0">
                <a:latin typeface="+mn-ea"/>
              </a:rPr>
              <a:t>因为</a:t>
            </a:r>
            <a:r>
              <a:rPr lang="en-US" altLang="zh-CN" sz="1000" dirty="0">
                <a:latin typeface="+mn-ea"/>
              </a:rPr>
              <a:t>DEXPERTS</a:t>
            </a:r>
            <a:r>
              <a:rPr lang="zh-CN" altLang="en-US" sz="1000" dirty="0">
                <a:latin typeface="+mn-ea"/>
              </a:rPr>
              <a:t>只对预处理</a:t>
            </a:r>
            <a:r>
              <a:rPr lang="en-US" altLang="zh-CN" sz="1000" dirty="0">
                <a:latin typeface="+mn-ea"/>
              </a:rPr>
              <a:t>LM</a:t>
            </a:r>
            <a:r>
              <a:rPr lang="zh-CN" altLang="en-US" sz="1000" dirty="0">
                <a:latin typeface="+mn-ea"/>
              </a:rPr>
              <a:t>的输出进行操作，包括在</a:t>
            </a:r>
            <a:r>
              <a:rPr lang="en-US" altLang="zh-CN" sz="1000" dirty="0">
                <a:latin typeface="+mn-ea"/>
              </a:rPr>
              <a:t>GPT-3</a:t>
            </a:r>
            <a:r>
              <a:rPr lang="zh-CN" altLang="en-US" sz="1000" dirty="0">
                <a:latin typeface="+mn-ea"/>
              </a:rPr>
              <a:t>上操作时也一样，所以文中模型的参数很小。</a:t>
            </a:r>
            <a:endParaRPr kumimoji="1" lang="en-US" altLang="zh-CN" sz="1200" dirty="0">
              <a:latin typeface="+mn-ea"/>
            </a:endParaRPr>
          </a:p>
        </p:txBody>
      </p:sp>
      <p:pic>
        <p:nvPicPr>
          <p:cNvPr id="8" name="图片 7">
            <a:extLst>
              <a:ext uri="{FF2B5EF4-FFF2-40B4-BE49-F238E27FC236}">
                <a16:creationId xmlns:a16="http://schemas.microsoft.com/office/drawing/2014/main" id="{AC5B0F48-1982-574F-8A79-399DA5BC3502}"/>
              </a:ext>
            </a:extLst>
          </p:cNvPr>
          <p:cNvPicPr>
            <a:picLocks noChangeAspect="1"/>
          </p:cNvPicPr>
          <p:nvPr/>
        </p:nvPicPr>
        <p:blipFill rotWithShape="1">
          <a:blip r:embed="rId3"/>
          <a:srcRect r="4" b="547"/>
          <a:stretch/>
        </p:blipFill>
        <p:spPr>
          <a:xfrm>
            <a:off x="4483341" y="604324"/>
            <a:ext cx="4069057" cy="3976126"/>
          </a:xfrm>
          <a:prstGeom prst="rect">
            <a:avLst/>
          </a:prstGeom>
        </p:spPr>
      </p:pic>
    </p:spTree>
    <p:extLst>
      <p:ext uri="{BB962C8B-B14F-4D97-AF65-F5344CB8AC3E}">
        <p14:creationId xmlns:p14="http://schemas.microsoft.com/office/powerpoint/2010/main" val="1384879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4883C04D-33DE-F943-89ED-77837072B188}"/>
              </a:ext>
            </a:extLst>
          </p:cNvPr>
          <p:cNvPicPr>
            <a:picLocks noChangeAspect="1"/>
          </p:cNvPicPr>
          <p:nvPr/>
        </p:nvPicPr>
        <p:blipFill rotWithShape="1">
          <a:blip r:embed="rId3"/>
          <a:srcRect r="4" b="547"/>
          <a:stretch/>
        </p:blipFill>
        <p:spPr>
          <a:xfrm>
            <a:off x="785597" y="358224"/>
            <a:ext cx="4069057" cy="3976126"/>
          </a:xfrm>
          <a:prstGeom prst="rect">
            <a:avLst/>
          </a:prstGeom>
        </p:spPr>
      </p:pic>
      <p:sp>
        <p:nvSpPr>
          <p:cNvPr id="7" name="文本框 6">
            <a:extLst>
              <a:ext uri="{FF2B5EF4-FFF2-40B4-BE49-F238E27FC236}">
                <a16:creationId xmlns:a16="http://schemas.microsoft.com/office/drawing/2014/main" id="{8923B3DE-86C3-3B49-97DE-2F13076E5D46}"/>
              </a:ext>
            </a:extLst>
          </p:cNvPr>
          <p:cNvSpPr txBox="1"/>
          <p:nvPr/>
        </p:nvSpPr>
        <p:spPr>
          <a:xfrm>
            <a:off x="4435342" y="689870"/>
            <a:ext cx="3639557" cy="3653308"/>
          </a:xfrm>
          <a:prstGeom prst="rect">
            <a:avLst/>
          </a:prstGeom>
          <a:noFill/>
        </p:spPr>
        <p:txBody>
          <a:bodyPr wrap="square" rtlCol="0">
            <a:spAutoFit/>
          </a:bodyPr>
          <a:lstStyle/>
          <a:p>
            <a:r>
              <a:rPr kumimoji="1" lang="zh-CN" altLang="en-US" b="1" dirty="0">
                <a:latin typeface="+mn-ea"/>
              </a:rPr>
              <a:t>模型结构</a:t>
            </a:r>
            <a:r>
              <a:rPr kumimoji="1" lang="zh-CN" altLang="en-US" dirty="0">
                <a:latin typeface="+mn-ea"/>
              </a:rPr>
              <a:t>：</a:t>
            </a:r>
            <a:endParaRPr kumimoji="1" lang="en-US" altLang="zh-CN" dirty="0">
              <a:latin typeface="+mn-ea"/>
            </a:endParaRPr>
          </a:p>
          <a:p>
            <a:endParaRPr kumimoji="1" lang="en-US" altLang="zh-CN" dirty="0">
              <a:latin typeface="+mn-ea"/>
            </a:endParaRPr>
          </a:p>
          <a:p>
            <a:r>
              <a:rPr kumimoji="1" lang="zh-CN" altLang="en-US" dirty="0">
                <a:latin typeface="+mn-ea"/>
              </a:rPr>
              <a:t>   </a:t>
            </a:r>
            <a:r>
              <a:rPr kumimoji="1" lang="en-US" altLang="zh-CN" dirty="0">
                <a:latin typeface="+mn-ea"/>
              </a:rPr>
              <a:t>LM</a:t>
            </a:r>
            <a:r>
              <a:rPr kumimoji="1" lang="zh-CN" altLang="en-US" dirty="0">
                <a:latin typeface="+mn-ea"/>
              </a:rPr>
              <a:t>：</a:t>
            </a:r>
            <a:r>
              <a:rPr kumimoji="1" lang="en-US" altLang="zh-CN" dirty="0">
                <a:latin typeface="+mn-ea"/>
              </a:rPr>
              <a:t>base</a:t>
            </a:r>
            <a:r>
              <a:rPr kumimoji="1" lang="zh-CN" altLang="en-US" dirty="0">
                <a:latin typeface="+mn-ea"/>
              </a:rPr>
              <a:t> </a:t>
            </a:r>
            <a:r>
              <a:rPr kumimoji="1" lang="en-US" altLang="zh-CN" dirty="0">
                <a:latin typeface="+mn-ea"/>
              </a:rPr>
              <a:t>LM</a:t>
            </a:r>
            <a:r>
              <a:rPr kumimoji="1" lang="zh-CN" altLang="en-US" dirty="0">
                <a:latin typeface="+mn-ea"/>
              </a:rPr>
              <a:t> 基础的文本生成模型</a:t>
            </a:r>
            <a:endParaRPr kumimoji="1" lang="en-US" altLang="zh-CN" dirty="0">
              <a:latin typeface="+mn-ea"/>
            </a:endParaRPr>
          </a:p>
          <a:p>
            <a:r>
              <a:rPr kumimoji="1" lang="zh-CN" altLang="en-US" dirty="0">
                <a:latin typeface="+mn-ea"/>
              </a:rPr>
              <a:t>   </a:t>
            </a:r>
            <a:r>
              <a:rPr kumimoji="1" lang="en-US" altLang="zh-CN" dirty="0">
                <a:latin typeface="+mn-ea"/>
              </a:rPr>
              <a:t>expert</a:t>
            </a:r>
            <a:r>
              <a:rPr kumimoji="1" lang="zh-CN" altLang="en-US" dirty="0">
                <a:latin typeface="+mn-ea"/>
              </a:rPr>
              <a:t>：温和属性的文本生成</a:t>
            </a:r>
            <a:endParaRPr kumimoji="1" lang="en-US" altLang="zh-CN" dirty="0">
              <a:latin typeface="+mn-ea"/>
            </a:endParaRPr>
          </a:p>
          <a:p>
            <a:r>
              <a:rPr kumimoji="1" lang="zh-CN" altLang="en-US" dirty="0">
                <a:latin typeface="+mn-ea"/>
              </a:rPr>
              <a:t>   </a:t>
            </a:r>
            <a:r>
              <a:rPr kumimoji="1" lang="en-US" altLang="zh-CN" dirty="0">
                <a:latin typeface="+mn-ea"/>
              </a:rPr>
              <a:t>anti-expert</a:t>
            </a:r>
            <a:r>
              <a:rPr kumimoji="1" lang="zh-CN" altLang="en-US" dirty="0">
                <a:latin typeface="+mn-ea"/>
              </a:rPr>
              <a:t>：暴力属性的文本生成模型</a:t>
            </a:r>
            <a:endParaRPr kumimoji="1" lang="en-US" altLang="zh-CN" dirty="0">
              <a:latin typeface="+mn-ea"/>
            </a:endParaRPr>
          </a:p>
          <a:p>
            <a:r>
              <a:rPr kumimoji="1" lang="zh-CN" altLang="en-US" sz="1100" dirty="0">
                <a:latin typeface="+mn-ea"/>
              </a:rPr>
              <a:t>    </a:t>
            </a:r>
            <a:endParaRPr kumimoji="1" lang="en-US" altLang="zh-CN" sz="1100" dirty="0">
              <a:latin typeface="+mn-ea"/>
            </a:endParaRPr>
          </a:p>
          <a:p>
            <a:pPr algn="just"/>
            <a:r>
              <a:rPr kumimoji="1" lang="zh-CN" altLang="en-US" sz="1100" dirty="0">
                <a:latin typeface="+mn-ea"/>
              </a:rPr>
              <a:t>    </a:t>
            </a:r>
            <a:r>
              <a:rPr kumimoji="1" lang="zh-CN" altLang="en-US" sz="1000" dirty="0">
                <a:latin typeface="+mn-ea"/>
              </a:rPr>
              <a:t>在这个模型图中，提供无攻击性属性建议的是</a:t>
            </a:r>
            <a:r>
              <a:rPr kumimoji="1" lang="en-US" altLang="zh-CN" sz="1000" dirty="0">
                <a:latin typeface="+mn-ea"/>
              </a:rPr>
              <a:t>expert</a:t>
            </a:r>
            <a:r>
              <a:rPr kumimoji="1" lang="zh-CN" altLang="en-US" sz="1000" dirty="0">
                <a:latin typeface="+mn-ea"/>
              </a:rPr>
              <a:t>，可以看到是中间这个天使。提供攻击属性建议作为对照的是</a:t>
            </a:r>
            <a:r>
              <a:rPr kumimoji="1" lang="en-US" altLang="zh-CN" sz="1000" dirty="0">
                <a:latin typeface="+mn-ea"/>
              </a:rPr>
              <a:t>anti-expert</a:t>
            </a:r>
            <a:r>
              <a:rPr kumimoji="1" lang="zh-CN" altLang="en-US" sz="1000" dirty="0">
                <a:latin typeface="+mn-ea"/>
              </a:rPr>
              <a:t>，是最右边这个恶魔。最左边的是我们的基础语言模型</a:t>
            </a:r>
            <a:r>
              <a:rPr kumimoji="1" lang="zh-CN" altLang="en-US" sz="1100" dirty="0">
                <a:latin typeface="+mn-ea"/>
              </a:rPr>
              <a:t>。</a:t>
            </a:r>
            <a:endParaRPr kumimoji="1" lang="en-US" altLang="zh-CN" sz="1100" dirty="0">
              <a:latin typeface="+mn-ea"/>
            </a:endParaRPr>
          </a:p>
          <a:p>
            <a:endParaRPr kumimoji="1" lang="en-US" altLang="zh-CN" dirty="0">
              <a:latin typeface="+mn-ea"/>
            </a:endParaRPr>
          </a:p>
          <a:p>
            <a:r>
              <a:rPr kumimoji="1" lang="zh-CN" altLang="en-US" b="1" dirty="0">
                <a:latin typeface="+mn-ea"/>
              </a:rPr>
              <a:t>实例解析</a:t>
            </a:r>
            <a:r>
              <a:rPr kumimoji="1" lang="zh-CN" altLang="en-US" dirty="0">
                <a:latin typeface="+mn-ea"/>
              </a:rPr>
              <a:t>：</a:t>
            </a:r>
            <a:endParaRPr kumimoji="1" lang="en-US" altLang="zh-CN" dirty="0">
              <a:latin typeface="+mn-ea"/>
            </a:endParaRPr>
          </a:p>
          <a:p>
            <a:endParaRPr kumimoji="1" lang="en-US" altLang="zh-CN" dirty="0">
              <a:latin typeface="+mn-ea"/>
            </a:endParaRPr>
          </a:p>
          <a:p>
            <a:r>
              <a:rPr kumimoji="1" lang="zh-CN" altLang="en-US" sz="1000" dirty="0">
                <a:latin typeface="+mn-ea"/>
              </a:rPr>
              <a:t>   在这个例子中，当提示“当她拒绝了他的求爱，他抓住了”时，我们认为如果输出是女性的</a:t>
            </a:r>
            <a:r>
              <a:rPr kumimoji="1" lang="en-US" altLang="zh-CN" sz="1000" dirty="0">
                <a:latin typeface="+mn-ea"/>
              </a:rPr>
              <a:t>’</a:t>
            </a:r>
            <a:r>
              <a:rPr kumimoji="1" lang="zh-CN" altLang="en-US" sz="1000" dirty="0">
                <a:latin typeface="+mn-ea"/>
              </a:rPr>
              <a:t>她</a:t>
            </a:r>
            <a:r>
              <a:rPr kumimoji="1" lang="en-US" altLang="zh-CN" sz="1000" dirty="0">
                <a:latin typeface="+mn-ea"/>
              </a:rPr>
              <a:t>’</a:t>
            </a:r>
            <a:r>
              <a:rPr kumimoji="1" lang="zh-CN" altLang="en-US" sz="1000" dirty="0">
                <a:latin typeface="+mn-ea"/>
              </a:rPr>
              <a:t>可能会导致一个含有暴力的语句，输出是男性的‘</a:t>
            </a:r>
            <a:r>
              <a:rPr kumimoji="1" lang="en-US" altLang="zh-CN" sz="1000" dirty="0">
                <a:latin typeface="+mn-ea"/>
              </a:rPr>
              <a:t>he</a:t>
            </a:r>
            <a:r>
              <a:rPr kumimoji="1" lang="zh-CN" altLang="en-US" sz="1000" dirty="0">
                <a:latin typeface="+mn-ea"/>
              </a:rPr>
              <a:t>’则可能避免暴力的生成。</a:t>
            </a:r>
            <a:endParaRPr kumimoji="1" lang="en-US" altLang="zh-CN" sz="1000" dirty="0">
              <a:latin typeface="+mn-ea"/>
            </a:endParaRPr>
          </a:p>
          <a:p>
            <a:r>
              <a:rPr kumimoji="1" lang="zh-CN" altLang="en-US" sz="1000" dirty="0">
                <a:latin typeface="+mn-ea"/>
              </a:rPr>
              <a:t>   </a:t>
            </a:r>
            <a:r>
              <a:rPr kumimoji="1" lang="en-US" altLang="zh-CN" sz="1000" dirty="0">
                <a:latin typeface="+mn-ea"/>
              </a:rPr>
              <a:t>Base</a:t>
            </a:r>
            <a:r>
              <a:rPr kumimoji="1" lang="zh-CN" altLang="en-US" sz="1000" dirty="0">
                <a:latin typeface="+mn-ea"/>
              </a:rPr>
              <a:t> </a:t>
            </a:r>
            <a:r>
              <a:rPr kumimoji="1" lang="en-US" altLang="zh-CN" sz="1000" dirty="0">
                <a:latin typeface="+mn-ea"/>
              </a:rPr>
              <a:t>LM</a:t>
            </a:r>
            <a:r>
              <a:rPr kumimoji="1" lang="zh-CN" altLang="en-US" sz="1000" dirty="0">
                <a:latin typeface="+mn-ea"/>
              </a:rPr>
              <a:t>中对女性“她”的权重大于男性“他”，这可能会导致生成一个含有暴力的语句。于是简单地让</a:t>
            </a:r>
            <a:r>
              <a:rPr kumimoji="1" lang="en-US" altLang="zh-CN" sz="1000" dirty="0">
                <a:latin typeface="+mn-ea"/>
              </a:rPr>
              <a:t>LM</a:t>
            </a:r>
            <a:r>
              <a:rPr kumimoji="1" lang="zh-CN" altLang="en-US" sz="1000" dirty="0">
                <a:latin typeface="+mn-ea"/>
              </a:rPr>
              <a:t>的输出概率加上</a:t>
            </a:r>
            <a:r>
              <a:rPr kumimoji="1" lang="en-US" altLang="zh-CN" sz="1000" dirty="0">
                <a:latin typeface="+mn-ea"/>
              </a:rPr>
              <a:t>expert</a:t>
            </a:r>
            <a:r>
              <a:rPr kumimoji="1" lang="zh-CN" altLang="en-US" sz="1000" dirty="0">
                <a:latin typeface="+mn-ea"/>
              </a:rPr>
              <a:t>的概率分布再减去</a:t>
            </a:r>
            <a:r>
              <a:rPr kumimoji="1" lang="en-US" altLang="zh-CN" sz="1000" dirty="0">
                <a:latin typeface="+mn-ea"/>
              </a:rPr>
              <a:t>anti-expert</a:t>
            </a:r>
            <a:r>
              <a:rPr kumimoji="1" lang="zh-CN" altLang="en-US" sz="1000" dirty="0">
                <a:latin typeface="+mn-ea"/>
              </a:rPr>
              <a:t>的概率分布，就能得到一个男性</a:t>
            </a:r>
            <a:r>
              <a:rPr kumimoji="1" lang="en-US" altLang="zh-CN" sz="1000" dirty="0">
                <a:latin typeface="+mn-ea"/>
              </a:rPr>
              <a:t>’</a:t>
            </a:r>
            <a:r>
              <a:rPr kumimoji="1" lang="zh-CN" altLang="en-US" sz="1000" dirty="0">
                <a:latin typeface="+mn-ea"/>
              </a:rPr>
              <a:t>他</a:t>
            </a:r>
            <a:r>
              <a:rPr kumimoji="1" lang="en-US" altLang="zh-CN" sz="1000" dirty="0">
                <a:latin typeface="+mn-ea"/>
              </a:rPr>
              <a:t>’</a:t>
            </a:r>
            <a:r>
              <a:rPr kumimoji="1" lang="zh-CN" altLang="en-US" sz="1000" dirty="0">
                <a:latin typeface="+mn-ea"/>
              </a:rPr>
              <a:t>的概率高于女性</a:t>
            </a:r>
            <a:r>
              <a:rPr kumimoji="1" lang="en-US" altLang="zh-CN" sz="1000" dirty="0">
                <a:latin typeface="+mn-ea"/>
              </a:rPr>
              <a:t>’</a:t>
            </a:r>
            <a:r>
              <a:rPr kumimoji="1" lang="zh-CN" altLang="en-US" sz="1000" dirty="0">
                <a:latin typeface="+mn-ea"/>
              </a:rPr>
              <a:t>她</a:t>
            </a:r>
            <a:r>
              <a:rPr kumimoji="1" lang="en-US" altLang="zh-CN" sz="1000" dirty="0">
                <a:latin typeface="+mn-ea"/>
              </a:rPr>
              <a:t>’</a:t>
            </a:r>
            <a:r>
              <a:rPr kumimoji="1" lang="zh-CN" altLang="en-US" sz="1000" dirty="0">
                <a:latin typeface="+mn-ea"/>
              </a:rPr>
              <a:t>的概率输出。</a:t>
            </a:r>
          </a:p>
        </p:txBody>
      </p:sp>
    </p:spTree>
    <p:extLst>
      <p:ext uri="{BB962C8B-B14F-4D97-AF65-F5344CB8AC3E}">
        <p14:creationId xmlns:p14="http://schemas.microsoft.com/office/powerpoint/2010/main" val="545803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86086" y="185076"/>
            <a:ext cx="7053873" cy="425758"/>
          </a:xfrm>
          <a:prstGeom prst="rect">
            <a:avLst/>
          </a:prstGeom>
          <a:noFill/>
        </p:spPr>
        <p:txBody>
          <a:bodyPr wrap="square" rtlCol="0">
            <a:spAutoFit/>
          </a:bodyPr>
          <a:lstStyle/>
          <a:p>
            <a:pPr>
              <a:lnSpc>
                <a:spcPts val="2600"/>
              </a:lnSpc>
            </a:pPr>
            <a:r>
              <a:rPr kumimoji="1" lang="zh-CN" altLang="en-US" sz="2600" dirty="0">
                <a:solidFill>
                  <a:srgbClr val="A51E36"/>
                </a:solidFill>
                <a:latin typeface="兰亭黑-简 中黑" charset="-122"/>
                <a:ea typeface="兰亭黑-简 中黑" charset="-122"/>
                <a:cs typeface="Gotham Bold" charset="0"/>
              </a:rPr>
              <a:t>模型的具体实现</a:t>
            </a:r>
            <a:r>
              <a:rPr kumimoji="1" lang="en-US" altLang="zh-CN" sz="2600" dirty="0">
                <a:solidFill>
                  <a:srgbClr val="A51E36"/>
                </a:solidFill>
                <a:latin typeface="兰亭黑-简 中黑" charset="-122"/>
                <a:ea typeface="兰亭黑-简 中黑" charset="-122"/>
                <a:cs typeface="Gotham Bold" charset="0"/>
              </a:rPr>
              <a:t>:</a:t>
            </a:r>
          </a:p>
        </p:txBody>
      </p:sp>
      <p:sp>
        <p:nvSpPr>
          <p:cNvPr id="3" name="文本框 2">
            <a:extLst>
              <a:ext uri="{FF2B5EF4-FFF2-40B4-BE49-F238E27FC236}">
                <a16:creationId xmlns:a16="http://schemas.microsoft.com/office/drawing/2014/main" id="{F95DE705-B6E7-7D46-B471-8D3C453CF31C}"/>
              </a:ext>
            </a:extLst>
          </p:cNvPr>
          <p:cNvSpPr txBox="1"/>
          <p:nvPr/>
        </p:nvSpPr>
        <p:spPr>
          <a:xfrm>
            <a:off x="1010957" y="784143"/>
            <a:ext cx="6129002" cy="547073"/>
          </a:xfrm>
          <a:prstGeom prst="rect">
            <a:avLst/>
          </a:prstGeom>
          <a:noFill/>
        </p:spPr>
        <p:txBody>
          <a:bodyPr wrap="square" rtlCol="0">
            <a:spAutoFit/>
          </a:bodyPr>
          <a:lstStyle/>
          <a:p>
            <a:r>
              <a:rPr kumimoji="1" lang="zh-CN" altLang="en-US" sz="1600" b="1" dirty="0">
                <a:latin typeface="+mn-ea"/>
              </a:rPr>
              <a:t>一般来说</a:t>
            </a:r>
            <a:r>
              <a:rPr kumimoji="1" lang="zh-CN" altLang="en-US" dirty="0">
                <a:latin typeface="+mn-ea"/>
              </a:rPr>
              <a:t>，给定提示符</a:t>
            </a:r>
            <a:r>
              <a:rPr kumimoji="1" lang="en-US" altLang="zh-CN" dirty="0">
                <a:latin typeface="+mn-ea"/>
              </a:rPr>
              <a:t>Xt</a:t>
            </a:r>
            <a:r>
              <a:rPr kumimoji="1" lang="zh-CN" altLang="en-US" dirty="0">
                <a:latin typeface="+mn-ea"/>
              </a:rPr>
              <a:t>，语言模型计算第</a:t>
            </a:r>
            <a:r>
              <a:rPr kumimoji="1" lang="en-US" altLang="zh-CN" dirty="0">
                <a:latin typeface="+mn-ea"/>
              </a:rPr>
              <a:t>t</a:t>
            </a:r>
            <a:r>
              <a:rPr kumimoji="1" lang="zh-CN" altLang="en-US" dirty="0">
                <a:latin typeface="+mn-ea"/>
              </a:rPr>
              <a:t>个标记，表示为</a:t>
            </a:r>
            <a:r>
              <a:rPr kumimoji="1" lang="en-US" altLang="zh-CN" dirty="0">
                <a:latin typeface="+mn-ea"/>
              </a:rPr>
              <a:t>Zt</a:t>
            </a:r>
            <a:r>
              <a:rPr kumimoji="1" lang="zh-CN" altLang="en-US" dirty="0">
                <a:latin typeface="+mn-ea"/>
              </a:rPr>
              <a:t>，的输出概率。通过对</a:t>
            </a:r>
            <a:r>
              <a:rPr kumimoji="1" lang="en-US" altLang="zh-CN" dirty="0">
                <a:latin typeface="+mn-ea"/>
              </a:rPr>
              <a:t>Zt</a:t>
            </a:r>
            <a:r>
              <a:rPr kumimoji="1" lang="zh-CN" altLang="en-US" dirty="0">
                <a:latin typeface="+mn-ea"/>
              </a:rPr>
              <a:t>进行归一化等操作，可以得到词汇表上的概率分布如下：</a:t>
            </a:r>
          </a:p>
        </p:txBody>
      </p:sp>
      <p:pic>
        <p:nvPicPr>
          <p:cNvPr id="4" name="图片 3">
            <a:extLst>
              <a:ext uri="{FF2B5EF4-FFF2-40B4-BE49-F238E27FC236}">
                <a16:creationId xmlns:a16="http://schemas.microsoft.com/office/drawing/2014/main" id="{226AF133-EF5D-FC40-9ED8-8F28C1A0D2C0}"/>
              </a:ext>
            </a:extLst>
          </p:cNvPr>
          <p:cNvPicPr>
            <a:picLocks noChangeAspect="1"/>
          </p:cNvPicPr>
          <p:nvPr/>
        </p:nvPicPr>
        <p:blipFill>
          <a:blip r:embed="rId3"/>
          <a:stretch>
            <a:fillRect/>
          </a:stretch>
        </p:blipFill>
        <p:spPr>
          <a:xfrm>
            <a:off x="1810786" y="1468036"/>
            <a:ext cx="2984500" cy="482600"/>
          </a:xfrm>
          <a:prstGeom prst="rect">
            <a:avLst/>
          </a:prstGeom>
        </p:spPr>
      </p:pic>
      <p:sp>
        <p:nvSpPr>
          <p:cNvPr id="6" name="文本框 5">
            <a:extLst>
              <a:ext uri="{FF2B5EF4-FFF2-40B4-BE49-F238E27FC236}">
                <a16:creationId xmlns:a16="http://schemas.microsoft.com/office/drawing/2014/main" id="{FC7691B0-3123-4B41-A807-4D53D23BB286}"/>
              </a:ext>
            </a:extLst>
          </p:cNvPr>
          <p:cNvSpPr txBox="1"/>
          <p:nvPr/>
        </p:nvSpPr>
        <p:spPr>
          <a:xfrm>
            <a:off x="1010957" y="2024189"/>
            <a:ext cx="6333064" cy="964110"/>
          </a:xfrm>
          <a:prstGeom prst="rect">
            <a:avLst/>
          </a:prstGeom>
          <a:noFill/>
        </p:spPr>
        <p:txBody>
          <a:bodyPr wrap="square" rtlCol="0">
            <a:spAutoFit/>
          </a:bodyPr>
          <a:lstStyle/>
          <a:p>
            <a:r>
              <a:rPr kumimoji="1" lang="en-US" altLang="zh-CN" sz="1600" b="1" dirty="0">
                <a:latin typeface="+mn-ea"/>
              </a:rPr>
              <a:t>Dexperts</a:t>
            </a:r>
            <a:r>
              <a:rPr kumimoji="1" lang="zh-CN" altLang="en-US" sz="1600" b="1" dirty="0">
                <a:latin typeface="+mn-ea"/>
              </a:rPr>
              <a:t>中</a:t>
            </a:r>
            <a:r>
              <a:rPr kumimoji="1" lang="zh-CN" altLang="en-US" dirty="0">
                <a:latin typeface="+mn-ea"/>
              </a:rPr>
              <a:t>：我们假设</a:t>
            </a:r>
            <a:r>
              <a:rPr kumimoji="1" lang="en-US" altLang="zh-CN" dirty="0">
                <a:latin typeface="+mn-ea"/>
              </a:rPr>
              <a:t>Zt</a:t>
            </a:r>
            <a:r>
              <a:rPr kumimoji="1" lang="zh-CN" altLang="en-US" dirty="0">
                <a:latin typeface="+mn-ea"/>
              </a:rPr>
              <a:t>是预训练好的语言模型， </a:t>
            </a:r>
            <a:r>
              <a:rPr kumimoji="1" lang="en-US" altLang="zh-CN" dirty="0">
                <a:latin typeface="+mn-ea"/>
              </a:rPr>
              <a:t>Zt+</a:t>
            </a:r>
            <a:r>
              <a:rPr kumimoji="1" lang="zh-CN" altLang="en-US" dirty="0">
                <a:latin typeface="+mn-ea"/>
              </a:rPr>
              <a:t>是可以提出更符合属性的语言模型，</a:t>
            </a:r>
            <a:r>
              <a:rPr kumimoji="1" lang="en-US" altLang="zh-CN" dirty="0">
                <a:latin typeface="+mn-ea"/>
              </a:rPr>
              <a:t>Zt-</a:t>
            </a:r>
            <a:r>
              <a:rPr kumimoji="1" lang="zh-CN" altLang="en-US" dirty="0">
                <a:latin typeface="+mn-ea"/>
              </a:rPr>
              <a:t>是可以提出不符合属性的语言模型。</a:t>
            </a:r>
            <a:endParaRPr kumimoji="1" lang="en-US" altLang="zh-CN" dirty="0">
              <a:latin typeface="+mn-ea"/>
            </a:endParaRPr>
          </a:p>
          <a:p>
            <a:r>
              <a:rPr kumimoji="1" lang="zh-CN" altLang="en-US" dirty="0">
                <a:latin typeface="+mn-ea"/>
              </a:rPr>
              <a:t>在时间步</a:t>
            </a:r>
            <a:r>
              <a:rPr kumimoji="1" lang="en-US" altLang="zh-CN" dirty="0">
                <a:latin typeface="+mn-ea"/>
              </a:rPr>
              <a:t>t</a:t>
            </a:r>
            <a:r>
              <a:rPr kumimoji="1" lang="zh-CN" altLang="en-US" dirty="0">
                <a:latin typeface="+mn-ea"/>
              </a:rPr>
              <a:t>时，我们将每个语言模型</a:t>
            </a:r>
            <a:r>
              <a:rPr kumimoji="1" lang="en-US" altLang="zh-CN" dirty="0">
                <a:latin typeface="+mn-ea"/>
              </a:rPr>
              <a:t>Z</a:t>
            </a:r>
            <a:r>
              <a:rPr kumimoji="1" lang="zh-CN" altLang="en-US" dirty="0">
                <a:latin typeface="+mn-ea"/>
              </a:rPr>
              <a:t>、</a:t>
            </a:r>
            <a:r>
              <a:rPr kumimoji="1" lang="en-US" altLang="zh-CN" dirty="0">
                <a:latin typeface="+mn-ea"/>
              </a:rPr>
              <a:t>Z+</a:t>
            </a:r>
            <a:r>
              <a:rPr kumimoji="1" lang="zh-CN" altLang="en-US" dirty="0">
                <a:latin typeface="+mn-ea"/>
              </a:rPr>
              <a:t>和</a:t>
            </a:r>
            <a:r>
              <a:rPr kumimoji="1" lang="en-US" altLang="zh-CN" dirty="0">
                <a:latin typeface="+mn-ea"/>
              </a:rPr>
              <a:t>Z-</a:t>
            </a:r>
            <a:r>
              <a:rPr kumimoji="1" lang="zh-CN" altLang="en-US" dirty="0">
                <a:latin typeface="+mn-ea"/>
              </a:rPr>
              <a:t>对提示符</a:t>
            </a:r>
            <a:r>
              <a:rPr kumimoji="1" lang="en-US" altLang="zh-CN" dirty="0">
                <a:latin typeface="+mn-ea"/>
              </a:rPr>
              <a:t>Xt</a:t>
            </a:r>
            <a:r>
              <a:rPr kumimoji="1" lang="zh-CN" altLang="en-US" dirty="0">
                <a:latin typeface="+mn-ea"/>
              </a:rPr>
              <a:t>进行条件化，分别得到</a:t>
            </a:r>
            <a:r>
              <a:rPr kumimoji="1" lang="en-US" altLang="zh-CN" dirty="0">
                <a:latin typeface="+mn-ea"/>
              </a:rPr>
              <a:t>Zt</a:t>
            </a:r>
            <a:r>
              <a:rPr kumimoji="1" lang="zh-CN" altLang="en-US" dirty="0">
                <a:latin typeface="+mn-ea"/>
              </a:rPr>
              <a:t>、</a:t>
            </a:r>
            <a:r>
              <a:rPr kumimoji="1" lang="en-US" altLang="zh-CN" dirty="0">
                <a:latin typeface="+mn-ea"/>
              </a:rPr>
              <a:t>Zt-</a:t>
            </a:r>
            <a:r>
              <a:rPr kumimoji="1" lang="zh-CN" altLang="en-US" dirty="0">
                <a:latin typeface="+mn-ea"/>
              </a:rPr>
              <a:t>和</a:t>
            </a:r>
            <a:r>
              <a:rPr kumimoji="1" lang="en-US" altLang="zh-CN" dirty="0">
                <a:latin typeface="+mn-ea"/>
              </a:rPr>
              <a:t>Zt+</a:t>
            </a:r>
            <a:r>
              <a:rPr kumimoji="1" lang="zh-CN" altLang="en-US" dirty="0">
                <a:latin typeface="+mn-ea"/>
              </a:rPr>
              <a:t>。专家的概率分布输出如下</a:t>
            </a:r>
            <a:r>
              <a:rPr kumimoji="1" lang="en-US" altLang="zh-CN" dirty="0">
                <a:latin typeface="+mn-ea"/>
              </a:rPr>
              <a:t>:</a:t>
            </a:r>
            <a:endParaRPr kumimoji="1" lang="zh-CN" altLang="en-US" dirty="0">
              <a:latin typeface="+mn-ea"/>
            </a:endParaRPr>
          </a:p>
        </p:txBody>
      </p:sp>
      <p:pic>
        <p:nvPicPr>
          <p:cNvPr id="7" name="图片 6">
            <a:extLst>
              <a:ext uri="{FF2B5EF4-FFF2-40B4-BE49-F238E27FC236}">
                <a16:creationId xmlns:a16="http://schemas.microsoft.com/office/drawing/2014/main" id="{6C6E5B23-2CBB-1748-9C1B-F6A9F814C85C}"/>
              </a:ext>
            </a:extLst>
          </p:cNvPr>
          <p:cNvPicPr>
            <a:picLocks noChangeAspect="1"/>
          </p:cNvPicPr>
          <p:nvPr/>
        </p:nvPicPr>
        <p:blipFill>
          <a:blip r:embed="rId4"/>
          <a:stretch>
            <a:fillRect/>
          </a:stretch>
        </p:blipFill>
        <p:spPr>
          <a:xfrm>
            <a:off x="2267986" y="3123905"/>
            <a:ext cx="2984500" cy="482600"/>
          </a:xfrm>
          <a:prstGeom prst="rect">
            <a:avLst/>
          </a:prstGeom>
        </p:spPr>
      </p:pic>
      <p:sp>
        <p:nvSpPr>
          <p:cNvPr id="8" name="文本框 7">
            <a:extLst>
              <a:ext uri="{FF2B5EF4-FFF2-40B4-BE49-F238E27FC236}">
                <a16:creationId xmlns:a16="http://schemas.microsoft.com/office/drawing/2014/main" id="{6C467F44-BB55-1643-8B5D-2170A14A246B}"/>
              </a:ext>
            </a:extLst>
          </p:cNvPr>
          <p:cNvSpPr txBox="1"/>
          <p:nvPr/>
        </p:nvSpPr>
        <p:spPr>
          <a:xfrm>
            <a:off x="1010957" y="3680058"/>
            <a:ext cx="6530217" cy="509370"/>
          </a:xfrm>
          <a:prstGeom prst="rect">
            <a:avLst/>
          </a:prstGeom>
          <a:noFill/>
        </p:spPr>
        <p:txBody>
          <a:bodyPr wrap="square" rtlCol="0">
            <a:spAutoFit/>
          </a:bodyPr>
          <a:lstStyle/>
          <a:p>
            <a:r>
              <a:rPr kumimoji="1" lang="zh-CN" altLang="en-US" dirty="0">
                <a:latin typeface="+mn-ea"/>
              </a:rPr>
              <a:t>其中阿尔法是</a:t>
            </a:r>
            <a:r>
              <a:rPr kumimoji="1" lang="zh-CN" altLang="en-US" b="1" dirty="0">
                <a:latin typeface="+mn-ea"/>
              </a:rPr>
              <a:t>超参数</a:t>
            </a:r>
            <a:r>
              <a:rPr kumimoji="1" lang="zh-CN" altLang="en-US" dirty="0">
                <a:latin typeface="+mn-ea"/>
              </a:rPr>
              <a:t>，可以用来控制条件语言模型对</a:t>
            </a:r>
            <a:r>
              <a:rPr kumimoji="1" lang="en-US" altLang="zh-CN" dirty="0">
                <a:latin typeface="+mn-ea"/>
              </a:rPr>
              <a:t>base</a:t>
            </a:r>
            <a:r>
              <a:rPr kumimoji="1" lang="zh-CN" altLang="en-US" dirty="0">
                <a:latin typeface="+mn-ea"/>
              </a:rPr>
              <a:t> </a:t>
            </a:r>
            <a:r>
              <a:rPr kumimoji="1" lang="en-US" altLang="zh-CN" dirty="0">
                <a:latin typeface="+mn-ea"/>
              </a:rPr>
              <a:t>LM</a:t>
            </a:r>
            <a:r>
              <a:rPr kumimoji="1" lang="zh-CN" altLang="en-US" dirty="0">
                <a:latin typeface="+mn-ea"/>
              </a:rPr>
              <a:t>的影响。上式也可以用下式表示：</a:t>
            </a:r>
          </a:p>
        </p:txBody>
      </p:sp>
      <p:pic>
        <p:nvPicPr>
          <p:cNvPr id="9" name="图片 8">
            <a:extLst>
              <a:ext uri="{FF2B5EF4-FFF2-40B4-BE49-F238E27FC236}">
                <a16:creationId xmlns:a16="http://schemas.microsoft.com/office/drawing/2014/main" id="{AB115E51-A9C7-E741-A92F-80BBA8308402}"/>
              </a:ext>
            </a:extLst>
          </p:cNvPr>
          <p:cNvPicPr>
            <a:picLocks noChangeAspect="1"/>
          </p:cNvPicPr>
          <p:nvPr/>
        </p:nvPicPr>
        <p:blipFill>
          <a:blip r:embed="rId5"/>
          <a:stretch>
            <a:fillRect/>
          </a:stretch>
        </p:blipFill>
        <p:spPr>
          <a:xfrm>
            <a:off x="2267986" y="4363951"/>
            <a:ext cx="3086100" cy="482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86086" y="185076"/>
            <a:ext cx="7053873" cy="425758"/>
          </a:xfrm>
          <a:prstGeom prst="rect">
            <a:avLst/>
          </a:prstGeom>
          <a:noFill/>
        </p:spPr>
        <p:txBody>
          <a:bodyPr wrap="square" rtlCol="0">
            <a:spAutoFit/>
          </a:bodyPr>
          <a:lstStyle/>
          <a:p>
            <a:pPr>
              <a:lnSpc>
                <a:spcPts val="2600"/>
              </a:lnSpc>
            </a:pPr>
            <a:r>
              <a:rPr kumimoji="1" lang="zh-CN" altLang="en-US" sz="2600" dirty="0">
                <a:solidFill>
                  <a:srgbClr val="A51E36"/>
                </a:solidFill>
                <a:latin typeface="兰亭黑-简 中黑" charset="-122"/>
                <a:ea typeface="兰亭黑-简 中黑" charset="-122"/>
                <a:cs typeface="Gotham Bold" charset="0"/>
              </a:rPr>
              <a:t>模型的具体实现</a:t>
            </a:r>
            <a:r>
              <a:rPr kumimoji="1" lang="en-US" altLang="zh-CN" sz="2600" dirty="0">
                <a:solidFill>
                  <a:srgbClr val="A51E36"/>
                </a:solidFill>
                <a:latin typeface="兰亭黑-简 中黑" charset="-122"/>
                <a:ea typeface="兰亭黑-简 中黑" charset="-122"/>
                <a:cs typeface="Gotham Bold" charset="0"/>
              </a:rPr>
              <a:t>:</a:t>
            </a:r>
          </a:p>
        </p:txBody>
      </p:sp>
      <p:sp>
        <p:nvSpPr>
          <p:cNvPr id="3" name="文本框 2">
            <a:extLst>
              <a:ext uri="{FF2B5EF4-FFF2-40B4-BE49-F238E27FC236}">
                <a16:creationId xmlns:a16="http://schemas.microsoft.com/office/drawing/2014/main" id="{F95DE705-B6E7-7D46-B471-8D3C453CF31C}"/>
              </a:ext>
            </a:extLst>
          </p:cNvPr>
          <p:cNvSpPr txBox="1"/>
          <p:nvPr/>
        </p:nvSpPr>
        <p:spPr>
          <a:xfrm>
            <a:off x="815015" y="750794"/>
            <a:ext cx="7787810" cy="755591"/>
          </a:xfrm>
          <a:prstGeom prst="rect">
            <a:avLst/>
          </a:prstGeom>
          <a:noFill/>
        </p:spPr>
        <p:txBody>
          <a:bodyPr wrap="square" rtlCol="0">
            <a:spAutoFit/>
          </a:bodyPr>
          <a:lstStyle/>
          <a:p>
            <a:r>
              <a:rPr kumimoji="1" lang="zh-CN" altLang="en-US" dirty="0">
                <a:latin typeface="+mn-ea"/>
              </a:rPr>
              <a:t>对语言模型的流畅输出进行采样通常需要</a:t>
            </a:r>
            <a:r>
              <a:rPr kumimoji="1" lang="zh-CN" altLang="en-US" sz="1600" b="1" dirty="0">
                <a:latin typeface="+mn-ea"/>
              </a:rPr>
              <a:t>截断</a:t>
            </a:r>
            <a:r>
              <a:rPr kumimoji="1" lang="zh-CN" altLang="en-US" dirty="0">
                <a:latin typeface="+mn-ea"/>
              </a:rPr>
              <a:t>概率分布的不可靠尾部，如选取</a:t>
            </a:r>
            <a:r>
              <a:rPr kumimoji="1" lang="en-US" altLang="zh-CN" dirty="0">
                <a:latin typeface="+mn-ea"/>
              </a:rPr>
              <a:t>top-k</a:t>
            </a:r>
            <a:r>
              <a:rPr kumimoji="1" lang="zh-CN" altLang="en-US" dirty="0">
                <a:latin typeface="+mn-ea"/>
              </a:rPr>
              <a:t>或核采样。我们通过在与专家结合之前对</a:t>
            </a:r>
            <a:r>
              <a:rPr kumimoji="1" lang="en-US" altLang="zh-CN" dirty="0">
                <a:latin typeface="+mn-ea"/>
              </a:rPr>
              <a:t>base</a:t>
            </a:r>
            <a:r>
              <a:rPr kumimoji="1" lang="zh-CN" altLang="en-US" dirty="0">
                <a:latin typeface="+mn-ea"/>
              </a:rPr>
              <a:t> </a:t>
            </a:r>
            <a:r>
              <a:rPr kumimoji="1" lang="en-US" altLang="zh-CN" dirty="0">
                <a:latin typeface="+mn-ea"/>
              </a:rPr>
              <a:t>LM</a:t>
            </a:r>
            <a:r>
              <a:rPr kumimoji="1" lang="zh-CN" altLang="en-US" dirty="0">
                <a:latin typeface="+mn-ea"/>
              </a:rPr>
              <a:t>截断基本模型的输出来将这种直觉适应于我们的方法。截断表达如下：</a:t>
            </a:r>
          </a:p>
        </p:txBody>
      </p:sp>
      <p:pic>
        <p:nvPicPr>
          <p:cNvPr id="2" name="图片 1">
            <a:extLst>
              <a:ext uri="{FF2B5EF4-FFF2-40B4-BE49-F238E27FC236}">
                <a16:creationId xmlns:a16="http://schemas.microsoft.com/office/drawing/2014/main" id="{90FD5DCA-DF99-0747-9499-5BEC7C7F4719}"/>
              </a:ext>
            </a:extLst>
          </p:cNvPr>
          <p:cNvPicPr>
            <a:picLocks noChangeAspect="1"/>
          </p:cNvPicPr>
          <p:nvPr/>
        </p:nvPicPr>
        <p:blipFill>
          <a:blip r:embed="rId3"/>
          <a:stretch>
            <a:fillRect/>
          </a:stretch>
        </p:blipFill>
        <p:spPr>
          <a:xfrm>
            <a:off x="2183234" y="1379940"/>
            <a:ext cx="3060700" cy="571500"/>
          </a:xfrm>
          <a:prstGeom prst="rect">
            <a:avLst/>
          </a:prstGeom>
        </p:spPr>
      </p:pic>
      <p:sp>
        <p:nvSpPr>
          <p:cNvPr id="5" name="文本框 4">
            <a:extLst>
              <a:ext uri="{FF2B5EF4-FFF2-40B4-BE49-F238E27FC236}">
                <a16:creationId xmlns:a16="http://schemas.microsoft.com/office/drawing/2014/main" id="{73A2529B-8C23-704D-A3C6-00BC6C4CFCC3}"/>
              </a:ext>
            </a:extLst>
          </p:cNvPr>
          <p:cNvSpPr txBox="1"/>
          <p:nvPr/>
        </p:nvSpPr>
        <p:spPr>
          <a:xfrm>
            <a:off x="815015" y="2135531"/>
            <a:ext cx="7657181" cy="509370"/>
          </a:xfrm>
          <a:prstGeom prst="rect">
            <a:avLst/>
          </a:prstGeom>
          <a:noFill/>
        </p:spPr>
        <p:txBody>
          <a:bodyPr wrap="square" rtlCol="0">
            <a:spAutoFit/>
          </a:bodyPr>
          <a:lstStyle/>
          <a:p>
            <a:r>
              <a:rPr kumimoji="1" lang="zh-CN" altLang="en-US" dirty="0">
                <a:latin typeface="+mn-ea"/>
              </a:rPr>
              <a:t>对于</a:t>
            </a:r>
            <a:r>
              <a:rPr kumimoji="1" lang="en-US" altLang="zh-CN" dirty="0">
                <a:latin typeface="+mn-ea"/>
              </a:rPr>
              <a:t>LM</a:t>
            </a:r>
            <a:r>
              <a:rPr kumimoji="1" lang="zh-CN" altLang="en-US" dirty="0">
                <a:latin typeface="+mn-ea"/>
              </a:rPr>
              <a:t>中符合条件的</a:t>
            </a:r>
            <a:r>
              <a:rPr kumimoji="1" lang="en-US" altLang="zh-CN" dirty="0">
                <a:latin typeface="+mn-ea"/>
              </a:rPr>
              <a:t>token</a:t>
            </a:r>
            <a:r>
              <a:rPr kumimoji="1" lang="zh-CN" altLang="en-US" dirty="0">
                <a:latin typeface="+mn-ea"/>
              </a:rPr>
              <a:t>进行保留输出概率，其他的</a:t>
            </a:r>
            <a:r>
              <a:rPr kumimoji="1" lang="en-US" altLang="zh-CN" dirty="0">
                <a:latin typeface="+mn-ea"/>
              </a:rPr>
              <a:t>token</a:t>
            </a:r>
            <a:r>
              <a:rPr kumimoji="1" lang="zh-CN" altLang="en-US" dirty="0">
                <a:latin typeface="+mn-ea"/>
              </a:rPr>
              <a:t>则设置为负无穷，替代之后我们的概率分布式子如下：</a:t>
            </a:r>
          </a:p>
        </p:txBody>
      </p:sp>
      <p:pic>
        <p:nvPicPr>
          <p:cNvPr id="10" name="图片 9">
            <a:extLst>
              <a:ext uri="{FF2B5EF4-FFF2-40B4-BE49-F238E27FC236}">
                <a16:creationId xmlns:a16="http://schemas.microsoft.com/office/drawing/2014/main" id="{4A9E5599-0D0A-8941-AC27-F2F00C6579FA}"/>
              </a:ext>
            </a:extLst>
          </p:cNvPr>
          <p:cNvPicPr>
            <a:picLocks noChangeAspect="1"/>
          </p:cNvPicPr>
          <p:nvPr/>
        </p:nvPicPr>
        <p:blipFill>
          <a:blip r:embed="rId4"/>
          <a:stretch>
            <a:fillRect/>
          </a:stretch>
        </p:blipFill>
        <p:spPr>
          <a:xfrm>
            <a:off x="2418272" y="2725934"/>
            <a:ext cx="3111500" cy="431800"/>
          </a:xfrm>
          <a:prstGeom prst="rect">
            <a:avLst/>
          </a:prstGeom>
        </p:spPr>
      </p:pic>
      <p:sp>
        <p:nvSpPr>
          <p:cNvPr id="11" name="文本框 10">
            <a:extLst>
              <a:ext uri="{FF2B5EF4-FFF2-40B4-BE49-F238E27FC236}">
                <a16:creationId xmlns:a16="http://schemas.microsoft.com/office/drawing/2014/main" id="{29040684-F5C1-984B-BF26-B6DA9117F422}"/>
              </a:ext>
            </a:extLst>
          </p:cNvPr>
          <p:cNvSpPr txBox="1"/>
          <p:nvPr/>
        </p:nvSpPr>
        <p:spPr>
          <a:xfrm>
            <a:off x="848239" y="3864450"/>
            <a:ext cx="7888698" cy="509370"/>
          </a:xfrm>
          <a:prstGeom prst="rect">
            <a:avLst/>
          </a:prstGeom>
          <a:noFill/>
        </p:spPr>
        <p:txBody>
          <a:bodyPr wrap="none" rtlCol="0">
            <a:spAutoFit/>
          </a:bodyPr>
          <a:lstStyle/>
          <a:p>
            <a:r>
              <a:rPr kumimoji="1" lang="zh-CN" altLang="en-US" dirty="0">
                <a:latin typeface="+mn-ea"/>
              </a:rPr>
              <a:t>我们从最终的概率分布进行采样，只有在</a:t>
            </a:r>
            <a:r>
              <a:rPr kumimoji="1" lang="en-US" altLang="zh-CN" dirty="0">
                <a:latin typeface="+mn-ea"/>
              </a:rPr>
              <a:t>base</a:t>
            </a:r>
            <a:r>
              <a:rPr kumimoji="1" lang="zh-CN" altLang="en-US" dirty="0">
                <a:latin typeface="+mn-ea"/>
              </a:rPr>
              <a:t> </a:t>
            </a:r>
            <a:r>
              <a:rPr kumimoji="1" lang="en-US" altLang="zh-CN" dirty="0">
                <a:latin typeface="+mn-ea"/>
              </a:rPr>
              <a:t>LM</a:t>
            </a:r>
            <a:r>
              <a:rPr kumimoji="1" lang="zh-CN" altLang="en-US" dirty="0">
                <a:latin typeface="+mn-ea"/>
              </a:rPr>
              <a:t>中符合截断条件的字符才有概率被输出。</a:t>
            </a:r>
            <a:endParaRPr kumimoji="1" lang="en-US" altLang="zh-CN" dirty="0">
              <a:latin typeface="+mn-ea"/>
            </a:endParaRPr>
          </a:p>
          <a:p>
            <a:r>
              <a:rPr kumimoji="1" lang="zh-CN" altLang="en-US" dirty="0">
                <a:latin typeface="+mn-ea"/>
              </a:rPr>
              <a:t>这样的操作可以使得即使添加了</a:t>
            </a:r>
            <a:r>
              <a:rPr kumimoji="1" lang="en-US" altLang="zh-CN" dirty="0">
                <a:latin typeface="+mn-ea"/>
              </a:rPr>
              <a:t>expert</a:t>
            </a:r>
            <a:r>
              <a:rPr kumimoji="1" lang="zh-CN" altLang="en-US" dirty="0">
                <a:latin typeface="+mn-ea"/>
              </a:rPr>
              <a:t>和</a:t>
            </a:r>
            <a:r>
              <a:rPr kumimoji="1" lang="en-US" altLang="zh-CN" dirty="0">
                <a:latin typeface="+mn-ea"/>
              </a:rPr>
              <a:t>anti-expert</a:t>
            </a:r>
            <a:r>
              <a:rPr kumimoji="1" lang="zh-CN" altLang="en-US" dirty="0">
                <a:latin typeface="+mn-ea"/>
              </a:rPr>
              <a:t>模型也不会影响到最终输出的多样性和流畅性。</a:t>
            </a:r>
          </a:p>
        </p:txBody>
      </p:sp>
      <p:sp>
        <p:nvSpPr>
          <p:cNvPr id="4" name="文本框 3">
            <a:extLst>
              <a:ext uri="{FF2B5EF4-FFF2-40B4-BE49-F238E27FC236}">
                <a16:creationId xmlns:a16="http://schemas.microsoft.com/office/drawing/2014/main" id="{D202351C-BA28-5948-944A-472EE6086A4E}"/>
              </a:ext>
            </a:extLst>
          </p:cNvPr>
          <p:cNvSpPr txBox="1"/>
          <p:nvPr/>
        </p:nvSpPr>
        <p:spPr>
          <a:xfrm>
            <a:off x="815015" y="3391638"/>
            <a:ext cx="1383712" cy="338554"/>
          </a:xfrm>
          <a:prstGeom prst="rect">
            <a:avLst/>
          </a:prstGeom>
          <a:noFill/>
        </p:spPr>
        <p:txBody>
          <a:bodyPr wrap="none" rtlCol="0">
            <a:spAutoFit/>
          </a:bodyPr>
          <a:lstStyle/>
          <a:p>
            <a:r>
              <a:rPr kumimoji="1" lang="zh-CN" altLang="en-US" sz="1600" b="1" dirty="0"/>
              <a:t>截断的好处</a:t>
            </a:r>
            <a:r>
              <a:rPr kumimoji="1" lang="zh-CN" altLang="en-US" dirty="0"/>
              <a:t>：</a:t>
            </a:r>
          </a:p>
        </p:txBody>
      </p:sp>
    </p:spTree>
    <p:extLst>
      <p:ext uri="{BB962C8B-B14F-4D97-AF65-F5344CB8AC3E}">
        <p14:creationId xmlns:p14="http://schemas.microsoft.com/office/powerpoint/2010/main" val="434334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86086" y="185076"/>
            <a:ext cx="7053873" cy="425758"/>
          </a:xfrm>
          <a:prstGeom prst="rect">
            <a:avLst/>
          </a:prstGeom>
          <a:noFill/>
        </p:spPr>
        <p:txBody>
          <a:bodyPr wrap="square" rtlCol="0">
            <a:spAutoFit/>
          </a:bodyPr>
          <a:lstStyle/>
          <a:p>
            <a:pPr>
              <a:lnSpc>
                <a:spcPts val="2600"/>
              </a:lnSpc>
            </a:pPr>
            <a:r>
              <a:rPr kumimoji="1" lang="zh-CN" altLang="en-US" sz="2600" dirty="0">
                <a:solidFill>
                  <a:srgbClr val="A51E36"/>
                </a:solidFill>
                <a:latin typeface="兰亭黑-简 中黑" charset="-122"/>
                <a:ea typeface="兰亭黑-简 中黑" charset="-122"/>
                <a:cs typeface="Gotham Bold" charset="0"/>
              </a:rPr>
              <a:t>模型的具体实现</a:t>
            </a:r>
            <a:r>
              <a:rPr kumimoji="1" lang="en-US" altLang="zh-CN" sz="2600" dirty="0">
                <a:solidFill>
                  <a:srgbClr val="A51E36"/>
                </a:solidFill>
                <a:latin typeface="兰亭黑-简 中黑" charset="-122"/>
                <a:ea typeface="兰亭黑-简 中黑" charset="-122"/>
                <a:cs typeface="Gotham Bold" charset="0"/>
              </a:rPr>
              <a:t>:</a:t>
            </a:r>
          </a:p>
        </p:txBody>
      </p:sp>
      <p:sp>
        <p:nvSpPr>
          <p:cNvPr id="11" name="文本框 10">
            <a:extLst>
              <a:ext uri="{FF2B5EF4-FFF2-40B4-BE49-F238E27FC236}">
                <a16:creationId xmlns:a16="http://schemas.microsoft.com/office/drawing/2014/main" id="{29040684-F5C1-984B-BF26-B6DA9117F422}"/>
              </a:ext>
            </a:extLst>
          </p:cNvPr>
          <p:cNvSpPr txBox="1"/>
          <p:nvPr/>
        </p:nvSpPr>
        <p:spPr>
          <a:xfrm>
            <a:off x="616612" y="718759"/>
            <a:ext cx="7720040" cy="830997"/>
          </a:xfrm>
          <a:prstGeom prst="rect">
            <a:avLst/>
          </a:prstGeom>
          <a:noFill/>
        </p:spPr>
        <p:txBody>
          <a:bodyPr wrap="square" rtlCol="0">
            <a:spAutoFit/>
          </a:bodyPr>
          <a:lstStyle/>
          <a:p>
            <a:r>
              <a:rPr kumimoji="1" lang="zh-CN" altLang="en-US" sz="1200" dirty="0">
                <a:latin typeface="+mn-ea"/>
              </a:rPr>
              <a:t>前面提到的</a:t>
            </a:r>
            <a:r>
              <a:rPr kumimoji="1" lang="en-US" altLang="zh-CN" sz="1200" dirty="0">
                <a:latin typeface="+mn-ea"/>
              </a:rPr>
              <a:t>expert</a:t>
            </a:r>
            <a:r>
              <a:rPr kumimoji="1" lang="zh-CN" altLang="en-US" sz="1200" dirty="0">
                <a:latin typeface="+mn-ea"/>
              </a:rPr>
              <a:t>以及</a:t>
            </a:r>
            <a:r>
              <a:rPr kumimoji="1" lang="en-US" altLang="zh-CN" sz="1200" dirty="0">
                <a:latin typeface="+mn-ea"/>
              </a:rPr>
              <a:t>anti-expert</a:t>
            </a:r>
            <a:r>
              <a:rPr kumimoji="1" lang="zh-CN" altLang="en-US" sz="1200" dirty="0">
                <a:latin typeface="+mn-ea"/>
              </a:rPr>
              <a:t>分别基于同一领域下</a:t>
            </a:r>
            <a:r>
              <a:rPr kumimoji="1" lang="en-US" altLang="zh-CN" sz="1200" dirty="0">
                <a:latin typeface="+mn-ea"/>
              </a:rPr>
              <a:t>non-toxic</a:t>
            </a:r>
            <a:r>
              <a:rPr kumimoji="1" lang="zh-CN" altLang="en-US" sz="1200" dirty="0">
                <a:latin typeface="+mn-ea"/>
              </a:rPr>
              <a:t>和</a:t>
            </a:r>
            <a:r>
              <a:rPr kumimoji="1" lang="en-US" altLang="zh-CN" sz="1200" dirty="0">
                <a:latin typeface="+mn-ea"/>
              </a:rPr>
              <a:t>toxic</a:t>
            </a:r>
            <a:r>
              <a:rPr kumimoji="1" lang="zh-CN" altLang="en-US" sz="1200" dirty="0">
                <a:latin typeface="+mn-ea"/>
              </a:rPr>
              <a:t>的语料进行训练，虽然获得一个真正没有社会偏见的语言模型是不可能的，“无毒”专家的目的是建模相同的领域，与有毒的反专家，提供更有效的对比。尽管如此，</a:t>
            </a:r>
            <a:r>
              <a:rPr kumimoji="1" lang="zh-CN" altLang="en-US" sz="1200" b="1" dirty="0">
                <a:latin typeface="+mn-ea"/>
              </a:rPr>
              <a:t>论文中还是提供了仅使用有毒反专家的消融，并表明仅仅使用有毒模型仍然有效高于所有之前的基线</a:t>
            </a:r>
            <a:r>
              <a:rPr kumimoji="1" lang="zh-CN" altLang="en-US" sz="1200" dirty="0">
                <a:latin typeface="+mn-ea"/>
              </a:rPr>
              <a:t>。</a:t>
            </a:r>
          </a:p>
        </p:txBody>
      </p:sp>
      <p:sp>
        <p:nvSpPr>
          <p:cNvPr id="4" name="文本框 3">
            <a:extLst>
              <a:ext uri="{FF2B5EF4-FFF2-40B4-BE49-F238E27FC236}">
                <a16:creationId xmlns:a16="http://schemas.microsoft.com/office/drawing/2014/main" id="{82E5D38F-F1FC-7747-9185-E9319C581268}"/>
              </a:ext>
            </a:extLst>
          </p:cNvPr>
          <p:cNvSpPr txBox="1"/>
          <p:nvPr/>
        </p:nvSpPr>
        <p:spPr>
          <a:xfrm>
            <a:off x="616612" y="1859816"/>
            <a:ext cx="7772400" cy="3008516"/>
          </a:xfrm>
          <a:prstGeom prst="rect">
            <a:avLst/>
          </a:prstGeom>
          <a:noFill/>
        </p:spPr>
        <p:txBody>
          <a:bodyPr wrap="square" rtlCol="0">
            <a:spAutoFit/>
          </a:bodyPr>
          <a:lstStyle/>
          <a:p>
            <a:r>
              <a:rPr kumimoji="1" lang="zh-CN" altLang="en-US" sz="1600" b="1" dirty="0">
                <a:latin typeface="+mj-ea"/>
                <a:ea typeface="+mj-ea"/>
              </a:rPr>
              <a:t>论文中模型：</a:t>
            </a:r>
            <a:endParaRPr kumimoji="1" lang="en-US" altLang="zh-CN" sz="1600" b="1" dirty="0">
              <a:latin typeface="+mj-ea"/>
              <a:ea typeface="+mj-ea"/>
            </a:endParaRPr>
          </a:p>
          <a:p>
            <a:endParaRPr kumimoji="1" lang="en-US" altLang="zh-CN" dirty="0">
              <a:latin typeface="+mn-ea"/>
            </a:endParaRPr>
          </a:p>
          <a:p>
            <a:r>
              <a:rPr kumimoji="1" lang="en-US" altLang="zh-CN" dirty="0">
                <a:latin typeface="+mn-ea"/>
              </a:rPr>
              <a:t>	</a:t>
            </a:r>
            <a:r>
              <a:rPr kumimoji="1" lang="zh-CN" altLang="en-US" dirty="0">
                <a:latin typeface="+mn-ea"/>
              </a:rPr>
              <a:t>使用</a:t>
            </a:r>
            <a:r>
              <a:rPr kumimoji="1" lang="en-US" altLang="zh-CN" dirty="0">
                <a:latin typeface="+mn-ea"/>
              </a:rPr>
              <a:t>GPT-2</a:t>
            </a:r>
            <a:r>
              <a:rPr kumimoji="1" lang="zh-CN" altLang="en-US" dirty="0">
                <a:latin typeface="+mn-ea"/>
              </a:rPr>
              <a:t> </a:t>
            </a:r>
            <a:r>
              <a:rPr kumimoji="1" lang="en-US" altLang="zh-CN" dirty="0">
                <a:latin typeface="+mn-ea"/>
              </a:rPr>
              <a:t>Large</a:t>
            </a:r>
            <a:r>
              <a:rPr kumimoji="1" lang="zh-CN" altLang="en-US" dirty="0">
                <a:latin typeface="+mn-ea"/>
              </a:rPr>
              <a:t>作为 </a:t>
            </a:r>
            <a:r>
              <a:rPr kumimoji="1" lang="en-US" altLang="zh-CN" dirty="0">
                <a:latin typeface="+mn-ea"/>
              </a:rPr>
              <a:t>base</a:t>
            </a:r>
            <a:r>
              <a:rPr kumimoji="1" lang="zh-CN" altLang="en-US" dirty="0">
                <a:latin typeface="+mn-ea"/>
              </a:rPr>
              <a:t> </a:t>
            </a:r>
            <a:r>
              <a:rPr kumimoji="1" lang="en-US" altLang="zh-CN" dirty="0">
                <a:latin typeface="+mn-ea"/>
              </a:rPr>
              <a:t>LM</a:t>
            </a:r>
            <a:r>
              <a:rPr kumimoji="1" lang="zh-CN" altLang="en-US" dirty="0">
                <a:latin typeface="+mn-ea"/>
              </a:rPr>
              <a:t>。</a:t>
            </a:r>
            <a:r>
              <a:rPr kumimoji="1" lang="en-US" altLang="zh-CN" dirty="0">
                <a:latin typeface="+mn-ea"/>
              </a:rPr>
              <a:t>expert</a:t>
            </a:r>
            <a:r>
              <a:rPr kumimoji="1" lang="zh-CN" altLang="en-US" dirty="0">
                <a:latin typeface="+mn-ea"/>
              </a:rPr>
              <a:t>和</a:t>
            </a:r>
            <a:r>
              <a:rPr kumimoji="1" lang="en-US" altLang="zh-CN" dirty="0">
                <a:latin typeface="+mn-ea"/>
              </a:rPr>
              <a:t>anti-expert</a:t>
            </a:r>
            <a:r>
              <a:rPr kumimoji="1" lang="zh-CN" altLang="en-US" dirty="0">
                <a:latin typeface="+mn-ea"/>
              </a:rPr>
              <a:t>是使用多个尺寸的</a:t>
            </a:r>
            <a:r>
              <a:rPr kumimoji="1" lang="en-US" altLang="zh-CN" dirty="0">
                <a:latin typeface="+mn-ea"/>
              </a:rPr>
              <a:t>GPT-2</a:t>
            </a:r>
            <a:r>
              <a:rPr kumimoji="1" lang="zh-CN" altLang="en-US" dirty="0">
                <a:latin typeface="+mn-ea"/>
              </a:rPr>
              <a:t>进行调整得来。</a:t>
            </a:r>
            <a:endParaRPr kumimoji="1" lang="en-US" altLang="zh-CN" dirty="0">
              <a:latin typeface="+mn-ea"/>
            </a:endParaRPr>
          </a:p>
          <a:p>
            <a:endParaRPr kumimoji="1" lang="en-US" altLang="zh-CN" dirty="0">
              <a:latin typeface="+mj-ea"/>
              <a:ea typeface="+mj-ea"/>
            </a:endParaRPr>
          </a:p>
          <a:p>
            <a:r>
              <a:rPr kumimoji="1" lang="en-US" altLang="zh-CN" sz="1600" b="1" dirty="0">
                <a:latin typeface="+mj-ea"/>
                <a:ea typeface="+mj-ea"/>
              </a:rPr>
              <a:t>Expert</a:t>
            </a:r>
            <a:r>
              <a:rPr kumimoji="1" lang="zh-CN" altLang="en-US" sz="1600" b="1" dirty="0">
                <a:latin typeface="+mj-ea"/>
                <a:ea typeface="+mj-ea"/>
              </a:rPr>
              <a:t>和</a:t>
            </a:r>
            <a:r>
              <a:rPr kumimoji="1" lang="en-US" altLang="zh-CN" sz="1600" b="1" dirty="0">
                <a:latin typeface="+mj-ea"/>
                <a:ea typeface="+mj-ea"/>
              </a:rPr>
              <a:t>anti-expert</a:t>
            </a:r>
            <a:r>
              <a:rPr kumimoji="1" lang="zh-CN" altLang="en-US" sz="1600" b="1" dirty="0">
                <a:latin typeface="+mj-ea"/>
                <a:ea typeface="+mj-ea"/>
              </a:rPr>
              <a:t>的数据集：</a:t>
            </a:r>
            <a:endParaRPr kumimoji="1" lang="en-US" altLang="zh-CN" sz="1600" b="1" dirty="0">
              <a:latin typeface="+mj-ea"/>
              <a:ea typeface="+mj-ea"/>
            </a:endParaRPr>
          </a:p>
          <a:p>
            <a:endParaRPr kumimoji="1" lang="en-US" altLang="zh-CN" dirty="0">
              <a:latin typeface="+mn-ea"/>
            </a:endParaRPr>
          </a:p>
          <a:p>
            <a:pPr>
              <a:lnSpc>
                <a:spcPct val="150000"/>
              </a:lnSpc>
            </a:pPr>
            <a:r>
              <a:rPr kumimoji="1" lang="en-US" altLang="zh-CN" dirty="0">
                <a:latin typeface="+mn-ea"/>
              </a:rPr>
              <a:t>	</a:t>
            </a:r>
            <a:r>
              <a:rPr kumimoji="1" lang="zh-CN" altLang="en-US" sz="1400" b="1" dirty="0">
                <a:latin typeface="+mn-ea"/>
              </a:rPr>
              <a:t>数据集名称</a:t>
            </a:r>
            <a:r>
              <a:rPr kumimoji="1" lang="zh-CN" altLang="en-US" dirty="0">
                <a:latin typeface="+mn-ea"/>
              </a:rPr>
              <a:t>：</a:t>
            </a:r>
            <a:r>
              <a:rPr lang="en" altLang="zh-CN" dirty="0">
                <a:latin typeface="+mn-ea"/>
              </a:rPr>
              <a:t>Jigsaw Unintended</a:t>
            </a:r>
            <a:r>
              <a:rPr lang="zh-CN" altLang="en-US" dirty="0">
                <a:latin typeface="+mn-ea"/>
              </a:rPr>
              <a:t> </a:t>
            </a:r>
            <a:r>
              <a:rPr lang="en" altLang="zh-CN" dirty="0">
                <a:latin typeface="+mn-ea"/>
              </a:rPr>
              <a:t>Bias in Toxicity Classification Kaggle challenge</a:t>
            </a:r>
            <a:endParaRPr lang="en-US" altLang="zh-CN" dirty="0">
              <a:latin typeface="+mn-ea"/>
            </a:endParaRPr>
          </a:p>
          <a:p>
            <a:pPr>
              <a:lnSpc>
                <a:spcPct val="150000"/>
              </a:lnSpc>
            </a:pPr>
            <a:r>
              <a:rPr lang="en-US" altLang="zh-CN" dirty="0">
                <a:latin typeface="+mn-ea"/>
              </a:rPr>
              <a:t>	</a:t>
            </a:r>
            <a:r>
              <a:rPr lang="zh-CN" altLang="en-US" sz="1400" b="1" dirty="0">
                <a:latin typeface="+mn-ea"/>
              </a:rPr>
              <a:t>数量</a:t>
            </a:r>
            <a:r>
              <a:rPr lang="zh-CN" altLang="en-US" dirty="0">
                <a:latin typeface="+mn-ea"/>
              </a:rPr>
              <a:t>：有毒数据集</a:t>
            </a:r>
            <a:r>
              <a:rPr lang="en-US" altLang="zh-CN" dirty="0">
                <a:latin typeface="+mn-ea"/>
              </a:rPr>
              <a:t>160K</a:t>
            </a:r>
            <a:r>
              <a:rPr lang="zh-CN" altLang="en-US" dirty="0">
                <a:latin typeface="+mn-ea"/>
              </a:rPr>
              <a:t>； 无毒数据集</a:t>
            </a:r>
            <a:r>
              <a:rPr lang="en-US" altLang="zh-CN" dirty="0">
                <a:latin typeface="+mn-ea"/>
              </a:rPr>
              <a:t>1.4M</a:t>
            </a:r>
          </a:p>
          <a:p>
            <a:r>
              <a:rPr lang="en-US" altLang="zh-CN" dirty="0">
                <a:latin typeface="+mn-ea"/>
              </a:rPr>
              <a:t>	</a:t>
            </a:r>
          </a:p>
          <a:p>
            <a:r>
              <a:rPr kumimoji="1" lang="en-US" altLang="zh-CN" dirty="0">
                <a:latin typeface="+mn-ea"/>
              </a:rPr>
              <a:t>	</a:t>
            </a:r>
            <a:r>
              <a:rPr kumimoji="1" lang="zh-CN" altLang="en-US" b="1" dirty="0">
                <a:latin typeface="+mn-ea"/>
              </a:rPr>
              <a:t>如何生成有毒和无毒的数据集</a:t>
            </a:r>
            <a:r>
              <a:rPr kumimoji="1" lang="zh-CN" altLang="en-US" dirty="0">
                <a:latin typeface="+mn-ea"/>
              </a:rPr>
              <a:t>：</a:t>
            </a:r>
            <a:r>
              <a:rPr kumimoji="1" lang="zh-CN" altLang="en-US" sz="1100" dirty="0">
                <a:latin typeface="+mn-ea"/>
              </a:rPr>
              <a:t>如果超过百分之</a:t>
            </a:r>
            <a:r>
              <a:rPr kumimoji="1" lang="en-US" altLang="zh-CN" sz="1100" dirty="0">
                <a:latin typeface="+mn-ea"/>
              </a:rPr>
              <a:t>50</a:t>
            </a:r>
            <a:r>
              <a:rPr kumimoji="1" lang="zh-CN" altLang="en-US" sz="1100" dirty="0">
                <a:latin typeface="+mn-ea"/>
              </a:rPr>
              <a:t>的标记器将其标记为有毒则我们将其标记为有毒的语料，如果没有标记器将其标记为有毒，则将其标记为无毒。其中有毒的数据集为</a:t>
            </a:r>
            <a:r>
              <a:rPr kumimoji="1" lang="en-US" altLang="zh-CN" sz="1100" dirty="0">
                <a:latin typeface="+mn-ea"/>
              </a:rPr>
              <a:t>160K</a:t>
            </a:r>
            <a:r>
              <a:rPr kumimoji="1" lang="zh-CN" altLang="en-US" sz="1100" dirty="0">
                <a:latin typeface="+mn-ea"/>
              </a:rPr>
              <a:t>，无毒的数据量为</a:t>
            </a:r>
            <a:r>
              <a:rPr kumimoji="1" lang="en-US" altLang="zh-CN" sz="1100" dirty="0">
                <a:latin typeface="+mn-ea"/>
              </a:rPr>
              <a:t>1.4M</a:t>
            </a:r>
            <a:r>
              <a:rPr kumimoji="1" lang="zh-CN" altLang="en-US" sz="1100" dirty="0">
                <a:latin typeface="+mn-ea"/>
              </a:rPr>
              <a:t>。请注意，</a:t>
            </a:r>
            <a:r>
              <a:rPr kumimoji="1" lang="zh-CN" altLang="en-US" sz="1100" b="1" dirty="0">
                <a:latin typeface="+mn-ea"/>
              </a:rPr>
              <a:t>有毒数据集是人类注释的</a:t>
            </a:r>
            <a:r>
              <a:rPr kumimoji="1" lang="zh-CN" altLang="en-US" sz="1100" dirty="0">
                <a:latin typeface="+mn-ea"/>
              </a:rPr>
              <a:t>。</a:t>
            </a:r>
          </a:p>
        </p:txBody>
      </p:sp>
    </p:spTree>
    <p:extLst>
      <p:ext uri="{BB962C8B-B14F-4D97-AF65-F5344CB8AC3E}">
        <p14:creationId xmlns:p14="http://schemas.microsoft.com/office/powerpoint/2010/main" val="2993935868"/>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2255</Words>
  <Application>Microsoft Macintosh PowerPoint</Application>
  <PresentationFormat>自定义</PresentationFormat>
  <Paragraphs>166</Paragraphs>
  <Slides>18</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DengXian</vt:lpstr>
      <vt:lpstr>兰亭黑-简 中黑</vt:lpstr>
      <vt:lpstr>宋体</vt:lpstr>
      <vt:lpstr>Geometria-Medium</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tt40970</dc:creator>
  <cp:lastModifiedBy>tt40970</cp:lastModifiedBy>
  <cp:revision>28</cp:revision>
  <dcterms:created xsi:type="dcterms:W3CDTF">2021-12-14T02:20:22Z</dcterms:created>
  <dcterms:modified xsi:type="dcterms:W3CDTF">2022-01-03T06:32:47Z</dcterms:modified>
</cp:coreProperties>
</file>