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21310D-FB83-3FE7-FE42-BE965A0965EB}" name="张 华锬" initials="张" userId="65a99dd5085ab8e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3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F6C10-29D3-433A-9694-1D4F222C035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F29F1-A69D-4B21-8057-9BF04C0CB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F29F1-A69D-4B21-8057-9BF04C0CB4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0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F29F1-A69D-4B21-8057-9BF04C0CB40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1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69124" y="0"/>
            <a:ext cx="3872999" cy="514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373" y="1313092"/>
            <a:ext cx="7903253" cy="151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27748" y="3003469"/>
            <a:ext cx="7888503" cy="60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5665" y="1982746"/>
            <a:ext cx="3376929" cy="1139190"/>
          </a:xfrm>
          <a:custGeom>
            <a:avLst/>
            <a:gdLst/>
            <a:ahLst/>
            <a:cxnLst/>
            <a:rect l="l" t="t" r="r" b="b"/>
            <a:pathLst>
              <a:path w="3376929" h="1139189">
                <a:moveTo>
                  <a:pt x="3186939" y="1139097"/>
                </a:moveTo>
                <a:lnTo>
                  <a:pt x="189853" y="1139097"/>
                </a:lnTo>
                <a:lnTo>
                  <a:pt x="139382" y="1132315"/>
                </a:lnTo>
                <a:lnTo>
                  <a:pt x="94030" y="1113177"/>
                </a:lnTo>
                <a:lnTo>
                  <a:pt x="55606" y="1083490"/>
                </a:lnTo>
                <a:lnTo>
                  <a:pt x="25920" y="1045066"/>
                </a:lnTo>
                <a:lnTo>
                  <a:pt x="6781" y="999714"/>
                </a:lnTo>
                <a:lnTo>
                  <a:pt x="0" y="949244"/>
                </a:lnTo>
                <a:lnTo>
                  <a:pt x="0" y="189853"/>
                </a:lnTo>
                <a:lnTo>
                  <a:pt x="6781" y="139382"/>
                </a:lnTo>
                <a:lnTo>
                  <a:pt x="25920" y="94030"/>
                </a:lnTo>
                <a:lnTo>
                  <a:pt x="55606" y="55606"/>
                </a:lnTo>
                <a:lnTo>
                  <a:pt x="94030" y="25920"/>
                </a:lnTo>
                <a:lnTo>
                  <a:pt x="139382" y="6781"/>
                </a:lnTo>
                <a:lnTo>
                  <a:pt x="189853" y="0"/>
                </a:lnTo>
                <a:lnTo>
                  <a:pt x="3186939" y="0"/>
                </a:lnTo>
                <a:lnTo>
                  <a:pt x="3259593" y="14451"/>
                </a:lnTo>
                <a:lnTo>
                  <a:pt x="3321186" y="55606"/>
                </a:lnTo>
                <a:lnTo>
                  <a:pt x="3362341" y="117199"/>
                </a:lnTo>
                <a:lnTo>
                  <a:pt x="3376793" y="189853"/>
                </a:lnTo>
                <a:lnTo>
                  <a:pt x="3376793" y="949244"/>
                </a:lnTo>
                <a:lnTo>
                  <a:pt x="3370011" y="999714"/>
                </a:lnTo>
                <a:lnTo>
                  <a:pt x="3350872" y="1045066"/>
                </a:lnTo>
                <a:lnTo>
                  <a:pt x="3321186" y="1083490"/>
                </a:lnTo>
                <a:lnTo>
                  <a:pt x="3282762" y="1113177"/>
                </a:lnTo>
                <a:lnTo>
                  <a:pt x="3237410" y="1132315"/>
                </a:lnTo>
                <a:lnTo>
                  <a:pt x="3186939" y="1139097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7048" y="2859494"/>
            <a:ext cx="2803525" cy="1293495"/>
          </a:xfrm>
          <a:custGeom>
            <a:avLst/>
            <a:gdLst/>
            <a:ahLst/>
            <a:cxnLst/>
            <a:rect l="l" t="t" r="r" b="b"/>
            <a:pathLst>
              <a:path w="2803525" h="1293495">
                <a:moveTo>
                  <a:pt x="2587690" y="1292997"/>
                </a:moveTo>
                <a:lnTo>
                  <a:pt x="215503" y="1292997"/>
                </a:lnTo>
                <a:lnTo>
                  <a:pt x="166090" y="1287305"/>
                </a:lnTo>
                <a:lnTo>
                  <a:pt x="120730" y="1271093"/>
                </a:lnTo>
                <a:lnTo>
                  <a:pt x="80717" y="1245653"/>
                </a:lnTo>
                <a:lnTo>
                  <a:pt x="47343" y="1212280"/>
                </a:lnTo>
                <a:lnTo>
                  <a:pt x="21904" y="1172266"/>
                </a:lnTo>
                <a:lnTo>
                  <a:pt x="5691" y="1126906"/>
                </a:lnTo>
                <a:lnTo>
                  <a:pt x="0" y="1077493"/>
                </a:lnTo>
                <a:lnTo>
                  <a:pt x="0" y="215503"/>
                </a:lnTo>
                <a:lnTo>
                  <a:pt x="5691" y="166090"/>
                </a:lnTo>
                <a:lnTo>
                  <a:pt x="21904" y="120730"/>
                </a:lnTo>
                <a:lnTo>
                  <a:pt x="47343" y="80717"/>
                </a:lnTo>
                <a:lnTo>
                  <a:pt x="80717" y="47343"/>
                </a:lnTo>
                <a:lnTo>
                  <a:pt x="120730" y="21904"/>
                </a:lnTo>
                <a:lnTo>
                  <a:pt x="166090" y="5691"/>
                </a:lnTo>
                <a:lnTo>
                  <a:pt x="215503" y="0"/>
                </a:lnTo>
                <a:lnTo>
                  <a:pt x="2587690" y="0"/>
                </a:lnTo>
                <a:lnTo>
                  <a:pt x="2629929" y="4179"/>
                </a:lnTo>
                <a:lnTo>
                  <a:pt x="2670160" y="16404"/>
                </a:lnTo>
                <a:lnTo>
                  <a:pt x="2707252" y="36207"/>
                </a:lnTo>
                <a:lnTo>
                  <a:pt x="2740074" y="63119"/>
                </a:lnTo>
                <a:lnTo>
                  <a:pt x="2766987" y="95942"/>
                </a:lnTo>
                <a:lnTo>
                  <a:pt x="2786790" y="133034"/>
                </a:lnTo>
                <a:lnTo>
                  <a:pt x="2799015" y="173264"/>
                </a:lnTo>
                <a:lnTo>
                  <a:pt x="2803194" y="215503"/>
                </a:lnTo>
                <a:lnTo>
                  <a:pt x="2803194" y="1077493"/>
                </a:lnTo>
                <a:lnTo>
                  <a:pt x="2797502" y="1126906"/>
                </a:lnTo>
                <a:lnTo>
                  <a:pt x="2781290" y="1172266"/>
                </a:lnTo>
                <a:lnTo>
                  <a:pt x="2755850" y="1212280"/>
                </a:lnTo>
                <a:lnTo>
                  <a:pt x="2722477" y="1245653"/>
                </a:lnTo>
                <a:lnTo>
                  <a:pt x="2682463" y="1271093"/>
                </a:lnTo>
                <a:lnTo>
                  <a:pt x="2637103" y="1287305"/>
                </a:lnTo>
                <a:lnTo>
                  <a:pt x="2587690" y="1292997"/>
                </a:lnTo>
                <a:close/>
              </a:path>
            </a:pathLst>
          </a:custGeom>
          <a:solidFill>
            <a:srgbClr val="FAB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7048" y="1029672"/>
            <a:ext cx="2803525" cy="1293495"/>
          </a:xfrm>
          <a:custGeom>
            <a:avLst/>
            <a:gdLst/>
            <a:ahLst/>
            <a:cxnLst/>
            <a:rect l="l" t="t" r="r" b="b"/>
            <a:pathLst>
              <a:path w="2803525" h="1293495">
                <a:moveTo>
                  <a:pt x="2587690" y="1292997"/>
                </a:moveTo>
                <a:lnTo>
                  <a:pt x="215503" y="1292997"/>
                </a:lnTo>
                <a:lnTo>
                  <a:pt x="166090" y="1287305"/>
                </a:lnTo>
                <a:lnTo>
                  <a:pt x="120730" y="1271093"/>
                </a:lnTo>
                <a:lnTo>
                  <a:pt x="80717" y="1245653"/>
                </a:lnTo>
                <a:lnTo>
                  <a:pt x="47343" y="1212280"/>
                </a:lnTo>
                <a:lnTo>
                  <a:pt x="21904" y="1172266"/>
                </a:lnTo>
                <a:lnTo>
                  <a:pt x="5691" y="1126906"/>
                </a:lnTo>
                <a:lnTo>
                  <a:pt x="0" y="1077493"/>
                </a:lnTo>
                <a:lnTo>
                  <a:pt x="0" y="215503"/>
                </a:lnTo>
                <a:lnTo>
                  <a:pt x="5691" y="166090"/>
                </a:lnTo>
                <a:lnTo>
                  <a:pt x="21904" y="120730"/>
                </a:lnTo>
                <a:lnTo>
                  <a:pt x="47343" y="80717"/>
                </a:lnTo>
                <a:lnTo>
                  <a:pt x="80717" y="47343"/>
                </a:lnTo>
                <a:lnTo>
                  <a:pt x="120730" y="21904"/>
                </a:lnTo>
                <a:lnTo>
                  <a:pt x="166090" y="5691"/>
                </a:lnTo>
                <a:lnTo>
                  <a:pt x="215503" y="0"/>
                </a:lnTo>
                <a:lnTo>
                  <a:pt x="2587690" y="0"/>
                </a:lnTo>
                <a:lnTo>
                  <a:pt x="2629929" y="4179"/>
                </a:lnTo>
                <a:lnTo>
                  <a:pt x="2670160" y="16404"/>
                </a:lnTo>
                <a:lnTo>
                  <a:pt x="2707252" y="36207"/>
                </a:lnTo>
                <a:lnTo>
                  <a:pt x="2740074" y="63119"/>
                </a:lnTo>
                <a:lnTo>
                  <a:pt x="2766987" y="95942"/>
                </a:lnTo>
                <a:lnTo>
                  <a:pt x="2786790" y="133034"/>
                </a:lnTo>
                <a:lnTo>
                  <a:pt x="2799015" y="173264"/>
                </a:lnTo>
                <a:lnTo>
                  <a:pt x="2803194" y="215503"/>
                </a:lnTo>
                <a:lnTo>
                  <a:pt x="2803194" y="1077493"/>
                </a:lnTo>
                <a:lnTo>
                  <a:pt x="2797502" y="1126906"/>
                </a:lnTo>
                <a:lnTo>
                  <a:pt x="2781290" y="1172266"/>
                </a:lnTo>
                <a:lnTo>
                  <a:pt x="2755850" y="1212280"/>
                </a:lnTo>
                <a:lnTo>
                  <a:pt x="2722477" y="1245653"/>
                </a:lnTo>
                <a:lnTo>
                  <a:pt x="2682463" y="1271093"/>
                </a:lnTo>
                <a:lnTo>
                  <a:pt x="2637103" y="1287305"/>
                </a:lnTo>
                <a:lnTo>
                  <a:pt x="2587690" y="1292997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9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2156" y="660837"/>
            <a:ext cx="2139687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110" y="1869018"/>
            <a:ext cx="4552315" cy="2434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373" y="1313092"/>
            <a:ext cx="520763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120" dirty="0">
                <a:latin typeface="Calibri"/>
                <a:cs typeface="Calibri"/>
              </a:rPr>
              <a:t>Increasing </a:t>
            </a:r>
            <a:r>
              <a:rPr sz="2800" spc="100" dirty="0">
                <a:latin typeface="Calibri"/>
                <a:cs typeface="Calibri"/>
              </a:rPr>
              <a:t>Faithfulness </a:t>
            </a:r>
            <a:r>
              <a:rPr sz="2800" spc="110" dirty="0">
                <a:latin typeface="Calibri"/>
                <a:cs typeface="Calibri"/>
              </a:rPr>
              <a:t>in  </a:t>
            </a:r>
            <a:r>
              <a:rPr sz="2800" spc="180" dirty="0">
                <a:latin typeface="Calibri"/>
                <a:cs typeface="Calibri"/>
              </a:rPr>
              <a:t>Knowledge-Grounded </a:t>
            </a:r>
            <a:r>
              <a:rPr sz="2800" spc="130" dirty="0">
                <a:latin typeface="Calibri"/>
                <a:cs typeface="Calibri"/>
              </a:rPr>
              <a:t>Dialogue  </a:t>
            </a:r>
            <a:r>
              <a:rPr sz="2800" spc="80" dirty="0">
                <a:latin typeface="Calibri"/>
                <a:cs typeface="Calibri"/>
              </a:rPr>
              <a:t>with </a:t>
            </a:r>
            <a:r>
              <a:rPr sz="2800" spc="105" dirty="0">
                <a:latin typeface="Calibri"/>
                <a:cs typeface="Calibri"/>
              </a:rPr>
              <a:t>Controllable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Features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748" y="3003469"/>
            <a:ext cx="5592445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80" dirty="0">
                <a:latin typeface="Calibri"/>
                <a:cs typeface="Calibri"/>
              </a:rPr>
              <a:t>Hannah </a:t>
            </a:r>
            <a:r>
              <a:rPr sz="1900" spc="70" dirty="0">
                <a:latin typeface="Calibri"/>
                <a:cs typeface="Calibri"/>
              </a:rPr>
              <a:t>Rashkin, David </a:t>
            </a:r>
            <a:r>
              <a:rPr sz="1900" spc="20" dirty="0">
                <a:latin typeface="Calibri"/>
                <a:cs typeface="Calibri"/>
              </a:rPr>
              <a:t>Reitter, </a:t>
            </a:r>
            <a:r>
              <a:rPr sz="1900" spc="105" dirty="0">
                <a:latin typeface="Calibri"/>
                <a:cs typeface="Calibri"/>
              </a:rPr>
              <a:t>Gaurav </a:t>
            </a:r>
            <a:r>
              <a:rPr sz="1900" spc="100" dirty="0">
                <a:latin typeface="Calibri"/>
                <a:cs typeface="Calibri"/>
              </a:rPr>
              <a:t>Singh </a:t>
            </a:r>
            <a:r>
              <a:rPr sz="1900" spc="25" dirty="0">
                <a:latin typeface="Calibri"/>
                <a:cs typeface="Calibri"/>
              </a:rPr>
              <a:t>Tomar,  </a:t>
            </a:r>
            <a:r>
              <a:rPr sz="1900" spc="75" dirty="0">
                <a:latin typeface="Calibri"/>
                <a:cs typeface="Calibri"/>
              </a:rPr>
              <a:t>Dipanjan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114" dirty="0">
                <a:latin typeface="Calibri"/>
                <a:cs typeface="Calibri"/>
              </a:rPr>
              <a:t>Das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3" y="980957"/>
            <a:ext cx="4313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1F2023"/>
                </a:solidFill>
              </a:rPr>
              <a:t>Control </a:t>
            </a:r>
            <a:r>
              <a:rPr sz="3000" spc="145" dirty="0">
                <a:solidFill>
                  <a:srgbClr val="1F2023"/>
                </a:solidFill>
              </a:rPr>
              <a:t>Token</a:t>
            </a:r>
            <a:r>
              <a:rPr sz="3000" spc="-365" dirty="0">
                <a:solidFill>
                  <a:srgbClr val="1F2023"/>
                </a:solidFill>
              </a:rPr>
              <a:t> </a:t>
            </a:r>
            <a:r>
              <a:rPr sz="3000" spc="250" dirty="0">
                <a:solidFill>
                  <a:srgbClr val="1F2023"/>
                </a:solidFill>
              </a:rPr>
              <a:t>Sequence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80572" y="1983778"/>
            <a:ext cx="3286760" cy="10255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445"/>
              </a:spcBef>
              <a:buFont typeface="Arial"/>
              <a:buChar char="●"/>
              <a:tabLst>
                <a:tab pos="386715" algn="l"/>
                <a:tab pos="387350" algn="l"/>
              </a:tabLst>
            </a:pPr>
            <a:r>
              <a:rPr sz="1900" spc="90" dirty="0">
                <a:latin typeface="Calibri"/>
                <a:cs typeface="Calibri"/>
              </a:rPr>
              <a:t>Lexical </a:t>
            </a:r>
            <a:r>
              <a:rPr sz="1900" spc="70" dirty="0">
                <a:latin typeface="Calibri"/>
                <a:cs typeface="Calibri"/>
              </a:rPr>
              <a:t>prec </a:t>
            </a:r>
            <a:r>
              <a:rPr sz="1900" spc="-15" dirty="0">
                <a:latin typeface="Calibri"/>
                <a:cs typeface="Calibri"/>
              </a:rPr>
              <a:t>w.r.t.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100" dirty="0">
                <a:latin typeface="Calibri"/>
                <a:cs typeface="Calibri"/>
              </a:rPr>
              <a:t>evidence</a:t>
            </a:r>
            <a:endParaRPr sz="190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386715" algn="l"/>
                <a:tab pos="387350" algn="l"/>
              </a:tabLst>
            </a:pPr>
            <a:r>
              <a:rPr sz="1900" spc="80" dirty="0">
                <a:latin typeface="Calibri"/>
                <a:cs typeface="Calibri"/>
              </a:rPr>
              <a:t>Contains </a:t>
            </a:r>
            <a:r>
              <a:rPr sz="1900" spc="35" dirty="0">
                <a:latin typeface="Calibri"/>
                <a:cs typeface="Calibri"/>
              </a:rPr>
              <a:t>1rst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95" dirty="0">
                <a:latin typeface="Calibri"/>
                <a:cs typeface="Calibri"/>
              </a:rPr>
              <a:t>person</a:t>
            </a:r>
            <a:endParaRPr sz="190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386715" algn="l"/>
                <a:tab pos="387350" algn="l"/>
              </a:tabLst>
            </a:pPr>
            <a:r>
              <a:rPr sz="1900" spc="85" dirty="0">
                <a:latin typeface="Calibri"/>
                <a:cs typeface="Calibri"/>
              </a:rPr>
              <a:t>NLI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75" dirty="0">
                <a:latin typeface="Calibri"/>
                <a:cs typeface="Calibri"/>
              </a:rPr>
              <a:t>prediction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3742" y="4135233"/>
            <a:ext cx="5602605" cy="269240"/>
          </a:xfrm>
          <a:prstGeom prst="rect">
            <a:avLst/>
          </a:prstGeom>
          <a:solidFill>
            <a:srgbClr val="34A852"/>
          </a:solidFill>
          <a:ln w="9524">
            <a:solidFill>
              <a:srgbClr val="5858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0"/>
              </a:lnSpc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CONTROL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TOKEN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4941" y="2322128"/>
            <a:ext cx="4869815" cy="1318260"/>
            <a:chOff x="564941" y="2322128"/>
            <a:chExt cx="4869815" cy="1318260"/>
          </a:xfrm>
        </p:grpSpPr>
        <p:sp>
          <p:nvSpPr>
            <p:cNvPr id="6" name="object 6"/>
            <p:cNvSpPr/>
            <p:nvPr/>
          </p:nvSpPr>
          <p:spPr>
            <a:xfrm>
              <a:off x="569704" y="2326890"/>
              <a:ext cx="4298315" cy="554990"/>
            </a:xfrm>
            <a:custGeom>
              <a:avLst/>
              <a:gdLst/>
              <a:ahLst/>
              <a:cxnLst/>
              <a:rect l="l" t="t" r="r" b="b"/>
              <a:pathLst>
                <a:path w="4298315" h="554989">
                  <a:moveTo>
                    <a:pt x="521666" y="92449"/>
                  </a:moveTo>
                  <a:lnTo>
                    <a:pt x="528931" y="56464"/>
                  </a:lnTo>
                  <a:lnTo>
                    <a:pt x="548744" y="27077"/>
                  </a:lnTo>
                  <a:lnTo>
                    <a:pt x="578130" y="7265"/>
                  </a:lnTo>
                  <a:lnTo>
                    <a:pt x="614115" y="0"/>
                  </a:lnTo>
                  <a:lnTo>
                    <a:pt x="1151013" y="0"/>
                  </a:lnTo>
                  <a:lnTo>
                    <a:pt x="2095034" y="0"/>
                  </a:lnTo>
                  <a:lnTo>
                    <a:pt x="4205301" y="0"/>
                  </a:lnTo>
                  <a:lnTo>
                    <a:pt x="4223421" y="1792"/>
                  </a:lnTo>
                  <a:lnTo>
                    <a:pt x="4270672" y="27077"/>
                  </a:lnTo>
                  <a:lnTo>
                    <a:pt x="4295958" y="74329"/>
                  </a:lnTo>
                  <a:lnTo>
                    <a:pt x="4297750" y="92449"/>
                  </a:lnTo>
                  <a:lnTo>
                    <a:pt x="4297750" y="323573"/>
                  </a:lnTo>
                  <a:lnTo>
                    <a:pt x="4297750" y="462248"/>
                  </a:lnTo>
                  <a:lnTo>
                    <a:pt x="4290485" y="498233"/>
                  </a:lnTo>
                  <a:lnTo>
                    <a:pt x="4270673" y="527619"/>
                  </a:lnTo>
                  <a:lnTo>
                    <a:pt x="4241286" y="547432"/>
                  </a:lnTo>
                  <a:lnTo>
                    <a:pt x="4205301" y="554697"/>
                  </a:lnTo>
                  <a:lnTo>
                    <a:pt x="2095034" y="554697"/>
                  </a:lnTo>
                  <a:lnTo>
                    <a:pt x="1151013" y="554697"/>
                  </a:lnTo>
                  <a:lnTo>
                    <a:pt x="614115" y="554697"/>
                  </a:lnTo>
                  <a:lnTo>
                    <a:pt x="578130" y="547432"/>
                  </a:lnTo>
                  <a:lnTo>
                    <a:pt x="548744" y="527619"/>
                  </a:lnTo>
                  <a:lnTo>
                    <a:pt x="528931" y="498233"/>
                  </a:lnTo>
                  <a:lnTo>
                    <a:pt x="521666" y="462248"/>
                  </a:lnTo>
                  <a:lnTo>
                    <a:pt x="0" y="287422"/>
                  </a:lnTo>
                  <a:lnTo>
                    <a:pt x="521666" y="323573"/>
                  </a:lnTo>
                  <a:lnTo>
                    <a:pt x="521666" y="9244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6680" y="2657318"/>
              <a:ext cx="543560" cy="978535"/>
            </a:xfrm>
            <a:custGeom>
              <a:avLst/>
              <a:gdLst/>
              <a:ahLst/>
              <a:cxnLst/>
              <a:rect l="l" t="t" r="r" b="b"/>
              <a:pathLst>
                <a:path w="543560" h="978535">
                  <a:moveTo>
                    <a:pt x="457546" y="879127"/>
                  </a:moveTo>
                  <a:lnTo>
                    <a:pt x="428126" y="879127"/>
                  </a:lnTo>
                  <a:lnTo>
                    <a:pt x="428126" y="246238"/>
                  </a:lnTo>
                  <a:lnTo>
                    <a:pt x="422400" y="196524"/>
                  </a:lnTo>
                  <a:lnTo>
                    <a:pt x="406089" y="150887"/>
                  </a:lnTo>
                  <a:lnTo>
                    <a:pt x="380494" y="110629"/>
                  </a:lnTo>
                  <a:lnTo>
                    <a:pt x="346916" y="77052"/>
                  </a:lnTo>
                  <a:lnTo>
                    <a:pt x="306659" y="51457"/>
                  </a:lnTo>
                  <a:lnTo>
                    <a:pt x="261022" y="35145"/>
                  </a:lnTo>
                  <a:lnTo>
                    <a:pt x="211307" y="29419"/>
                  </a:lnTo>
                  <a:lnTo>
                    <a:pt x="0" y="29419"/>
                  </a:lnTo>
                  <a:lnTo>
                    <a:pt x="0" y="0"/>
                  </a:lnTo>
                  <a:lnTo>
                    <a:pt x="211307" y="0"/>
                  </a:lnTo>
                  <a:lnTo>
                    <a:pt x="260933" y="5002"/>
                  </a:lnTo>
                  <a:lnTo>
                    <a:pt x="307154" y="19350"/>
                  </a:lnTo>
                  <a:lnTo>
                    <a:pt x="348981" y="42053"/>
                  </a:lnTo>
                  <a:lnTo>
                    <a:pt x="385424" y="72121"/>
                  </a:lnTo>
                  <a:lnTo>
                    <a:pt x="415492" y="108564"/>
                  </a:lnTo>
                  <a:lnTo>
                    <a:pt x="438195" y="150391"/>
                  </a:lnTo>
                  <a:lnTo>
                    <a:pt x="452543" y="196613"/>
                  </a:lnTo>
                  <a:lnTo>
                    <a:pt x="457546" y="246238"/>
                  </a:lnTo>
                  <a:lnTo>
                    <a:pt x="457546" y="879127"/>
                  </a:lnTo>
                  <a:close/>
                </a:path>
                <a:path w="543560" h="978535">
                  <a:moveTo>
                    <a:pt x="442836" y="977996"/>
                  </a:moveTo>
                  <a:lnTo>
                    <a:pt x="342675" y="879127"/>
                  </a:lnTo>
                  <a:lnTo>
                    <a:pt x="542997" y="879127"/>
                  </a:lnTo>
                  <a:lnTo>
                    <a:pt x="442836" y="97799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86680" y="2657318"/>
              <a:ext cx="543560" cy="978535"/>
            </a:xfrm>
            <a:custGeom>
              <a:avLst/>
              <a:gdLst/>
              <a:ahLst/>
              <a:cxnLst/>
              <a:rect l="l" t="t" r="r" b="b"/>
              <a:pathLst>
                <a:path w="543560" h="978535">
                  <a:moveTo>
                    <a:pt x="0" y="0"/>
                  </a:moveTo>
                  <a:lnTo>
                    <a:pt x="211307" y="0"/>
                  </a:lnTo>
                  <a:lnTo>
                    <a:pt x="260933" y="5002"/>
                  </a:lnTo>
                  <a:lnTo>
                    <a:pt x="307154" y="19350"/>
                  </a:lnTo>
                  <a:lnTo>
                    <a:pt x="348981" y="42053"/>
                  </a:lnTo>
                  <a:lnTo>
                    <a:pt x="385424" y="72121"/>
                  </a:lnTo>
                  <a:lnTo>
                    <a:pt x="415492" y="108564"/>
                  </a:lnTo>
                  <a:lnTo>
                    <a:pt x="438195" y="150391"/>
                  </a:lnTo>
                  <a:lnTo>
                    <a:pt x="452543" y="196613"/>
                  </a:lnTo>
                  <a:lnTo>
                    <a:pt x="457546" y="246238"/>
                  </a:lnTo>
                  <a:lnTo>
                    <a:pt x="457546" y="879127"/>
                  </a:lnTo>
                  <a:lnTo>
                    <a:pt x="542997" y="879127"/>
                  </a:lnTo>
                  <a:lnTo>
                    <a:pt x="442836" y="977996"/>
                  </a:lnTo>
                  <a:lnTo>
                    <a:pt x="342675" y="879127"/>
                  </a:lnTo>
                  <a:lnTo>
                    <a:pt x="428126" y="879127"/>
                  </a:lnTo>
                  <a:lnTo>
                    <a:pt x="428126" y="246238"/>
                  </a:lnTo>
                  <a:lnTo>
                    <a:pt x="422400" y="196524"/>
                  </a:lnTo>
                  <a:lnTo>
                    <a:pt x="406089" y="150887"/>
                  </a:lnTo>
                  <a:lnTo>
                    <a:pt x="380494" y="110629"/>
                  </a:lnTo>
                  <a:lnTo>
                    <a:pt x="346916" y="77052"/>
                  </a:lnTo>
                  <a:lnTo>
                    <a:pt x="306659" y="51457"/>
                  </a:lnTo>
                  <a:lnTo>
                    <a:pt x="261022" y="35145"/>
                  </a:lnTo>
                  <a:lnTo>
                    <a:pt x="211307" y="29419"/>
                  </a:lnTo>
                  <a:lnTo>
                    <a:pt x="0" y="294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1474" y="2040280"/>
            <a:ext cx="3485515" cy="68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Calibri"/>
                <a:cs typeface="Calibri"/>
              </a:rPr>
              <a:t>Response </a:t>
            </a:r>
            <a:r>
              <a:rPr sz="1400" spc="35" dirty="0">
                <a:latin typeface="Calibri"/>
                <a:cs typeface="Calibri"/>
              </a:rPr>
              <a:t>in training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135" dirty="0">
                <a:latin typeface="Calibri"/>
                <a:cs typeface="Calibri"/>
              </a:rPr>
              <a:t>Jerry </a:t>
            </a:r>
            <a:r>
              <a:rPr sz="1800" spc="110" dirty="0">
                <a:latin typeface="Calibri"/>
                <a:cs typeface="Calibri"/>
              </a:rPr>
              <a:t>Garcia </a:t>
            </a:r>
            <a:r>
              <a:rPr sz="1800" spc="114" dirty="0">
                <a:latin typeface="Calibri"/>
                <a:cs typeface="Calibri"/>
              </a:rPr>
              <a:t>passed</a:t>
            </a:r>
            <a:r>
              <a:rPr sz="1800" spc="-24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away </a:t>
            </a:r>
            <a:r>
              <a:rPr sz="1800" spc="20" dirty="0">
                <a:latin typeface="Calibri"/>
                <a:cs typeface="Calibri"/>
              </a:rPr>
              <a:t>in </a:t>
            </a:r>
            <a:r>
              <a:rPr sz="1800" spc="25" dirty="0">
                <a:latin typeface="Calibri"/>
                <a:cs typeface="Calibri"/>
              </a:rPr>
              <a:t>1995.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18816" y="3746047"/>
          <a:ext cx="5603240" cy="26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798"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&lt;hi-lex-prec&gt;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&lt;no-first-person&gt;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&lt;entail&gt;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98334" y="1504413"/>
          <a:ext cx="7082788" cy="97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9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585858"/>
                      </a:solidFill>
                      <a:prstDash val="solid"/>
                    </a:lnR>
                    <a:lnB w="12700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85858"/>
                      </a:solidFill>
                      <a:prstDash val="solid"/>
                    </a:lnL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98">
                <a:tc>
                  <a:txBody>
                    <a:bodyPr/>
                    <a:lstStyle/>
                    <a:p>
                      <a:pPr marL="1137285" marR="819785" indent="-267970">
                        <a:lnSpc>
                          <a:spcPts val="1650"/>
                        </a:lnSpc>
                        <a:spcBef>
                          <a:spcPts val="635"/>
                        </a:spcBef>
                      </a:pPr>
                      <a:r>
                        <a:rPr sz="1400" spc="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CONTROL </a:t>
                      </a:r>
                      <a:r>
                        <a:rPr sz="1400" spc="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TOKEN  </a:t>
                      </a:r>
                      <a:r>
                        <a:rPr sz="1400" spc="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9525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585858"/>
                      </a:solidFill>
                      <a:prstDash val="soli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34A85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9584" marR="175895" indent="-264160">
                        <a:lnSpc>
                          <a:spcPts val="1650"/>
                        </a:lnSpc>
                        <a:spcBef>
                          <a:spcPts val="635"/>
                        </a:spcBef>
                      </a:pPr>
                      <a:r>
                        <a:rPr sz="1400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EVIDENCE </a:t>
                      </a:r>
                      <a:r>
                        <a:rPr sz="1400" spc="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TOKEN  </a:t>
                      </a:r>
                      <a:r>
                        <a:rPr sz="1400" spc="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FABB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180" marR="324485" indent="-176530">
                        <a:lnSpc>
                          <a:spcPts val="1650"/>
                        </a:lnSpc>
                        <a:spcBef>
                          <a:spcPts val="635"/>
                        </a:spcBef>
                      </a:pPr>
                      <a:r>
                        <a:rPr sz="1400" spc="1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CONV </a:t>
                      </a:r>
                      <a:r>
                        <a:rPr sz="1400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HISTORY  </a:t>
                      </a:r>
                      <a:r>
                        <a:rPr sz="1400" spc="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272581" y="767096"/>
            <a:ext cx="1719580" cy="590550"/>
            <a:chOff x="4272581" y="767096"/>
            <a:chExt cx="1719580" cy="590550"/>
          </a:xfrm>
        </p:grpSpPr>
        <p:sp>
          <p:nvSpPr>
            <p:cNvPr id="4" name="object 4"/>
            <p:cNvSpPr/>
            <p:nvPr/>
          </p:nvSpPr>
          <p:spPr>
            <a:xfrm>
              <a:off x="4282106" y="776621"/>
              <a:ext cx="1700530" cy="571500"/>
            </a:xfrm>
            <a:custGeom>
              <a:avLst/>
              <a:gdLst/>
              <a:ahLst/>
              <a:cxnLst/>
              <a:rect l="l" t="t" r="r" b="b"/>
              <a:pathLst>
                <a:path w="1700529" h="571500">
                  <a:moveTo>
                    <a:pt x="1493170" y="571497"/>
                  </a:moveTo>
                  <a:lnTo>
                    <a:pt x="206922" y="571497"/>
                  </a:lnTo>
                  <a:lnTo>
                    <a:pt x="159476" y="566032"/>
                  </a:lnTo>
                  <a:lnTo>
                    <a:pt x="115923" y="550465"/>
                  </a:lnTo>
                  <a:lnTo>
                    <a:pt x="77502" y="526039"/>
                  </a:lnTo>
                  <a:lnTo>
                    <a:pt x="45458" y="493994"/>
                  </a:lnTo>
                  <a:lnTo>
                    <a:pt x="21031" y="455574"/>
                  </a:lnTo>
                  <a:lnTo>
                    <a:pt x="5464" y="412020"/>
                  </a:lnTo>
                  <a:lnTo>
                    <a:pt x="0" y="364575"/>
                  </a:lnTo>
                  <a:lnTo>
                    <a:pt x="0" y="206922"/>
                  </a:lnTo>
                  <a:lnTo>
                    <a:pt x="5464" y="159476"/>
                  </a:lnTo>
                  <a:lnTo>
                    <a:pt x="21031" y="115923"/>
                  </a:lnTo>
                  <a:lnTo>
                    <a:pt x="45458" y="77502"/>
                  </a:lnTo>
                  <a:lnTo>
                    <a:pt x="77502" y="45458"/>
                  </a:lnTo>
                  <a:lnTo>
                    <a:pt x="115923" y="21031"/>
                  </a:lnTo>
                  <a:lnTo>
                    <a:pt x="159476" y="5464"/>
                  </a:lnTo>
                  <a:lnTo>
                    <a:pt x="206922" y="0"/>
                  </a:lnTo>
                  <a:lnTo>
                    <a:pt x="1493170" y="0"/>
                  </a:lnTo>
                  <a:lnTo>
                    <a:pt x="1533727" y="4012"/>
                  </a:lnTo>
                  <a:lnTo>
                    <a:pt x="1572356" y="15751"/>
                  </a:lnTo>
                  <a:lnTo>
                    <a:pt x="1607971" y="34765"/>
                  </a:lnTo>
                  <a:lnTo>
                    <a:pt x="1639487" y="60606"/>
                  </a:lnTo>
                  <a:lnTo>
                    <a:pt x="1665327" y="92121"/>
                  </a:lnTo>
                  <a:lnTo>
                    <a:pt x="1684342" y="127736"/>
                  </a:lnTo>
                  <a:lnTo>
                    <a:pt x="1696080" y="166365"/>
                  </a:lnTo>
                  <a:lnTo>
                    <a:pt x="1700093" y="206922"/>
                  </a:lnTo>
                  <a:lnTo>
                    <a:pt x="1700093" y="364575"/>
                  </a:lnTo>
                  <a:lnTo>
                    <a:pt x="1694628" y="412020"/>
                  </a:lnTo>
                  <a:lnTo>
                    <a:pt x="1679061" y="455574"/>
                  </a:lnTo>
                  <a:lnTo>
                    <a:pt x="1654634" y="493994"/>
                  </a:lnTo>
                  <a:lnTo>
                    <a:pt x="1622590" y="526039"/>
                  </a:lnTo>
                  <a:lnTo>
                    <a:pt x="1584170" y="550465"/>
                  </a:lnTo>
                  <a:lnTo>
                    <a:pt x="1540616" y="566032"/>
                  </a:lnTo>
                  <a:lnTo>
                    <a:pt x="1493170" y="571497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82106" y="776621"/>
              <a:ext cx="1700530" cy="571500"/>
            </a:xfrm>
            <a:custGeom>
              <a:avLst/>
              <a:gdLst/>
              <a:ahLst/>
              <a:cxnLst/>
              <a:rect l="l" t="t" r="r" b="b"/>
              <a:pathLst>
                <a:path w="1700529" h="571500">
                  <a:moveTo>
                    <a:pt x="0" y="206922"/>
                  </a:moveTo>
                  <a:lnTo>
                    <a:pt x="5464" y="159476"/>
                  </a:lnTo>
                  <a:lnTo>
                    <a:pt x="21031" y="115923"/>
                  </a:lnTo>
                  <a:lnTo>
                    <a:pt x="45458" y="77502"/>
                  </a:lnTo>
                  <a:lnTo>
                    <a:pt x="77502" y="45458"/>
                  </a:lnTo>
                  <a:lnTo>
                    <a:pt x="115923" y="21031"/>
                  </a:lnTo>
                  <a:lnTo>
                    <a:pt x="159476" y="5464"/>
                  </a:lnTo>
                  <a:lnTo>
                    <a:pt x="206922" y="0"/>
                  </a:lnTo>
                  <a:lnTo>
                    <a:pt x="1493170" y="0"/>
                  </a:lnTo>
                  <a:lnTo>
                    <a:pt x="1533727" y="4012"/>
                  </a:lnTo>
                  <a:lnTo>
                    <a:pt x="1572356" y="15751"/>
                  </a:lnTo>
                  <a:lnTo>
                    <a:pt x="1607971" y="34765"/>
                  </a:lnTo>
                  <a:lnTo>
                    <a:pt x="1639487" y="60606"/>
                  </a:lnTo>
                  <a:lnTo>
                    <a:pt x="1665327" y="92121"/>
                  </a:lnTo>
                  <a:lnTo>
                    <a:pt x="1684342" y="127736"/>
                  </a:lnTo>
                  <a:lnTo>
                    <a:pt x="1696080" y="166365"/>
                  </a:lnTo>
                  <a:lnTo>
                    <a:pt x="1700093" y="206922"/>
                  </a:lnTo>
                  <a:lnTo>
                    <a:pt x="1700093" y="364575"/>
                  </a:lnTo>
                  <a:lnTo>
                    <a:pt x="1694628" y="412020"/>
                  </a:lnTo>
                  <a:lnTo>
                    <a:pt x="1679061" y="455574"/>
                  </a:lnTo>
                  <a:lnTo>
                    <a:pt x="1654634" y="493994"/>
                  </a:lnTo>
                  <a:lnTo>
                    <a:pt x="1622590" y="526039"/>
                  </a:lnTo>
                  <a:lnTo>
                    <a:pt x="1584170" y="550465"/>
                  </a:lnTo>
                  <a:lnTo>
                    <a:pt x="1540616" y="566032"/>
                  </a:lnTo>
                  <a:lnTo>
                    <a:pt x="1493170" y="571497"/>
                  </a:lnTo>
                  <a:lnTo>
                    <a:pt x="206922" y="571497"/>
                  </a:lnTo>
                  <a:lnTo>
                    <a:pt x="159476" y="566032"/>
                  </a:lnTo>
                  <a:lnTo>
                    <a:pt x="115923" y="550465"/>
                  </a:lnTo>
                  <a:lnTo>
                    <a:pt x="77502" y="526039"/>
                  </a:lnTo>
                  <a:lnTo>
                    <a:pt x="45458" y="493994"/>
                  </a:lnTo>
                  <a:lnTo>
                    <a:pt x="21031" y="455574"/>
                  </a:lnTo>
                  <a:lnTo>
                    <a:pt x="5464" y="412020"/>
                  </a:lnTo>
                  <a:lnTo>
                    <a:pt x="0" y="364575"/>
                  </a:lnTo>
                  <a:lnTo>
                    <a:pt x="0" y="206922"/>
                  </a:lnTo>
                  <a:close/>
                </a:path>
              </a:pathLst>
            </a:custGeom>
            <a:ln w="1904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21639" y="937783"/>
            <a:ext cx="221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FFFFFF"/>
                </a:solidFill>
                <a:latin typeface="Calibri"/>
                <a:cs typeface="Calibri"/>
              </a:rPr>
              <a:t>T5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3897" y="2500814"/>
            <a:ext cx="81980" cy="10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3197" y="2596789"/>
          <a:ext cx="5603240" cy="531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87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585858"/>
                      </a:solidFill>
                      <a:prstDash val="solid"/>
                    </a:lnR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85858"/>
                      </a:solidFill>
                      <a:prstDash val="solid"/>
                    </a:lnL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8"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&lt;hi-lex-prec&gt;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85858"/>
                      </a:solidFill>
                      <a:prstDash val="solid"/>
                    </a:lnL>
                    <a:lnR w="12700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&lt;no-first-person&gt;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&lt;entail&gt;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092491" y="1417967"/>
            <a:ext cx="81978" cy="105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5145" y="3669548"/>
            <a:ext cx="397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Calibri"/>
                <a:cs typeface="Calibri"/>
              </a:rPr>
              <a:t>Prepend </a:t>
            </a:r>
            <a:r>
              <a:rPr sz="1800" spc="55" dirty="0">
                <a:latin typeface="Calibri"/>
                <a:cs typeface="Calibri"/>
              </a:rPr>
              <a:t>control </a:t>
            </a:r>
            <a:r>
              <a:rPr sz="1800" spc="65" dirty="0">
                <a:latin typeface="Calibri"/>
                <a:cs typeface="Calibri"/>
              </a:rPr>
              <a:t>tokens </a:t>
            </a:r>
            <a:r>
              <a:rPr sz="1800" spc="95" dirty="0">
                <a:latin typeface="Calibri"/>
                <a:cs typeface="Calibri"/>
              </a:rPr>
              <a:t>as </a:t>
            </a:r>
            <a:r>
              <a:rPr sz="1800" spc="65" dirty="0">
                <a:latin typeface="Calibri"/>
                <a:cs typeface="Calibri"/>
              </a:rPr>
              <a:t>extra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inputs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272" y="3219562"/>
            <a:ext cx="5590540" cy="462915"/>
          </a:xfrm>
          <a:custGeom>
            <a:avLst/>
            <a:gdLst/>
            <a:ahLst/>
            <a:cxnLst/>
            <a:rect l="l" t="t" r="r" b="b"/>
            <a:pathLst>
              <a:path w="5590540" h="462914">
                <a:moveTo>
                  <a:pt x="5590177" y="0"/>
                </a:moveTo>
                <a:lnTo>
                  <a:pt x="5586189" y="53000"/>
                </a:lnTo>
                <a:lnTo>
                  <a:pt x="5574830" y="101653"/>
                </a:lnTo>
                <a:lnTo>
                  <a:pt x="5557006" y="144571"/>
                </a:lnTo>
                <a:lnTo>
                  <a:pt x="5533623" y="180368"/>
                </a:lnTo>
                <a:lnTo>
                  <a:pt x="5505588" y="207654"/>
                </a:lnTo>
                <a:lnTo>
                  <a:pt x="5439186" y="231149"/>
                </a:lnTo>
                <a:lnTo>
                  <a:pt x="2972186" y="231149"/>
                </a:lnTo>
                <a:lnTo>
                  <a:pt x="2937565" y="237253"/>
                </a:lnTo>
                <a:lnTo>
                  <a:pt x="2877748" y="281929"/>
                </a:lnTo>
                <a:lnTo>
                  <a:pt x="2854365" y="317726"/>
                </a:lnTo>
                <a:lnTo>
                  <a:pt x="2836541" y="360644"/>
                </a:lnTo>
                <a:lnTo>
                  <a:pt x="2825182" y="409297"/>
                </a:lnTo>
                <a:lnTo>
                  <a:pt x="2821194" y="462298"/>
                </a:lnTo>
                <a:lnTo>
                  <a:pt x="2817207" y="409297"/>
                </a:lnTo>
                <a:lnTo>
                  <a:pt x="2805848" y="360644"/>
                </a:lnTo>
                <a:lnTo>
                  <a:pt x="2788023" y="317726"/>
                </a:lnTo>
                <a:lnTo>
                  <a:pt x="2764641" y="281929"/>
                </a:lnTo>
                <a:lnTo>
                  <a:pt x="2736605" y="254643"/>
                </a:lnTo>
                <a:lnTo>
                  <a:pt x="2670203" y="231149"/>
                </a:lnTo>
                <a:lnTo>
                  <a:pt x="150991" y="231149"/>
                </a:lnTo>
                <a:lnTo>
                  <a:pt x="116370" y="225044"/>
                </a:lnTo>
                <a:lnTo>
                  <a:pt x="56553" y="180368"/>
                </a:lnTo>
                <a:lnTo>
                  <a:pt x="33171" y="144571"/>
                </a:lnTo>
                <a:lnTo>
                  <a:pt x="15346" y="101653"/>
                </a:lnTo>
                <a:lnTo>
                  <a:pt x="3987" y="53000"/>
                </a:lnTo>
                <a:lnTo>
                  <a:pt x="0" y="0"/>
                </a:lnTo>
              </a:path>
            </a:pathLst>
          </a:custGeom>
          <a:ln w="952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3" y="980957"/>
            <a:ext cx="26752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1F2023"/>
                </a:solidFill>
              </a:rPr>
              <a:t>Resampling </a:t>
            </a:r>
            <a:r>
              <a:rPr sz="3000" spc="170" dirty="0">
                <a:solidFill>
                  <a:srgbClr val="1F2023"/>
                </a:solidFill>
              </a:rPr>
              <a:t>at  </a:t>
            </a:r>
            <a:r>
              <a:rPr sz="3000" spc="250" dirty="0">
                <a:solidFill>
                  <a:srgbClr val="1F2023"/>
                </a:solidFill>
              </a:rPr>
              <a:t>Decoding</a:t>
            </a:r>
            <a:r>
              <a:rPr sz="3000" spc="-145" dirty="0">
                <a:solidFill>
                  <a:srgbClr val="1F2023"/>
                </a:solidFill>
              </a:rPr>
              <a:t> </a:t>
            </a:r>
            <a:r>
              <a:rPr sz="3000" spc="185" dirty="0">
                <a:solidFill>
                  <a:srgbClr val="1F2023"/>
                </a:solidFill>
              </a:rPr>
              <a:t>Time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979854" y="3375561"/>
            <a:ext cx="1685925" cy="590550"/>
            <a:chOff x="4979854" y="3375561"/>
            <a:chExt cx="1685925" cy="590550"/>
          </a:xfrm>
        </p:grpSpPr>
        <p:sp>
          <p:nvSpPr>
            <p:cNvPr id="4" name="object 4"/>
            <p:cNvSpPr/>
            <p:nvPr/>
          </p:nvSpPr>
          <p:spPr>
            <a:xfrm>
              <a:off x="4989379" y="3385086"/>
              <a:ext cx="1666875" cy="571500"/>
            </a:xfrm>
            <a:custGeom>
              <a:avLst/>
              <a:gdLst/>
              <a:ahLst/>
              <a:cxnLst/>
              <a:rect l="l" t="t" r="r" b="b"/>
              <a:pathLst>
                <a:path w="1666875" h="571500">
                  <a:moveTo>
                    <a:pt x="1459571" y="571497"/>
                  </a:moveTo>
                  <a:lnTo>
                    <a:pt x="206922" y="571497"/>
                  </a:lnTo>
                  <a:lnTo>
                    <a:pt x="159476" y="566032"/>
                  </a:lnTo>
                  <a:lnTo>
                    <a:pt x="115923" y="550465"/>
                  </a:lnTo>
                  <a:lnTo>
                    <a:pt x="77502" y="526039"/>
                  </a:lnTo>
                  <a:lnTo>
                    <a:pt x="45458" y="493994"/>
                  </a:lnTo>
                  <a:lnTo>
                    <a:pt x="21031" y="455574"/>
                  </a:lnTo>
                  <a:lnTo>
                    <a:pt x="5464" y="412020"/>
                  </a:lnTo>
                  <a:lnTo>
                    <a:pt x="0" y="364575"/>
                  </a:lnTo>
                  <a:lnTo>
                    <a:pt x="0" y="206922"/>
                  </a:lnTo>
                  <a:lnTo>
                    <a:pt x="5464" y="159476"/>
                  </a:lnTo>
                  <a:lnTo>
                    <a:pt x="21031" y="115923"/>
                  </a:lnTo>
                  <a:lnTo>
                    <a:pt x="45458" y="77502"/>
                  </a:lnTo>
                  <a:lnTo>
                    <a:pt x="77502" y="45458"/>
                  </a:lnTo>
                  <a:lnTo>
                    <a:pt x="115923" y="21031"/>
                  </a:lnTo>
                  <a:lnTo>
                    <a:pt x="159476" y="5464"/>
                  </a:lnTo>
                  <a:lnTo>
                    <a:pt x="206922" y="0"/>
                  </a:lnTo>
                  <a:lnTo>
                    <a:pt x="1459571" y="0"/>
                  </a:lnTo>
                  <a:lnTo>
                    <a:pt x="1500128" y="4012"/>
                  </a:lnTo>
                  <a:lnTo>
                    <a:pt x="1538756" y="15751"/>
                  </a:lnTo>
                  <a:lnTo>
                    <a:pt x="1574371" y="34765"/>
                  </a:lnTo>
                  <a:lnTo>
                    <a:pt x="1605887" y="60606"/>
                  </a:lnTo>
                  <a:lnTo>
                    <a:pt x="1631727" y="92121"/>
                  </a:lnTo>
                  <a:lnTo>
                    <a:pt x="1650742" y="127736"/>
                  </a:lnTo>
                  <a:lnTo>
                    <a:pt x="1662480" y="166365"/>
                  </a:lnTo>
                  <a:lnTo>
                    <a:pt x="1666493" y="206922"/>
                  </a:lnTo>
                  <a:lnTo>
                    <a:pt x="1666493" y="364575"/>
                  </a:lnTo>
                  <a:lnTo>
                    <a:pt x="1661028" y="412020"/>
                  </a:lnTo>
                  <a:lnTo>
                    <a:pt x="1645461" y="455574"/>
                  </a:lnTo>
                  <a:lnTo>
                    <a:pt x="1621034" y="493994"/>
                  </a:lnTo>
                  <a:lnTo>
                    <a:pt x="1588990" y="526039"/>
                  </a:lnTo>
                  <a:lnTo>
                    <a:pt x="1550570" y="550465"/>
                  </a:lnTo>
                  <a:lnTo>
                    <a:pt x="1507016" y="566032"/>
                  </a:lnTo>
                  <a:lnTo>
                    <a:pt x="1459571" y="571497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9379" y="3385086"/>
              <a:ext cx="1666875" cy="571500"/>
            </a:xfrm>
            <a:custGeom>
              <a:avLst/>
              <a:gdLst/>
              <a:ahLst/>
              <a:cxnLst/>
              <a:rect l="l" t="t" r="r" b="b"/>
              <a:pathLst>
                <a:path w="1666875" h="571500">
                  <a:moveTo>
                    <a:pt x="0" y="206922"/>
                  </a:moveTo>
                  <a:lnTo>
                    <a:pt x="5464" y="159476"/>
                  </a:lnTo>
                  <a:lnTo>
                    <a:pt x="21031" y="115923"/>
                  </a:lnTo>
                  <a:lnTo>
                    <a:pt x="45458" y="77502"/>
                  </a:lnTo>
                  <a:lnTo>
                    <a:pt x="77502" y="45458"/>
                  </a:lnTo>
                  <a:lnTo>
                    <a:pt x="115923" y="21031"/>
                  </a:lnTo>
                  <a:lnTo>
                    <a:pt x="159476" y="5464"/>
                  </a:lnTo>
                  <a:lnTo>
                    <a:pt x="206922" y="0"/>
                  </a:lnTo>
                  <a:lnTo>
                    <a:pt x="1459571" y="0"/>
                  </a:lnTo>
                  <a:lnTo>
                    <a:pt x="1500128" y="4012"/>
                  </a:lnTo>
                  <a:lnTo>
                    <a:pt x="1538756" y="15751"/>
                  </a:lnTo>
                  <a:lnTo>
                    <a:pt x="1574371" y="34765"/>
                  </a:lnTo>
                  <a:lnTo>
                    <a:pt x="1605887" y="60606"/>
                  </a:lnTo>
                  <a:lnTo>
                    <a:pt x="1631727" y="92121"/>
                  </a:lnTo>
                  <a:lnTo>
                    <a:pt x="1650742" y="127736"/>
                  </a:lnTo>
                  <a:lnTo>
                    <a:pt x="1662480" y="166365"/>
                  </a:lnTo>
                  <a:lnTo>
                    <a:pt x="1666493" y="206922"/>
                  </a:lnTo>
                  <a:lnTo>
                    <a:pt x="1666493" y="364575"/>
                  </a:lnTo>
                  <a:lnTo>
                    <a:pt x="1661028" y="412020"/>
                  </a:lnTo>
                  <a:lnTo>
                    <a:pt x="1645461" y="455574"/>
                  </a:lnTo>
                  <a:lnTo>
                    <a:pt x="1621034" y="493994"/>
                  </a:lnTo>
                  <a:lnTo>
                    <a:pt x="1588990" y="526039"/>
                  </a:lnTo>
                  <a:lnTo>
                    <a:pt x="1550570" y="550465"/>
                  </a:lnTo>
                  <a:lnTo>
                    <a:pt x="1507016" y="566032"/>
                  </a:lnTo>
                  <a:lnTo>
                    <a:pt x="1459571" y="571497"/>
                  </a:lnTo>
                  <a:lnTo>
                    <a:pt x="206922" y="571497"/>
                  </a:lnTo>
                  <a:lnTo>
                    <a:pt x="159476" y="566032"/>
                  </a:lnTo>
                  <a:lnTo>
                    <a:pt x="115923" y="550465"/>
                  </a:lnTo>
                  <a:lnTo>
                    <a:pt x="77502" y="526039"/>
                  </a:lnTo>
                  <a:lnTo>
                    <a:pt x="45458" y="493994"/>
                  </a:lnTo>
                  <a:lnTo>
                    <a:pt x="21031" y="455574"/>
                  </a:lnTo>
                  <a:lnTo>
                    <a:pt x="5464" y="412020"/>
                  </a:lnTo>
                  <a:lnTo>
                    <a:pt x="0" y="364575"/>
                  </a:lnTo>
                  <a:lnTo>
                    <a:pt x="0" y="206922"/>
                  </a:lnTo>
                  <a:close/>
                </a:path>
              </a:pathLst>
            </a:custGeom>
            <a:ln w="1904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05628" y="3546252"/>
            <a:ext cx="234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02131" y="3115549"/>
            <a:ext cx="41275" cy="274320"/>
            <a:chOff x="5802131" y="3115549"/>
            <a:chExt cx="41275" cy="274320"/>
          </a:xfrm>
        </p:grpSpPr>
        <p:sp>
          <p:nvSpPr>
            <p:cNvPr id="8" name="object 8"/>
            <p:cNvSpPr/>
            <p:nvPr/>
          </p:nvSpPr>
          <p:spPr>
            <a:xfrm>
              <a:off x="5822626" y="316353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6893" y="31203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6893" y="31203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03848" y="2772241"/>
            <a:ext cx="1439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latin typeface="Calibri"/>
                <a:cs typeface="Calibri"/>
              </a:rPr>
              <a:t>Nucleus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70" dirty="0">
                <a:latin typeface="Calibri"/>
                <a:cs typeface="Calibri"/>
              </a:rPr>
              <a:t>Sampling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9379" y="1933967"/>
            <a:ext cx="1666875" cy="494030"/>
          </a:xfrm>
          <a:prstGeom prst="rect">
            <a:avLst/>
          </a:prstGeom>
          <a:solidFill>
            <a:srgbClr val="EDEDED"/>
          </a:solidFill>
          <a:ln w="9524">
            <a:solidFill>
              <a:srgbClr val="585858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99415" marR="82550" indent="-268605">
              <a:lnSpc>
                <a:spcPts val="1650"/>
              </a:lnSpc>
              <a:spcBef>
                <a:spcPts val="315"/>
              </a:spcBef>
            </a:pPr>
            <a:r>
              <a:rPr sz="1400" i="1" spc="70" dirty="0">
                <a:latin typeface="Calibri"/>
                <a:cs typeface="Calibri"/>
              </a:rPr>
              <a:t>Satisfy </a:t>
            </a:r>
            <a:r>
              <a:rPr sz="1400" i="1" spc="40" dirty="0">
                <a:latin typeface="Calibri"/>
                <a:cs typeface="Calibri"/>
              </a:rPr>
              <a:t>evaluation  </a:t>
            </a:r>
            <a:r>
              <a:rPr sz="1400" i="1" spc="75" dirty="0">
                <a:latin typeface="Calibri"/>
                <a:cs typeface="Calibri"/>
              </a:rPr>
              <a:t>measures?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02131" y="2436789"/>
            <a:ext cx="41275" cy="269875"/>
            <a:chOff x="5802131" y="2436789"/>
            <a:chExt cx="41275" cy="269875"/>
          </a:xfrm>
        </p:grpSpPr>
        <p:sp>
          <p:nvSpPr>
            <p:cNvPr id="14" name="object 14"/>
            <p:cNvSpPr/>
            <p:nvPr/>
          </p:nvSpPr>
          <p:spPr>
            <a:xfrm>
              <a:off x="5822626" y="248477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06893" y="24415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6893" y="24415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39284" y="2493630"/>
            <a:ext cx="764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If </a:t>
            </a:r>
            <a:r>
              <a:rPr sz="1400" spc="35" dirty="0">
                <a:latin typeface="Calibri"/>
                <a:cs typeface="Calibri"/>
              </a:rPr>
              <a:t>not:  </a:t>
            </a:r>
            <a:r>
              <a:rPr sz="1400" spc="-10" dirty="0">
                <a:latin typeface="Calibri"/>
                <a:cs typeface="Calibri"/>
              </a:rPr>
              <a:t>r</a:t>
            </a:r>
            <a:r>
              <a:rPr sz="1400" spc="95" dirty="0">
                <a:latin typeface="Calibri"/>
                <a:cs typeface="Calibri"/>
              </a:rPr>
              <a:t>e</a:t>
            </a:r>
            <a:r>
              <a:rPr sz="1400" spc="114" dirty="0">
                <a:latin typeface="Calibri"/>
                <a:cs typeface="Calibri"/>
              </a:rPr>
              <a:t>s</a:t>
            </a:r>
            <a:r>
              <a:rPr sz="1400" spc="100" dirty="0">
                <a:latin typeface="Calibri"/>
                <a:cs typeface="Calibri"/>
              </a:rPr>
              <a:t>am</a:t>
            </a:r>
            <a:r>
              <a:rPr sz="1400" spc="65" dirty="0">
                <a:latin typeface="Calibri"/>
                <a:cs typeface="Calibri"/>
              </a:rPr>
              <a:t>p</a:t>
            </a:r>
            <a:r>
              <a:rPr sz="1400" spc="-40" dirty="0">
                <a:latin typeface="Calibri"/>
                <a:cs typeface="Calibri"/>
              </a:rPr>
              <a:t>l</a:t>
            </a:r>
            <a:r>
              <a:rPr sz="1400" spc="9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82723" y="2191891"/>
            <a:ext cx="556895" cy="1181100"/>
            <a:chOff x="6682723" y="2191891"/>
            <a:chExt cx="556895" cy="1181100"/>
          </a:xfrm>
        </p:grpSpPr>
        <p:sp>
          <p:nvSpPr>
            <p:cNvPr id="19" name="object 19"/>
            <p:cNvSpPr/>
            <p:nvPr/>
          </p:nvSpPr>
          <p:spPr>
            <a:xfrm>
              <a:off x="6692248" y="2201416"/>
              <a:ext cx="537845" cy="1106170"/>
            </a:xfrm>
            <a:custGeom>
              <a:avLst/>
              <a:gdLst/>
              <a:ahLst/>
              <a:cxnLst/>
              <a:rect l="l" t="t" r="r" b="b"/>
              <a:pathLst>
                <a:path w="537845" h="1106170">
                  <a:moveTo>
                    <a:pt x="0" y="0"/>
                  </a:moveTo>
                  <a:lnTo>
                    <a:pt x="23640" y="18328"/>
                  </a:lnTo>
                  <a:lnTo>
                    <a:pt x="55035" y="41032"/>
                  </a:lnTo>
                  <a:lnTo>
                    <a:pt x="92750" y="67534"/>
                  </a:lnTo>
                  <a:lnTo>
                    <a:pt x="135347" y="97259"/>
                  </a:lnTo>
                  <a:lnTo>
                    <a:pt x="181389" y="129629"/>
                  </a:lnTo>
                  <a:lnTo>
                    <a:pt x="229440" y="164069"/>
                  </a:lnTo>
                  <a:lnTo>
                    <a:pt x="278064" y="200002"/>
                  </a:lnTo>
                  <a:lnTo>
                    <a:pt x="325823" y="236851"/>
                  </a:lnTo>
                  <a:lnTo>
                    <a:pt x="371281" y="274041"/>
                  </a:lnTo>
                  <a:lnTo>
                    <a:pt x="413002" y="310994"/>
                  </a:lnTo>
                  <a:lnTo>
                    <a:pt x="449549" y="347135"/>
                  </a:lnTo>
                  <a:lnTo>
                    <a:pt x="479484" y="381887"/>
                  </a:lnTo>
                  <a:lnTo>
                    <a:pt x="501372" y="414673"/>
                  </a:lnTo>
                  <a:lnTo>
                    <a:pt x="521824" y="460518"/>
                  </a:lnTo>
                  <a:lnTo>
                    <a:pt x="533585" y="506616"/>
                  </a:lnTo>
                  <a:lnTo>
                    <a:pt x="537601" y="552795"/>
                  </a:lnTo>
                  <a:lnTo>
                    <a:pt x="534818" y="598881"/>
                  </a:lnTo>
                  <a:lnTo>
                    <a:pt x="526182" y="644703"/>
                  </a:lnTo>
                  <a:lnTo>
                    <a:pt x="512638" y="690088"/>
                  </a:lnTo>
                  <a:lnTo>
                    <a:pt x="495133" y="734864"/>
                  </a:lnTo>
                  <a:lnTo>
                    <a:pt x="474613" y="778857"/>
                  </a:lnTo>
                  <a:lnTo>
                    <a:pt x="452023" y="821896"/>
                  </a:lnTo>
                  <a:lnTo>
                    <a:pt x="431227" y="854585"/>
                  </a:lnTo>
                  <a:lnTo>
                    <a:pt x="404603" y="888537"/>
                  </a:lnTo>
                  <a:lnTo>
                    <a:pt x="373351" y="923217"/>
                  </a:lnTo>
                  <a:lnTo>
                    <a:pt x="338672" y="958090"/>
                  </a:lnTo>
                  <a:lnTo>
                    <a:pt x="301763" y="992620"/>
                  </a:lnTo>
                  <a:lnTo>
                    <a:pt x="263827" y="1026272"/>
                  </a:lnTo>
                  <a:lnTo>
                    <a:pt x="221413" y="1062413"/>
                  </a:lnTo>
                  <a:lnTo>
                    <a:pt x="187466" y="1090614"/>
                  </a:lnTo>
                  <a:lnTo>
                    <a:pt x="180924" y="1096003"/>
                  </a:lnTo>
                  <a:lnTo>
                    <a:pt x="168973" y="1105818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5762" y="3273711"/>
              <a:ext cx="105334" cy="989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3745" y="2217545"/>
            <a:ext cx="3068955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75" dirty="0">
                <a:solidFill>
                  <a:srgbClr val="434343"/>
                </a:solidFill>
                <a:latin typeface="Calibri"/>
                <a:cs typeface="Calibri"/>
              </a:rPr>
              <a:t>Resample</a:t>
            </a:r>
            <a:r>
              <a:rPr sz="1600" spc="2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Calibri"/>
                <a:cs typeface="Calibri"/>
              </a:rPr>
              <a:t>until:</a:t>
            </a:r>
            <a:endParaRPr sz="1600">
              <a:latin typeface="Calibri"/>
              <a:cs typeface="Calibri"/>
            </a:endParaRPr>
          </a:p>
          <a:p>
            <a:pPr marL="821055" lvl="1" indent="-352425">
              <a:lnSpc>
                <a:spcPct val="100000"/>
              </a:lnSpc>
              <a:spcBef>
                <a:spcPts val="3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65" dirty="0">
                <a:solidFill>
                  <a:srgbClr val="434343"/>
                </a:solidFill>
                <a:latin typeface="Calibri"/>
                <a:cs typeface="Calibri"/>
              </a:rPr>
              <a:t>High lexical</a:t>
            </a:r>
            <a:r>
              <a:rPr sz="1600" spc="-1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Calibri"/>
                <a:cs typeface="Calibri"/>
              </a:rPr>
              <a:t>precision,</a:t>
            </a:r>
            <a:endParaRPr sz="1600">
              <a:latin typeface="Calibri"/>
              <a:cs typeface="Calibri"/>
            </a:endParaRPr>
          </a:p>
          <a:p>
            <a:pPr marL="821055" lvl="1" indent="-352425">
              <a:lnSpc>
                <a:spcPct val="100000"/>
              </a:lnSpc>
              <a:spcBef>
                <a:spcPts val="3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50" dirty="0">
                <a:solidFill>
                  <a:srgbClr val="434343"/>
                </a:solidFill>
                <a:latin typeface="Calibri"/>
                <a:cs typeface="Calibri"/>
              </a:rPr>
              <a:t>No </a:t>
            </a:r>
            <a:r>
              <a:rPr sz="1600" spc="20" dirty="0">
                <a:solidFill>
                  <a:srgbClr val="434343"/>
                </a:solidFill>
                <a:latin typeface="Calibri"/>
                <a:cs typeface="Calibri"/>
              </a:rPr>
              <a:t>1st </a:t>
            </a:r>
            <a:r>
              <a:rPr sz="1600" spc="70" dirty="0">
                <a:solidFill>
                  <a:srgbClr val="434343"/>
                </a:solidFill>
                <a:latin typeface="Calibri"/>
                <a:cs typeface="Calibri"/>
              </a:rPr>
              <a:t>person,</a:t>
            </a:r>
            <a:r>
              <a:rPr sz="1600" spc="-1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821055" lvl="1" indent="-352425">
              <a:lnSpc>
                <a:spcPct val="100000"/>
              </a:lnSpc>
              <a:spcBef>
                <a:spcPts val="3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75" dirty="0">
                <a:solidFill>
                  <a:srgbClr val="434343"/>
                </a:solidFill>
                <a:latin typeface="Calibri"/>
                <a:cs typeface="Calibri"/>
              </a:rPr>
              <a:t>Predicted </a:t>
            </a:r>
            <a:r>
              <a:rPr sz="1600" spc="55" dirty="0">
                <a:solidFill>
                  <a:srgbClr val="434343"/>
                </a:solidFill>
                <a:latin typeface="Calibri"/>
                <a:cs typeface="Calibri"/>
              </a:rPr>
              <a:t>to </a:t>
            </a:r>
            <a:r>
              <a:rPr sz="1600" spc="8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600" spc="-6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Calibri"/>
                <a:cs typeface="Calibri"/>
              </a:rPr>
              <a:t>entailed.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118" y="3455793"/>
            <a:ext cx="31788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87500"/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600" spc="95" dirty="0">
                <a:solidFill>
                  <a:srgbClr val="434343"/>
                </a:solidFill>
                <a:latin typeface="Calibri"/>
                <a:cs typeface="Calibri"/>
              </a:rPr>
              <a:t>Cutoff </a:t>
            </a:r>
            <a:r>
              <a:rPr sz="1600" spc="45" dirty="0">
                <a:solidFill>
                  <a:srgbClr val="434343"/>
                </a:solidFill>
                <a:latin typeface="Calibri"/>
                <a:cs typeface="Calibri"/>
              </a:rPr>
              <a:t>after </a:t>
            </a:r>
            <a:r>
              <a:rPr sz="1600" i="1" spc="90" dirty="0">
                <a:solidFill>
                  <a:srgbClr val="434343"/>
                </a:solidFill>
                <a:latin typeface="Calibri"/>
                <a:cs typeface="Calibri"/>
              </a:rPr>
              <a:t>d </a:t>
            </a:r>
            <a:r>
              <a:rPr sz="1600" spc="60" dirty="0">
                <a:solidFill>
                  <a:srgbClr val="434343"/>
                </a:solidFill>
                <a:latin typeface="Calibri"/>
                <a:cs typeface="Calibri"/>
              </a:rPr>
              <a:t>resampling</a:t>
            </a:r>
            <a:r>
              <a:rPr sz="1600" spc="-11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434343"/>
                </a:solidFill>
                <a:latin typeface="Calibri"/>
                <a:cs typeface="Calibri"/>
              </a:rPr>
              <a:t>turns</a:t>
            </a:r>
            <a:endParaRPr sz="1600" dirty="0">
              <a:latin typeface="Calibri"/>
              <a:cs typeface="Calibri"/>
            </a:endParaRPr>
          </a:p>
          <a:p>
            <a:pPr marL="348615">
              <a:lnSpc>
                <a:spcPct val="100000"/>
              </a:lnSpc>
              <a:spcBef>
                <a:spcPts val="35"/>
              </a:spcBef>
            </a:pPr>
            <a:r>
              <a:rPr sz="1400" spc="30" dirty="0">
                <a:solidFill>
                  <a:srgbClr val="434343"/>
                </a:solidFill>
                <a:latin typeface="Calibri"/>
                <a:cs typeface="Calibri"/>
              </a:rPr>
              <a:t>(in </a:t>
            </a:r>
            <a:r>
              <a:rPr lang="en-US" altLang="zh-CN" sz="1400" spc="45" dirty="0">
                <a:solidFill>
                  <a:srgbClr val="434343"/>
                </a:solidFill>
                <a:latin typeface="Calibri"/>
                <a:cs typeface="Calibri"/>
              </a:rPr>
              <a:t>paper</a:t>
            </a:r>
            <a:r>
              <a:rPr sz="14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434343"/>
                </a:solidFill>
                <a:latin typeface="Calibri"/>
                <a:cs typeface="Calibri"/>
              </a:rPr>
              <a:t>experiments,</a:t>
            </a:r>
            <a:r>
              <a:rPr sz="1400" spc="-1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34343"/>
                </a:solidFill>
                <a:latin typeface="Calibri"/>
                <a:cs typeface="Calibri"/>
              </a:rPr>
              <a:t>d=10)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35364"/>
            <a:ext cx="35560" cy="4672965"/>
          </a:xfrm>
          <a:custGeom>
            <a:avLst/>
            <a:gdLst/>
            <a:ahLst/>
            <a:cxnLst/>
            <a:rect l="l" t="t" r="r" b="b"/>
            <a:pathLst>
              <a:path w="35560" h="4672965">
                <a:moveTo>
                  <a:pt x="35431" y="4672790"/>
                </a:moveTo>
                <a:lnTo>
                  <a:pt x="0" y="4672790"/>
                </a:lnTo>
                <a:lnTo>
                  <a:pt x="0" y="0"/>
                </a:lnTo>
                <a:lnTo>
                  <a:pt x="35431" y="0"/>
                </a:lnTo>
                <a:lnTo>
                  <a:pt x="35431" y="467279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524" y="295946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3B4043"/>
                </a:solidFill>
              </a:rPr>
              <a:t>E</a:t>
            </a:r>
            <a:r>
              <a:rPr sz="2400" spc="120" dirty="0">
                <a:solidFill>
                  <a:srgbClr val="3B4043"/>
                </a:solidFill>
              </a:rPr>
              <a:t>v</a:t>
            </a:r>
            <a:r>
              <a:rPr sz="2400" spc="45" dirty="0">
                <a:solidFill>
                  <a:srgbClr val="3B4043"/>
                </a:solidFill>
              </a:rPr>
              <a:t>al</a:t>
            </a:r>
            <a:r>
              <a:rPr sz="2400" spc="55" dirty="0">
                <a:solidFill>
                  <a:srgbClr val="3B4043"/>
                </a:solidFill>
              </a:rPr>
              <a:t>u</a:t>
            </a:r>
            <a:r>
              <a:rPr sz="2400" spc="95" dirty="0">
                <a:solidFill>
                  <a:srgbClr val="3B4043"/>
                </a:solidFill>
              </a:rPr>
              <a:t>a</a:t>
            </a:r>
            <a:r>
              <a:rPr sz="2400" spc="80" dirty="0">
                <a:solidFill>
                  <a:srgbClr val="3B4043"/>
                </a:solidFill>
              </a:rPr>
              <a:t>t</a:t>
            </a:r>
            <a:r>
              <a:rPr sz="2400" spc="-25" dirty="0">
                <a:solidFill>
                  <a:srgbClr val="3B4043"/>
                </a:solidFill>
              </a:rPr>
              <a:t>i</a:t>
            </a:r>
            <a:r>
              <a:rPr sz="2400" spc="135" dirty="0">
                <a:solidFill>
                  <a:srgbClr val="3B4043"/>
                </a:solidFill>
              </a:rPr>
              <a:t>o</a:t>
            </a:r>
            <a:r>
              <a:rPr sz="2400" spc="85" dirty="0">
                <a:solidFill>
                  <a:srgbClr val="3B4043"/>
                </a:solidFill>
              </a:rPr>
              <a:t>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49623" y="1203169"/>
            <a:ext cx="5801995" cy="23736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25" dirty="0">
                <a:latin typeface="Arial"/>
                <a:cs typeface="Arial"/>
              </a:rPr>
              <a:t>How </a:t>
            </a:r>
            <a:r>
              <a:rPr sz="1800" b="1" spc="-5" dirty="0">
                <a:latin typeface="Arial"/>
                <a:cs typeface="Arial"/>
              </a:rPr>
              <a:t>to</a:t>
            </a:r>
            <a:r>
              <a:rPr sz="1800" b="1" dirty="0">
                <a:latin typeface="Arial"/>
                <a:cs typeface="Arial"/>
              </a:rPr>
              <a:t> evaluate:</a:t>
            </a:r>
            <a:endParaRPr sz="1800">
              <a:latin typeface="Arial"/>
              <a:cs typeface="Arial"/>
            </a:endParaRPr>
          </a:p>
          <a:p>
            <a:pPr marL="469900" indent="-329565">
              <a:lnSpc>
                <a:spcPct val="100000"/>
              </a:lnSpc>
              <a:spcBef>
                <a:spcPts val="1080"/>
              </a:spcBef>
              <a:buClr>
                <a:srgbClr val="666666"/>
              </a:buClr>
              <a:buChar char="-"/>
              <a:tabLst>
                <a:tab pos="469265" algn="l"/>
                <a:tab pos="469900" algn="l"/>
              </a:tabLst>
            </a:pPr>
            <a:r>
              <a:rPr sz="1800" spc="70" dirty="0">
                <a:latin typeface="Calibri"/>
                <a:cs typeface="Calibri"/>
              </a:rPr>
              <a:t>Automatically </a:t>
            </a:r>
            <a:r>
              <a:rPr sz="1800" spc="50" dirty="0">
                <a:latin typeface="Calibri"/>
                <a:cs typeface="Calibri"/>
              </a:rPr>
              <a:t>evaluate </a:t>
            </a:r>
            <a:r>
              <a:rPr sz="1800" spc="60" dirty="0">
                <a:latin typeface="Calibri"/>
                <a:cs typeface="Calibri"/>
              </a:rPr>
              <a:t>with </a:t>
            </a:r>
            <a:r>
              <a:rPr sz="1800" spc="75" dirty="0">
                <a:latin typeface="Calibri"/>
                <a:cs typeface="Calibri"/>
              </a:rPr>
              <a:t>the </a:t>
            </a:r>
            <a:r>
              <a:rPr sz="1800" spc="100" dirty="0">
                <a:latin typeface="Calibri"/>
                <a:cs typeface="Calibri"/>
              </a:rPr>
              <a:t>proposed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measures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85"/>
              </a:spcBef>
            </a:pPr>
            <a:r>
              <a:rPr sz="1600" i="1" spc="10" dirty="0">
                <a:latin typeface="Calibri"/>
                <a:cs typeface="Calibri"/>
              </a:rPr>
              <a:t>(i.e. </a:t>
            </a:r>
            <a:r>
              <a:rPr sz="1600" i="1" spc="60" dirty="0">
                <a:latin typeface="Calibri"/>
                <a:cs typeface="Calibri"/>
              </a:rPr>
              <a:t>first </a:t>
            </a:r>
            <a:r>
              <a:rPr sz="1600" i="1" spc="95" dirty="0">
                <a:latin typeface="Calibri"/>
                <a:cs typeface="Calibri"/>
              </a:rPr>
              <a:t>person </a:t>
            </a:r>
            <a:r>
              <a:rPr sz="1600" i="1" spc="60" dirty="0">
                <a:latin typeface="Calibri"/>
                <a:cs typeface="Calibri"/>
              </a:rPr>
              <a:t>usage, </a:t>
            </a:r>
            <a:r>
              <a:rPr sz="1600" i="1" spc="65" dirty="0">
                <a:latin typeface="Calibri"/>
                <a:cs typeface="Calibri"/>
              </a:rPr>
              <a:t>lexical precision,</a:t>
            </a:r>
            <a:r>
              <a:rPr sz="1600" i="1" spc="-170" dirty="0">
                <a:latin typeface="Calibri"/>
                <a:cs typeface="Calibri"/>
              </a:rPr>
              <a:t> </a:t>
            </a:r>
            <a:r>
              <a:rPr sz="1600" i="1" spc="45" dirty="0">
                <a:latin typeface="Calibri"/>
                <a:cs typeface="Calibri"/>
              </a:rPr>
              <a:t>entailment)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469900" indent="-329565">
              <a:lnSpc>
                <a:spcPct val="100000"/>
              </a:lnSpc>
              <a:spcBef>
                <a:spcPts val="139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90" dirty="0">
                <a:latin typeface="Calibri"/>
                <a:cs typeface="Calibri"/>
              </a:rPr>
              <a:t>Human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Evaluations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90"/>
              </a:spcBef>
            </a:pPr>
            <a:r>
              <a:rPr sz="1600" i="1" spc="75" dirty="0">
                <a:latin typeface="Calibri"/>
                <a:cs typeface="Calibri"/>
              </a:rPr>
              <a:t>Use </a:t>
            </a:r>
            <a:r>
              <a:rPr sz="1600" i="1" spc="55" dirty="0">
                <a:latin typeface="Calibri"/>
                <a:cs typeface="Calibri"/>
              </a:rPr>
              <a:t>multiple </a:t>
            </a:r>
            <a:r>
              <a:rPr sz="1600" i="1" spc="85" dirty="0">
                <a:latin typeface="Calibri"/>
                <a:cs typeface="Calibri"/>
              </a:rPr>
              <a:t>more </a:t>
            </a:r>
            <a:r>
              <a:rPr sz="1600" i="1" spc="50" dirty="0">
                <a:latin typeface="Calibri"/>
                <a:cs typeface="Calibri"/>
              </a:rPr>
              <a:t>holistic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spc="95" dirty="0"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3" y="980957"/>
            <a:ext cx="15982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solidFill>
                  <a:srgbClr val="1F2023"/>
                </a:solidFill>
              </a:rPr>
              <a:t>Ablation  </a:t>
            </a:r>
            <a:r>
              <a:rPr sz="3000" spc="175" dirty="0">
                <a:solidFill>
                  <a:srgbClr val="1F2023"/>
                </a:solidFill>
              </a:rPr>
              <a:t>of  </a:t>
            </a:r>
            <a:r>
              <a:rPr sz="3000" spc="190" dirty="0">
                <a:solidFill>
                  <a:srgbClr val="1F2023"/>
                </a:solidFill>
              </a:rPr>
              <a:t>Control  </a:t>
            </a:r>
            <a:r>
              <a:rPr sz="3000" spc="320" dirty="0">
                <a:solidFill>
                  <a:srgbClr val="1F2023"/>
                </a:solidFill>
              </a:rPr>
              <a:t>Codes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671550" y="780483"/>
            <a:ext cx="5960279" cy="355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8323" y="3152768"/>
            <a:ext cx="2028189" cy="1184910"/>
            <a:chOff x="568323" y="3152768"/>
            <a:chExt cx="2028189" cy="1184910"/>
          </a:xfrm>
        </p:grpSpPr>
        <p:sp>
          <p:nvSpPr>
            <p:cNvPr id="5" name="object 5"/>
            <p:cNvSpPr/>
            <p:nvPr/>
          </p:nvSpPr>
          <p:spPr>
            <a:xfrm>
              <a:off x="568323" y="3152768"/>
              <a:ext cx="2028145" cy="1184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997" y="3200386"/>
              <a:ext cx="1894839" cy="1051560"/>
            </a:xfrm>
            <a:custGeom>
              <a:avLst/>
              <a:gdLst/>
              <a:ahLst/>
              <a:cxnLst/>
              <a:rect l="l" t="t" r="r" b="b"/>
              <a:pathLst>
                <a:path w="1894839" h="1051560">
                  <a:moveTo>
                    <a:pt x="1719589" y="1051195"/>
                  </a:moveTo>
                  <a:lnTo>
                    <a:pt x="175202" y="1051195"/>
                  </a:lnTo>
                  <a:lnTo>
                    <a:pt x="128626" y="1044937"/>
                  </a:lnTo>
                  <a:lnTo>
                    <a:pt x="86774" y="1027275"/>
                  </a:lnTo>
                  <a:lnTo>
                    <a:pt x="51315" y="999880"/>
                  </a:lnTo>
                  <a:lnTo>
                    <a:pt x="23920" y="964421"/>
                  </a:lnTo>
                  <a:lnTo>
                    <a:pt x="6258" y="922568"/>
                  </a:lnTo>
                  <a:lnTo>
                    <a:pt x="0" y="875992"/>
                  </a:lnTo>
                  <a:lnTo>
                    <a:pt x="0" y="175202"/>
                  </a:lnTo>
                  <a:lnTo>
                    <a:pt x="6258" y="128627"/>
                  </a:lnTo>
                  <a:lnTo>
                    <a:pt x="23920" y="86774"/>
                  </a:lnTo>
                  <a:lnTo>
                    <a:pt x="51315" y="51315"/>
                  </a:lnTo>
                  <a:lnTo>
                    <a:pt x="86774" y="23920"/>
                  </a:lnTo>
                  <a:lnTo>
                    <a:pt x="128626" y="6258"/>
                  </a:lnTo>
                  <a:lnTo>
                    <a:pt x="175202" y="0"/>
                  </a:lnTo>
                  <a:lnTo>
                    <a:pt x="1719589" y="0"/>
                  </a:lnTo>
                  <a:lnTo>
                    <a:pt x="1786636" y="13336"/>
                  </a:lnTo>
                  <a:lnTo>
                    <a:pt x="1843476" y="51315"/>
                  </a:lnTo>
                  <a:lnTo>
                    <a:pt x="1881455" y="108155"/>
                  </a:lnTo>
                  <a:lnTo>
                    <a:pt x="1894792" y="175202"/>
                  </a:lnTo>
                  <a:lnTo>
                    <a:pt x="1894792" y="875992"/>
                  </a:lnTo>
                  <a:lnTo>
                    <a:pt x="1888533" y="922568"/>
                  </a:lnTo>
                  <a:lnTo>
                    <a:pt x="1870872" y="964421"/>
                  </a:lnTo>
                  <a:lnTo>
                    <a:pt x="1843476" y="999880"/>
                  </a:lnTo>
                  <a:lnTo>
                    <a:pt x="1808017" y="1027275"/>
                  </a:lnTo>
                  <a:lnTo>
                    <a:pt x="1766165" y="1044937"/>
                  </a:lnTo>
                  <a:lnTo>
                    <a:pt x="1719589" y="10511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997" y="3200386"/>
              <a:ext cx="1894839" cy="1051560"/>
            </a:xfrm>
            <a:custGeom>
              <a:avLst/>
              <a:gdLst/>
              <a:ahLst/>
              <a:cxnLst/>
              <a:rect l="l" t="t" r="r" b="b"/>
              <a:pathLst>
                <a:path w="1894839" h="1051560">
                  <a:moveTo>
                    <a:pt x="0" y="175202"/>
                  </a:moveTo>
                  <a:lnTo>
                    <a:pt x="6258" y="128627"/>
                  </a:lnTo>
                  <a:lnTo>
                    <a:pt x="23920" y="86774"/>
                  </a:lnTo>
                  <a:lnTo>
                    <a:pt x="51315" y="51315"/>
                  </a:lnTo>
                  <a:lnTo>
                    <a:pt x="86774" y="23920"/>
                  </a:lnTo>
                  <a:lnTo>
                    <a:pt x="128626" y="6258"/>
                  </a:lnTo>
                  <a:lnTo>
                    <a:pt x="175202" y="0"/>
                  </a:lnTo>
                  <a:lnTo>
                    <a:pt x="1719589" y="0"/>
                  </a:lnTo>
                  <a:lnTo>
                    <a:pt x="1786636" y="13336"/>
                  </a:lnTo>
                  <a:lnTo>
                    <a:pt x="1843476" y="51315"/>
                  </a:lnTo>
                  <a:lnTo>
                    <a:pt x="1881455" y="108155"/>
                  </a:lnTo>
                  <a:lnTo>
                    <a:pt x="1894792" y="175202"/>
                  </a:lnTo>
                  <a:lnTo>
                    <a:pt x="1894792" y="875992"/>
                  </a:lnTo>
                  <a:lnTo>
                    <a:pt x="1888533" y="922568"/>
                  </a:lnTo>
                  <a:lnTo>
                    <a:pt x="1870872" y="964421"/>
                  </a:lnTo>
                  <a:lnTo>
                    <a:pt x="1843476" y="999880"/>
                  </a:lnTo>
                  <a:lnTo>
                    <a:pt x="1808017" y="1027275"/>
                  </a:lnTo>
                  <a:lnTo>
                    <a:pt x="1766165" y="1044937"/>
                  </a:lnTo>
                  <a:lnTo>
                    <a:pt x="1719589" y="1051195"/>
                  </a:lnTo>
                  <a:lnTo>
                    <a:pt x="175202" y="1051195"/>
                  </a:lnTo>
                  <a:lnTo>
                    <a:pt x="128626" y="1044937"/>
                  </a:lnTo>
                  <a:lnTo>
                    <a:pt x="86774" y="1027275"/>
                  </a:lnTo>
                  <a:lnTo>
                    <a:pt x="51315" y="999880"/>
                  </a:lnTo>
                  <a:lnTo>
                    <a:pt x="23920" y="964421"/>
                  </a:lnTo>
                  <a:lnTo>
                    <a:pt x="6258" y="922568"/>
                  </a:lnTo>
                  <a:lnTo>
                    <a:pt x="0" y="875992"/>
                  </a:lnTo>
                  <a:lnTo>
                    <a:pt x="0" y="175202"/>
                  </a:lnTo>
                  <a:close/>
                </a:path>
              </a:pathLst>
            </a:custGeom>
            <a:ln w="1904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3659" y="3287077"/>
            <a:ext cx="154051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6070" marR="59690" indent="-238760">
              <a:lnSpc>
                <a:spcPts val="1650"/>
              </a:lnSpc>
              <a:spcBef>
                <a:spcPts val="180"/>
              </a:spcBef>
            </a:pPr>
            <a:r>
              <a:rPr sz="1400" spc="90" dirty="0">
                <a:latin typeface="Calibri"/>
                <a:cs typeface="Calibri"/>
              </a:rPr>
              <a:t>Each </a:t>
            </a:r>
            <a:r>
              <a:rPr sz="1400" spc="85" dirty="0">
                <a:latin typeface="Calibri"/>
                <a:cs typeface="Calibri"/>
              </a:rPr>
              <a:t>code </a:t>
            </a:r>
            <a:r>
              <a:rPr sz="1400" spc="60" dirty="0">
                <a:latin typeface="Calibri"/>
                <a:cs typeface="Calibri"/>
              </a:rPr>
              <a:t>useful  </a:t>
            </a:r>
            <a:r>
              <a:rPr sz="1400" spc="35" dirty="0">
                <a:latin typeface="Calibri"/>
                <a:cs typeface="Calibri"/>
              </a:rPr>
              <a:t>individually</a:t>
            </a:r>
            <a:endParaRPr sz="1400">
              <a:latin typeface="Calibri"/>
              <a:cs typeface="Calibri"/>
            </a:endParaRPr>
          </a:p>
          <a:p>
            <a:pPr marL="197485" marR="5080" indent="-185420">
              <a:lnSpc>
                <a:spcPts val="1650"/>
              </a:lnSpc>
            </a:pPr>
            <a:r>
              <a:rPr sz="1400" spc="50" dirty="0">
                <a:latin typeface="Calibri"/>
                <a:cs typeface="Calibri"/>
              </a:rPr>
              <a:t>All </a:t>
            </a:r>
            <a:r>
              <a:rPr sz="1400" spc="80" dirty="0">
                <a:latin typeface="Calibri"/>
                <a:cs typeface="Calibri"/>
              </a:rPr>
              <a:t>codes </a:t>
            </a:r>
            <a:r>
              <a:rPr sz="1400" spc="70" dirty="0">
                <a:latin typeface="Calibri"/>
                <a:cs typeface="Calibri"/>
              </a:rPr>
              <a:t>together  </a:t>
            </a:r>
            <a:r>
              <a:rPr sz="1400" spc="50" dirty="0">
                <a:latin typeface="Calibri"/>
                <a:cs typeface="Calibri"/>
              </a:rPr>
              <a:t>help </a:t>
            </a:r>
            <a:r>
              <a:rPr sz="1400" spc="6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80" dirty="0">
                <a:latin typeface="Calibri"/>
                <a:cs typeface="Calibri"/>
              </a:rPr>
              <a:t>most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3" y="980957"/>
            <a:ext cx="4919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solidFill>
                  <a:srgbClr val="1F2023"/>
                </a:solidFill>
              </a:rPr>
              <a:t>WoW </a:t>
            </a:r>
            <a:r>
              <a:rPr sz="3000" spc="155" dirty="0">
                <a:solidFill>
                  <a:srgbClr val="1F2023"/>
                </a:solidFill>
              </a:rPr>
              <a:t>Test </a:t>
            </a:r>
            <a:r>
              <a:rPr sz="3000" spc="215" dirty="0">
                <a:solidFill>
                  <a:srgbClr val="1F2023"/>
                </a:solidFill>
              </a:rPr>
              <a:t>Set</a:t>
            </a:r>
            <a:r>
              <a:rPr lang="en-US" sz="3000" spc="215" dirty="0">
                <a:solidFill>
                  <a:srgbClr val="1F2023"/>
                </a:solidFill>
              </a:rPr>
              <a:t> </a:t>
            </a:r>
            <a:r>
              <a:rPr sz="3000" spc="-385" dirty="0">
                <a:solidFill>
                  <a:srgbClr val="1F2023"/>
                </a:solidFill>
              </a:rPr>
              <a:t> </a:t>
            </a:r>
            <a:r>
              <a:rPr sz="3000" spc="200" dirty="0">
                <a:solidFill>
                  <a:srgbClr val="1F2023"/>
                </a:solidFill>
              </a:rPr>
              <a:t>Performance 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19241" y="1733550"/>
            <a:ext cx="6562636" cy="3338653"/>
            <a:chOff x="1243938" y="1734514"/>
            <a:chExt cx="6562636" cy="3338653"/>
          </a:xfrm>
        </p:grpSpPr>
        <p:sp>
          <p:nvSpPr>
            <p:cNvPr id="4" name="object 4"/>
            <p:cNvSpPr/>
            <p:nvPr/>
          </p:nvSpPr>
          <p:spPr>
            <a:xfrm>
              <a:off x="1531354" y="1734514"/>
              <a:ext cx="5892004" cy="2550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3938" y="4306219"/>
              <a:ext cx="6562636" cy="7669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6988" y="4372828"/>
              <a:ext cx="6429375" cy="633730"/>
            </a:xfrm>
            <a:custGeom>
              <a:avLst/>
              <a:gdLst/>
              <a:ahLst/>
              <a:cxnLst/>
              <a:rect l="l" t="t" r="r" b="b"/>
              <a:pathLst>
                <a:path w="6429375" h="633729">
                  <a:moveTo>
                    <a:pt x="6323672" y="633597"/>
                  </a:moveTo>
                  <a:lnTo>
                    <a:pt x="105601" y="633597"/>
                  </a:lnTo>
                  <a:lnTo>
                    <a:pt x="64496" y="625298"/>
                  </a:lnTo>
                  <a:lnTo>
                    <a:pt x="30930" y="602667"/>
                  </a:lnTo>
                  <a:lnTo>
                    <a:pt x="8298" y="569100"/>
                  </a:lnTo>
                  <a:lnTo>
                    <a:pt x="0" y="527995"/>
                  </a:lnTo>
                  <a:lnTo>
                    <a:pt x="0" y="105601"/>
                  </a:lnTo>
                  <a:lnTo>
                    <a:pt x="8298" y="64496"/>
                  </a:lnTo>
                  <a:lnTo>
                    <a:pt x="30930" y="30929"/>
                  </a:lnTo>
                  <a:lnTo>
                    <a:pt x="64496" y="8298"/>
                  </a:lnTo>
                  <a:lnTo>
                    <a:pt x="105601" y="0"/>
                  </a:lnTo>
                  <a:lnTo>
                    <a:pt x="6323672" y="0"/>
                  </a:lnTo>
                  <a:lnTo>
                    <a:pt x="6364084" y="8038"/>
                  </a:lnTo>
                  <a:lnTo>
                    <a:pt x="6398343" y="30929"/>
                  </a:lnTo>
                  <a:lnTo>
                    <a:pt x="6421235" y="65189"/>
                  </a:lnTo>
                  <a:lnTo>
                    <a:pt x="6429274" y="105601"/>
                  </a:lnTo>
                  <a:lnTo>
                    <a:pt x="6429274" y="527995"/>
                  </a:lnTo>
                  <a:lnTo>
                    <a:pt x="6420975" y="569100"/>
                  </a:lnTo>
                  <a:lnTo>
                    <a:pt x="6398344" y="602667"/>
                  </a:lnTo>
                  <a:lnTo>
                    <a:pt x="6364777" y="625298"/>
                  </a:lnTo>
                  <a:lnTo>
                    <a:pt x="6323672" y="6335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2668" y="4372828"/>
              <a:ext cx="6429375" cy="633730"/>
            </a:xfrm>
            <a:custGeom>
              <a:avLst/>
              <a:gdLst/>
              <a:ahLst/>
              <a:cxnLst/>
              <a:rect l="l" t="t" r="r" b="b"/>
              <a:pathLst>
                <a:path w="6429375" h="633729">
                  <a:moveTo>
                    <a:pt x="0" y="105601"/>
                  </a:moveTo>
                  <a:lnTo>
                    <a:pt x="8298" y="64496"/>
                  </a:lnTo>
                  <a:lnTo>
                    <a:pt x="30930" y="30929"/>
                  </a:lnTo>
                  <a:lnTo>
                    <a:pt x="64496" y="8298"/>
                  </a:lnTo>
                  <a:lnTo>
                    <a:pt x="105601" y="0"/>
                  </a:lnTo>
                  <a:lnTo>
                    <a:pt x="6323672" y="0"/>
                  </a:lnTo>
                  <a:lnTo>
                    <a:pt x="6364084" y="8038"/>
                  </a:lnTo>
                  <a:lnTo>
                    <a:pt x="6398343" y="30929"/>
                  </a:lnTo>
                  <a:lnTo>
                    <a:pt x="6421235" y="65189"/>
                  </a:lnTo>
                  <a:lnTo>
                    <a:pt x="6429274" y="105601"/>
                  </a:lnTo>
                  <a:lnTo>
                    <a:pt x="6429274" y="527995"/>
                  </a:lnTo>
                  <a:lnTo>
                    <a:pt x="6420975" y="569100"/>
                  </a:lnTo>
                  <a:lnTo>
                    <a:pt x="6398344" y="602667"/>
                  </a:lnTo>
                  <a:lnTo>
                    <a:pt x="6364777" y="625298"/>
                  </a:lnTo>
                  <a:lnTo>
                    <a:pt x="6323672" y="633597"/>
                  </a:lnTo>
                  <a:lnTo>
                    <a:pt x="105601" y="633597"/>
                  </a:lnTo>
                  <a:lnTo>
                    <a:pt x="64496" y="625298"/>
                  </a:lnTo>
                  <a:lnTo>
                    <a:pt x="30930" y="602667"/>
                  </a:lnTo>
                  <a:lnTo>
                    <a:pt x="8298" y="569100"/>
                  </a:lnTo>
                  <a:lnTo>
                    <a:pt x="0" y="527995"/>
                  </a:lnTo>
                  <a:lnTo>
                    <a:pt x="0" y="105601"/>
                  </a:lnTo>
                  <a:close/>
                </a:path>
              </a:pathLst>
            </a:custGeom>
            <a:ln w="1904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8800" y="4400550"/>
            <a:ext cx="512572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70" dirty="0">
                <a:latin typeface="Calibri"/>
                <a:cs typeface="Calibri"/>
              </a:rPr>
              <a:t>Control </a:t>
            </a:r>
            <a:r>
              <a:rPr sz="1400" spc="80" dirty="0">
                <a:latin typeface="Calibri"/>
                <a:cs typeface="Calibri"/>
              </a:rPr>
              <a:t>codes </a:t>
            </a:r>
            <a:r>
              <a:rPr sz="1400" spc="7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resampling:</a:t>
            </a:r>
            <a:endParaRPr sz="1400" dirty="0">
              <a:latin typeface="Calibri"/>
              <a:cs typeface="Calibri"/>
            </a:endParaRPr>
          </a:p>
          <a:p>
            <a:pPr algn="ctr">
              <a:lnSpc>
                <a:spcPts val="1664"/>
              </a:lnSpc>
            </a:pPr>
            <a:r>
              <a:rPr sz="1400" spc="75" dirty="0">
                <a:latin typeface="Calibri"/>
                <a:cs typeface="Calibri"/>
              </a:rPr>
              <a:t>Both </a:t>
            </a:r>
            <a:r>
              <a:rPr sz="1400" spc="50" dirty="0">
                <a:latin typeface="Calibri"/>
                <a:cs typeface="Calibri"/>
              </a:rPr>
              <a:t>generally improve </a:t>
            </a:r>
            <a:r>
              <a:rPr sz="1400" spc="60" dirty="0">
                <a:latin typeface="Calibri"/>
                <a:cs typeface="Calibri"/>
              </a:rPr>
              <a:t>over </a:t>
            </a:r>
            <a:r>
              <a:rPr sz="1400" spc="25" dirty="0">
                <a:latin typeface="Calibri"/>
                <a:cs typeface="Calibri"/>
              </a:rPr>
              <a:t>plain </a:t>
            </a:r>
            <a:r>
              <a:rPr sz="1400" spc="70" dirty="0">
                <a:latin typeface="Calibri"/>
                <a:cs typeface="Calibri"/>
              </a:rPr>
              <a:t>T5 </a:t>
            </a:r>
            <a:r>
              <a:rPr sz="1400" spc="50" dirty="0">
                <a:latin typeface="Calibri"/>
                <a:cs typeface="Calibri"/>
              </a:rPr>
              <a:t>or other </a:t>
            </a:r>
            <a:r>
              <a:rPr sz="1400" spc="60" dirty="0">
                <a:latin typeface="Calibri"/>
                <a:cs typeface="Calibri"/>
              </a:rPr>
              <a:t>dialogue</a:t>
            </a:r>
            <a:r>
              <a:rPr sz="1400" spc="-18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baselines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3" y="980957"/>
            <a:ext cx="3201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1F2023"/>
                </a:solidFill>
              </a:rPr>
              <a:t>Human</a:t>
            </a:r>
            <a:r>
              <a:rPr sz="3000" spc="5" dirty="0">
                <a:solidFill>
                  <a:srgbClr val="1F2023"/>
                </a:solidFill>
              </a:rPr>
              <a:t> </a:t>
            </a:r>
            <a:r>
              <a:rPr sz="3000" spc="150" dirty="0">
                <a:solidFill>
                  <a:srgbClr val="1F2023"/>
                </a:solidFill>
              </a:rPr>
              <a:t>Evaluation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96595" y="1613393"/>
            <a:ext cx="5638165" cy="218649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30"/>
              </a:spcBef>
              <a:buChar char="●"/>
              <a:tabLst>
                <a:tab pos="363855" algn="l"/>
                <a:tab pos="364490" algn="l"/>
              </a:tabLst>
            </a:pPr>
            <a:endParaRPr lang="zh-CN" altLang="en-US"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93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"/>
                <a:cs typeface="Arial"/>
              </a:rPr>
              <a:t>100 examples per </a:t>
            </a:r>
            <a:r>
              <a:rPr sz="1600" dirty="0">
                <a:latin typeface="Arial"/>
                <a:cs typeface="Arial"/>
              </a:rPr>
              <a:t>model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3 </a:t>
            </a:r>
            <a:r>
              <a:rPr sz="1600" spc="-5" dirty="0">
                <a:latin typeface="Arial"/>
                <a:cs typeface="Arial"/>
              </a:rPr>
              <a:t>human </a:t>
            </a:r>
            <a:r>
              <a:rPr sz="1600" dirty="0">
                <a:latin typeface="Arial"/>
                <a:cs typeface="Arial"/>
              </a:rPr>
              <a:t>raters </a:t>
            </a:r>
            <a:r>
              <a:rPr sz="1600" spc="-5" dirty="0">
                <a:latin typeface="Arial"/>
                <a:cs typeface="Arial"/>
              </a:rPr>
              <a:t>per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example</a:t>
            </a:r>
            <a:endParaRPr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93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"/>
                <a:cs typeface="Arial"/>
              </a:rPr>
              <a:t>Ask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about:</a:t>
            </a:r>
            <a:endParaRPr sz="1600" dirty="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930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"/>
                <a:cs typeface="Arial"/>
              </a:rPr>
              <a:t>Relevance: Appropriate to the </a:t>
            </a:r>
            <a:r>
              <a:rPr sz="1600" dirty="0">
                <a:latin typeface="Arial"/>
                <a:cs typeface="Arial"/>
              </a:rPr>
              <a:t>conversational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history?</a:t>
            </a:r>
            <a:endParaRPr sz="1600" dirty="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930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"/>
                <a:cs typeface="Arial"/>
              </a:rPr>
              <a:t>Faithfulness: Fully </a:t>
            </a:r>
            <a:r>
              <a:rPr sz="1600" dirty="0">
                <a:latin typeface="Arial"/>
                <a:cs typeface="Arial"/>
              </a:rPr>
              <a:t>supported </a:t>
            </a:r>
            <a:r>
              <a:rPr sz="1600" spc="-5" dirty="0">
                <a:latin typeface="Arial"/>
                <a:cs typeface="Arial"/>
              </a:rPr>
              <a:t>by 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evidence?</a:t>
            </a:r>
            <a:endParaRPr sz="1600" dirty="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930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"/>
                <a:cs typeface="Arial"/>
              </a:rPr>
              <a:t>Objectiveness: Only objective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information?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3" y="980957"/>
            <a:ext cx="13722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95" dirty="0">
                <a:solidFill>
                  <a:srgbClr val="1F2023"/>
                </a:solidFill>
              </a:rPr>
              <a:t>Human  Results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656785" y="1089169"/>
            <a:ext cx="6013885" cy="312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8323" y="2846269"/>
            <a:ext cx="1819275" cy="1310005"/>
            <a:chOff x="568323" y="2846269"/>
            <a:chExt cx="1819275" cy="1310005"/>
          </a:xfrm>
        </p:grpSpPr>
        <p:sp>
          <p:nvSpPr>
            <p:cNvPr id="5" name="object 5"/>
            <p:cNvSpPr/>
            <p:nvPr/>
          </p:nvSpPr>
          <p:spPr>
            <a:xfrm>
              <a:off x="568323" y="2846269"/>
              <a:ext cx="1819046" cy="1309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997" y="2893888"/>
              <a:ext cx="1685925" cy="1176655"/>
            </a:xfrm>
            <a:custGeom>
              <a:avLst/>
              <a:gdLst/>
              <a:ahLst/>
              <a:cxnLst/>
              <a:rect l="l" t="t" r="r" b="b"/>
              <a:pathLst>
                <a:path w="1685925" h="1176654">
                  <a:moveTo>
                    <a:pt x="1489640" y="1176295"/>
                  </a:moveTo>
                  <a:lnTo>
                    <a:pt x="196053" y="1176295"/>
                  </a:lnTo>
                  <a:lnTo>
                    <a:pt x="151099" y="1171117"/>
                  </a:lnTo>
                  <a:lnTo>
                    <a:pt x="109833" y="1156368"/>
                  </a:lnTo>
                  <a:lnTo>
                    <a:pt x="73431" y="1133224"/>
                  </a:lnTo>
                  <a:lnTo>
                    <a:pt x="43070" y="1102863"/>
                  </a:lnTo>
                  <a:lnTo>
                    <a:pt x="19927" y="1066461"/>
                  </a:lnTo>
                  <a:lnTo>
                    <a:pt x="5177" y="1025195"/>
                  </a:lnTo>
                  <a:lnTo>
                    <a:pt x="0" y="980242"/>
                  </a:lnTo>
                  <a:lnTo>
                    <a:pt x="0" y="196053"/>
                  </a:lnTo>
                  <a:lnTo>
                    <a:pt x="5177" y="151099"/>
                  </a:lnTo>
                  <a:lnTo>
                    <a:pt x="19927" y="109833"/>
                  </a:lnTo>
                  <a:lnTo>
                    <a:pt x="43070" y="73431"/>
                  </a:lnTo>
                  <a:lnTo>
                    <a:pt x="73431" y="43070"/>
                  </a:lnTo>
                  <a:lnTo>
                    <a:pt x="109833" y="19927"/>
                  </a:lnTo>
                  <a:lnTo>
                    <a:pt x="151099" y="5177"/>
                  </a:lnTo>
                  <a:lnTo>
                    <a:pt x="196053" y="0"/>
                  </a:lnTo>
                  <a:lnTo>
                    <a:pt x="1489640" y="0"/>
                  </a:lnTo>
                  <a:lnTo>
                    <a:pt x="1528066" y="3801"/>
                  </a:lnTo>
                  <a:lnTo>
                    <a:pt x="1564666" y="14923"/>
                  </a:lnTo>
                  <a:lnTo>
                    <a:pt x="1598410" y="32939"/>
                  </a:lnTo>
                  <a:lnTo>
                    <a:pt x="1628270" y="57422"/>
                  </a:lnTo>
                  <a:lnTo>
                    <a:pt x="1652753" y="87282"/>
                  </a:lnTo>
                  <a:lnTo>
                    <a:pt x="1670769" y="121026"/>
                  </a:lnTo>
                  <a:lnTo>
                    <a:pt x="1681891" y="157626"/>
                  </a:lnTo>
                  <a:lnTo>
                    <a:pt x="1685693" y="196053"/>
                  </a:lnTo>
                  <a:lnTo>
                    <a:pt x="1685693" y="980242"/>
                  </a:lnTo>
                  <a:lnTo>
                    <a:pt x="1680515" y="1025195"/>
                  </a:lnTo>
                  <a:lnTo>
                    <a:pt x="1665766" y="1066461"/>
                  </a:lnTo>
                  <a:lnTo>
                    <a:pt x="1642622" y="1102863"/>
                  </a:lnTo>
                  <a:lnTo>
                    <a:pt x="1612261" y="1133224"/>
                  </a:lnTo>
                  <a:lnTo>
                    <a:pt x="1575859" y="1156368"/>
                  </a:lnTo>
                  <a:lnTo>
                    <a:pt x="1534593" y="1171117"/>
                  </a:lnTo>
                  <a:lnTo>
                    <a:pt x="1489640" y="11762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997" y="2893888"/>
              <a:ext cx="1685925" cy="1176655"/>
            </a:xfrm>
            <a:custGeom>
              <a:avLst/>
              <a:gdLst/>
              <a:ahLst/>
              <a:cxnLst/>
              <a:rect l="l" t="t" r="r" b="b"/>
              <a:pathLst>
                <a:path w="1685925" h="1176654">
                  <a:moveTo>
                    <a:pt x="0" y="196053"/>
                  </a:moveTo>
                  <a:lnTo>
                    <a:pt x="5177" y="151099"/>
                  </a:lnTo>
                  <a:lnTo>
                    <a:pt x="19927" y="109833"/>
                  </a:lnTo>
                  <a:lnTo>
                    <a:pt x="43070" y="73431"/>
                  </a:lnTo>
                  <a:lnTo>
                    <a:pt x="73431" y="43070"/>
                  </a:lnTo>
                  <a:lnTo>
                    <a:pt x="109833" y="19927"/>
                  </a:lnTo>
                  <a:lnTo>
                    <a:pt x="151099" y="5177"/>
                  </a:lnTo>
                  <a:lnTo>
                    <a:pt x="196053" y="0"/>
                  </a:lnTo>
                  <a:lnTo>
                    <a:pt x="1489640" y="0"/>
                  </a:lnTo>
                  <a:lnTo>
                    <a:pt x="1528066" y="3801"/>
                  </a:lnTo>
                  <a:lnTo>
                    <a:pt x="1564666" y="14923"/>
                  </a:lnTo>
                  <a:lnTo>
                    <a:pt x="1598410" y="32939"/>
                  </a:lnTo>
                  <a:lnTo>
                    <a:pt x="1628270" y="57422"/>
                  </a:lnTo>
                  <a:lnTo>
                    <a:pt x="1652753" y="87282"/>
                  </a:lnTo>
                  <a:lnTo>
                    <a:pt x="1670769" y="121026"/>
                  </a:lnTo>
                  <a:lnTo>
                    <a:pt x="1681891" y="157626"/>
                  </a:lnTo>
                  <a:lnTo>
                    <a:pt x="1685693" y="196053"/>
                  </a:lnTo>
                  <a:lnTo>
                    <a:pt x="1685693" y="980242"/>
                  </a:lnTo>
                  <a:lnTo>
                    <a:pt x="1680515" y="1025195"/>
                  </a:lnTo>
                  <a:lnTo>
                    <a:pt x="1665766" y="1066461"/>
                  </a:lnTo>
                  <a:lnTo>
                    <a:pt x="1642622" y="1102863"/>
                  </a:lnTo>
                  <a:lnTo>
                    <a:pt x="1612261" y="1133224"/>
                  </a:lnTo>
                  <a:lnTo>
                    <a:pt x="1575859" y="1156368"/>
                  </a:lnTo>
                  <a:lnTo>
                    <a:pt x="1534593" y="1171117"/>
                  </a:lnTo>
                  <a:lnTo>
                    <a:pt x="1489640" y="1176295"/>
                  </a:lnTo>
                  <a:lnTo>
                    <a:pt x="196053" y="1176295"/>
                  </a:lnTo>
                  <a:lnTo>
                    <a:pt x="151099" y="1171117"/>
                  </a:lnTo>
                  <a:lnTo>
                    <a:pt x="109833" y="1156368"/>
                  </a:lnTo>
                  <a:lnTo>
                    <a:pt x="73431" y="1133224"/>
                  </a:lnTo>
                  <a:lnTo>
                    <a:pt x="43070" y="1102863"/>
                  </a:lnTo>
                  <a:lnTo>
                    <a:pt x="19927" y="1066461"/>
                  </a:lnTo>
                  <a:lnTo>
                    <a:pt x="5177" y="1025195"/>
                  </a:lnTo>
                  <a:lnTo>
                    <a:pt x="0" y="980242"/>
                  </a:lnTo>
                  <a:lnTo>
                    <a:pt x="0" y="196053"/>
                  </a:lnTo>
                  <a:close/>
                </a:path>
              </a:pathLst>
            </a:custGeom>
            <a:ln w="1904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5445" y="3043128"/>
            <a:ext cx="142240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65" dirty="0">
                <a:latin typeface="Calibri"/>
                <a:cs typeface="Calibri"/>
              </a:rPr>
              <a:t>Controls </a:t>
            </a:r>
            <a:r>
              <a:rPr sz="1400" spc="190" dirty="0">
                <a:latin typeface="Calibri"/>
                <a:cs typeface="Calibri"/>
              </a:rPr>
              <a:t>→  </a:t>
            </a:r>
            <a:r>
              <a:rPr sz="1400" spc="60" dirty="0">
                <a:latin typeface="Calibri"/>
                <a:cs typeface="Calibri"/>
              </a:rPr>
              <a:t>generally </a:t>
            </a:r>
            <a:r>
              <a:rPr sz="1400" spc="30" dirty="0">
                <a:latin typeface="Calibri"/>
                <a:cs typeface="Calibri"/>
              </a:rPr>
              <a:t>better  </a:t>
            </a:r>
            <a:r>
              <a:rPr sz="1400" b="1" spc="5" dirty="0">
                <a:latin typeface="Arial"/>
                <a:cs typeface="Arial"/>
              </a:rPr>
              <a:t>faithfulness </a:t>
            </a:r>
            <a:r>
              <a:rPr sz="1400" spc="60" dirty="0">
                <a:latin typeface="Calibri"/>
                <a:cs typeface="Calibri"/>
              </a:rPr>
              <a:t>and  </a:t>
            </a:r>
            <a:r>
              <a:rPr sz="1400" b="1" spc="30" dirty="0">
                <a:latin typeface="Arial"/>
                <a:cs typeface="Arial"/>
              </a:rPr>
              <a:t>objectivity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0840" y="4315700"/>
            <a:ext cx="924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Likert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1110" y="1869018"/>
          <a:ext cx="4535803" cy="2424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0128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65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Ratings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65" dirty="0">
                          <a:latin typeface="Calibri"/>
                          <a:cs typeface="Calibri"/>
                        </a:rPr>
                        <a:t>Relevance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Faithful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80" dirty="0">
                          <a:latin typeface="Calibri"/>
                          <a:cs typeface="Calibri"/>
                        </a:rPr>
                        <a:t>Objective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48">
                <a:tc>
                  <a:txBody>
                    <a:bodyPr/>
                    <a:lstStyle/>
                    <a:p>
                      <a:pPr marL="85090" marR="5594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8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First  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Person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100" dirty="0">
                          <a:latin typeface="Calibri"/>
                          <a:cs typeface="Calibri"/>
                        </a:rPr>
                        <a:t>-.03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.53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***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.80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***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773">
                <a:tc>
                  <a:txBody>
                    <a:bodyPr/>
                    <a:lstStyle/>
                    <a:p>
                      <a:pPr marL="85090" marR="1771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65" dirty="0">
                          <a:latin typeface="Calibri"/>
                          <a:cs typeface="Calibri"/>
                        </a:rPr>
                        <a:t>Lexical 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Prec.  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wrt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Evidence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80" dirty="0">
                          <a:latin typeface="Calibri"/>
                          <a:cs typeface="Calibri"/>
                        </a:rPr>
                        <a:t>.05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.83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***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40" dirty="0">
                          <a:latin typeface="Calibri"/>
                          <a:cs typeface="Calibri"/>
                        </a:rPr>
                        <a:t>.72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***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125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Entail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.01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.68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***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.70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***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823" y="949682"/>
            <a:ext cx="6991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>
                <a:solidFill>
                  <a:srgbClr val="1F2023"/>
                </a:solidFill>
              </a:rPr>
              <a:t>Evaluation </a:t>
            </a:r>
            <a:r>
              <a:rPr sz="3000" spc="190" dirty="0">
                <a:solidFill>
                  <a:srgbClr val="1F2023"/>
                </a:solidFill>
              </a:rPr>
              <a:t>Measures </a:t>
            </a:r>
            <a:r>
              <a:rPr sz="3000" spc="160" dirty="0">
                <a:solidFill>
                  <a:srgbClr val="1F2023"/>
                </a:solidFill>
              </a:rPr>
              <a:t>vs. </a:t>
            </a:r>
            <a:r>
              <a:rPr sz="3000" spc="195" dirty="0">
                <a:solidFill>
                  <a:srgbClr val="1F2023"/>
                </a:solidFill>
              </a:rPr>
              <a:t>Human</a:t>
            </a:r>
            <a:r>
              <a:rPr sz="3000" spc="-215" dirty="0">
                <a:solidFill>
                  <a:srgbClr val="1F2023"/>
                </a:solidFill>
              </a:rPr>
              <a:t> </a:t>
            </a:r>
            <a:r>
              <a:rPr sz="3000" spc="200" dirty="0">
                <a:solidFill>
                  <a:srgbClr val="1F2023"/>
                </a:solidFill>
              </a:rPr>
              <a:t>Ratings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5932613" y="1826146"/>
            <a:ext cx="2177415" cy="1242695"/>
            <a:chOff x="5932613" y="1826146"/>
            <a:chExt cx="2177415" cy="1242695"/>
          </a:xfrm>
        </p:grpSpPr>
        <p:sp>
          <p:nvSpPr>
            <p:cNvPr id="5" name="object 5"/>
            <p:cNvSpPr/>
            <p:nvPr/>
          </p:nvSpPr>
          <p:spPr>
            <a:xfrm>
              <a:off x="5932613" y="1826146"/>
              <a:ext cx="2177245" cy="12424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9275" y="1873767"/>
              <a:ext cx="2044064" cy="1109345"/>
            </a:xfrm>
            <a:custGeom>
              <a:avLst/>
              <a:gdLst/>
              <a:ahLst/>
              <a:cxnLst/>
              <a:rect l="l" t="t" r="r" b="b"/>
              <a:pathLst>
                <a:path w="2044065" h="1109345">
                  <a:moveTo>
                    <a:pt x="1859038" y="1109095"/>
                  </a:moveTo>
                  <a:lnTo>
                    <a:pt x="184852" y="1109095"/>
                  </a:lnTo>
                  <a:lnTo>
                    <a:pt x="135711" y="1102492"/>
                  </a:lnTo>
                  <a:lnTo>
                    <a:pt x="91554" y="1083857"/>
                  </a:lnTo>
                  <a:lnTo>
                    <a:pt x="54142" y="1054953"/>
                  </a:lnTo>
                  <a:lnTo>
                    <a:pt x="25237" y="1017541"/>
                  </a:lnTo>
                  <a:lnTo>
                    <a:pt x="6603" y="973383"/>
                  </a:lnTo>
                  <a:lnTo>
                    <a:pt x="0" y="924242"/>
                  </a:lnTo>
                  <a:lnTo>
                    <a:pt x="0" y="184852"/>
                  </a:lnTo>
                  <a:lnTo>
                    <a:pt x="6603" y="135711"/>
                  </a:lnTo>
                  <a:lnTo>
                    <a:pt x="25237" y="91554"/>
                  </a:lnTo>
                  <a:lnTo>
                    <a:pt x="54142" y="54142"/>
                  </a:lnTo>
                  <a:lnTo>
                    <a:pt x="91554" y="25237"/>
                  </a:lnTo>
                  <a:lnTo>
                    <a:pt x="135711" y="6603"/>
                  </a:lnTo>
                  <a:lnTo>
                    <a:pt x="184852" y="0"/>
                  </a:lnTo>
                  <a:lnTo>
                    <a:pt x="1859038" y="0"/>
                  </a:lnTo>
                  <a:lnTo>
                    <a:pt x="1929778" y="14071"/>
                  </a:lnTo>
                  <a:lnTo>
                    <a:pt x="1989749" y="54142"/>
                  </a:lnTo>
                  <a:lnTo>
                    <a:pt x="2029820" y="114112"/>
                  </a:lnTo>
                  <a:lnTo>
                    <a:pt x="2043891" y="184852"/>
                  </a:lnTo>
                  <a:lnTo>
                    <a:pt x="2043891" y="924242"/>
                  </a:lnTo>
                  <a:lnTo>
                    <a:pt x="2037288" y="973383"/>
                  </a:lnTo>
                  <a:lnTo>
                    <a:pt x="2018653" y="1017541"/>
                  </a:lnTo>
                  <a:lnTo>
                    <a:pt x="1989749" y="1054953"/>
                  </a:lnTo>
                  <a:lnTo>
                    <a:pt x="1952337" y="1083857"/>
                  </a:lnTo>
                  <a:lnTo>
                    <a:pt x="1908179" y="1102492"/>
                  </a:lnTo>
                  <a:lnTo>
                    <a:pt x="1859038" y="11090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99275" y="1873767"/>
              <a:ext cx="2044064" cy="1109345"/>
            </a:xfrm>
            <a:custGeom>
              <a:avLst/>
              <a:gdLst/>
              <a:ahLst/>
              <a:cxnLst/>
              <a:rect l="l" t="t" r="r" b="b"/>
              <a:pathLst>
                <a:path w="2044065" h="1109345">
                  <a:moveTo>
                    <a:pt x="0" y="184852"/>
                  </a:moveTo>
                  <a:lnTo>
                    <a:pt x="6603" y="135711"/>
                  </a:lnTo>
                  <a:lnTo>
                    <a:pt x="25237" y="91554"/>
                  </a:lnTo>
                  <a:lnTo>
                    <a:pt x="54142" y="54142"/>
                  </a:lnTo>
                  <a:lnTo>
                    <a:pt x="91554" y="25237"/>
                  </a:lnTo>
                  <a:lnTo>
                    <a:pt x="135711" y="6603"/>
                  </a:lnTo>
                  <a:lnTo>
                    <a:pt x="184852" y="0"/>
                  </a:lnTo>
                  <a:lnTo>
                    <a:pt x="1859038" y="0"/>
                  </a:lnTo>
                  <a:lnTo>
                    <a:pt x="1929778" y="14071"/>
                  </a:lnTo>
                  <a:lnTo>
                    <a:pt x="1989749" y="54142"/>
                  </a:lnTo>
                  <a:lnTo>
                    <a:pt x="2029820" y="114112"/>
                  </a:lnTo>
                  <a:lnTo>
                    <a:pt x="2043891" y="184852"/>
                  </a:lnTo>
                  <a:lnTo>
                    <a:pt x="2043891" y="924242"/>
                  </a:lnTo>
                  <a:lnTo>
                    <a:pt x="2037288" y="973383"/>
                  </a:lnTo>
                  <a:lnTo>
                    <a:pt x="2018653" y="1017541"/>
                  </a:lnTo>
                  <a:lnTo>
                    <a:pt x="1989749" y="1054953"/>
                  </a:lnTo>
                  <a:lnTo>
                    <a:pt x="1952337" y="1083857"/>
                  </a:lnTo>
                  <a:lnTo>
                    <a:pt x="1908179" y="1102492"/>
                  </a:lnTo>
                  <a:lnTo>
                    <a:pt x="1859038" y="1109095"/>
                  </a:lnTo>
                  <a:lnTo>
                    <a:pt x="184852" y="1109095"/>
                  </a:lnTo>
                  <a:lnTo>
                    <a:pt x="135711" y="1102492"/>
                  </a:lnTo>
                  <a:lnTo>
                    <a:pt x="91554" y="1083857"/>
                  </a:lnTo>
                  <a:lnTo>
                    <a:pt x="54142" y="1054953"/>
                  </a:lnTo>
                  <a:lnTo>
                    <a:pt x="25237" y="1017541"/>
                  </a:lnTo>
                  <a:lnTo>
                    <a:pt x="6603" y="973383"/>
                  </a:lnTo>
                  <a:lnTo>
                    <a:pt x="0" y="924242"/>
                  </a:lnTo>
                  <a:lnTo>
                    <a:pt x="0" y="184852"/>
                  </a:lnTo>
                  <a:close/>
                </a:path>
              </a:pathLst>
            </a:custGeom>
            <a:ln w="1904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80562" y="3152768"/>
            <a:ext cx="2129790" cy="1242695"/>
            <a:chOff x="5980562" y="3152768"/>
            <a:chExt cx="2129790" cy="1242695"/>
          </a:xfrm>
        </p:grpSpPr>
        <p:sp>
          <p:nvSpPr>
            <p:cNvPr id="9" name="object 9"/>
            <p:cNvSpPr/>
            <p:nvPr/>
          </p:nvSpPr>
          <p:spPr>
            <a:xfrm>
              <a:off x="5980562" y="3152768"/>
              <a:ext cx="2129245" cy="1242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7225" y="3200386"/>
              <a:ext cx="1996439" cy="1109345"/>
            </a:xfrm>
            <a:custGeom>
              <a:avLst/>
              <a:gdLst/>
              <a:ahLst/>
              <a:cxnLst/>
              <a:rect l="l" t="t" r="r" b="b"/>
              <a:pathLst>
                <a:path w="1996440" h="1109345">
                  <a:moveTo>
                    <a:pt x="1811038" y="1109095"/>
                  </a:moveTo>
                  <a:lnTo>
                    <a:pt x="184852" y="1109095"/>
                  </a:lnTo>
                  <a:lnTo>
                    <a:pt x="135711" y="1102492"/>
                  </a:lnTo>
                  <a:lnTo>
                    <a:pt x="91554" y="1083857"/>
                  </a:lnTo>
                  <a:lnTo>
                    <a:pt x="54142" y="1054953"/>
                  </a:lnTo>
                  <a:lnTo>
                    <a:pt x="25237" y="1017541"/>
                  </a:lnTo>
                  <a:lnTo>
                    <a:pt x="6603" y="973383"/>
                  </a:lnTo>
                  <a:lnTo>
                    <a:pt x="0" y="924242"/>
                  </a:lnTo>
                  <a:lnTo>
                    <a:pt x="0" y="184852"/>
                  </a:lnTo>
                  <a:lnTo>
                    <a:pt x="6603" y="135711"/>
                  </a:lnTo>
                  <a:lnTo>
                    <a:pt x="25237" y="91554"/>
                  </a:lnTo>
                  <a:lnTo>
                    <a:pt x="54142" y="54142"/>
                  </a:lnTo>
                  <a:lnTo>
                    <a:pt x="91554" y="25237"/>
                  </a:lnTo>
                  <a:lnTo>
                    <a:pt x="135711" y="6603"/>
                  </a:lnTo>
                  <a:lnTo>
                    <a:pt x="184852" y="0"/>
                  </a:lnTo>
                  <a:lnTo>
                    <a:pt x="1811038" y="0"/>
                  </a:lnTo>
                  <a:lnTo>
                    <a:pt x="1881779" y="14071"/>
                  </a:lnTo>
                  <a:lnTo>
                    <a:pt x="1941749" y="54142"/>
                  </a:lnTo>
                  <a:lnTo>
                    <a:pt x="1981820" y="114112"/>
                  </a:lnTo>
                  <a:lnTo>
                    <a:pt x="1995891" y="184852"/>
                  </a:lnTo>
                  <a:lnTo>
                    <a:pt x="1995891" y="924242"/>
                  </a:lnTo>
                  <a:lnTo>
                    <a:pt x="1989288" y="973383"/>
                  </a:lnTo>
                  <a:lnTo>
                    <a:pt x="1970654" y="1017541"/>
                  </a:lnTo>
                  <a:lnTo>
                    <a:pt x="1941749" y="1054953"/>
                  </a:lnTo>
                  <a:lnTo>
                    <a:pt x="1904337" y="1083857"/>
                  </a:lnTo>
                  <a:lnTo>
                    <a:pt x="1860180" y="1102492"/>
                  </a:lnTo>
                  <a:lnTo>
                    <a:pt x="1811038" y="11090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7225" y="3200386"/>
              <a:ext cx="1996439" cy="1109345"/>
            </a:xfrm>
            <a:custGeom>
              <a:avLst/>
              <a:gdLst/>
              <a:ahLst/>
              <a:cxnLst/>
              <a:rect l="l" t="t" r="r" b="b"/>
              <a:pathLst>
                <a:path w="1996440" h="1109345">
                  <a:moveTo>
                    <a:pt x="0" y="184852"/>
                  </a:moveTo>
                  <a:lnTo>
                    <a:pt x="6603" y="135711"/>
                  </a:lnTo>
                  <a:lnTo>
                    <a:pt x="25237" y="91554"/>
                  </a:lnTo>
                  <a:lnTo>
                    <a:pt x="54142" y="54142"/>
                  </a:lnTo>
                  <a:lnTo>
                    <a:pt x="91554" y="25237"/>
                  </a:lnTo>
                  <a:lnTo>
                    <a:pt x="135711" y="6603"/>
                  </a:lnTo>
                  <a:lnTo>
                    <a:pt x="184852" y="0"/>
                  </a:lnTo>
                  <a:lnTo>
                    <a:pt x="1811038" y="0"/>
                  </a:lnTo>
                  <a:lnTo>
                    <a:pt x="1881779" y="14071"/>
                  </a:lnTo>
                  <a:lnTo>
                    <a:pt x="1941749" y="54142"/>
                  </a:lnTo>
                  <a:lnTo>
                    <a:pt x="1981820" y="114112"/>
                  </a:lnTo>
                  <a:lnTo>
                    <a:pt x="1995891" y="184852"/>
                  </a:lnTo>
                  <a:lnTo>
                    <a:pt x="1995891" y="924242"/>
                  </a:lnTo>
                  <a:lnTo>
                    <a:pt x="1989288" y="973383"/>
                  </a:lnTo>
                  <a:lnTo>
                    <a:pt x="1970654" y="1017541"/>
                  </a:lnTo>
                  <a:lnTo>
                    <a:pt x="1941749" y="1054953"/>
                  </a:lnTo>
                  <a:lnTo>
                    <a:pt x="1904337" y="1083857"/>
                  </a:lnTo>
                  <a:lnTo>
                    <a:pt x="1860180" y="1102492"/>
                  </a:lnTo>
                  <a:lnTo>
                    <a:pt x="1811038" y="1109095"/>
                  </a:lnTo>
                  <a:lnTo>
                    <a:pt x="184852" y="1109095"/>
                  </a:lnTo>
                  <a:lnTo>
                    <a:pt x="135711" y="1102492"/>
                  </a:lnTo>
                  <a:lnTo>
                    <a:pt x="91554" y="1083857"/>
                  </a:lnTo>
                  <a:lnTo>
                    <a:pt x="54142" y="1054953"/>
                  </a:lnTo>
                  <a:lnTo>
                    <a:pt x="25237" y="1017541"/>
                  </a:lnTo>
                  <a:lnTo>
                    <a:pt x="6603" y="973383"/>
                  </a:lnTo>
                  <a:lnTo>
                    <a:pt x="0" y="924242"/>
                  </a:lnTo>
                  <a:lnTo>
                    <a:pt x="0" y="184852"/>
                  </a:lnTo>
                  <a:close/>
                </a:path>
              </a:pathLst>
            </a:custGeom>
            <a:ln w="1904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4097" y="1989405"/>
            <a:ext cx="5539740" cy="25654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55720" marR="110489" algn="ctr">
              <a:lnSpc>
                <a:spcPts val="1650"/>
              </a:lnSpc>
              <a:spcBef>
                <a:spcPts val="180"/>
              </a:spcBef>
            </a:pPr>
            <a:r>
              <a:rPr sz="1400" spc="65" dirty="0">
                <a:latin typeface="Calibri"/>
                <a:cs typeface="Calibri"/>
              </a:rPr>
              <a:t>Strong </a:t>
            </a:r>
            <a:r>
              <a:rPr sz="1400" spc="45" dirty="0">
                <a:latin typeface="Calibri"/>
                <a:cs typeface="Calibri"/>
              </a:rPr>
              <a:t>correlations  with </a:t>
            </a:r>
            <a:r>
              <a:rPr sz="1400" spc="70" dirty="0">
                <a:latin typeface="Calibri"/>
                <a:cs typeface="Calibri"/>
              </a:rPr>
              <a:t>perceived  </a:t>
            </a:r>
            <a:r>
              <a:rPr sz="1400" spc="50" dirty="0">
                <a:latin typeface="Calibri"/>
                <a:cs typeface="Calibri"/>
              </a:rPr>
              <a:t>faithfulness </a:t>
            </a:r>
            <a:r>
              <a:rPr sz="1400" spc="85" dirty="0">
                <a:latin typeface="Calibri"/>
                <a:cs typeface="Calibri"/>
              </a:rPr>
              <a:t>and  </a:t>
            </a:r>
            <a:r>
              <a:rPr sz="1400" spc="75" dirty="0">
                <a:latin typeface="Calibri"/>
                <a:cs typeface="Calibri"/>
              </a:rPr>
              <a:t>objectiveness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Calibri"/>
              <a:cs typeface="Calibri"/>
            </a:endParaRPr>
          </a:p>
          <a:p>
            <a:pPr marL="3797935" marR="5080" indent="-635" algn="ctr">
              <a:lnSpc>
                <a:spcPts val="1650"/>
              </a:lnSpc>
            </a:pPr>
            <a:r>
              <a:rPr sz="1400" spc="60" dirty="0">
                <a:latin typeface="Calibri"/>
                <a:cs typeface="Calibri"/>
              </a:rPr>
              <a:t>Conversational  relevance </a:t>
            </a:r>
            <a:r>
              <a:rPr sz="1400" spc="50" dirty="0">
                <a:latin typeface="Calibri"/>
                <a:cs typeface="Calibri"/>
              </a:rPr>
              <a:t>is </a:t>
            </a:r>
            <a:r>
              <a:rPr sz="1400" spc="60" dirty="0">
                <a:latin typeface="Calibri"/>
                <a:cs typeface="Calibri"/>
              </a:rPr>
              <a:t>separate  </a:t>
            </a:r>
            <a:r>
              <a:rPr sz="1400" spc="75" dirty="0">
                <a:latin typeface="Calibri"/>
                <a:cs typeface="Calibri"/>
              </a:rPr>
              <a:t>measure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70" dirty="0">
                <a:latin typeface="Calibri"/>
                <a:cs typeface="Calibri"/>
              </a:rPr>
              <a:t>- </a:t>
            </a:r>
            <a:endParaRPr sz="1400">
              <a:latin typeface="Calibri"/>
              <a:cs typeface="Calibri"/>
            </a:endParaRPr>
          </a:p>
          <a:p>
            <a:pPr marL="3743960" algn="ctr">
              <a:lnSpc>
                <a:spcPts val="1600"/>
              </a:lnSpc>
            </a:pPr>
            <a:r>
              <a:rPr sz="1400" spc="100" dirty="0">
                <a:latin typeface="Calibri"/>
                <a:cs typeface="Calibri"/>
              </a:rPr>
              <a:t>no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40" dirty="0">
                <a:latin typeface="Calibri"/>
                <a:cs typeface="Calibri"/>
              </a:rPr>
              <a:t>correlation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400" b="1" spc="-30" dirty="0">
                <a:latin typeface="Arial"/>
                <a:cs typeface="Arial"/>
              </a:rPr>
              <a:t>Pearson </a:t>
            </a:r>
            <a:r>
              <a:rPr sz="1400" b="1" spc="5" dirty="0">
                <a:latin typeface="Arial"/>
                <a:cs typeface="Arial"/>
              </a:rPr>
              <a:t>Correlation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Coefficients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121" y="1239584"/>
            <a:ext cx="456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5" dirty="0">
                <a:solidFill>
                  <a:srgbClr val="1F2023"/>
                </a:solidFill>
              </a:rPr>
              <a:t>Generation</a:t>
            </a:r>
            <a:r>
              <a:rPr sz="3600" spc="65" dirty="0">
                <a:solidFill>
                  <a:srgbClr val="1F2023"/>
                </a:solidFill>
              </a:rPr>
              <a:t> </a:t>
            </a:r>
            <a:r>
              <a:rPr sz="3600" spc="235" dirty="0">
                <a:solidFill>
                  <a:srgbClr val="1F2023"/>
                </a:solidFill>
              </a:rPr>
              <a:t>Examples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4591" y="0"/>
            <a:ext cx="4679950" cy="5143500"/>
            <a:chOff x="4464591" y="0"/>
            <a:chExt cx="4679950" cy="5143500"/>
          </a:xfrm>
        </p:grpSpPr>
        <p:sp>
          <p:nvSpPr>
            <p:cNvPr id="3" name="object 3"/>
            <p:cNvSpPr/>
            <p:nvPr/>
          </p:nvSpPr>
          <p:spPr>
            <a:xfrm>
              <a:off x="4464591" y="0"/>
              <a:ext cx="4679950" cy="5143500"/>
            </a:xfrm>
            <a:custGeom>
              <a:avLst/>
              <a:gdLst/>
              <a:ahLst/>
              <a:cxnLst/>
              <a:rect l="l" t="t" r="r" b="b"/>
              <a:pathLst>
                <a:path w="4679950" h="5143500">
                  <a:moveTo>
                    <a:pt x="4679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679690" y="0"/>
                  </a:lnTo>
                  <a:lnTo>
                    <a:pt x="4679690" y="514348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72535" y="784010"/>
              <a:ext cx="3333235" cy="585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4438" y="826871"/>
              <a:ext cx="3209925" cy="462280"/>
            </a:xfrm>
            <a:custGeom>
              <a:avLst/>
              <a:gdLst/>
              <a:ahLst/>
              <a:cxnLst/>
              <a:rect l="l" t="t" r="r" b="b"/>
              <a:pathLst>
                <a:path w="3209925" h="462280">
                  <a:moveTo>
                    <a:pt x="3209404" y="269323"/>
                  </a:moveTo>
                  <a:lnTo>
                    <a:pt x="490215" y="269323"/>
                  </a:lnTo>
                  <a:lnTo>
                    <a:pt x="490215" y="76949"/>
                  </a:lnTo>
                  <a:lnTo>
                    <a:pt x="496262" y="46997"/>
                  </a:lnTo>
                  <a:lnTo>
                    <a:pt x="512753" y="22537"/>
                  </a:lnTo>
                  <a:lnTo>
                    <a:pt x="537212" y="6047"/>
                  </a:lnTo>
                  <a:lnTo>
                    <a:pt x="567164" y="0"/>
                  </a:lnTo>
                  <a:lnTo>
                    <a:pt x="3132454" y="0"/>
                  </a:lnTo>
                  <a:lnTo>
                    <a:pt x="3175146" y="12928"/>
                  </a:lnTo>
                  <a:lnTo>
                    <a:pt x="3203546" y="47502"/>
                  </a:lnTo>
                  <a:lnTo>
                    <a:pt x="3209404" y="76949"/>
                  </a:lnTo>
                  <a:lnTo>
                    <a:pt x="3209404" y="269323"/>
                  </a:lnTo>
                  <a:close/>
                </a:path>
                <a:path w="3209925" h="462280">
                  <a:moveTo>
                    <a:pt x="3132454" y="461698"/>
                  </a:moveTo>
                  <a:lnTo>
                    <a:pt x="567164" y="461698"/>
                  </a:lnTo>
                  <a:lnTo>
                    <a:pt x="537212" y="455651"/>
                  </a:lnTo>
                  <a:lnTo>
                    <a:pt x="512753" y="439160"/>
                  </a:lnTo>
                  <a:lnTo>
                    <a:pt x="496262" y="414700"/>
                  </a:lnTo>
                  <a:lnTo>
                    <a:pt x="490215" y="384748"/>
                  </a:lnTo>
                  <a:lnTo>
                    <a:pt x="0" y="240697"/>
                  </a:lnTo>
                  <a:lnTo>
                    <a:pt x="490215" y="269323"/>
                  </a:lnTo>
                  <a:lnTo>
                    <a:pt x="3209404" y="269323"/>
                  </a:lnTo>
                  <a:lnTo>
                    <a:pt x="3209404" y="384748"/>
                  </a:lnTo>
                  <a:lnTo>
                    <a:pt x="3203357" y="414700"/>
                  </a:lnTo>
                  <a:lnTo>
                    <a:pt x="3186866" y="439160"/>
                  </a:lnTo>
                  <a:lnTo>
                    <a:pt x="3162406" y="455651"/>
                  </a:lnTo>
                  <a:lnTo>
                    <a:pt x="3132454" y="46169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34438" y="826871"/>
              <a:ext cx="3209925" cy="462280"/>
            </a:xfrm>
            <a:custGeom>
              <a:avLst/>
              <a:gdLst/>
              <a:ahLst/>
              <a:cxnLst/>
              <a:rect l="l" t="t" r="r" b="b"/>
              <a:pathLst>
                <a:path w="3209925" h="462280">
                  <a:moveTo>
                    <a:pt x="490215" y="76949"/>
                  </a:moveTo>
                  <a:lnTo>
                    <a:pt x="496262" y="46997"/>
                  </a:lnTo>
                  <a:lnTo>
                    <a:pt x="512753" y="22538"/>
                  </a:lnTo>
                  <a:lnTo>
                    <a:pt x="537212" y="6047"/>
                  </a:lnTo>
                  <a:lnTo>
                    <a:pt x="567164" y="0"/>
                  </a:lnTo>
                  <a:lnTo>
                    <a:pt x="943413" y="0"/>
                  </a:lnTo>
                  <a:lnTo>
                    <a:pt x="1623210" y="0"/>
                  </a:lnTo>
                  <a:lnTo>
                    <a:pt x="3132454" y="0"/>
                  </a:lnTo>
                  <a:lnTo>
                    <a:pt x="3147536" y="1492"/>
                  </a:lnTo>
                  <a:lnTo>
                    <a:pt x="3186866" y="22537"/>
                  </a:lnTo>
                  <a:lnTo>
                    <a:pt x="3207912" y="61867"/>
                  </a:lnTo>
                  <a:lnTo>
                    <a:pt x="3209404" y="76949"/>
                  </a:lnTo>
                  <a:lnTo>
                    <a:pt x="3209404" y="269323"/>
                  </a:lnTo>
                  <a:lnTo>
                    <a:pt x="3209404" y="384748"/>
                  </a:lnTo>
                  <a:lnTo>
                    <a:pt x="3203357" y="414700"/>
                  </a:lnTo>
                  <a:lnTo>
                    <a:pt x="3186866" y="439160"/>
                  </a:lnTo>
                  <a:lnTo>
                    <a:pt x="3162406" y="455651"/>
                  </a:lnTo>
                  <a:lnTo>
                    <a:pt x="3132454" y="461698"/>
                  </a:lnTo>
                  <a:lnTo>
                    <a:pt x="1623210" y="461698"/>
                  </a:lnTo>
                  <a:lnTo>
                    <a:pt x="943413" y="461698"/>
                  </a:lnTo>
                  <a:lnTo>
                    <a:pt x="567164" y="461698"/>
                  </a:lnTo>
                  <a:lnTo>
                    <a:pt x="537212" y="455651"/>
                  </a:lnTo>
                  <a:lnTo>
                    <a:pt x="512753" y="439160"/>
                  </a:lnTo>
                  <a:lnTo>
                    <a:pt x="496262" y="414700"/>
                  </a:lnTo>
                  <a:lnTo>
                    <a:pt x="490215" y="384748"/>
                  </a:lnTo>
                  <a:lnTo>
                    <a:pt x="0" y="240697"/>
                  </a:lnTo>
                  <a:lnTo>
                    <a:pt x="490215" y="269323"/>
                  </a:lnTo>
                  <a:lnTo>
                    <a:pt x="490215" y="7694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4198" y="2094222"/>
            <a:ext cx="3457575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sz="1900" spc="75" dirty="0">
                <a:solidFill>
                  <a:srgbClr val="585858"/>
                </a:solidFill>
                <a:latin typeface="Calibri"/>
                <a:cs typeface="Calibri"/>
              </a:rPr>
              <a:t>Sharing </a:t>
            </a:r>
            <a:r>
              <a:rPr sz="1900" spc="70" dirty="0">
                <a:solidFill>
                  <a:srgbClr val="585858"/>
                </a:solidFill>
                <a:latin typeface="Calibri"/>
                <a:cs typeface="Calibri"/>
              </a:rPr>
              <a:t>information 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with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9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65" dirty="0">
                <a:solidFill>
                  <a:srgbClr val="585858"/>
                </a:solidFill>
                <a:latin typeface="Calibri"/>
                <a:cs typeface="Calibri"/>
              </a:rPr>
              <a:t>user:</a:t>
            </a:r>
            <a:endParaRPr sz="1900">
              <a:latin typeface="Calibri"/>
              <a:cs typeface="Calibri"/>
            </a:endParaRPr>
          </a:p>
          <a:p>
            <a:pPr marL="469900" indent="-374650">
              <a:lnSpc>
                <a:spcPts val="22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900" spc="85" dirty="0">
                <a:solidFill>
                  <a:srgbClr val="585858"/>
                </a:solidFill>
                <a:latin typeface="Calibri"/>
                <a:cs typeface="Calibri"/>
              </a:rPr>
              <a:t>Task-oriented</a:t>
            </a:r>
            <a:r>
              <a:rPr sz="19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60" dirty="0">
                <a:solidFill>
                  <a:srgbClr val="585858"/>
                </a:solidFill>
                <a:latin typeface="Calibri"/>
                <a:cs typeface="Calibri"/>
              </a:rPr>
              <a:t>situations</a:t>
            </a:r>
            <a:endParaRPr sz="1900">
              <a:latin typeface="Calibri"/>
              <a:cs typeface="Calibri"/>
            </a:endParaRPr>
          </a:p>
          <a:p>
            <a:pPr marL="469265" marR="209550" indent="-374650">
              <a:lnSpc>
                <a:spcPts val="2250"/>
              </a:lnSpc>
              <a:spcBef>
                <a:spcPts val="8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900" spc="70" dirty="0">
                <a:solidFill>
                  <a:srgbClr val="585858"/>
                </a:solidFill>
                <a:latin typeface="Calibri"/>
                <a:cs typeface="Calibri"/>
              </a:rPr>
              <a:t>Helping </a:t>
            </a:r>
            <a:r>
              <a:rPr sz="1900" spc="105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900" spc="90" dirty="0">
                <a:solidFill>
                  <a:srgbClr val="585858"/>
                </a:solidFill>
                <a:latin typeface="Calibri"/>
                <a:cs typeface="Calibri"/>
              </a:rPr>
              <a:t>user </a:t>
            </a:r>
            <a:r>
              <a:rPr sz="1900" spc="75" dirty="0">
                <a:solidFill>
                  <a:srgbClr val="585858"/>
                </a:solidFill>
                <a:latin typeface="Calibri"/>
                <a:cs typeface="Calibri"/>
              </a:rPr>
              <a:t>learn</a:t>
            </a:r>
            <a:r>
              <a:rPr sz="1900" spc="-1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80" dirty="0">
                <a:solidFill>
                  <a:srgbClr val="585858"/>
                </a:solidFill>
                <a:latin typeface="Calibri"/>
                <a:cs typeface="Calibri"/>
              </a:rPr>
              <a:t>more  </a:t>
            </a:r>
            <a:r>
              <a:rPr sz="1900" spc="95" dirty="0">
                <a:solidFill>
                  <a:srgbClr val="585858"/>
                </a:solidFill>
                <a:latin typeface="Calibri"/>
                <a:cs typeface="Calibri"/>
              </a:rPr>
              <a:t>about </a:t>
            </a:r>
            <a:r>
              <a:rPr sz="1900" spc="7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900" spc="95" dirty="0">
                <a:solidFill>
                  <a:srgbClr val="585858"/>
                </a:solidFill>
                <a:latin typeface="Calibri"/>
                <a:cs typeface="Calibri"/>
              </a:rPr>
              <a:t>topic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4198" y="980957"/>
            <a:ext cx="2929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solidFill>
                  <a:srgbClr val="1F2023"/>
                </a:solidFill>
              </a:rPr>
              <a:t>Informative  </a:t>
            </a:r>
            <a:r>
              <a:rPr sz="3000" spc="190" dirty="0">
                <a:solidFill>
                  <a:srgbClr val="1F2023"/>
                </a:solidFill>
              </a:rPr>
              <a:t>Dialogue</a:t>
            </a:r>
            <a:r>
              <a:rPr sz="3000" spc="-100" dirty="0">
                <a:solidFill>
                  <a:srgbClr val="1F2023"/>
                </a:solidFill>
              </a:rPr>
              <a:t> </a:t>
            </a:r>
            <a:r>
              <a:rPr sz="3000" spc="254" dirty="0">
                <a:solidFill>
                  <a:srgbClr val="1F2023"/>
                </a:solidFill>
              </a:rPr>
              <a:t>Agents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5320227" y="933132"/>
            <a:ext cx="2511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Calibri"/>
                <a:cs typeface="Calibri"/>
              </a:rPr>
              <a:t>foods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Calibri"/>
                <a:cs typeface="Calibri"/>
              </a:rPr>
              <a:t>feed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Calibri"/>
                <a:cs typeface="Calibri"/>
              </a:rPr>
              <a:t>dog?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96150" y="1669384"/>
            <a:ext cx="3131820" cy="2371725"/>
            <a:chOff x="5796150" y="1669384"/>
            <a:chExt cx="3131820" cy="2371725"/>
          </a:xfrm>
        </p:grpSpPr>
        <p:sp>
          <p:nvSpPr>
            <p:cNvPr id="11" name="object 11"/>
            <p:cNvSpPr/>
            <p:nvPr/>
          </p:nvSpPr>
          <p:spPr>
            <a:xfrm>
              <a:off x="5796150" y="1669384"/>
              <a:ext cx="3131252" cy="585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58051" y="1712243"/>
              <a:ext cx="3007995" cy="462280"/>
            </a:xfrm>
            <a:custGeom>
              <a:avLst/>
              <a:gdLst/>
              <a:ahLst/>
              <a:cxnLst/>
              <a:rect l="l" t="t" r="r" b="b"/>
              <a:pathLst>
                <a:path w="3007995" h="462280">
                  <a:moveTo>
                    <a:pt x="2436440" y="461698"/>
                  </a:moveTo>
                  <a:lnTo>
                    <a:pt x="76949" y="461698"/>
                  </a:lnTo>
                  <a:lnTo>
                    <a:pt x="46997" y="455651"/>
                  </a:lnTo>
                  <a:lnTo>
                    <a:pt x="22537" y="439160"/>
                  </a:lnTo>
                  <a:lnTo>
                    <a:pt x="6047" y="414700"/>
                  </a:lnTo>
                  <a:lnTo>
                    <a:pt x="0" y="384748"/>
                  </a:lnTo>
                  <a:lnTo>
                    <a:pt x="0" y="76949"/>
                  </a:lnTo>
                  <a:lnTo>
                    <a:pt x="6047" y="46997"/>
                  </a:lnTo>
                  <a:lnTo>
                    <a:pt x="22538" y="22537"/>
                  </a:lnTo>
                  <a:lnTo>
                    <a:pt x="46997" y="6047"/>
                  </a:lnTo>
                  <a:lnTo>
                    <a:pt x="76949" y="0"/>
                  </a:lnTo>
                  <a:lnTo>
                    <a:pt x="2436440" y="0"/>
                  </a:lnTo>
                  <a:lnTo>
                    <a:pt x="2479132" y="12928"/>
                  </a:lnTo>
                  <a:lnTo>
                    <a:pt x="2507532" y="47502"/>
                  </a:lnTo>
                  <a:lnTo>
                    <a:pt x="2513389" y="76949"/>
                  </a:lnTo>
                  <a:lnTo>
                    <a:pt x="2513389" y="269323"/>
                  </a:lnTo>
                  <a:lnTo>
                    <a:pt x="3007421" y="329200"/>
                  </a:lnTo>
                  <a:lnTo>
                    <a:pt x="2513389" y="384748"/>
                  </a:lnTo>
                  <a:lnTo>
                    <a:pt x="2507342" y="414700"/>
                  </a:lnTo>
                  <a:lnTo>
                    <a:pt x="2490851" y="439160"/>
                  </a:lnTo>
                  <a:lnTo>
                    <a:pt x="2466392" y="455651"/>
                  </a:lnTo>
                  <a:lnTo>
                    <a:pt x="2436440" y="461698"/>
                  </a:lnTo>
                  <a:close/>
                </a:path>
              </a:pathLst>
            </a:custGeom>
            <a:solidFill>
              <a:srgbClr val="93B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8051" y="1712243"/>
              <a:ext cx="3007995" cy="462280"/>
            </a:xfrm>
            <a:custGeom>
              <a:avLst/>
              <a:gdLst/>
              <a:ahLst/>
              <a:cxnLst/>
              <a:rect l="l" t="t" r="r" b="b"/>
              <a:pathLst>
                <a:path w="3007995" h="462280">
                  <a:moveTo>
                    <a:pt x="0" y="76949"/>
                  </a:moveTo>
                  <a:lnTo>
                    <a:pt x="6047" y="46997"/>
                  </a:lnTo>
                  <a:lnTo>
                    <a:pt x="22537" y="22538"/>
                  </a:lnTo>
                  <a:lnTo>
                    <a:pt x="46997" y="6047"/>
                  </a:lnTo>
                  <a:lnTo>
                    <a:pt x="76949" y="0"/>
                  </a:lnTo>
                  <a:lnTo>
                    <a:pt x="1466144" y="0"/>
                  </a:lnTo>
                  <a:lnTo>
                    <a:pt x="2094491" y="0"/>
                  </a:lnTo>
                  <a:lnTo>
                    <a:pt x="2436440" y="0"/>
                  </a:lnTo>
                  <a:lnTo>
                    <a:pt x="2451522" y="1492"/>
                  </a:lnTo>
                  <a:lnTo>
                    <a:pt x="2490851" y="22537"/>
                  </a:lnTo>
                  <a:lnTo>
                    <a:pt x="2511897" y="61867"/>
                  </a:lnTo>
                  <a:lnTo>
                    <a:pt x="2513389" y="76949"/>
                  </a:lnTo>
                  <a:lnTo>
                    <a:pt x="2513389" y="269323"/>
                  </a:lnTo>
                  <a:lnTo>
                    <a:pt x="3007421" y="329200"/>
                  </a:lnTo>
                  <a:lnTo>
                    <a:pt x="2513389" y="384748"/>
                  </a:lnTo>
                  <a:lnTo>
                    <a:pt x="2507342" y="414700"/>
                  </a:lnTo>
                  <a:lnTo>
                    <a:pt x="2490851" y="439160"/>
                  </a:lnTo>
                  <a:lnTo>
                    <a:pt x="2466392" y="455651"/>
                  </a:lnTo>
                  <a:lnTo>
                    <a:pt x="2436440" y="461698"/>
                  </a:lnTo>
                  <a:lnTo>
                    <a:pt x="2094491" y="461698"/>
                  </a:lnTo>
                  <a:lnTo>
                    <a:pt x="1466144" y="461698"/>
                  </a:lnTo>
                  <a:lnTo>
                    <a:pt x="76949" y="461698"/>
                  </a:lnTo>
                  <a:lnTo>
                    <a:pt x="46997" y="455651"/>
                  </a:lnTo>
                  <a:lnTo>
                    <a:pt x="22537" y="439160"/>
                  </a:lnTo>
                  <a:lnTo>
                    <a:pt x="6047" y="414700"/>
                  </a:lnTo>
                  <a:lnTo>
                    <a:pt x="0" y="384748"/>
                  </a:lnTo>
                  <a:lnTo>
                    <a:pt x="0" y="269323"/>
                  </a:lnTo>
                  <a:lnTo>
                    <a:pt x="0" y="76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8051" y="2597614"/>
              <a:ext cx="2984500" cy="462280"/>
            </a:xfrm>
            <a:custGeom>
              <a:avLst/>
              <a:gdLst/>
              <a:ahLst/>
              <a:cxnLst/>
              <a:rect l="l" t="t" r="r" b="b"/>
              <a:pathLst>
                <a:path w="2984500" h="462280">
                  <a:moveTo>
                    <a:pt x="2436440" y="461698"/>
                  </a:moveTo>
                  <a:lnTo>
                    <a:pt x="76949" y="461698"/>
                  </a:lnTo>
                  <a:lnTo>
                    <a:pt x="46997" y="455651"/>
                  </a:lnTo>
                  <a:lnTo>
                    <a:pt x="22537" y="439160"/>
                  </a:lnTo>
                  <a:lnTo>
                    <a:pt x="6047" y="414700"/>
                  </a:lnTo>
                  <a:lnTo>
                    <a:pt x="0" y="384748"/>
                  </a:lnTo>
                  <a:lnTo>
                    <a:pt x="0" y="76949"/>
                  </a:lnTo>
                  <a:lnTo>
                    <a:pt x="6047" y="46997"/>
                  </a:lnTo>
                  <a:lnTo>
                    <a:pt x="22538" y="22537"/>
                  </a:lnTo>
                  <a:lnTo>
                    <a:pt x="46997" y="6047"/>
                  </a:lnTo>
                  <a:lnTo>
                    <a:pt x="76949" y="0"/>
                  </a:lnTo>
                  <a:lnTo>
                    <a:pt x="2436440" y="0"/>
                  </a:lnTo>
                  <a:lnTo>
                    <a:pt x="2479132" y="12928"/>
                  </a:lnTo>
                  <a:lnTo>
                    <a:pt x="2507532" y="47502"/>
                  </a:lnTo>
                  <a:lnTo>
                    <a:pt x="2513389" y="76949"/>
                  </a:lnTo>
                  <a:lnTo>
                    <a:pt x="2513389" y="269323"/>
                  </a:lnTo>
                  <a:lnTo>
                    <a:pt x="2984223" y="328396"/>
                  </a:lnTo>
                  <a:lnTo>
                    <a:pt x="2513389" y="384748"/>
                  </a:lnTo>
                  <a:lnTo>
                    <a:pt x="2507342" y="414700"/>
                  </a:lnTo>
                  <a:lnTo>
                    <a:pt x="2490851" y="439160"/>
                  </a:lnTo>
                  <a:lnTo>
                    <a:pt x="2466392" y="455651"/>
                  </a:lnTo>
                  <a:lnTo>
                    <a:pt x="2436440" y="4616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8051" y="2597614"/>
              <a:ext cx="2984500" cy="462280"/>
            </a:xfrm>
            <a:custGeom>
              <a:avLst/>
              <a:gdLst/>
              <a:ahLst/>
              <a:cxnLst/>
              <a:rect l="l" t="t" r="r" b="b"/>
              <a:pathLst>
                <a:path w="2984500" h="462280">
                  <a:moveTo>
                    <a:pt x="0" y="76949"/>
                  </a:moveTo>
                  <a:lnTo>
                    <a:pt x="6047" y="46997"/>
                  </a:lnTo>
                  <a:lnTo>
                    <a:pt x="22537" y="22538"/>
                  </a:lnTo>
                  <a:lnTo>
                    <a:pt x="46997" y="6047"/>
                  </a:lnTo>
                  <a:lnTo>
                    <a:pt x="76949" y="0"/>
                  </a:lnTo>
                  <a:lnTo>
                    <a:pt x="1466144" y="0"/>
                  </a:lnTo>
                  <a:lnTo>
                    <a:pt x="2094491" y="0"/>
                  </a:lnTo>
                  <a:lnTo>
                    <a:pt x="2436440" y="0"/>
                  </a:lnTo>
                  <a:lnTo>
                    <a:pt x="2451522" y="1492"/>
                  </a:lnTo>
                  <a:lnTo>
                    <a:pt x="2490851" y="22537"/>
                  </a:lnTo>
                  <a:lnTo>
                    <a:pt x="2511897" y="61867"/>
                  </a:lnTo>
                  <a:lnTo>
                    <a:pt x="2513389" y="76949"/>
                  </a:lnTo>
                  <a:lnTo>
                    <a:pt x="2513389" y="269323"/>
                  </a:lnTo>
                  <a:lnTo>
                    <a:pt x="2984223" y="328396"/>
                  </a:lnTo>
                  <a:lnTo>
                    <a:pt x="2513389" y="384748"/>
                  </a:lnTo>
                  <a:lnTo>
                    <a:pt x="2507342" y="414700"/>
                  </a:lnTo>
                  <a:lnTo>
                    <a:pt x="2490851" y="439160"/>
                  </a:lnTo>
                  <a:lnTo>
                    <a:pt x="2466392" y="455651"/>
                  </a:lnTo>
                  <a:lnTo>
                    <a:pt x="2436440" y="461698"/>
                  </a:lnTo>
                  <a:lnTo>
                    <a:pt x="2094491" y="461698"/>
                  </a:lnTo>
                  <a:lnTo>
                    <a:pt x="1466144" y="461698"/>
                  </a:lnTo>
                  <a:lnTo>
                    <a:pt x="76949" y="461698"/>
                  </a:lnTo>
                  <a:lnTo>
                    <a:pt x="46997" y="455651"/>
                  </a:lnTo>
                  <a:lnTo>
                    <a:pt x="22537" y="439160"/>
                  </a:lnTo>
                  <a:lnTo>
                    <a:pt x="6047" y="414700"/>
                  </a:lnTo>
                  <a:lnTo>
                    <a:pt x="0" y="384748"/>
                  </a:lnTo>
                  <a:lnTo>
                    <a:pt x="0" y="269323"/>
                  </a:lnTo>
                  <a:lnTo>
                    <a:pt x="0" y="76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8051" y="3482985"/>
              <a:ext cx="2961640" cy="553085"/>
            </a:xfrm>
            <a:custGeom>
              <a:avLst/>
              <a:gdLst/>
              <a:ahLst/>
              <a:cxnLst/>
              <a:rect l="l" t="t" r="r" b="b"/>
              <a:pathLst>
                <a:path w="2961640" h="553085">
                  <a:moveTo>
                    <a:pt x="2421240" y="552897"/>
                  </a:moveTo>
                  <a:lnTo>
                    <a:pt x="92149" y="552897"/>
                  </a:lnTo>
                  <a:lnTo>
                    <a:pt x="56280" y="545656"/>
                  </a:lnTo>
                  <a:lnTo>
                    <a:pt x="26990" y="525907"/>
                  </a:lnTo>
                  <a:lnTo>
                    <a:pt x="7241" y="496616"/>
                  </a:lnTo>
                  <a:lnTo>
                    <a:pt x="0" y="460748"/>
                  </a:lnTo>
                  <a:lnTo>
                    <a:pt x="0" y="92149"/>
                  </a:lnTo>
                  <a:lnTo>
                    <a:pt x="7241" y="56280"/>
                  </a:lnTo>
                  <a:lnTo>
                    <a:pt x="26990" y="26990"/>
                  </a:lnTo>
                  <a:lnTo>
                    <a:pt x="56280" y="7241"/>
                  </a:lnTo>
                  <a:lnTo>
                    <a:pt x="92149" y="0"/>
                  </a:lnTo>
                  <a:lnTo>
                    <a:pt x="2421240" y="0"/>
                  </a:lnTo>
                  <a:lnTo>
                    <a:pt x="2472364" y="15482"/>
                  </a:lnTo>
                  <a:lnTo>
                    <a:pt x="2506375" y="56885"/>
                  </a:lnTo>
                  <a:lnTo>
                    <a:pt x="2513389" y="92149"/>
                  </a:lnTo>
                  <a:lnTo>
                    <a:pt x="2513389" y="322523"/>
                  </a:lnTo>
                  <a:lnTo>
                    <a:pt x="2961024" y="330190"/>
                  </a:lnTo>
                  <a:lnTo>
                    <a:pt x="2513389" y="460748"/>
                  </a:lnTo>
                  <a:lnTo>
                    <a:pt x="2506148" y="496616"/>
                  </a:lnTo>
                  <a:lnTo>
                    <a:pt x="2486399" y="525907"/>
                  </a:lnTo>
                  <a:lnTo>
                    <a:pt x="2457109" y="545656"/>
                  </a:lnTo>
                  <a:lnTo>
                    <a:pt x="2421240" y="552897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8051" y="3482985"/>
              <a:ext cx="2961640" cy="553085"/>
            </a:xfrm>
            <a:custGeom>
              <a:avLst/>
              <a:gdLst/>
              <a:ahLst/>
              <a:cxnLst/>
              <a:rect l="l" t="t" r="r" b="b"/>
              <a:pathLst>
                <a:path w="2961640" h="553085">
                  <a:moveTo>
                    <a:pt x="0" y="92149"/>
                  </a:moveTo>
                  <a:lnTo>
                    <a:pt x="7241" y="56280"/>
                  </a:lnTo>
                  <a:lnTo>
                    <a:pt x="26990" y="26990"/>
                  </a:lnTo>
                  <a:lnTo>
                    <a:pt x="56280" y="7241"/>
                  </a:lnTo>
                  <a:lnTo>
                    <a:pt x="92149" y="0"/>
                  </a:lnTo>
                  <a:lnTo>
                    <a:pt x="1466144" y="0"/>
                  </a:lnTo>
                  <a:lnTo>
                    <a:pt x="2094491" y="0"/>
                  </a:lnTo>
                  <a:lnTo>
                    <a:pt x="2421240" y="0"/>
                  </a:lnTo>
                  <a:lnTo>
                    <a:pt x="2439301" y="1786"/>
                  </a:lnTo>
                  <a:lnTo>
                    <a:pt x="2486400" y="26990"/>
                  </a:lnTo>
                  <a:lnTo>
                    <a:pt x="2511602" y="74088"/>
                  </a:lnTo>
                  <a:lnTo>
                    <a:pt x="2513389" y="92149"/>
                  </a:lnTo>
                  <a:lnTo>
                    <a:pt x="2513389" y="322523"/>
                  </a:lnTo>
                  <a:lnTo>
                    <a:pt x="2961024" y="330190"/>
                  </a:lnTo>
                  <a:lnTo>
                    <a:pt x="2513389" y="460748"/>
                  </a:lnTo>
                  <a:lnTo>
                    <a:pt x="2506148" y="496616"/>
                  </a:lnTo>
                  <a:lnTo>
                    <a:pt x="2486399" y="525907"/>
                  </a:lnTo>
                  <a:lnTo>
                    <a:pt x="2457109" y="545656"/>
                  </a:lnTo>
                  <a:lnTo>
                    <a:pt x="2421240" y="552897"/>
                  </a:lnTo>
                  <a:lnTo>
                    <a:pt x="2094491" y="552897"/>
                  </a:lnTo>
                  <a:lnTo>
                    <a:pt x="1466144" y="552897"/>
                  </a:lnTo>
                  <a:lnTo>
                    <a:pt x="92149" y="552897"/>
                  </a:lnTo>
                  <a:lnTo>
                    <a:pt x="56280" y="545656"/>
                  </a:lnTo>
                  <a:lnTo>
                    <a:pt x="26990" y="525907"/>
                  </a:lnTo>
                  <a:lnTo>
                    <a:pt x="7241" y="496616"/>
                  </a:lnTo>
                  <a:lnTo>
                    <a:pt x="0" y="460748"/>
                  </a:lnTo>
                  <a:lnTo>
                    <a:pt x="0" y="322523"/>
                  </a:lnTo>
                  <a:lnTo>
                    <a:pt x="0" y="921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31088" y="2352419"/>
            <a:ext cx="2210435" cy="59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spc="65" dirty="0">
                <a:solidFill>
                  <a:srgbClr val="585858"/>
                </a:solidFill>
                <a:latin typeface="Calibri"/>
                <a:cs typeface="Calibri"/>
              </a:rPr>
              <a:t>Not </a:t>
            </a:r>
            <a:r>
              <a:rPr sz="1300" i="1" spc="75" dirty="0">
                <a:solidFill>
                  <a:srgbClr val="585858"/>
                </a:solidFill>
                <a:latin typeface="Calibri"/>
                <a:cs typeface="Calibri"/>
              </a:rPr>
              <a:t>supported </a:t>
            </a:r>
            <a:r>
              <a:rPr sz="1300" i="1" spc="70" dirty="0">
                <a:solidFill>
                  <a:srgbClr val="585858"/>
                </a:solidFill>
                <a:latin typeface="Calibri"/>
                <a:cs typeface="Calibri"/>
              </a:rPr>
              <a:t>by</a:t>
            </a:r>
            <a:r>
              <a:rPr sz="1300" i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i="1" spc="85" dirty="0">
                <a:solidFill>
                  <a:srgbClr val="585858"/>
                </a:solidFill>
                <a:latin typeface="Calibri"/>
                <a:cs typeface="Calibri"/>
              </a:rPr>
              <a:t>documents</a:t>
            </a:r>
            <a:endParaRPr sz="13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1205"/>
              </a:spcBef>
            </a:pPr>
            <a:r>
              <a:rPr sz="1400" spc="50" dirty="0">
                <a:latin typeface="Calibri"/>
                <a:cs typeface="Calibri"/>
              </a:rPr>
              <a:t>Most </a:t>
            </a:r>
            <a:r>
              <a:rPr sz="1400" spc="60" dirty="0">
                <a:latin typeface="Calibri"/>
                <a:cs typeface="Calibri"/>
              </a:rPr>
              <a:t>love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chocolate.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1088" y="3206328"/>
            <a:ext cx="2035175" cy="7721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00" i="1" spc="70" dirty="0">
                <a:solidFill>
                  <a:srgbClr val="585858"/>
                </a:solidFill>
                <a:latin typeface="Calibri"/>
                <a:cs typeface="Calibri"/>
              </a:rPr>
              <a:t>Subjective</a:t>
            </a:r>
            <a:r>
              <a:rPr sz="1300" i="1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i="1" spc="50" dirty="0">
                <a:solidFill>
                  <a:srgbClr val="585858"/>
                </a:solidFill>
                <a:latin typeface="Calibri"/>
                <a:cs typeface="Calibri"/>
              </a:rPr>
              <a:t>information</a:t>
            </a:r>
            <a:endParaRPr sz="1300">
              <a:latin typeface="Calibri"/>
              <a:cs typeface="Calibri"/>
            </a:endParaRPr>
          </a:p>
          <a:p>
            <a:pPr marL="39370" marR="5080">
              <a:lnSpc>
                <a:spcPts val="1650"/>
              </a:lnSpc>
              <a:spcBef>
                <a:spcPts val="595"/>
              </a:spcBef>
            </a:pPr>
            <a:r>
              <a:rPr sz="1400" spc="20" dirty="0">
                <a:latin typeface="Calibri"/>
                <a:cs typeface="Calibri"/>
              </a:rPr>
              <a:t>I </a:t>
            </a:r>
            <a:r>
              <a:rPr sz="1400" spc="50" dirty="0">
                <a:latin typeface="Calibri"/>
                <a:cs typeface="Calibri"/>
              </a:rPr>
              <a:t>eat apples </a:t>
            </a:r>
            <a:r>
              <a:rPr sz="1400" spc="55" dirty="0">
                <a:latin typeface="Calibri"/>
                <a:cs typeface="Calibri"/>
              </a:rPr>
              <a:t>with </a:t>
            </a:r>
            <a:r>
              <a:rPr sz="1400" spc="70" dirty="0">
                <a:latin typeface="Calibri"/>
                <a:cs typeface="Calibri"/>
              </a:rPr>
              <a:t>my </a:t>
            </a:r>
            <a:r>
              <a:rPr sz="1400" spc="100" dirty="0">
                <a:latin typeface="Calibri"/>
                <a:cs typeface="Calibri"/>
              </a:rPr>
              <a:t>dog  </a:t>
            </a:r>
            <a:r>
              <a:rPr sz="1400" spc="50" dirty="0">
                <a:latin typeface="Calibri"/>
                <a:cs typeface="Calibri"/>
              </a:rPr>
              <a:t>everyday.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1088" y="1438021"/>
            <a:ext cx="22834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spc="50" dirty="0">
                <a:solidFill>
                  <a:srgbClr val="585858"/>
                </a:solidFill>
                <a:latin typeface="Calibri"/>
                <a:cs typeface="Calibri"/>
              </a:rPr>
              <a:t>Is </a:t>
            </a:r>
            <a:r>
              <a:rPr sz="1300" i="1" spc="75" dirty="0">
                <a:solidFill>
                  <a:srgbClr val="585858"/>
                </a:solidFill>
                <a:latin typeface="Calibri"/>
                <a:cs typeface="Calibri"/>
              </a:rPr>
              <a:t>supported </a:t>
            </a:r>
            <a:r>
              <a:rPr sz="1300" i="1" spc="70" dirty="0">
                <a:solidFill>
                  <a:srgbClr val="585858"/>
                </a:solidFill>
                <a:latin typeface="Calibri"/>
                <a:cs typeface="Calibri"/>
              </a:rPr>
              <a:t>by</a:t>
            </a:r>
            <a:r>
              <a:rPr sz="1300" i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i="1" spc="85" dirty="0">
                <a:solidFill>
                  <a:srgbClr val="585858"/>
                </a:solidFill>
                <a:latin typeface="Calibri"/>
                <a:cs typeface="Calibri"/>
              </a:rPr>
              <a:t>documents</a:t>
            </a:r>
            <a:endParaRPr sz="1300" dirty="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1435"/>
              </a:spcBef>
            </a:pPr>
            <a:r>
              <a:rPr sz="1400" spc="75" dirty="0">
                <a:latin typeface="Calibri"/>
                <a:cs typeface="Calibri"/>
              </a:rPr>
              <a:t>Carrots </a:t>
            </a:r>
            <a:r>
              <a:rPr sz="1400" spc="80" dirty="0">
                <a:latin typeface="Calibri"/>
                <a:cs typeface="Calibri"/>
              </a:rPr>
              <a:t>and </a:t>
            </a:r>
            <a:r>
              <a:rPr sz="1400" spc="55" dirty="0">
                <a:latin typeface="Calibri"/>
                <a:cs typeface="Calibri"/>
              </a:rPr>
              <a:t>apples </a:t>
            </a:r>
            <a:r>
              <a:rPr sz="1400" spc="60" dirty="0">
                <a:latin typeface="Calibri"/>
                <a:cs typeface="Calibri"/>
              </a:rPr>
              <a:t>are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safe.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8339" y="2992104"/>
            <a:ext cx="9848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9525" algn="ctr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latin typeface="Calibri"/>
                <a:cs typeface="Calibri"/>
              </a:rPr>
              <a:t>LMs </a:t>
            </a:r>
            <a:r>
              <a:rPr sz="1400" spc="55" dirty="0">
                <a:latin typeface="Calibri"/>
                <a:cs typeface="Calibri"/>
              </a:rPr>
              <a:t>can  </a:t>
            </a:r>
            <a:r>
              <a:rPr sz="1400" spc="40" dirty="0">
                <a:latin typeface="Calibri"/>
                <a:cs typeface="Calibri"/>
              </a:rPr>
              <a:t>hallucinate  </a:t>
            </a:r>
            <a:r>
              <a:rPr sz="1400" spc="45" dirty="0">
                <a:latin typeface="Calibri"/>
                <a:cs typeface="Calibri"/>
              </a:rPr>
              <a:t>this </a:t>
            </a:r>
            <a:r>
              <a:rPr sz="1400" spc="75" dirty="0">
                <a:latin typeface="Calibri"/>
                <a:cs typeface="Calibri"/>
              </a:rPr>
              <a:t>type </a:t>
            </a:r>
            <a:r>
              <a:rPr sz="1400" spc="65" dirty="0">
                <a:latin typeface="Calibri"/>
                <a:cs typeface="Calibri"/>
              </a:rPr>
              <a:t>of  </a:t>
            </a:r>
            <a:r>
              <a:rPr sz="1400" spc="45" dirty="0">
                <a:latin typeface="Calibri"/>
                <a:cs typeface="Calibri"/>
              </a:rPr>
              <a:t>information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81527" y="2627539"/>
            <a:ext cx="163195" cy="1437640"/>
          </a:xfrm>
          <a:custGeom>
            <a:avLst/>
            <a:gdLst/>
            <a:ahLst/>
            <a:cxnLst/>
            <a:rect l="l" t="t" r="r" b="b"/>
            <a:pathLst>
              <a:path w="163195" h="1437639">
                <a:moveTo>
                  <a:pt x="162599" y="1437594"/>
                </a:moveTo>
                <a:lnTo>
                  <a:pt x="130953" y="1431205"/>
                </a:lnTo>
                <a:lnTo>
                  <a:pt x="105111" y="1413782"/>
                </a:lnTo>
                <a:lnTo>
                  <a:pt x="87688" y="1387940"/>
                </a:lnTo>
                <a:lnTo>
                  <a:pt x="81299" y="1356294"/>
                </a:lnTo>
                <a:lnTo>
                  <a:pt x="81299" y="800096"/>
                </a:lnTo>
                <a:lnTo>
                  <a:pt x="74910" y="768451"/>
                </a:lnTo>
                <a:lnTo>
                  <a:pt x="57487" y="742609"/>
                </a:lnTo>
                <a:lnTo>
                  <a:pt x="31645" y="725186"/>
                </a:lnTo>
                <a:lnTo>
                  <a:pt x="0" y="718797"/>
                </a:lnTo>
                <a:lnTo>
                  <a:pt x="31645" y="712408"/>
                </a:lnTo>
                <a:lnTo>
                  <a:pt x="57487" y="694984"/>
                </a:lnTo>
                <a:lnTo>
                  <a:pt x="74910" y="669142"/>
                </a:lnTo>
                <a:lnTo>
                  <a:pt x="81299" y="637497"/>
                </a:lnTo>
                <a:lnTo>
                  <a:pt x="81299" y="81299"/>
                </a:lnTo>
                <a:lnTo>
                  <a:pt x="87688" y="49654"/>
                </a:lnTo>
                <a:lnTo>
                  <a:pt x="105111" y="23812"/>
                </a:lnTo>
                <a:lnTo>
                  <a:pt x="130953" y="6388"/>
                </a:lnTo>
                <a:lnTo>
                  <a:pt x="162599" y="0"/>
                </a:lnTo>
              </a:path>
            </a:pathLst>
          </a:custGeom>
          <a:ln w="952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2874" y="3245930"/>
            <a:ext cx="1625600" cy="739775"/>
            <a:chOff x="6812874" y="3245930"/>
            <a:chExt cx="1625600" cy="739775"/>
          </a:xfrm>
        </p:grpSpPr>
        <p:sp>
          <p:nvSpPr>
            <p:cNvPr id="3" name="object 3"/>
            <p:cNvSpPr/>
            <p:nvPr/>
          </p:nvSpPr>
          <p:spPr>
            <a:xfrm>
              <a:off x="6812874" y="3245930"/>
              <a:ext cx="1625321" cy="7394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74786" y="3288793"/>
              <a:ext cx="1501775" cy="615950"/>
            </a:xfrm>
            <a:custGeom>
              <a:avLst/>
              <a:gdLst/>
              <a:ahLst/>
              <a:cxnLst/>
              <a:rect l="l" t="t" r="r" b="b"/>
              <a:pathLst>
                <a:path w="1501775" h="615950">
                  <a:moveTo>
                    <a:pt x="1501496" y="615598"/>
                  </a:moveTo>
                  <a:lnTo>
                    <a:pt x="0" y="615598"/>
                  </a:lnTo>
                  <a:lnTo>
                    <a:pt x="0" y="0"/>
                  </a:lnTo>
                  <a:lnTo>
                    <a:pt x="1501496" y="0"/>
                  </a:lnTo>
                  <a:lnTo>
                    <a:pt x="1501496" y="615598"/>
                  </a:lnTo>
                  <a:close/>
                </a:path>
              </a:pathLst>
            </a:custGeom>
            <a:solidFill>
              <a:srgbClr val="34A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86" y="3288793"/>
              <a:ext cx="1501775" cy="615950"/>
            </a:xfrm>
            <a:custGeom>
              <a:avLst/>
              <a:gdLst/>
              <a:ahLst/>
              <a:cxnLst/>
              <a:rect l="l" t="t" r="r" b="b"/>
              <a:pathLst>
                <a:path w="1501775" h="615950">
                  <a:moveTo>
                    <a:pt x="0" y="0"/>
                  </a:moveTo>
                  <a:lnTo>
                    <a:pt x="1501496" y="0"/>
                  </a:lnTo>
                  <a:lnTo>
                    <a:pt x="1501496" y="615598"/>
                  </a:lnTo>
                  <a:lnTo>
                    <a:pt x="0" y="615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74786" y="3288793"/>
            <a:ext cx="1501775" cy="6159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7020" marR="179705" indent="-57785">
              <a:lnSpc>
                <a:spcPct val="100000"/>
              </a:lnSpc>
              <a:spcBef>
                <a:spcPts val="615"/>
              </a:spcBef>
            </a:pPr>
            <a:r>
              <a:rPr sz="1400" spc="90" dirty="0">
                <a:solidFill>
                  <a:srgbClr val="EDEDED"/>
                </a:solidFill>
                <a:latin typeface="Calibri"/>
                <a:cs typeface="Calibri"/>
              </a:rPr>
              <a:t>Less </a:t>
            </a:r>
            <a:r>
              <a:rPr sz="1400" spc="45" dirty="0">
                <a:solidFill>
                  <a:srgbClr val="EDEDED"/>
                </a:solidFill>
                <a:latin typeface="Calibri"/>
                <a:cs typeface="Calibri"/>
              </a:rPr>
              <a:t>external  information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00" y="2908778"/>
            <a:ext cx="527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latin typeface="Calibri"/>
                <a:cs typeface="Calibri"/>
              </a:rPr>
              <a:t>Base 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100" dirty="0">
                <a:latin typeface="Calibri"/>
                <a:cs typeface="Calibri"/>
              </a:rPr>
              <a:t>o</a:t>
            </a:r>
            <a:r>
              <a:rPr sz="1400" spc="90" dirty="0">
                <a:latin typeface="Calibri"/>
                <a:cs typeface="Calibri"/>
              </a:rPr>
              <a:t>d</a:t>
            </a:r>
            <a:r>
              <a:rPr sz="1400" spc="30" dirty="0">
                <a:latin typeface="Calibri"/>
                <a:cs typeface="Calibri"/>
              </a:rPr>
              <a:t>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298" y="3833276"/>
            <a:ext cx="814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latin typeface="Calibri"/>
                <a:cs typeface="Calibri"/>
              </a:rPr>
              <a:t>+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controls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8320" y="2800006"/>
            <a:ext cx="5081905" cy="617855"/>
            <a:chOff x="1548320" y="2800006"/>
            <a:chExt cx="5081905" cy="617855"/>
          </a:xfrm>
        </p:grpSpPr>
        <p:sp>
          <p:nvSpPr>
            <p:cNvPr id="10" name="object 10"/>
            <p:cNvSpPr/>
            <p:nvPr/>
          </p:nvSpPr>
          <p:spPr>
            <a:xfrm>
              <a:off x="1548320" y="2800006"/>
              <a:ext cx="5081853" cy="6176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0229" y="2842863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4875719" y="493798"/>
                  </a:move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4875719" y="0"/>
                  </a:lnTo>
                  <a:lnTo>
                    <a:pt x="4921379" y="13827"/>
                  </a:lnTo>
                  <a:lnTo>
                    <a:pt x="4951754" y="50804"/>
                  </a:lnTo>
                  <a:lnTo>
                    <a:pt x="4958018" y="82299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3" y="487330"/>
                  </a:lnTo>
                  <a:lnTo>
                    <a:pt x="4875719" y="493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0229" y="2842863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278037" y="82299"/>
                  </a:move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1058034" y="0"/>
                  </a:lnTo>
                  <a:lnTo>
                    <a:pt x="2228029" y="0"/>
                  </a:lnTo>
                  <a:lnTo>
                    <a:pt x="4875719" y="0"/>
                  </a:lnTo>
                  <a:lnTo>
                    <a:pt x="4891849" y="1595"/>
                  </a:lnTo>
                  <a:lnTo>
                    <a:pt x="4933913" y="24104"/>
                  </a:lnTo>
                  <a:lnTo>
                    <a:pt x="4956422" y="66168"/>
                  </a:lnTo>
                  <a:lnTo>
                    <a:pt x="4958018" y="82299"/>
                  </a:lnTo>
                  <a:lnTo>
                    <a:pt x="4958018" y="288048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3" y="487330"/>
                  </a:lnTo>
                  <a:lnTo>
                    <a:pt x="4875719" y="493798"/>
                  </a:lnTo>
                  <a:lnTo>
                    <a:pt x="2228029" y="493798"/>
                  </a:lnTo>
                  <a:lnTo>
                    <a:pt x="1058034" y="493798"/>
                  </a:ln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85400" y="2860404"/>
            <a:ext cx="44704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it’s 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spice! </a:t>
            </a:r>
            <a:r>
              <a:rPr sz="1400" spc="75" dirty="0">
                <a:latin typeface="Calibri"/>
                <a:cs typeface="Calibri"/>
              </a:rPr>
              <a:t>curry </a:t>
            </a:r>
            <a:r>
              <a:rPr sz="1400" spc="40" dirty="0">
                <a:latin typeface="Calibri"/>
                <a:cs typeface="Calibri"/>
              </a:rPr>
              <a:t>is </a:t>
            </a:r>
            <a:r>
              <a:rPr sz="1400" spc="65" dirty="0">
                <a:latin typeface="Calibri"/>
                <a:cs typeface="Calibri"/>
              </a:rPr>
              <a:t>an </a:t>
            </a:r>
            <a:r>
              <a:rPr sz="1400" spc="35" dirty="0">
                <a:latin typeface="Calibri"/>
                <a:cs typeface="Calibri"/>
              </a:rPr>
              <a:t>umbrella </a:t>
            </a:r>
            <a:r>
              <a:rPr sz="1400" spc="50" dirty="0">
                <a:latin typeface="Calibri"/>
                <a:cs typeface="Calibri"/>
              </a:rPr>
              <a:t>term </a:t>
            </a:r>
            <a:r>
              <a:rPr sz="1400" spc="45" dirty="0">
                <a:latin typeface="Calibri"/>
                <a:cs typeface="Calibri"/>
              </a:rPr>
              <a:t>referring </a:t>
            </a:r>
            <a:r>
              <a:rPr sz="1400" spc="50" dirty="0">
                <a:latin typeface="Calibri"/>
                <a:cs typeface="Calibri"/>
              </a:rPr>
              <a:t>to </a:t>
            </a:r>
            <a:r>
              <a:rPr sz="1400" spc="60" dirty="0">
                <a:latin typeface="Calibri"/>
                <a:cs typeface="Calibri"/>
              </a:rPr>
              <a:t>a  </a:t>
            </a:r>
            <a:r>
              <a:rPr sz="1400" spc="70" dirty="0">
                <a:latin typeface="Calibri"/>
                <a:cs typeface="Calibri"/>
              </a:rPr>
              <a:t>number </a:t>
            </a:r>
            <a:r>
              <a:rPr sz="1400" spc="50" dirty="0">
                <a:latin typeface="Calibri"/>
                <a:cs typeface="Calibri"/>
              </a:rPr>
              <a:t>of </a:t>
            </a:r>
            <a:r>
              <a:rPr sz="1400" spc="75" dirty="0">
                <a:latin typeface="Calibri"/>
                <a:cs typeface="Calibri"/>
              </a:rPr>
              <a:t>dishes </a:t>
            </a:r>
            <a:r>
              <a:rPr sz="1400" spc="45" dirty="0">
                <a:latin typeface="Calibri"/>
                <a:cs typeface="Calibri"/>
              </a:rPr>
              <a:t>originating </a:t>
            </a:r>
            <a:r>
              <a:rPr sz="1400" spc="50" dirty="0">
                <a:latin typeface="Calibri"/>
                <a:cs typeface="Calibri"/>
              </a:rPr>
              <a:t>in the </a:t>
            </a:r>
            <a:r>
              <a:rPr sz="1400" spc="40" dirty="0">
                <a:latin typeface="Calibri"/>
                <a:cs typeface="Calibri"/>
              </a:rPr>
              <a:t>indian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subcontinent.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48320" y="3677704"/>
            <a:ext cx="5081905" cy="617855"/>
            <a:chOff x="1548320" y="3677704"/>
            <a:chExt cx="5081905" cy="617855"/>
          </a:xfrm>
        </p:grpSpPr>
        <p:sp>
          <p:nvSpPr>
            <p:cNvPr id="15" name="object 15"/>
            <p:cNvSpPr/>
            <p:nvPr/>
          </p:nvSpPr>
          <p:spPr>
            <a:xfrm>
              <a:off x="1548320" y="3677704"/>
              <a:ext cx="5081853" cy="6176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0229" y="3720559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4875719" y="493798"/>
                  </a:move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4875719" y="0"/>
                  </a:lnTo>
                  <a:lnTo>
                    <a:pt x="4921379" y="13827"/>
                  </a:lnTo>
                  <a:lnTo>
                    <a:pt x="4951754" y="50804"/>
                  </a:lnTo>
                  <a:lnTo>
                    <a:pt x="4958018" y="82299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3" y="487330"/>
                  </a:lnTo>
                  <a:lnTo>
                    <a:pt x="4875719" y="493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0229" y="3720559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278037" y="82299"/>
                  </a:move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1058034" y="0"/>
                  </a:lnTo>
                  <a:lnTo>
                    <a:pt x="2228029" y="0"/>
                  </a:lnTo>
                  <a:lnTo>
                    <a:pt x="4875719" y="0"/>
                  </a:lnTo>
                  <a:lnTo>
                    <a:pt x="4891849" y="1595"/>
                  </a:lnTo>
                  <a:lnTo>
                    <a:pt x="4933913" y="24104"/>
                  </a:lnTo>
                  <a:lnTo>
                    <a:pt x="4956422" y="66168"/>
                  </a:lnTo>
                  <a:lnTo>
                    <a:pt x="4958018" y="82299"/>
                  </a:lnTo>
                  <a:lnTo>
                    <a:pt x="4958018" y="288048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3" y="487330"/>
                  </a:lnTo>
                  <a:lnTo>
                    <a:pt x="4875719" y="493798"/>
                  </a:lnTo>
                  <a:lnTo>
                    <a:pt x="2228029" y="493798"/>
                  </a:lnTo>
                  <a:lnTo>
                    <a:pt x="1058034" y="493798"/>
                  </a:ln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85400" y="3738102"/>
            <a:ext cx="42056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Calibri"/>
                <a:cs typeface="Calibri"/>
              </a:rPr>
              <a:t>it’s </a:t>
            </a:r>
            <a:r>
              <a:rPr sz="1400" spc="70" dirty="0">
                <a:latin typeface="Calibri"/>
                <a:cs typeface="Calibri"/>
              </a:rPr>
              <a:t>an </a:t>
            </a:r>
            <a:r>
              <a:rPr sz="1400" spc="40" dirty="0">
                <a:latin typeface="Calibri"/>
                <a:cs typeface="Calibri"/>
              </a:rPr>
              <a:t>umbrella </a:t>
            </a:r>
            <a:r>
              <a:rPr sz="1400" spc="50" dirty="0">
                <a:latin typeface="Calibri"/>
                <a:cs typeface="Calibri"/>
              </a:rPr>
              <a:t>term </a:t>
            </a:r>
            <a:r>
              <a:rPr sz="1400" spc="45" dirty="0">
                <a:latin typeface="Calibri"/>
                <a:cs typeface="Calibri"/>
              </a:rPr>
              <a:t>referring </a:t>
            </a:r>
            <a:r>
              <a:rPr sz="1400" spc="55" dirty="0">
                <a:latin typeface="Calibri"/>
                <a:cs typeface="Calibri"/>
              </a:rPr>
              <a:t>to </a:t>
            </a:r>
            <a:r>
              <a:rPr sz="1400" spc="60" dirty="0">
                <a:latin typeface="Calibri"/>
                <a:cs typeface="Calibri"/>
              </a:rPr>
              <a:t>a </a:t>
            </a:r>
            <a:r>
              <a:rPr sz="1400" spc="70" dirty="0">
                <a:latin typeface="Calibri"/>
                <a:cs typeface="Calibri"/>
              </a:rPr>
              <a:t>number </a:t>
            </a:r>
            <a:r>
              <a:rPr sz="1400" spc="45" dirty="0">
                <a:latin typeface="Calibri"/>
                <a:cs typeface="Calibri"/>
              </a:rPr>
              <a:t>of </a:t>
            </a:r>
            <a:r>
              <a:rPr sz="1400" spc="75" dirty="0">
                <a:latin typeface="Calibri"/>
                <a:cs typeface="Calibri"/>
              </a:rPr>
              <a:t>dishes  </a:t>
            </a:r>
            <a:r>
              <a:rPr sz="1400" spc="45" dirty="0">
                <a:latin typeface="Calibri"/>
                <a:cs typeface="Calibri"/>
              </a:rPr>
              <a:t>originating </a:t>
            </a:r>
            <a:r>
              <a:rPr sz="1400" spc="50" dirty="0">
                <a:latin typeface="Calibri"/>
                <a:cs typeface="Calibri"/>
              </a:rPr>
              <a:t>in the </a:t>
            </a:r>
            <a:r>
              <a:rPr sz="1400" spc="55" dirty="0">
                <a:latin typeface="Calibri"/>
                <a:cs typeface="Calibri"/>
              </a:rPr>
              <a:t>indian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subcontinent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7769" y="575435"/>
            <a:ext cx="5429250" cy="578485"/>
            <a:chOff x="447769" y="575435"/>
            <a:chExt cx="5429250" cy="578485"/>
          </a:xfrm>
        </p:grpSpPr>
        <p:sp>
          <p:nvSpPr>
            <p:cNvPr id="20" name="object 20"/>
            <p:cNvSpPr/>
            <p:nvPr/>
          </p:nvSpPr>
          <p:spPr>
            <a:xfrm>
              <a:off x="452531" y="580197"/>
              <a:ext cx="5419725" cy="568960"/>
            </a:xfrm>
            <a:custGeom>
              <a:avLst/>
              <a:gdLst/>
              <a:ahLst/>
              <a:cxnLst/>
              <a:rect l="l" t="t" r="r" b="b"/>
              <a:pathLst>
                <a:path w="5419725" h="568960">
                  <a:moveTo>
                    <a:pt x="5419144" y="94749"/>
                  </a:moveTo>
                  <a:lnTo>
                    <a:pt x="371365" y="94749"/>
                  </a:lnTo>
                  <a:lnTo>
                    <a:pt x="378811" y="57868"/>
                  </a:lnTo>
                  <a:lnTo>
                    <a:pt x="399116" y="27751"/>
                  </a:lnTo>
                  <a:lnTo>
                    <a:pt x="429233" y="7445"/>
                  </a:lnTo>
                  <a:lnTo>
                    <a:pt x="466114" y="0"/>
                  </a:lnTo>
                  <a:lnTo>
                    <a:pt x="5324395" y="0"/>
                  </a:lnTo>
                  <a:lnTo>
                    <a:pt x="5376962" y="15919"/>
                  </a:lnTo>
                  <a:lnTo>
                    <a:pt x="5411932" y="58490"/>
                  </a:lnTo>
                  <a:lnTo>
                    <a:pt x="5419144" y="94749"/>
                  </a:lnTo>
                  <a:close/>
                </a:path>
                <a:path w="5419725" h="568960">
                  <a:moveTo>
                    <a:pt x="5324395" y="568497"/>
                  </a:moveTo>
                  <a:lnTo>
                    <a:pt x="466114" y="568497"/>
                  </a:lnTo>
                  <a:lnTo>
                    <a:pt x="429233" y="561051"/>
                  </a:lnTo>
                  <a:lnTo>
                    <a:pt x="399116" y="540746"/>
                  </a:lnTo>
                  <a:lnTo>
                    <a:pt x="378811" y="510628"/>
                  </a:lnTo>
                  <a:lnTo>
                    <a:pt x="371365" y="473748"/>
                  </a:lnTo>
                  <a:lnTo>
                    <a:pt x="371365" y="236874"/>
                  </a:lnTo>
                  <a:lnTo>
                    <a:pt x="0" y="81226"/>
                  </a:lnTo>
                  <a:lnTo>
                    <a:pt x="371365" y="94749"/>
                  </a:lnTo>
                  <a:lnTo>
                    <a:pt x="5419144" y="94749"/>
                  </a:lnTo>
                  <a:lnTo>
                    <a:pt x="5419144" y="473748"/>
                  </a:lnTo>
                  <a:lnTo>
                    <a:pt x="5411698" y="510628"/>
                  </a:lnTo>
                  <a:lnTo>
                    <a:pt x="5391393" y="540746"/>
                  </a:lnTo>
                  <a:lnTo>
                    <a:pt x="5361276" y="561051"/>
                  </a:lnTo>
                  <a:lnTo>
                    <a:pt x="5324395" y="56849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531" y="580197"/>
              <a:ext cx="5419725" cy="568960"/>
            </a:xfrm>
            <a:custGeom>
              <a:avLst/>
              <a:gdLst/>
              <a:ahLst/>
              <a:cxnLst/>
              <a:rect l="l" t="t" r="r" b="b"/>
              <a:pathLst>
                <a:path w="5419725" h="568960">
                  <a:moveTo>
                    <a:pt x="371365" y="94749"/>
                  </a:moveTo>
                  <a:lnTo>
                    <a:pt x="378811" y="57868"/>
                  </a:lnTo>
                  <a:lnTo>
                    <a:pt x="399116" y="27751"/>
                  </a:lnTo>
                  <a:lnTo>
                    <a:pt x="429233" y="7445"/>
                  </a:lnTo>
                  <a:lnTo>
                    <a:pt x="466114" y="0"/>
                  </a:lnTo>
                  <a:lnTo>
                    <a:pt x="1212661" y="0"/>
                  </a:lnTo>
                  <a:lnTo>
                    <a:pt x="2474606" y="0"/>
                  </a:lnTo>
                  <a:lnTo>
                    <a:pt x="5324395" y="0"/>
                  </a:lnTo>
                  <a:lnTo>
                    <a:pt x="5342966" y="1837"/>
                  </a:lnTo>
                  <a:lnTo>
                    <a:pt x="5391393" y="27751"/>
                  </a:lnTo>
                  <a:lnTo>
                    <a:pt x="5417307" y="76178"/>
                  </a:lnTo>
                  <a:lnTo>
                    <a:pt x="5419144" y="94749"/>
                  </a:lnTo>
                  <a:lnTo>
                    <a:pt x="5419144" y="236874"/>
                  </a:lnTo>
                  <a:lnTo>
                    <a:pt x="5419144" y="473748"/>
                  </a:lnTo>
                  <a:lnTo>
                    <a:pt x="5411698" y="510628"/>
                  </a:lnTo>
                  <a:lnTo>
                    <a:pt x="5391393" y="540746"/>
                  </a:lnTo>
                  <a:lnTo>
                    <a:pt x="5361276" y="561051"/>
                  </a:lnTo>
                  <a:lnTo>
                    <a:pt x="5324395" y="568497"/>
                  </a:lnTo>
                  <a:lnTo>
                    <a:pt x="2474606" y="568497"/>
                  </a:lnTo>
                  <a:lnTo>
                    <a:pt x="1212661" y="568497"/>
                  </a:lnTo>
                  <a:lnTo>
                    <a:pt x="466114" y="568497"/>
                  </a:lnTo>
                  <a:lnTo>
                    <a:pt x="429233" y="561051"/>
                  </a:lnTo>
                  <a:lnTo>
                    <a:pt x="399116" y="540746"/>
                  </a:lnTo>
                  <a:lnTo>
                    <a:pt x="378811" y="510628"/>
                  </a:lnTo>
                  <a:lnTo>
                    <a:pt x="371365" y="473748"/>
                  </a:lnTo>
                  <a:lnTo>
                    <a:pt x="371365" y="236874"/>
                  </a:lnTo>
                  <a:lnTo>
                    <a:pt x="0" y="81226"/>
                  </a:lnTo>
                  <a:lnTo>
                    <a:pt x="371365" y="9474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24674" y="635083"/>
            <a:ext cx="43935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solidFill>
                  <a:srgbClr val="FFFFFF"/>
                </a:solidFill>
              </a:rPr>
              <a:t>What </a:t>
            </a:r>
            <a:r>
              <a:rPr sz="1400" spc="25" dirty="0">
                <a:solidFill>
                  <a:srgbClr val="FFFFFF"/>
                </a:solidFill>
              </a:rPr>
              <a:t>I </a:t>
            </a:r>
            <a:r>
              <a:rPr sz="1400" spc="55" dirty="0">
                <a:solidFill>
                  <a:srgbClr val="FFFFFF"/>
                </a:solidFill>
              </a:rPr>
              <a:t>do not </a:t>
            </a:r>
            <a:r>
              <a:rPr sz="1400" spc="60" dirty="0">
                <a:solidFill>
                  <a:srgbClr val="FFFFFF"/>
                </a:solidFill>
              </a:rPr>
              <a:t>understand, </a:t>
            </a:r>
            <a:r>
              <a:rPr sz="1400" spc="40" dirty="0">
                <a:solidFill>
                  <a:srgbClr val="FFFFFF"/>
                </a:solidFill>
              </a:rPr>
              <a:t>is </a:t>
            </a:r>
            <a:r>
              <a:rPr sz="1400" spc="65" dirty="0">
                <a:solidFill>
                  <a:srgbClr val="FFFFFF"/>
                </a:solidFill>
              </a:rPr>
              <a:t>curry </a:t>
            </a:r>
            <a:r>
              <a:rPr sz="1400" spc="75" dirty="0">
                <a:solidFill>
                  <a:srgbClr val="FFFFFF"/>
                </a:solidFill>
              </a:rPr>
              <a:t>a </a:t>
            </a:r>
            <a:r>
              <a:rPr sz="1400" spc="70" dirty="0">
                <a:solidFill>
                  <a:srgbClr val="FFFFFF"/>
                </a:solidFill>
              </a:rPr>
              <a:t>spice </a:t>
            </a:r>
            <a:r>
              <a:rPr sz="1400" spc="55" dirty="0">
                <a:solidFill>
                  <a:srgbClr val="FFFFFF"/>
                </a:solidFill>
              </a:rPr>
              <a:t>or </a:t>
            </a:r>
            <a:r>
              <a:rPr sz="1400" spc="60" dirty="0">
                <a:solidFill>
                  <a:srgbClr val="FFFFFF"/>
                </a:solidFill>
              </a:rPr>
              <a:t>a </a:t>
            </a:r>
            <a:r>
              <a:rPr sz="1400" spc="50" dirty="0">
                <a:solidFill>
                  <a:srgbClr val="FFFFFF"/>
                </a:solidFill>
              </a:rPr>
              <a:t>dish? </a:t>
            </a:r>
            <a:r>
              <a:rPr sz="1400" spc="40" dirty="0">
                <a:solidFill>
                  <a:srgbClr val="FFFFFF"/>
                </a:solidFill>
              </a:rPr>
              <a:t>or  </a:t>
            </a:r>
            <a:r>
              <a:rPr sz="1400" spc="60" dirty="0">
                <a:solidFill>
                  <a:srgbClr val="FFFFFF"/>
                </a:solidFill>
              </a:rPr>
              <a:t>both?</a:t>
            </a:r>
            <a:endParaRPr sz="1400"/>
          </a:p>
        </p:txBody>
      </p:sp>
      <p:grpSp>
        <p:nvGrpSpPr>
          <p:cNvPr id="23" name="object 23"/>
          <p:cNvGrpSpPr/>
          <p:nvPr/>
        </p:nvGrpSpPr>
        <p:grpSpPr>
          <a:xfrm>
            <a:off x="809609" y="1285357"/>
            <a:ext cx="4763135" cy="1048385"/>
            <a:chOff x="809609" y="1285357"/>
            <a:chExt cx="4763135" cy="1048385"/>
          </a:xfrm>
        </p:grpSpPr>
        <p:sp>
          <p:nvSpPr>
            <p:cNvPr id="24" name="object 24"/>
            <p:cNvSpPr/>
            <p:nvPr/>
          </p:nvSpPr>
          <p:spPr>
            <a:xfrm>
              <a:off x="823896" y="1299644"/>
              <a:ext cx="4734560" cy="1019810"/>
            </a:xfrm>
            <a:custGeom>
              <a:avLst/>
              <a:gdLst/>
              <a:ahLst/>
              <a:cxnLst/>
              <a:rect l="l" t="t" r="r" b="b"/>
              <a:pathLst>
                <a:path w="4734560" h="1019810">
                  <a:moveTo>
                    <a:pt x="1269054" y="1019581"/>
                  </a:moveTo>
                  <a:lnTo>
                    <a:pt x="1222008" y="1019462"/>
                  </a:lnTo>
                  <a:lnTo>
                    <a:pt x="1174138" y="1019147"/>
                  </a:lnTo>
                  <a:lnTo>
                    <a:pt x="1125416" y="1018634"/>
                  </a:lnTo>
                  <a:lnTo>
                    <a:pt x="1075814" y="1017915"/>
                  </a:lnTo>
                  <a:lnTo>
                    <a:pt x="1025302" y="1016988"/>
                  </a:lnTo>
                  <a:lnTo>
                    <a:pt x="973853" y="1015846"/>
                  </a:lnTo>
                  <a:lnTo>
                    <a:pt x="921438" y="1014485"/>
                  </a:lnTo>
                  <a:lnTo>
                    <a:pt x="868029" y="1012900"/>
                  </a:lnTo>
                  <a:lnTo>
                    <a:pt x="813597" y="1011086"/>
                  </a:lnTo>
                  <a:lnTo>
                    <a:pt x="758114" y="1009039"/>
                  </a:lnTo>
                  <a:lnTo>
                    <a:pt x="701552" y="1006752"/>
                  </a:lnTo>
                  <a:lnTo>
                    <a:pt x="643882" y="1004223"/>
                  </a:lnTo>
                  <a:lnTo>
                    <a:pt x="585076" y="1001445"/>
                  </a:lnTo>
                  <a:lnTo>
                    <a:pt x="525105" y="998414"/>
                  </a:lnTo>
                  <a:lnTo>
                    <a:pt x="463941" y="995125"/>
                  </a:lnTo>
                  <a:lnTo>
                    <a:pt x="401555" y="991573"/>
                  </a:lnTo>
                  <a:lnTo>
                    <a:pt x="337920" y="987754"/>
                  </a:lnTo>
                  <a:lnTo>
                    <a:pt x="273006" y="983661"/>
                  </a:lnTo>
                  <a:lnTo>
                    <a:pt x="206785" y="979292"/>
                  </a:lnTo>
                  <a:lnTo>
                    <a:pt x="139230" y="974640"/>
                  </a:lnTo>
                  <a:lnTo>
                    <a:pt x="70311" y="969701"/>
                  </a:lnTo>
                  <a:lnTo>
                    <a:pt x="0" y="964469"/>
                  </a:lnTo>
                  <a:lnTo>
                    <a:pt x="0" y="0"/>
                  </a:lnTo>
                  <a:lnTo>
                    <a:pt x="4734430" y="0"/>
                  </a:lnTo>
                  <a:lnTo>
                    <a:pt x="4734430" y="828204"/>
                  </a:lnTo>
                  <a:lnTo>
                    <a:pt x="4664119" y="828298"/>
                  </a:lnTo>
                  <a:lnTo>
                    <a:pt x="4595200" y="828576"/>
                  </a:lnTo>
                  <a:lnTo>
                    <a:pt x="4527645" y="829034"/>
                  </a:lnTo>
                  <a:lnTo>
                    <a:pt x="4461424" y="829667"/>
                  </a:lnTo>
                  <a:lnTo>
                    <a:pt x="4396510" y="830470"/>
                  </a:lnTo>
                  <a:lnTo>
                    <a:pt x="4332875" y="831437"/>
                  </a:lnTo>
                  <a:lnTo>
                    <a:pt x="4270489" y="832565"/>
                  </a:lnTo>
                  <a:lnTo>
                    <a:pt x="4209325" y="833848"/>
                  </a:lnTo>
                  <a:lnTo>
                    <a:pt x="4149354" y="835282"/>
                  </a:lnTo>
                  <a:lnTo>
                    <a:pt x="4090548" y="836861"/>
                  </a:lnTo>
                  <a:lnTo>
                    <a:pt x="4032878" y="838580"/>
                  </a:lnTo>
                  <a:lnTo>
                    <a:pt x="3976315" y="840436"/>
                  </a:lnTo>
                  <a:lnTo>
                    <a:pt x="3920833" y="842423"/>
                  </a:lnTo>
                  <a:lnTo>
                    <a:pt x="3866401" y="844535"/>
                  </a:lnTo>
                  <a:lnTo>
                    <a:pt x="3812992" y="846769"/>
                  </a:lnTo>
                  <a:lnTo>
                    <a:pt x="3760577" y="849120"/>
                  </a:lnTo>
                  <a:lnTo>
                    <a:pt x="3709128" y="851582"/>
                  </a:lnTo>
                  <a:lnTo>
                    <a:pt x="3658616" y="854150"/>
                  </a:lnTo>
                  <a:lnTo>
                    <a:pt x="3609014" y="856821"/>
                  </a:lnTo>
                  <a:lnTo>
                    <a:pt x="3560292" y="859588"/>
                  </a:lnTo>
                  <a:lnTo>
                    <a:pt x="3512422" y="862448"/>
                  </a:lnTo>
                  <a:lnTo>
                    <a:pt x="3465376" y="865394"/>
                  </a:lnTo>
                  <a:lnTo>
                    <a:pt x="3419125" y="868423"/>
                  </a:lnTo>
                  <a:lnTo>
                    <a:pt x="3373641" y="871530"/>
                  </a:lnTo>
                  <a:lnTo>
                    <a:pt x="3328896" y="874709"/>
                  </a:lnTo>
                  <a:lnTo>
                    <a:pt x="3284861" y="877956"/>
                  </a:lnTo>
                  <a:lnTo>
                    <a:pt x="3241508" y="881266"/>
                  </a:lnTo>
                  <a:lnTo>
                    <a:pt x="3198808" y="884634"/>
                  </a:lnTo>
                  <a:lnTo>
                    <a:pt x="3156733" y="888055"/>
                  </a:lnTo>
                  <a:lnTo>
                    <a:pt x="3115255" y="891524"/>
                  </a:lnTo>
                  <a:lnTo>
                    <a:pt x="3074345" y="895037"/>
                  </a:lnTo>
                  <a:lnTo>
                    <a:pt x="3033974" y="898589"/>
                  </a:lnTo>
                  <a:lnTo>
                    <a:pt x="2994115" y="902174"/>
                  </a:lnTo>
                  <a:lnTo>
                    <a:pt x="2954739" y="905788"/>
                  </a:lnTo>
                  <a:lnTo>
                    <a:pt x="2915817" y="909426"/>
                  </a:lnTo>
                  <a:lnTo>
                    <a:pt x="2877321" y="913084"/>
                  </a:lnTo>
                  <a:lnTo>
                    <a:pt x="2839224" y="916755"/>
                  </a:lnTo>
                  <a:lnTo>
                    <a:pt x="2764107" y="924122"/>
                  </a:lnTo>
                  <a:lnTo>
                    <a:pt x="2690240" y="931487"/>
                  </a:lnTo>
                  <a:lnTo>
                    <a:pt x="2581287" y="942448"/>
                  </a:lnTo>
                  <a:lnTo>
                    <a:pt x="2545348" y="946058"/>
                  </a:lnTo>
                  <a:lnTo>
                    <a:pt x="2473867" y="953187"/>
                  </a:lnTo>
                  <a:lnTo>
                    <a:pt x="2402728" y="960158"/>
                  </a:lnTo>
                  <a:lnTo>
                    <a:pt x="2331702" y="966934"/>
                  </a:lnTo>
                  <a:lnTo>
                    <a:pt x="2260562" y="973475"/>
                  </a:lnTo>
                  <a:lnTo>
                    <a:pt x="2189082" y="979743"/>
                  </a:lnTo>
                  <a:lnTo>
                    <a:pt x="2117033" y="985698"/>
                  </a:lnTo>
                  <a:lnTo>
                    <a:pt x="2044189" y="991302"/>
                  </a:lnTo>
                  <a:lnTo>
                    <a:pt x="1970323" y="996516"/>
                  </a:lnTo>
                  <a:lnTo>
                    <a:pt x="1895206" y="1001300"/>
                  </a:lnTo>
                  <a:lnTo>
                    <a:pt x="1857108" y="1003520"/>
                  </a:lnTo>
                  <a:lnTo>
                    <a:pt x="1818613" y="1005617"/>
                  </a:lnTo>
                  <a:lnTo>
                    <a:pt x="1779691" y="1007588"/>
                  </a:lnTo>
                  <a:lnTo>
                    <a:pt x="1740315" y="1009427"/>
                  </a:lnTo>
                  <a:lnTo>
                    <a:pt x="1700456" y="1011129"/>
                  </a:lnTo>
                  <a:lnTo>
                    <a:pt x="1660085" y="1012691"/>
                  </a:lnTo>
                  <a:lnTo>
                    <a:pt x="1619175" y="1014106"/>
                  </a:lnTo>
                  <a:lnTo>
                    <a:pt x="1577697" y="1015370"/>
                  </a:lnTo>
                  <a:lnTo>
                    <a:pt x="1535622" y="1016478"/>
                  </a:lnTo>
                  <a:lnTo>
                    <a:pt x="1492922" y="1017425"/>
                  </a:lnTo>
                  <a:lnTo>
                    <a:pt x="1449569" y="1018207"/>
                  </a:lnTo>
                  <a:lnTo>
                    <a:pt x="1405534" y="1018818"/>
                  </a:lnTo>
                  <a:lnTo>
                    <a:pt x="1360789" y="1019254"/>
                  </a:lnTo>
                  <a:lnTo>
                    <a:pt x="1315305" y="1019510"/>
                  </a:lnTo>
                  <a:lnTo>
                    <a:pt x="1269054" y="1019581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3896" y="1299644"/>
              <a:ext cx="4734560" cy="1019810"/>
            </a:xfrm>
            <a:custGeom>
              <a:avLst/>
              <a:gdLst/>
              <a:ahLst/>
              <a:cxnLst/>
              <a:rect l="l" t="t" r="r" b="b"/>
              <a:pathLst>
                <a:path w="4734560" h="1019810">
                  <a:moveTo>
                    <a:pt x="0" y="0"/>
                  </a:moveTo>
                  <a:lnTo>
                    <a:pt x="4734430" y="0"/>
                  </a:lnTo>
                  <a:lnTo>
                    <a:pt x="4734430" y="828204"/>
                  </a:lnTo>
                  <a:lnTo>
                    <a:pt x="4664119" y="828298"/>
                  </a:lnTo>
                  <a:lnTo>
                    <a:pt x="4595200" y="828576"/>
                  </a:lnTo>
                  <a:lnTo>
                    <a:pt x="4527645" y="829034"/>
                  </a:lnTo>
                  <a:lnTo>
                    <a:pt x="4461424" y="829667"/>
                  </a:lnTo>
                  <a:lnTo>
                    <a:pt x="4396510" y="830470"/>
                  </a:lnTo>
                  <a:lnTo>
                    <a:pt x="4332875" y="831437"/>
                  </a:lnTo>
                  <a:lnTo>
                    <a:pt x="4270489" y="832565"/>
                  </a:lnTo>
                  <a:lnTo>
                    <a:pt x="4209325" y="833848"/>
                  </a:lnTo>
                  <a:lnTo>
                    <a:pt x="4149354" y="835282"/>
                  </a:lnTo>
                  <a:lnTo>
                    <a:pt x="4090548" y="836861"/>
                  </a:lnTo>
                  <a:lnTo>
                    <a:pt x="4032878" y="838580"/>
                  </a:lnTo>
                  <a:lnTo>
                    <a:pt x="3976315" y="840436"/>
                  </a:lnTo>
                  <a:lnTo>
                    <a:pt x="3920833" y="842423"/>
                  </a:lnTo>
                  <a:lnTo>
                    <a:pt x="3866401" y="844535"/>
                  </a:lnTo>
                  <a:lnTo>
                    <a:pt x="3812992" y="846769"/>
                  </a:lnTo>
                  <a:lnTo>
                    <a:pt x="3760577" y="849120"/>
                  </a:lnTo>
                  <a:lnTo>
                    <a:pt x="3709128" y="851582"/>
                  </a:lnTo>
                  <a:lnTo>
                    <a:pt x="3658616" y="854150"/>
                  </a:lnTo>
                  <a:lnTo>
                    <a:pt x="3609014" y="856821"/>
                  </a:lnTo>
                  <a:lnTo>
                    <a:pt x="3560292" y="859588"/>
                  </a:lnTo>
                  <a:lnTo>
                    <a:pt x="3512422" y="862448"/>
                  </a:lnTo>
                  <a:lnTo>
                    <a:pt x="3465376" y="865394"/>
                  </a:lnTo>
                  <a:lnTo>
                    <a:pt x="3419125" y="868423"/>
                  </a:lnTo>
                  <a:lnTo>
                    <a:pt x="3373641" y="871530"/>
                  </a:lnTo>
                  <a:lnTo>
                    <a:pt x="3328896" y="874709"/>
                  </a:lnTo>
                  <a:lnTo>
                    <a:pt x="3284861" y="877956"/>
                  </a:lnTo>
                  <a:lnTo>
                    <a:pt x="3241508" y="881266"/>
                  </a:lnTo>
                  <a:lnTo>
                    <a:pt x="3198808" y="884634"/>
                  </a:lnTo>
                  <a:lnTo>
                    <a:pt x="3156733" y="888055"/>
                  </a:lnTo>
                  <a:lnTo>
                    <a:pt x="3115255" y="891524"/>
                  </a:lnTo>
                  <a:lnTo>
                    <a:pt x="3074345" y="895037"/>
                  </a:lnTo>
                  <a:lnTo>
                    <a:pt x="3033974" y="898589"/>
                  </a:lnTo>
                  <a:lnTo>
                    <a:pt x="2994115" y="902174"/>
                  </a:lnTo>
                  <a:lnTo>
                    <a:pt x="2954739" y="905788"/>
                  </a:lnTo>
                  <a:lnTo>
                    <a:pt x="2915817" y="909426"/>
                  </a:lnTo>
                  <a:lnTo>
                    <a:pt x="2877321" y="913084"/>
                  </a:lnTo>
                  <a:lnTo>
                    <a:pt x="2839224" y="916755"/>
                  </a:lnTo>
                  <a:lnTo>
                    <a:pt x="2764107" y="924122"/>
                  </a:lnTo>
                  <a:lnTo>
                    <a:pt x="2690240" y="931487"/>
                  </a:lnTo>
                  <a:lnTo>
                    <a:pt x="2617397" y="938812"/>
                  </a:lnTo>
                  <a:lnTo>
                    <a:pt x="2581287" y="942448"/>
                  </a:lnTo>
                  <a:lnTo>
                    <a:pt x="2545348" y="946058"/>
                  </a:lnTo>
                  <a:lnTo>
                    <a:pt x="2473867" y="953187"/>
                  </a:lnTo>
                  <a:lnTo>
                    <a:pt x="2402728" y="960158"/>
                  </a:lnTo>
                  <a:lnTo>
                    <a:pt x="2331702" y="966934"/>
                  </a:lnTo>
                  <a:lnTo>
                    <a:pt x="2260562" y="973475"/>
                  </a:lnTo>
                  <a:lnTo>
                    <a:pt x="2189082" y="979743"/>
                  </a:lnTo>
                  <a:lnTo>
                    <a:pt x="2117033" y="985698"/>
                  </a:lnTo>
                  <a:lnTo>
                    <a:pt x="2044189" y="991302"/>
                  </a:lnTo>
                  <a:lnTo>
                    <a:pt x="1970323" y="996516"/>
                  </a:lnTo>
                  <a:lnTo>
                    <a:pt x="1895206" y="1001300"/>
                  </a:lnTo>
                  <a:lnTo>
                    <a:pt x="1857108" y="1003520"/>
                  </a:lnTo>
                  <a:lnTo>
                    <a:pt x="1818613" y="1005617"/>
                  </a:lnTo>
                  <a:lnTo>
                    <a:pt x="1779691" y="1007588"/>
                  </a:lnTo>
                  <a:lnTo>
                    <a:pt x="1740315" y="1009427"/>
                  </a:lnTo>
                  <a:lnTo>
                    <a:pt x="1700456" y="1011129"/>
                  </a:lnTo>
                  <a:lnTo>
                    <a:pt x="1660085" y="1012691"/>
                  </a:lnTo>
                  <a:lnTo>
                    <a:pt x="1619175" y="1014106"/>
                  </a:lnTo>
                  <a:lnTo>
                    <a:pt x="1577697" y="1015370"/>
                  </a:lnTo>
                  <a:lnTo>
                    <a:pt x="1535622" y="1016478"/>
                  </a:lnTo>
                  <a:lnTo>
                    <a:pt x="1492922" y="1017425"/>
                  </a:lnTo>
                  <a:lnTo>
                    <a:pt x="1449569" y="1018207"/>
                  </a:lnTo>
                  <a:lnTo>
                    <a:pt x="1405534" y="1018818"/>
                  </a:lnTo>
                  <a:lnTo>
                    <a:pt x="1360789" y="1019254"/>
                  </a:lnTo>
                  <a:lnTo>
                    <a:pt x="1315305" y="1019510"/>
                  </a:lnTo>
                  <a:lnTo>
                    <a:pt x="1269054" y="1019581"/>
                  </a:lnTo>
                  <a:lnTo>
                    <a:pt x="1222008" y="1019462"/>
                  </a:lnTo>
                  <a:lnTo>
                    <a:pt x="1174138" y="1019147"/>
                  </a:lnTo>
                  <a:lnTo>
                    <a:pt x="1125416" y="1018634"/>
                  </a:lnTo>
                  <a:lnTo>
                    <a:pt x="1075814" y="1017915"/>
                  </a:lnTo>
                  <a:lnTo>
                    <a:pt x="1025302" y="1016988"/>
                  </a:lnTo>
                  <a:lnTo>
                    <a:pt x="973853" y="1015846"/>
                  </a:lnTo>
                  <a:lnTo>
                    <a:pt x="921438" y="1014485"/>
                  </a:lnTo>
                  <a:lnTo>
                    <a:pt x="868029" y="1012900"/>
                  </a:lnTo>
                  <a:lnTo>
                    <a:pt x="813597" y="1011086"/>
                  </a:lnTo>
                  <a:lnTo>
                    <a:pt x="758114" y="1009039"/>
                  </a:lnTo>
                  <a:lnTo>
                    <a:pt x="701552" y="1006752"/>
                  </a:lnTo>
                  <a:lnTo>
                    <a:pt x="643882" y="1004223"/>
                  </a:lnTo>
                  <a:lnTo>
                    <a:pt x="585076" y="1001445"/>
                  </a:lnTo>
                  <a:lnTo>
                    <a:pt x="525105" y="998414"/>
                  </a:lnTo>
                  <a:lnTo>
                    <a:pt x="463941" y="995125"/>
                  </a:lnTo>
                  <a:lnTo>
                    <a:pt x="401555" y="991573"/>
                  </a:lnTo>
                  <a:lnTo>
                    <a:pt x="337920" y="987754"/>
                  </a:lnTo>
                  <a:lnTo>
                    <a:pt x="273006" y="983661"/>
                  </a:lnTo>
                  <a:lnTo>
                    <a:pt x="206785" y="979292"/>
                  </a:lnTo>
                  <a:lnTo>
                    <a:pt x="139230" y="974640"/>
                  </a:lnTo>
                  <a:lnTo>
                    <a:pt x="70311" y="969701"/>
                  </a:lnTo>
                  <a:lnTo>
                    <a:pt x="0" y="96446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6922" y="1379611"/>
            <a:ext cx="460629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95" dirty="0">
                <a:latin typeface="Calibri"/>
                <a:cs typeface="Calibri"/>
              </a:rPr>
              <a:t>Curry </a:t>
            </a:r>
            <a:r>
              <a:rPr sz="1400" spc="40" dirty="0">
                <a:latin typeface="Calibri"/>
                <a:cs typeface="Calibri"/>
              </a:rPr>
              <a:t>is </a:t>
            </a:r>
            <a:r>
              <a:rPr sz="1400" spc="65" dirty="0">
                <a:latin typeface="Calibri"/>
                <a:cs typeface="Calibri"/>
              </a:rPr>
              <a:t>an </a:t>
            </a:r>
            <a:r>
              <a:rPr sz="1400" spc="35" dirty="0">
                <a:latin typeface="Calibri"/>
                <a:cs typeface="Calibri"/>
              </a:rPr>
              <a:t>umbrella </a:t>
            </a:r>
            <a:r>
              <a:rPr sz="1400" spc="50" dirty="0">
                <a:latin typeface="Calibri"/>
                <a:cs typeface="Calibri"/>
              </a:rPr>
              <a:t>term </a:t>
            </a:r>
            <a:r>
              <a:rPr sz="1400" spc="45" dirty="0">
                <a:latin typeface="Calibri"/>
                <a:cs typeface="Calibri"/>
              </a:rPr>
              <a:t>referring </a:t>
            </a:r>
            <a:r>
              <a:rPr sz="1400" spc="55" dirty="0">
                <a:latin typeface="Calibri"/>
                <a:cs typeface="Calibri"/>
              </a:rPr>
              <a:t>to </a:t>
            </a:r>
            <a:r>
              <a:rPr sz="1400" spc="60" dirty="0">
                <a:latin typeface="Calibri"/>
                <a:cs typeface="Calibri"/>
              </a:rPr>
              <a:t>a </a:t>
            </a:r>
            <a:r>
              <a:rPr sz="1400" spc="70" dirty="0">
                <a:latin typeface="Calibri"/>
                <a:cs typeface="Calibri"/>
              </a:rPr>
              <a:t>number </a:t>
            </a:r>
            <a:r>
              <a:rPr sz="1400" spc="55" dirty="0">
                <a:latin typeface="Calibri"/>
                <a:cs typeface="Calibri"/>
              </a:rPr>
              <a:t>of </a:t>
            </a:r>
            <a:r>
              <a:rPr sz="1400" spc="70" dirty="0">
                <a:latin typeface="Calibri"/>
                <a:cs typeface="Calibri"/>
              </a:rPr>
              <a:t>dishes  </a:t>
            </a:r>
            <a:r>
              <a:rPr sz="1400" spc="45" dirty="0">
                <a:latin typeface="Calibri"/>
                <a:cs typeface="Calibri"/>
              </a:rPr>
              <a:t>originating </a:t>
            </a:r>
            <a:r>
              <a:rPr sz="1400" spc="50" dirty="0">
                <a:latin typeface="Calibri"/>
                <a:cs typeface="Calibri"/>
              </a:rPr>
              <a:t>in </a:t>
            </a:r>
            <a:r>
              <a:rPr sz="1400" spc="75" dirty="0">
                <a:latin typeface="Calibri"/>
                <a:cs typeface="Calibri"/>
              </a:rPr>
              <a:t>the </a:t>
            </a:r>
            <a:r>
              <a:rPr sz="1400" spc="55" dirty="0">
                <a:latin typeface="Calibri"/>
                <a:cs typeface="Calibri"/>
              </a:rPr>
              <a:t>cuisine </a:t>
            </a:r>
            <a:r>
              <a:rPr sz="1400" spc="45" dirty="0">
                <a:latin typeface="Calibri"/>
                <a:cs typeface="Calibri"/>
              </a:rPr>
              <a:t>of </a:t>
            </a:r>
            <a:r>
              <a:rPr sz="1400" spc="55" dirty="0">
                <a:latin typeface="Calibri"/>
                <a:cs typeface="Calibri"/>
              </a:rPr>
              <a:t>the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indian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400" spc="55" dirty="0">
                <a:latin typeface="Calibri"/>
                <a:cs typeface="Calibri"/>
              </a:rPr>
              <a:t>subcontinent.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44713" y="729248"/>
            <a:ext cx="904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40" dirty="0">
                <a:solidFill>
                  <a:srgbClr val="9E9E9E"/>
                </a:solidFill>
                <a:latin typeface="Calibri"/>
                <a:cs typeface="Calibri"/>
              </a:rPr>
              <a:t>Prev.</a:t>
            </a:r>
            <a:r>
              <a:rPr sz="1600" i="1" spc="-145" dirty="0">
                <a:solidFill>
                  <a:srgbClr val="9E9E9E"/>
                </a:solidFill>
                <a:latin typeface="Calibri"/>
                <a:cs typeface="Calibri"/>
              </a:rPr>
              <a:t> </a:t>
            </a:r>
            <a:r>
              <a:rPr sz="1600" i="1" spc="45" dirty="0">
                <a:solidFill>
                  <a:srgbClr val="9E9E9E"/>
                </a:solidFill>
                <a:latin typeface="Calibri"/>
                <a:cs typeface="Calibri"/>
              </a:rPr>
              <a:t>Turn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1364" y="1514971"/>
            <a:ext cx="857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6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00" i="1" spc="65" dirty="0">
                <a:solidFill>
                  <a:srgbClr val="9E9E9E"/>
                </a:solidFill>
                <a:latin typeface="Calibri"/>
                <a:cs typeface="Calibri"/>
              </a:rPr>
              <a:t>v</a:t>
            </a:r>
            <a:r>
              <a:rPr sz="1600" i="1" spc="25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1600" i="1" spc="12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00" i="1" spc="150" dirty="0">
                <a:solidFill>
                  <a:srgbClr val="9E9E9E"/>
                </a:solidFill>
                <a:latin typeface="Calibri"/>
                <a:cs typeface="Calibri"/>
              </a:rPr>
              <a:t>en</a:t>
            </a:r>
            <a:r>
              <a:rPr sz="1600" i="1" spc="114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1600" i="1" spc="135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526" y="2904653"/>
            <a:ext cx="527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latin typeface="Calibri"/>
                <a:cs typeface="Calibri"/>
              </a:rPr>
              <a:t>Base 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100" dirty="0">
                <a:latin typeface="Calibri"/>
                <a:cs typeface="Calibri"/>
              </a:rPr>
              <a:t>o</a:t>
            </a:r>
            <a:r>
              <a:rPr sz="1400" spc="90" dirty="0">
                <a:latin typeface="Calibri"/>
                <a:cs typeface="Calibri"/>
              </a:rPr>
              <a:t>d</a:t>
            </a:r>
            <a:r>
              <a:rPr sz="1400" spc="30" dirty="0">
                <a:latin typeface="Calibri"/>
                <a:cs typeface="Calibri"/>
              </a:rPr>
              <a:t>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823" y="3752952"/>
            <a:ext cx="814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latin typeface="Calibri"/>
                <a:cs typeface="Calibri"/>
              </a:rPr>
              <a:t>+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controls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8845" y="2795881"/>
            <a:ext cx="5081905" cy="617855"/>
            <a:chOff x="1678845" y="2795881"/>
            <a:chExt cx="5081905" cy="617855"/>
          </a:xfrm>
        </p:grpSpPr>
        <p:sp>
          <p:nvSpPr>
            <p:cNvPr id="5" name="object 5"/>
            <p:cNvSpPr/>
            <p:nvPr/>
          </p:nvSpPr>
          <p:spPr>
            <a:xfrm>
              <a:off x="1678845" y="2795881"/>
              <a:ext cx="5081853" cy="6176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0754" y="2838738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4875719" y="493798"/>
                  </a:move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4875719" y="0"/>
                  </a:lnTo>
                  <a:lnTo>
                    <a:pt x="4921379" y="13827"/>
                  </a:lnTo>
                  <a:lnTo>
                    <a:pt x="4951754" y="50804"/>
                  </a:lnTo>
                  <a:lnTo>
                    <a:pt x="4958018" y="82299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4" y="487330"/>
                  </a:lnTo>
                  <a:lnTo>
                    <a:pt x="4875719" y="493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0754" y="2838738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278037" y="82299"/>
                  </a:move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1058034" y="0"/>
                  </a:lnTo>
                  <a:lnTo>
                    <a:pt x="2228029" y="0"/>
                  </a:lnTo>
                  <a:lnTo>
                    <a:pt x="4875719" y="0"/>
                  </a:lnTo>
                  <a:lnTo>
                    <a:pt x="4891850" y="1595"/>
                  </a:lnTo>
                  <a:lnTo>
                    <a:pt x="4933913" y="24104"/>
                  </a:lnTo>
                  <a:lnTo>
                    <a:pt x="4956422" y="66168"/>
                  </a:lnTo>
                  <a:lnTo>
                    <a:pt x="4958018" y="82299"/>
                  </a:lnTo>
                  <a:lnTo>
                    <a:pt x="4958018" y="288048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4" y="487330"/>
                  </a:lnTo>
                  <a:lnTo>
                    <a:pt x="4875719" y="493798"/>
                  </a:lnTo>
                  <a:lnTo>
                    <a:pt x="2228029" y="493798"/>
                  </a:lnTo>
                  <a:lnTo>
                    <a:pt x="1058034" y="493798"/>
                  </a:ln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15926" y="2856279"/>
            <a:ext cx="44049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yeah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 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understand </a:t>
            </a:r>
            <a:r>
              <a:rPr sz="14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that.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spc="35" dirty="0">
                <a:latin typeface="Calibri"/>
                <a:cs typeface="Calibri"/>
              </a:rPr>
              <a:t>i'm </a:t>
            </a:r>
            <a:r>
              <a:rPr sz="1400" spc="40" dirty="0">
                <a:latin typeface="Calibri"/>
                <a:cs typeface="Calibri"/>
              </a:rPr>
              <a:t>glad </a:t>
            </a:r>
            <a:r>
              <a:rPr sz="1400" spc="25" dirty="0">
                <a:latin typeface="Calibri"/>
                <a:cs typeface="Calibri"/>
              </a:rPr>
              <a:t>i </a:t>
            </a:r>
            <a:r>
              <a:rPr sz="1400" spc="35" dirty="0">
                <a:latin typeface="Calibri"/>
                <a:cs typeface="Calibri"/>
              </a:rPr>
              <a:t>didn't </a:t>
            </a:r>
            <a:r>
              <a:rPr sz="1400" spc="55" dirty="0">
                <a:latin typeface="Calibri"/>
                <a:cs typeface="Calibri"/>
              </a:rPr>
              <a:t>have </a:t>
            </a:r>
            <a:r>
              <a:rPr sz="1400" spc="40" dirty="0">
                <a:latin typeface="Calibri"/>
                <a:cs typeface="Calibri"/>
              </a:rPr>
              <a:t>to </a:t>
            </a:r>
            <a:r>
              <a:rPr sz="1400" spc="60" dirty="0">
                <a:latin typeface="Calibri"/>
                <a:cs typeface="Calibri"/>
              </a:rPr>
              <a:t>worry  </a:t>
            </a:r>
            <a:r>
              <a:rPr sz="1400" spc="70" dirty="0">
                <a:latin typeface="Calibri"/>
                <a:cs typeface="Calibri"/>
              </a:rPr>
              <a:t>about </a:t>
            </a:r>
            <a:r>
              <a:rPr sz="1400" spc="35" dirty="0">
                <a:latin typeface="Calibri"/>
                <a:cs typeface="Calibri"/>
              </a:rPr>
              <a:t>that. </a:t>
            </a:r>
            <a:r>
              <a:rPr sz="1400" spc="50" dirty="0">
                <a:latin typeface="Calibri"/>
                <a:cs typeface="Calibri"/>
              </a:rPr>
              <a:t>what </a:t>
            </a:r>
            <a:r>
              <a:rPr sz="1400" spc="65" dirty="0">
                <a:latin typeface="Calibri"/>
                <a:cs typeface="Calibri"/>
              </a:rPr>
              <a:t>about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you?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78845" y="3597380"/>
            <a:ext cx="5081905" cy="617855"/>
            <a:chOff x="1678845" y="3597380"/>
            <a:chExt cx="5081905" cy="617855"/>
          </a:xfrm>
        </p:grpSpPr>
        <p:sp>
          <p:nvSpPr>
            <p:cNvPr id="10" name="object 10"/>
            <p:cNvSpPr/>
            <p:nvPr/>
          </p:nvSpPr>
          <p:spPr>
            <a:xfrm>
              <a:off x="1678845" y="3597380"/>
              <a:ext cx="5081853" cy="6176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0754" y="3640235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4875719" y="493798"/>
                  </a:move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4875719" y="0"/>
                  </a:lnTo>
                  <a:lnTo>
                    <a:pt x="4921379" y="13827"/>
                  </a:lnTo>
                  <a:lnTo>
                    <a:pt x="4951754" y="50804"/>
                  </a:lnTo>
                  <a:lnTo>
                    <a:pt x="4958018" y="82299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4" y="487330"/>
                  </a:lnTo>
                  <a:lnTo>
                    <a:pt x="4875719" y="493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0754" y="3640235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278037" y="82299"/>
                  </a:move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1058034" y="0"/>
                  </a:lnTo>
                  <a:lnTo>
                    <a:pt x="2228029" y="0"/>
                  </a:lnTo>
                  <a:lnTo>
                    <a:pt x="4875719" y="0"/>
                  </a:lnTo>
                  <a:lnTo>
                    <a:pt x="4891850" y="1595"/>
                  </a:lnTo>
                  <a:lnTo>
                    <a:pt x="4933913" y="24104"/>
                  </a:lnTo>
                  <a:lnTo>
                    <a:pt x="4956422" y="66168"/>
                  </a:lnTo>
                  <a:lnTo>
                    <a:pt x="4958018" y="82299"/>
                  </a:lnTo>
                  <a:lnTo>
                    <a:pt x="4958018" y="288048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4" y="487330"/>
                  </a:lnTo>
                  <a:lnTo>
                    <a:pt x="4875719" y="493798"/>
                  </a:lnTo>
                  <a:lnTo>
                    <a:pt x="2228029" y="493798"/>
                  </a:lnTo>
                  <a:lnTo>
                    <a:pt x="1058034" y="493798"/>
                  </a:ln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15926" y="3657777"/>
            <a:ext cx="41840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65" dirty="0">
                <a:latin typeface="Calibri"/>
                <a:cs typeface="Calibri"/>
              </a:rPr>
              <a:t>unicycles </a:t>
            </a:r>
            <a:r>
              <a:rPr sz="1400" spc="60" dirty="0">
                <a:latin typeface="Calibri"/>
                <a:cs typeface="Calibri"/>
              </a:rPr>
              <a:t>have </a:t>
            </a:r>
            <a:r>
              <a:rPr sz="1400" spc="65" dirty="0">
                <a:latin typeface="Calibri"/>
                <a:cs typeface="Calibri"/>
              </a:rPr>
              <a:t>also </a:t>
            </a:r>
            <a:r>
              <a:rPr sz="1400" spc="70" dirty="0">
                <a:latin typeface="Calibri"/>
                <a:cs typeface="Calibri"/>
              </a:rPr>
              <a:t>been </a:t>
            </a:r>
            <a:r>
              <a:rPr sz="1400" spc="80" dirty="0">
                <a:latin typeface="Calibri"/>
                <a:cs typeface="Calibri"/>
              </a:rPr>
              <a:t>used </a:t>
            </a:r>
            <a:r>
              <a:rPr sz="1400" spc="40" dirty="0">
                <a:latin typeface="Calibri"/>
                <a:cs typeface="Calibri"/>
              </a:rPr>
              <a:t>in </a:t>
            </a:r>
            <a:r>
              <a:rPr sz="1400" spc="50" dirty="0">
                <a:latin typeface="Calibri"/>
                <a:cs typeface="Calibri"/>
              </a:rPr>
              <a:t>activities </a:t>
            </a:r>
            <a:r>
              <a:rPr sz="1400" spc="30" dirty="0">
                <a:latin typeface="Calibri"/>
                <a:cs typeface="Calibri"/>
              </a:rPr>
              <a:t>similar </a:t>
            </a:r>
            <a:r>
              <a:rPr sz="1400" spc="35" dirty="0">
                <a:latin typeface="Calibri"/>
                <a:cs typeface="Calibri"/>
              </a:rPr>
              <a:t>to  </a:t>
            </a:r>
            <a:r>
              <a:rPr sz="1400" spc="50" dirty="0">
                <a:latin typeface="Calibri"/>
                <a:cs typeface="Calibri"/>
              </a:rPr>
              <a:t>mountain </a:t>
            </a:r>
            <a:r>
              <a:rPr sz="1400" spc="40" dirty="0">
                <a:latin typeface="Calibri"/>
                <a:cs typeface="Calibri"/>
              </a:rPr>
              <a:t>biking </a:t>
            </a:r>
            <a:r>
              <a:rPr sz="1400" spc="65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trials.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7769" y="575435"/>
            <a:ext cx="5429250" cy="578485"/>
            <a:chOff x="447769" y="575435"/>
            <a:chExt cx="5429250" cy="578485"/>
          </a:xfrm>
        </p:grpSpPr>
        <p:sp>
          <p:nvSpPr>
            <p:cNvPr id="15" name="object 15"/>
            <p:cNvSpPr/>
            <p:nvPr/>
          </p:nvSpPr>
          <p:spPr>
            <a:xfrm>
              <a:off x="452531" y="580197"/>
              <a:ext cx="5419725" cy="568960"/>
            </a:xfrm>
            <a:custGeom>
              <a:avLst/>
              <a:gdLst/>
              <a:ahLst/>
              <a:cxnLst/>
              <a:rect l="l" t="t" r="r" b="b"/>
              <a:pathLst>
                <a:path w="5419725" h="568960">
                  <a:moveTo>
                    <a:pt x="5419144" y="94749"/>
                  </a:moveTo>
                  <a:lnTo>
                    <a:pt x="371365" y="94749"/>
                  </a:lnTo>
                  <a:lnTo>
                    <a:pt x="378811" y="57868"/>
                  </a:lnTo>
                  <a:lnTo>
                    <a:pt x="399116" y="27751"/>
                  </a:lnTo>
                  <a:lnTo>
                    <a:pt x="429233" y="7445"/>
                  </a:lnTo>
                  <a:lnTo>
                    <a:pt x="466114" y="0"/>
                  </a:lnTo>
                  <a:lnTo>
                    <a:pt x="5324395" y="0"/>
                  </a:lnTo>
                  <a:lnTo>
                    <a:pt x="5376962" y="15919"/>
                  </a:lnTo>
                  <a:lnTo>
                    <a:pt x="5411932" y="58490"/>
                  </a:lnTo>
                  <a:lnTo>
                    <a:pt x="5419144" y="94749"/>
                  </a:lnTo>
                  <a:close/>
                </a:path>
                <a:path w="5419725" h="568960">
                  <a:moveTo>
                    <a:pt x="5324395" y="568497"/>
                  </a:moveTo>
                  <a:lnTo>
                    <a:pt x="466114" y="568497"/>
                  </a:lnTo>
                  <a:lnTo>
                    <a:pt x="429233" y="561051"/>
                  </a:lnTo>
                  <a:lnTo>
                    <a:pt x="399116" y="540746"/>
                  </a:lnTo>
                  <a:lnTo>
                    <a:pt x="378811" y="510628"/>
                  </a:lnTo>
                  <a:lnTo>
                    <a:pt x="371365" y="473748"/>
                  </a:lnTo>
                  <a:lnTo>
                    <a:pt x="371365" y="236874"/>
                  </a:lnTo>
                  <a:lnTo>
                    <a:pt x="0" y="81226"/>
                  </a:lnTo>
                  <a:lnTo>
                    <a:pt x="371365" y="94749"/>
                  </a:lnTo>
                  <a:lnTo>
                    <a:pt x="5419144" y="94749"/>
                  </a:lnTo>
                  <a:lnTo>
                    <a:pt x="5419144" y="473748"/>
                  </a:lnTo>
                  <a:lnTo>
                    <a:pt x="5411698" y="510628"/>
                  </a:lnTo>
                  <a:lnTo>
                    <a:pt x="5391393" y="540746"/>
                  </a:lnTo>
                  <a:lnTo>
                    <a:pt x="5361276" y="561051"/>
                  </a:lnTo>
                  <a:lnTo>
                    <a:pt x="5324395" y="56849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531" y="580197"/>
              <a:ext cx="5419725" cy="568960"/>
            </a:xfrm>
            <a:custGeom>
              <a:avLst/>
              <a:gdLst/>
              <a:ahLst/>
              <a:cxnLst/>
              <a:rect l="l" t="t" r="r" b="b"/>
              <a:pathLst>
                <a:path w="5419725" h="568960">
                  <a:moveTo>
                    <a:pt x="371365" y="94749"/>
                  </a:moveTo>
                  <a:lnTo>
                    <a:pt x="378811" y="57868"/>
                  </a:lnTo>
                  <a:lnTo>
                    <a:pt x="399116" y="27751"/>
                  </a:lnTo>
                  <a:lnTo>
                    <a:pt x="429233" y="7445"/>
                  </a:lnTo>
                  <a:lnTo>
                    <a:pt x="466114" y="0"/>
                  </a:lnTo>
                  <a:lnTo>
                    <a:pt x="1212661" y="0"/>
                  </a:lnTo>
                  <a:lnTo>
                    <a:pt x="2474606" y="0"/>
                  </a:lnTo>
                  <a:lnTo>
                    <a:pt x="5324395" y="0"/>
                  </a:lnTo>
                  <a:lnTo>
                    <a:pt x="5342966" y="1837"/>
                  </a:lnTo>
                  <a:lnTo>
                    <a:pt x="5391393" y="27751"/>
                  </a:lnTo>
                  <a:lnTo>
                    <a:pt x="5417307" y="76178"/>
                  </a:lnTo>
                  <a:lnTo>
                    <a:pt x="5419144" y="94749"/>
                  </a:lnTo>
                  <a:lnTo>
                    <a:pt x="5419144" y="236874"/>
                  </a:lnTo>
                  <a:lnTo>
                    <a:pt x="5419144" y="473748"/>
                  </a:lnTo>
                  <a:lnTo>
                    <a:pt x="5411698" y="510628"/>
                  </a:lnTo>
                  <a:lnTo>
                    <a:pt x="5391393" y="540746"/>
                  </a:lnTo>
                  <a:lnTo>
                    <a:pt x="5361276" y="561051"/>
                  </a:lnTo>
                  <a:lnTo>
                    <a:pt x="5324395" y="568497"/>
                  </a:lnTo>
                  <a:lnTo>
                    <a:pt x="2474606" y="568497"/>
                  </a:lnTo>
                  <a:lnTo>
                    <a:pt x="1212661" y="568497"/>
                  </a:lnTo>
                  <a:lnTo>
                    <a:pt x="466114" y="568497"/>
                  </a:lnTo>
                  <a:lnTo>
                    <a:pt x="429233" y="561051"/>
                  </a:lnTo>
                  <a:lnTo>
                    <a:pt x="399116" y="540746"/>
                  </a:lnTo>
                  <a:lnTo>
                    <a:pt x="378811" y="510628"/>
                  </a:lnTo>
                  <a:lnTo>
                    <a:pt x="371365" y="473748"/>
                  </a:lnTo>
                  <a:lnTo>
                    <a:pt x="371365" y="236874"/>
                  </a:lnTo>
                  <a:lnTo>
                    <a:pt x="0" y="81226"/>
                  </a:lnTo>
                  <a:lnTo>
                    <a:pt x="371365" y="9474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24674" y="635083"/>
            <a:ext cx="473837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25" dirty="0">
                <a:solidFill>
                  <a:srgbClr val="FFFFFF"/>
                </a:solidFill>
              </a:rPr>
              <a:t>That’s </a:t>
            </a:r>
            <a:r>
              <a:rPr sz="1400" spc="65" dirty="0">
                <a:solidFill>
                  <a:srgbClr val="FFFFFF"/>
                </a:solidFill>
              </a:rPr>
              <a:t>amazing, </a:t>
            </a:r>
            <a:r>
              <a:rPr sz="1400" spc="25" dirty="0">
                <a:solidFill>
                  <a:srgbClr val="FFFFFF"/>
                </a:solidFill>
              </a:rPr>
              <a:t>I </a:t>
            </a:r>
            <a:r>
              <a:rPr sz="1400" spc="60" dirty="0">
                <a:solidFill>
                  <a:srgbClr val="FFFFFF"/>
                </a:solidFill>
              </a:rPr>
              <a:t>have </a:t>
            </a:r>
            <a:r>
              <a:rPr sz="1400" spc="80" dirty="0">
                <a:solidFill>
                  <a:srgbClr val="FFFFFF"/>
                </a:solidFill>
              </a:rPr>
              <a:t>no </a:t>
            </a:r>
            <a:r>
              <a:rPr sz="1400" spc="75" dirty="0">
                <a:solidFill>
                  <a:srgbClr val="FFFFFF"/>
                </a:solidFill>
              </a:rPr>
              <a:t>sense </a:t>
            </a:r>
            <a:r>
              <a:rPr sz="1400" spc="50" dirty="0">
                <a:solidFill>
                  <a:srgbClr val="FFFFFF"/>
                </a:solidFill>
              </a:rPr>
              <a:t>of </a:t>
            </a:r>
            <a:r>
              <a:rPr sz="1400" spc="75" dirty="0">
                <a:solidFill>
                  <a:srgbClr val="FFFFFF"/>
                </a:solidFill>
              </a:rPr>
              <a:t>balance </a:t>
            </a:r>
            <a:r>
              <a:rPr sz="1400" spc="80" dirty="0">
                <a:solidFill>
                  <a:srgbClr val="FFFFFF"/>
                </a:solidFill>
              </a:rPr>
              <a:t>so </a:t>
            </a:r>
            <a:r>
              <a:rPr sz="1400" spc="55" dirty="0">
                <a:solidFill>
                  <a:srgbClr val="FFFFFF"/>
                </a:solidFill>
              </a:rPr>
              <a:t>even </a:t>
            </a:r>
            <a:r>
              <a:rPr sz="1400" spc="45" dirty="0">
                <a:solidFill>
                  <a:srgbClr val="FFFFFF"/>
                </a:solidFill>
              </a:rPr>
              <a:t>riding </a:t>
            </a:r>
            <a:r>
              <a:rPr sz="1400" spc="90" dirty="0">
                <a:solidFill>
                  <a:srgbClr val="FFFFFF"/>
                </a:solidFill>
              </a:rPr>
              <a:t>a  </a:t>
            </a:r>
            <a:r>
              <a:rPr sz="1400" spc="50" dirty="0">
                <a:solidFill>
                  <a:srgbClr val="FFFFFF"/>
                </a:solidFill>
              </a:rPr>
              <a:t>bike </a:t>
            </a:r>
            <a:r>
              <a:rPr sz="1400" spc="40" dirty="0">
                <a:solidFill>
                  <a:srgbClr val="FFFFFF"/>
                </a:solidFill>
              </a:rPr>
              <a:t>is </a:t>
            </a:r>
            <a:r>
              <a:rPr sz="1400" spc="50" dirty="0">
                <a:solidFill>
                  <a:srgbClr val="FFFFFF"/>
                </a:solidFill>
              </a:rPr>
              <a:t>hard </a:t>
            </a:r>
            <a:r>
              <a:rPr sz="1400" spc="60" dirty="0">
                <a:solidFill>
                  <a:srgbClr val="FFFFFF"/>
                </a:solidFill>
              </a:rPr>
              <a:t>for</a:t>
            </a:r>
            <a:r>
              <a:rPr sz="1400" spc="-55" dirty="0">
                <a:solidFill>
                  <a:srgbClr val="FFFFFF"/>
                </a:solidFill>
              </a:rPr>
              <a:t> </a:t>
            </a:r>
            <a:r>
              <a:rPr sz="1400" spc="80" dirty="0">
                <a:solidFill>
                  <a:srgbClr val="FFFFFF"/>
                </a:solidFill>
              </a:rPr>
              <a:t>me</a:t>
            </a:r>
            <a:endParaRPr sz="1400"/>
          </a:p>
        </p:txBody>
      </p:sp>
      <p:grpSp>
        <p:nvGrpSpPr>
          <p:cNvPr id="18" name="object 18"/>
          <p:cNvGrpSpPr/>
          <p:nvPr/>
        </p:nvGrpSpPr>
        <p:grpSpPr>
          <a:xfrm>
            <a:off x="809609" y="1285357"/>
            <a:ext cx="4763135" cy="853440"/>
            <a:chOff x="809609" y="1285357"/>
            <a:chExt cx="4763135" cy="853440"/>
          </a:xfrm>
        </p:grpSpPr>
        <p:sp>
          <p:nvSpPr>
            <p:cNvPr id="19" name="object 19"/>
            <p:cNvSpPr/>
            <p:nvPr/>
          </p:nvSpPr>
          <p:spPr>
            <a:xfrm>
              <a:off x="823896" y="1299644"/>
              <a:ext cx="4734560" cy="824865"/>
            </a:xfrm>
            <a:custGeom>
              <a:avLst/>
              <a:gdLst/>
              <a:ahLst/>
              <a:cxnLst/>
              <a:rect l="l" t="t" r="r" b="b"/>
              <a:pathLst>
                <a:path w="4734560" h="824864">
                  <a:moveTo>
                    <a:pt x="1289917" y="824827"/>
                  </a:moveTo>
                  <a:lnTo>
                    <a:pt x="1242270" y="824798"/>
                  </a:lnTo>
                  <a:lnTo>
                    <a:pt x="1193778" y="824607"/>
                  </a:lnTo>
                  <a:lnTo>
                    <a:pt x="1144412" y="824249"/>
                  </a:lnTo>
                  <a:lnTo>
                    <a:pt x="1094139" y="823720"/>
                  </a:lnTo>
                  <a:lnTo>
                    <a:pt x="1042931" y="823016"/>
                  </a:lnTo>
                  <a:lnTo>
                    <a:pt x="990758" y="822134"/>
                  </a:lnTo>
                  <a:lnTo>
                    <a:pt x="937588" y="821068"/>
                  </a:lnTo>
                  <a:lnTo>
                    <a:pt x="883392" y="819814"/>
                  </a:lnTo>
                  <a:lnTo>
                    <a:pt x="828140" y="818369"/>
                  </a:lnTo>
                  <a:lnTo>
                    <a:pt x="771801" y="816729"/>
                  </a:lnTo>
                  <a:lnTo>
                    <a:pt x="714345" y="814888"/>
                  </a:lnTo>
                  <a:lnTo>
                    <a:pt x="655743" y="812843"/>
                  </a:lnTo>
                  <a:lnTo>
                    <a:pt x="595963" y="810590"/>
                  </a:lnTo>
                  <a:lnTo>
                    <a:pt x="534977" y="808125"/>
                  </a:lnTo>
                  <a:lnTo>
                    <a:pt x="472752" y="805443"/>
                  </a:lnTo>
                  <a:lnTo>
                    <a:pt x="409261" y="802540"/>
                  </a:lnTo>
                  <a:lnTo>
                    <a:pt x="344471" y="799411"/>
                  </a:lnTo>
                  <a:lnTo>
                    <a:pt x="278353" y="796054"/>
                  </a:lnTo>
                  <a:lnTo>
                    <a:pt x="210878" y="792463"/>
                  </a:lnTo>
                  <a:lnTo>
                    <a:pt x="142014" y="788635"/>
                  </a:lnTo>
                  <a:lnTo>
                    <a:pt x="71731" y="784565"/>
                  </a:lnTo>
                  <a:lnTo>
                    <a:pt x="0" y="780249"/>
                  </a:lnTo>
                  <a:lnTo>
                    <a:pt x="0" y="0"/>
                  </a:lnTo>
                  <a:lnTo>
                    <a:pt x="4734430" y="0"/>
                  </a:lnTo>
                  <a:lnTo>
                    <a:pt x="4734430" y="670012"/>
                  </a:lnTo>
                  <a:lnTo>
                    <a:pt x="4662699" y="670091"/>
                  </a:lnTo>
                  <a:lnTo>
                    <a:pt x="4592416" y="670325"/>
                  </a:lnTo>
                  <a:lnTo>
                    <a:pt x="4523552" y="670711"/>
                  </a:lnTo>
                  <a:lnTo>
                    <a:pt x="4456077" y="671243"/>
                  </a:lnTo>
                  <a:lnTo>
                    <a:pt x="4389959" y="671918"/>
                  </a:lnTo>
                  <a:lnTo>
                    <a:pt x="4325169" y="672732"/>
                  </a:lnTo>
                  <a:lnTo>
                    <a:pt x="4261677" y="673680"/>
                  </a:lnTo>
                  <a:lnTo>
                    <a:pt x="4199453" y="674759"/>
                  </a:lnTo>
                  <a:lnTo>
                    <a:pt x="4138467" y="675963"/>
                  </a:lnTo>
                  <a:lnTo>
                    <a:pt x="4078687" y="677290"/>
                  </a:lnTo>
                  <a:lnTo>
                    <a:pt x="4020085" y="678734"/>
                  </a:lnTo>
                  <a:lnTo>
                    <a:pt x="3962629" y="680291"/>
                  </a:lnTo>
                  <a:lnTo>
                    <a:pt x="3906290" y="681958"/>
                  </a:lnTo>
                  <a:lnTo>
                    <a:pt x="3851038" y="683730"/>
                  </a:lnTo>
                  <a:lnTo>
                    <a:pt x="3796842" y="685603"/>
                  </a:lnTo>
                  <a:lnTo>
                    <a:pt x="3743672" y="687573"/>
                  </a:lnTo>
                  <a:lnTo>
                    <a:pt x="3691499" y="689636"/>
                  </a:lnTo>
                  <a:lnTo>
                    <a:pt x="3640291" y="691786"/>
                  </a:lnTo>
                  <a:lnTo>
                    <a:pt x="3590018" y="694022"/>
                  </a:lnTo>
                  <a:lnTo>
                    <a:pt x="3540652" y="696337"/>
                  </a:lnTo>
                  <a:lnTo>
                    <a:pt x="3492160" y="698728"/>
                  </a:lnTo>
                  <a:lnTo>
                    <a:pt x="3444513" y="701191"/>
                  </a:lnTo>
                  <a:lnTo>
                    <a:pt x="3397682" y="703721"/>
                  </a:lnTo>
                  <a:lnTo>
                    <a:pt x="3351635" y="706315"/>
                  </a:lnTo>
                  <a:lnTo>
                    <a:pt x="3306343" y="708968"/>
                  </a:lnTo>
                  <a:lnTo>
                    <a:pt x="3261774" y="711676"/>
                  </a:lnTo>
                  <a:lnTo>
                    <a:pt x="3217901" y="714434"/>
                  </a:lnTo>
                  <a:lnTo>
                    <a:pt x="3174691" y="717240"/>
                  </a:lnTo>
                  <a:lnTo>
                    <a:pt x="3132115" y="720087"/>
                  </a:lnTo>
                  <a:lnTo>
                    <a:pt x="3090142" y="722973"/>
                  </a:lnTo>
                  <a:lnTo>
                    <a:pt x="3048743" y="725894"/>
                  </a:lnTo>
                  <a:lnTo>
                    <a:pt x="3007888" y="728844"/>
                  </a:lnTo>
                  <a:lnTo>
                    <a:pt x="2967545" y="731820"/>
                  </a:lnTo>
                  <a:lnTo>
                    <a:pt x="2927685" y="734817"/>
                  </a:lnTo>
                  <a:lnTo>
                    <a:pt x="2888278" y="737832"/>
                  </a:lnTo>
                  <a:lnTo>
                    <a:pt x="2849294" y="740860"/>
                  </a:lnTo>
                  <a:lnTo>
                    <a:pt x="2810702" y="743897"/>
                  </a:lnTo>
                  <a:lnTo>
                    <a:pt x="2772472" y="746939"/>
                  </a:lnTo>
                  <a:lnTo>
                    <a:pt x="2696978" y="753020"/>
                  </a:lnTo>
                  <a:lnTo>
                    <a:pt x="2622571" y="759071"/>
                  </a:lnTo>
                  <a:lnTo>
                    <a:pt x="2585699" y="762075"/>
                  </a:lnTo>
                  <a:lnTo>
                    <a:pt x="2549008" y="765058"/>
                  </a:lnTo>
                  <a:lnTo>
                    <a:pt x="2476049" y="770947"/>
                  </a:lnTo>
                  <a:lnTo>
                    <a:pt x="2403453" y="776705"/>
                  </a:lnTo>
                  <a:lnTo>
                    <a:pt x="2330977" y="782298"/>
                  </a:lnTo>
                  <a:lnTo>
                    <a:pt x="2258380" y="787694"/>
                  </a:lnTo>
                  <a:lnTo>
                    <a:pt x="2185422" y="792858"/>
                  </a:lnTo>
                  <a:lnTo>
                    <a:pt x="2111859" y="797757"/>
                  </a:lnTo>
                  <a:lnTo>
                    <a:pt x="2037452" y="802358"/>
                  </a:lnTo>
                  <a:lnTo>
                    <a:pt x="1961958" y="806627"/>
                  </a:lnTo>
                  <a:lnTo>
                    <a:pt x="1923728" y="808627"/>
                  </a:lnTo>
                  <a:lnTo>
                    <a:pt x="1885136" y="810531"/>
                  </a:lnTo>
                  <a:lnTo>
                    <a:pt x="1846152" y="812336"/>
                  </a:lnTo>
                  <a:lnTo>
                    <a:pt x="1806745" y="814037"/>
                  </a:lnTo>
                  <a:lnTo>
                    <a:pt x="1766885" y="815629"/>
                  </a:lnTo>
                  <a:lnTo>
                    <a:pt x="1726542" y="817110"/>
                  </a:lnTo>
                  <a:lnTo>
                    <a:pt x="1685687" y="818474"/>
                  </a:lnTo>
                  <a:lnTo>
                    <a:pt x="1644288" y="819718"/>
                  </a:lnTo>
                  <a:lnTo>
                    <a:pt x="1602315" y="820837"/>
                  </a:lnTo>
                  <a:lnTo>
                    <a:pt x="1559739" y="821827"/>
                  </a:lnTo>
                  <a:lnTo>
                    <a:pt x="1516529" y="822684"/>
                  </a:lnTo>
                  <a:lnTo>
                    <a:pt x="1472655" y="823404"/>
                  </a:lnTo>
                  <a:lnTo>
                    <a:pt x="1428087" y="823983"/>
                  </a:lnTo>
                  <a:lnTo>
                    <a:pt x="1382795" y="824415"/>
                  </a:lnTo>
                  <a:lnTo>
                    <a:pt x="1336748" y="824698"/>
                  </a:lnTo>
                  <a:lnTo>
                    <a:pt x="1289917" y="82482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3896" y="1299644"/>
              <a:ext cx="4734560" cy="824865"/>
            </a:xfrm>
            <a:custGeom>
              <a:avLst/>
              <a:gdLst/>
              <a:ahLst/>
              <a:cxnLst/>
              <a:rect l="l" t="t" r="r" b="b"/>
              <a:pathLst>
                <a:path w="4734560" h="824864">
                  <a:moveTo>
                    <a:pt x="0" y="0"/>
                  </a:moveTo>
                  <a:lnTo>
                    <a:pt x="4734430" y="0"/>
                  </a:lnTo>
                  <a:lnTo>
                    <a:pt x="4734430" y="670012"/>
                  </a:lnTo>
                  <a:lnTo>
                    <a:pt x="4662699" y="670091"/>
                  </a:lnTo>
                  <a:lnTo>
                    <a:pt x="4592416" y="670325"/>
                  </a:lnTo>
                  <a:lnTo>
                    <a:pt x="4523552" y="670711"/>
                  </a:lnTo>
                  <a:lnTo>
                    <a:pt x="4456077" y="671243"/>
                  </a:lnTo>
                  <a:lnTo>
                    <a:pt x="4389959" y="671918"/>
                  </a:lnTo>
                  <a:lnTo>
                    <a:pt x="4325169" y="672732"/>
                  </a:lnTo>
                  <a:lnTo>
                    <a:pt x="4261677" y="673680"/>
                  </a:lnTo>
                  <a:lnTo>
                    <a:pt x="4199453" y="674759"/>
                  </a:lnTo>
                  <a:lnTo>
                    <a:pt x="4138467" y="675963"/>
                  </a:lnTo>
                  <a:lnTo>
                    <a:pt x="4078687" y="677290"/>
                  </a:lnTo>
                  <a:lnTo>
                    <a:pt x="4020085" y="678734"/>
                  </a:lnTo>
                  <a:lnTo>
                    <a:pt x="3962629" y="680291"/>
                  </a:lnTo>
                  <a:lnTo>
                    <a:pt x="3906290" y="681958"/>
                  </a:lnTo>
                  <a:lnTo>
                    <a:pt x="3851038" y="683730"/>
                  </a:lnTo>
                  <a:lnTo>
                    <a:pt x="3796842" y="685603"/>
                  </a:lnTo>
                  <a:lnTo>
                    <a:pt x="3743672" y="687573"/>
                  </a:lnTo>
                  <a:lnTo>
                    <a:pt x="3691499" y="689636"/>
                  </a:lnTo>
                  <a:lnTo>
                    <a:pt x="3640291" y="691786"/>
                  </a:lnTo>
                  <a:lnTo>
                    <a:pt x="3590018" y="694022"/>
                  </a:lnTo>
                  <a:lnTo>
                    <a:pt x="3540652" y="696337"/>
                  </a:lnTo>
                  <a:lnTo>
                    <a:pt x="3492160" y="698728"/>
                  </a:lnTo>
                  <a:lnTo>
                    <a:pt x="3444513" y="701191"/>
                  </a:lnTo>
                  <a:lnTo>
                    <a:pt x="3397682" y="703721"/>
                  </a:lnTo>
                  <a:lnTo>
                    <a:pt x="3351635" y="706315"/>
                  </a:lnTo>
                  <a:lnTo>
                    <a:pt x="3306343" y="708968"/>
                  </a:lnTo>
                  <a:lnTo>
                    <a:pt x="3261774" y="711676"/>
                  </a:lnTo>
                  <a:lnTo>
                    <a:pt x="3217901" y="714434"/>
                  </a:lnTo>
                  <a:lnTo>
                    <a:pt x="3174691" y="717240"/>
                  </a:lnTo>
                  <a:lnTo>
                    <a:pt x="3132115" y="720087"/>
                  </a:lnTo>
                  <a:lnTo>
                    <a:pt x="3090142" y="722973"/>
                  </a:lnTo>
                  <a:lnTo>
                    <a:pt x="3048743" y="725894"/>
                  </a:lnTo>
                  <a:lnTo>
                    <a:pt x="3007888" y="728844"/>
                  </a:lnTo>
                  <a:lnTo>
                    <a:pt x="2967545" y="731820"/>
                  </a:lnTo>
                  <a:lnTo>
                    <a:pt x="2927685" y="734817"/>
                  </a:lnTo>
                  <a:lnTo>
                    <a:pt x="2888278" y="737832"/>
                  </a:lnTo>
                  <a:lnTo>
                    <a:pt x="2849294" y="740860"/>
                  </a:lnTo>
                  <a:lnTo>
                    <a:pt x="2810702" y="743897"/>
                  </a:lnTo>
                  <a:lnTo>
                    <a:pt x="2772472" y="746939"/>
                  </a:lnTo>
                  <a:lnTo>
                    <a:pt x="2696978" y="753020"/>
                  </a:lnTo>
                  <a:lnTo>
                    <a:pt x="2622571" y="759071"/>
                  </a:lnTo>
                  <a:lnTo>
                    <a:pt x="2585699" y="762075"/>
                  </a:lnTo>
                  <a:lnTo>
                    <a:pt x="2549008" y="765058"/>
                  </a:lnTo>
                  <a:lnTo>
                    <a:pt x="2476049" y="770947"/>
                  </a:lnTo>
                  <a:lnTo>
                    <a:pt x="2403453" y="776705"/>
                  </a:lnTo>
                  <a:lnTo>
                    <a:pt x="2330977" y="782298"/>
                  </a:lnTo>
                  <a:lnTo>
                    <a:pt x="2258380" y="787694"/>
                  </a:lnTo>
                  <a:lnTo>
                    <a:pt x="2185422" y="792858"/>
                  </a:lnTo>
                  <a:lnTo>
                    <a:pt x="2111859" y="797757"/>
                  </a:lnTo>
                  <a:lnTo>
                    <a:pt x="2037452" y="802358"/>
                  </a:lnTo>
                  <a:lnTo>
                    <a:pt x="1961958" y="806627"/>
                  </a:lnTo>
                  <a:lnTo>
                    <a:pt x="1923728" y="808627"/>
                  </a:lnTo>
                  <a:lnTo>
                    <a:pt x="1885136" y="810531"/>
                  </a:lnTo>
                  <a:lnTo>
                    <a:pt x="1846152" y="812336"/>
                  </a:lnTo>
                  <a:lnTo>
                    <a:pt x="1806745" y="814037"/>
                  </a:lnTo>
                  <a:lnTo>
                    <a:pt x="1766885" y="815629"/>
                  </a:lnTo>
                  <a:lnTo>
                    <a:pt x="1726542" y="817110"/>
                  </a:lnTo>
                  <a:lnTo>
                    <a:pt x="1685687" y="818474"/>
                  </a:lnTo>
                  <a:lnTo>
                    <a:pt x="1644288" y="819718"/>
                  </a:lnTo>
                  <a:lnTo>
                    <a:pt x="1602315" y="820837"/>
                  </a:lnTo>
                  <a:lnTo>
                    <a:pt x="1559739" y="821827"/>
                  </a:lnTo>
                  <a:lnTo>
                    <a:pt x="1516529" y="822684"/>
                  </a:lnTo>
                  <a:lnTo>
                    <a:pt x="1472655" y="823404"/>
                  </a:lnTo>
                  <a:lnTo>
                    <a:pt x="1428087" y="823983"/>
                  </a:lnTo>
                  <a:lnTo>
                    <a:pt x="1382795" y="824415"/>
                  </a:lnTo>
                  <a:lnTo>
                    <a:pt x="1336748" y="824698"/>
                  </a:lnTo>
                  <a:lnTo>
                    <a:pt x="1289917" y="824827"/>
                  </a:lnTo>
                  <a:lnTo>
                    <a:pt x="1242270" y="824798"/>
                  </a:lnTo>
                  <a:lnTo>
                    <a:pt x="1193778" y="824607"/>
                  </a:lnTo>
                  <a:lnTo>
                    <a:pt x="1144412" y="824249"/>
                  </a:lnTo>
                  <a:lnTo>
                    <a:pt x="1094139" y="823720"/>
                  </a:lnTo>
                  <a:lnTo>
                    <a:pt x="1042931" y="823016"/>
                  </a:lnTo>
                  <a:lnTo>
                    <a:pt x="990758" y="822134"/>
                  </a:lnTo>
                  <a:lnTo>
                    <a:pt x="937588" y="821068"/>
                  </a:lnTo>
                  <a:lnTo>
                    <a:pt x="883392" y="819814"/>
                  </a:lnTo>
                  <a:lnTo>
                    <a:pt x="828140" y="818369"/>
                  </a:lnTo>
                  <a:lnTo>
                    <a:pt x="771801" y="816729"/>
                  </a:lnTo>
                  <a:lnTo>
                    <a:pt x="714345" y="814888"/>
                  </a:lnTo>
                  <a:lnTo>
                    <a:pt x="655743" y="812843"/>
                  </a:lnTo>
                  <a:lnTo>
                    <a:pt x="595963" y="810590"/>
                  </a:lnTo>
                  <a:lnTo>
                    <a:pt x="534977" y="808125"/>
                  </a:lnTo>
                  <a:lnTo>
                    <a:pt x="472752" y="805443"/>
                  </a:lnTo>
                  <a:lnTo>
                    <a:pt x="409261" y="802540"/>
                  </a:lnTo>
                  <a:lnTo>
                    <a:pt x="344471" y="799411"/>
                  </a:lnTo>
                  <a:lnTo>
                    <a:pt x="278353" y="796054"/>
                  </a:lnTo>
                  <a:lnTo>
                    <a:pt x="210878" y="792463"/>
                  </a:lnTo>
                  <a:lnTo>
                    <a:pt x="142014" y="788635"/>
                  </a:lnTo>
                  <a:lnTo>
                    <a:pt x="71731" y="784565"/>
                  </a:lnTo>
                  <a:lnTo>
                    <a:pt x="0" y="78024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96922" y="1405289"/>
            <a:ext cx="39154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25" dirty="0">
                <a:latin typeface="Calibri"/>
                <a:cs typeface="Calibri"/>
              </a:rPr>
              <a:t>in </a:t>
            </a:r>
            <a:r>
              <a:rPr sz="1400" spc="65" dirty="0">
                <a:latin typeface="Calibri"/>
                <a:cs typeface="Calibri"/>
              </a:rPr>
              <a:t>recent </a:t>
            </a:r>
            <a:r>
              <a:rPr sz="1400" spc="45" dirty="0">
                <a:latin typeface="Calibri"/>
                <a:cs typeface="Calibri"/>
              </a:rPr>
              <a:t>years, </a:t>
            </a:r>
            <a:r>
              <a:rPr sz="1400" spc="70" dirty="0">
                <a:latin typeface="Calibri"/>
                <a:cs typeface="Calibri"/>
              </a:rPr>
              <a:t>unicycles </a:t>
            </a:r>
            <a:r>
              <a:rPr sz="1400" spc="60" dirty="0">
                <a:latin typeface="Calibri"/>
                <a:cs typeface="Calibri"/>
              </a:rPr>
              <a:t>have </a:t>
            </a:r>
            <a:r>
              <a:rPr sz="1400" spc="65" dirty="0">
                <a:latin typeface="Calibri"/>
                <a:cs typeface="Calibri"/>
              </a:rPr>
              <a:t>also </a:t>
            </a:r>
            <a:r>
              <a:rPr sz="1400" spc="70" dirty="0">
                <a:latin typeface="Calibri"/>
                <a:cs typeface="Calibri"/>
              </a:rPr>
              <a:t>been </a:t>
            </a:r>
            <a:r>
              <a:rPr sz="1400" spc="75" dirty="0">
                <a:latin typeface="Calibri"/>
                <a:cs typeface="Calibri"/>
              </a:rPr>
              <a:t>used </a:t>
            </a:r>
            <a:r>
              <a:rPr sz="1400" spc="35" dirty="0">
                <a:latin typeface="Calibri"/>
                <a:cs typeface="Calibri"/>
              </a:rPr>
              <a:t>in  </a:t>
            </a:r>
            <a:r>
              <a:rPr sz="1400" spc="55" dirty="0">
                <a:latin typeface="Calibri"/>
                <a:cs typeface="Calibri"/>
              </a:rPr>
              <a:t>activities </a:t>
            </a:r>
            <a:r>
              <a:rPr sz="1400" spc="30" dirty="0">
                <a:latin typeface="Calibri"/>
                <a:cs typeface="Calibri"/>
              </a:rPr>
              <a:t>similar </a:t>
            </a:r>
            <a:r>
              <a:rPr sz="1400" spc="40" dirty="0">
                <a:latin typeface="Calibri"/>
                <a:cs typeface="Calibri"/>
              </a:rPr>
              <a:t>to </a:t>
            </a:r>
            <a:r>
              <a:rPr sz="1400" spc="50" dirty="0">
                <a:latin typeface="Calibri"/>
                <a:cs typeface="Calibri"/>
              </a:rPr>
              <a:t>mountain </a:t>
            </a:r>
            <a:r>
              <a:rPr sz="1400" spc="40" dirty="0">
                <a:latin typeface="Calibri"/>
                <a:cs typeface="Calibri"/>
              </a:rPr>
              <a:t>biking </a:t>
            </a:r>
            <a:r>
              <a:rPr sz="1400" spc="65" dirty="0">
                <a:latin typeface="Calibri"/>
                <a:cs typeface="Calibri"/>
              </a:rPr>
              <a:t>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trials.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44713" y="729248"/>
            <a:ext cx="904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40" dirty="0">
                <a:solidFill>
                  <a:srgbClr val="9E9E9E"/>
                </a:solidFill>
                <a:latin typeface="Calibri"/>
                <a:cs typeface="Calibri"/>
              </a:rPr>
              <a:t>Prev.</a:t>
            </a:r>
            <a:r>
              <a:rPr sz="1600" i="1" spc="-145" dirty="0">
                <a:solidFill>
                  <a:srgbClr val="9E9E9E"/>
                </a:solidFill>
                <a:latin typeface="Calibri"/>
                <a:cs typeface="Calibri"/>
              </a:rPr>
              <a:t> </a:t>
            </a:r>
            <a:r>
              <a:rPr sz="1600" i="1" spc="45" dirty="0">
                <a:solidFill>
                  <a:srgbClr val="9E9E9E"/>
                </a:solidFill>
                <a:latin typeface="Calibri"/>
                <a:cs typeface="Calibri"/>
              </a:rPr>
              <a:t>Turn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1364" y="1480146"/>
            <a:ext cx="857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6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00" i="1" spc="65" dirty="0">
                <a:solidFill>
                  <a:srgbClr val="9E9E9E"/>
                </a:solidFill>
                <a:latin typeface="Calibri"/>
                <a:cs typeface="Calibri"/>
              </a:rPr>
              <a:t>v</a:t>
            </a:r>
            <a:r>
              <a:rPr sz="1600" i="1" spc="25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1600" i="1" spc="12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00" i="1" spc="150" dirty="0">
                <a:solidFill>
                  <a:srgbClr val="9E9E9E"/>
                </a:solidFill>
                <a:latin typeface="Calibri"/>
                <a:cs typeface="Calibri"/>
              </a:rPr>
              <a:t>en</a:t>
            </a:r>
            <a:r>
              <a:rPr sz="1600" i="1" spc="114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1600" i="1" spc="135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13374" y="2935131"/>
            <a:ext cx="1625321" cy="1170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75272" y="2977987"/>
            <a:ext cx="1501775" cy="1047115"/>
          </a:xfrm>
          <a:prstGeom prst="rect">
            <a:avLst/>
          </a:prstGeom>
          <a:solidFill>
            <a:srgbClr val="34A852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49860" marR="50165" indent="-48895" algn="just">
              <a:lnSpc>
                <a:spcPct val="100000"/>
              </a:lnSpc>
              <a:spcBef>
                <a:spcPts val="620"/>
              </a:spcBef>
            </a:pPr>
            <a:r>
              <a:rPr sz="1400" spc="35" dirty="0">
                <a:solidFill>
                  <a:srgbClr val="EDEDED"/>
                </a:solidFill>
                <a:latin typeface="Calibri"/>
                <a:cs typeface="Calibri"/>
              </a:rPr>
              <a:t>More </a:t>
            </a:r>
            <a:r>
              <a:rPr sz="1400" spc="50" dirty="0">
                <a:solidFill>
                  <a:srgbClr val="EDEDED"/>
                </a:solidFill>
                <a:latin typeface="Calibri"/>
                <a:cs typeface="Calibri"/>
              </a:rPr>
              <a:t>extractive,  </a:t>
            </a:r>
            <a:r>
              <a:rPr sz="1400" spc="70" dirty="0">
                <a:solidFill>
                  <a:srgbClr val="EDEDED"/>
                </a:solidFill>
                <a:latin typeface="Calibri"/>
                <a:cs typeface="Calibri"/>
              </a:rPr>
              <a:t>but sometimes  </a:t>
            </a:r>
            <a:r>
              <a:rPr sz="1400" spc="50" dirty="0">
                <a:solidFill>
                  <a:srgbClr val="EDEDED"/>
                </a:solidFill>
                <a:latin typeface="Calibri"/>
                <a:cs typeface="Calibri"/>
              </a:rPr>
              <a:t>less </a:t>
            </a:r>
            <a:r>
              <a:rPr sz="1400" spc="40" dirty="0">
                <a:solidFill>
                  <a:srgbClr val="EDEDED"/>
                </a:solidFill>
                <a:latin typeface="Calibri"/>
                <a:cs typeface="Calibri"/>
              </a:rPr>
              <a:t>relevant </a:t>
            </a:r>
            <a:r>
              <a:rPr sz="1400" spc="35" dirty="0">
                <a:solidFill>
                  <a:srgbClr val="EDEDED"/>
                </a:solidFill>
                <a:latin typeface="Calibri"/>
                <a:cs typeface="Calibri"/>
              </a:rPr>
              <a:t>to  </a:t>
            </a:r>
            <a:r>
              <a:rPr sz="1400" spc="50" dirty="0">
                <a:solidFill>
                  <a:srgbClr val="EDEDED"/>
                </a:solidFill>
                <a:latin typeface="Calibri"/>
                <a:cs typeface="Calibri"/>
              </a:rPr>
              <a:t>previous</a:t>
            </a:r>
            <a:r>
              <a:rPr sz="1400" spc="15" dirty="0">
                <a:solidFill>
                  <a:srgbClr val="EDEDED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EDEDED"/>
                </a:solidFill>
                <a:latin typeface="Calibri"/>
                <a:cs typeface="Calibri"/>
              </a:rPr>
              <a:t>turn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526" y="2904653"/>
            <a:ext cx="527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latin typeface="Calibri"/>
                <a:cs typeface="Calibri"/>
              </a:rPr>
              <a:t>Base 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100" dirty="0">
                <a:latin typeface="Calibri"/>
                <a:cs typeface="Calibri"/>
              </a:rPr>
              <a:t>o</a:t>
            </a:r>
            <a:r>
              <a:rPr sz="1400" spc="90" dirty="0">
                <a:latin typeface="Calibri"/>
                <a:cs typeface="Calibri"/>
              </a:rPr>
              <a:t>d</a:t>
            </a:r>
            <a:r>
              <a:rPr sz="1400" spc="30" dirty="0">
                <a:latin typeface="Calibri"/>
                <a:cs typeface="Calibri"/>
              </a:rPr>
              <a:t>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823" y="3829151"/>
            <a:ext cx="814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latin typeface="Calibri"/>
                <a:cs typeface="Calibri"/>
              </a:rPr>
              <a:t>+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controls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8845" y="2795881"/>
            <a:ext cx="5081905" cy="617855"/>
            <a:chOff x="1678845" y="2795881"/>
            <a:chExt cx="5081905" cy="617855"/>
          </a:xfrm>
        </p:grpSpPr>
        <p:sp>
          <p:nvSpPr>
            <p:cNvPr id="5" name="object 5"/>
            <p:cNvSpPr/>
            <p:nvPr/>
          </p:nvSpPr>
          <p:spPr>
            <a:xfrm>
              <a:off x="1678845" y="2795881"/>
              <a:ext cx="5081853" cy="6176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0754" y="2838738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4875719" y="493798"/>
                  </a:move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4875719" y="0"/>
                  </a:lnTo>
                  <a:lnTo>
                    <a:pt x="4921379" y="13827"/>
                  </a:lnTo>
                  <a:lnTo>
                    <a:pt x="4951754" y="50804"/>
                  </a:lnTo>
                  <a:lnTo>
                    <a:pt x="4958018" y="82299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4" y="487330"/>
                  </a:lnTo>
                  <a:lnTo>
                    <a:pt x="4875719" y="493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0754" y="2838738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278037" y="82299"/>
                  </a:move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1058034" y="0"/>
                  </a:lnTo>
                  <a:lnTo>
                    <a:pt x="2228029" y="0"/>
                  </a:lnTo>
                  <a:lnTo>
                    <a:pt x="4875719" y="0"/>
                  </a:lnTo>
                  <a:lnTo>
                    <a:pt x="4891850" y="1595"/>
                  </a:lnTo>
                  <a:lnTo>
                    <a:pt x="4933913" y="24104"/>
                  </a:lnTo>
                  <a:lnTo>
                    <a:pt x="4956422" y="66168"/>
                  </a:lnTo>
                  <a:lnTo>
                    <a:pt x="4958018" y="82299"/>
                  </a:lnTo>
                  <a:lnTo>
                    <a:pt x="4958018" y="288048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4" y="487330"/>
                  </a:lnTo>
                  <a:lnTo>
                    <a:pt x="4875719" y="493798"/>
                  </a:lnTo>
                  <a:lnTo>
                    <a:pt x="2228029" y="493798"/>
                  </a:lnTo>
                  <a:lnTo>
                    <a:pt x="1058034" y="493798"/>
                  </a:ln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15926" y="2856279"/>
            <a:ext cx="45008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did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10" dirty="0">
                <a:latin typeface="Calibri"/>
                <a:cs typeface="Calibri"/>
              </a:rPr>
              <a:t>it </a:t>
            </a:r>
            <a:r>
              <a:rPr sz="1400" spc="75" dirty="0">
                <a:latin typeface="Calibri"/>
                <a:cs typeface="Calibri"/>
              </a:rPr>
              <a:t>was </a:t>
            </a:r>
            <a:r>
              <a:rPr sz="1400" spc="65" dirty="0">
                <a:latin typeface="Calibri"/>
                <a:cs typeface="Calibri"/>
              </a:rPr>
              <a:t>created </a:t>
            </a:r>
            <a:r>
              <a:rPr sz="1400" spc="55" dirty="0">
                <a:latin typeface="Calibri"/>
                <a:cs typeface="Calibri"/>
              </a:rPr>
              <a:t>by </a:t>
            </a:r>
            <a:r>
              <a:rPr sz="1400" spc="70" dirty="0">
                <a:latin typeface="Calibri"/>
                <a:cs typeface="Calibri"/>
              </a:rPr>
              <a:t>michael </a:t>
            </a:r>
            <a:r>
              <a:rPr sz="1400" spc="75" dirty="0">
                <a:latin typeface="Calibri"/>
                <a:cs typeface="Calibri"/>
              </a:rPr>
              <a:t>boehm </a:t>
            </a:r>
            <a:r>
              <a:rPr sz="1400" spc="55" dirty="0">
                <a:latin typeface="Calibri"/>
                <a:cs typeface="Calibri"/>
              </a:rPr>
              <a:t>of </a:t>
            </a:r>
            <a:r>
              <a:rPr sz="1400" spc="45" dirty="0">
                <a:latin typeface="Calibri"/>
                <a:cs typeface="Calibri"/>
              </a:rPr>
              <a:t>batavia,  </a:t>
            </a:r>
            <a:r>
              <a:rPr sz="1400" spc="15" dirty="0">
                <a:latin typeface="Calibri"/>
                <a:cs typeface="Calibri"/>
              </a:rPr>
              <a:t>illinois.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78845" y="3673580"/>
            <a:ext cx="5081905" cy="617855"/>
            <a:chOff x="1678845" y="3673580"/>
            <a:chExt cx="5081905" cy="617855"/>
          </a:xfrm>
        </p:grpSpPr>
        <p:sp>
          <p:nvSpPr>
            <p:cNvPr id="10" name="object 10"/>
            <p:cNvSpPr/>
            <p:nvPr/>
          </p:nvSpPr>
          <p:spPr>
            <a:xfrm>
              <a:off x="1678845" y="3673580"/>
              <a:ext cx="5081853" cy="6176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0754" y="3716434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4875719" y="493798"/>
                  </a:move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4875719" y="0"/>
                  </a:lnTo>
                  <a:lnTo>
                    <a:pt x="4921379" y="13827"/>
                  </a:lnTo>
                  <a:lnTo>
                    <a:pt x="4951754" y="50804"/>
                  </a:lnTo>
                  <a:lnTo>
                    <a:pt x="4958018" y="82299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4" y="487330"/>
                  </a:lnTo>
                  <a:lnTo>
                    <a:pt x="4875719" y="493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0754" y="3716434"/>
              <a:ext cx="4958080" cy="494030"/>
            </a:xfrm>
            <a:custGeom>
              <a:avLst/>
              <a:gdLst/>
              <a:ahLst/>
              <a:cxnLst/>
              <a:rect l="l" t="t" r="r" b="b"/>
              <a:pathLst>
                <a:path w="4958080" h="494029">
                  <a:moveTo>
                    <a:pt x="278037" y="82299"/>
                  </a:moveTo>
                  <a:lnTo>
                    <a:pt x="284505" y="50264"/>
                  </a:lnTo>
                  <a:lnTo>
                    <a:pt x="302142" y="24104"/>
                  </a:lnTo>
                  <a:lnTo>
                    <a:pt x="328302" y="6467"/>
                  </a:lnTo>
                  <a:lnTo>
                    <a:pt x="360337" y="0"/>
                  </a:lnTo>
                  <a:lnTo>
                    <a:pt x="1058034" y="0"/>
                  </a:lnTo>
                  <a:lnTo>
                    <a:pt x="2228029" y="0"/>
                  </a:lnTo>
                  <a:lnTo>
                    <a:pt x="4875719" y="0"/>
                  </a:lnTo>
                  <a:lnTo>
                    <a:pt x="4891850" y="1595"/>
                  </a:lnTo>
                  <a:lnTo>
                    <a:pt x="4933913" y="24104"/>
                  </a:lnTo>
                  <a:lnTo>
                    <a:pt x="4956422" y="66168"/>
                  </a:lnTo>
                  <a:lnTo>
                    <a:pt x="4958018" y="82299"/>
                  </a:lnTo>
                  <a:lnTo>
                    <a:pt x="4958018" y="288048"/>
                  </a:lnTo>
                  <a:lnTo>
                    <a:pt x="4958018" y="411498"/>
                  </a:lnTo>
                  <a:lnTo>
                    <a:pt x="4951551" y="443533"/>
                  </a:lnTo>
                  <a:lnTo>
                    <a:pt x="4933913" y="469693"/>
                  </a:lnTo>
                  <a:lnTo>
                    <a:pt x="4907754" y="487330"/>
                  </a:lnTo>
                  <a:lnTo>
                    <a:pt x="4875719" y="493798"/>
                  </a:lnTo>
                  <a:lnTo>
                    <a:pt x="2228029" y="493798"/>
                  </a:lnTo>
                  <a:lnTo>
                    <a:pt x="1058034" y="493798"/>
                  </a:lnTo>
                  <a:lnTo>
                    <a:pt x="360337" y="493798"/>
                  </a:lnTo>
                  <a:lnTo>
                    <a:pt x="328302" y="487330"/>
                  </a:lnTo>
                  <a:lnTo>
                    <a:pt x="302142" y="469693"/>
                  </a:lnTo>
                  <a:lnTo>
                    <a:pt x="284505" y="443533"/>
                  </a:lnTo>
                  <a:lnTo>
                    <a:pt x="278037" y="411498"/>
                  </a:lnTo>
                  <a:lnTo>
                    <a:pt x="0" y="294916"/>
                  </a:lnTo>
                  <a:lnTo>
                    <a:pt x="278037" y="288048"/>
                  </a:lnTo>
                  <a:lnTo>
                    <a:pt x="278037" y="8229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15926" y="3838751"/>
            <a:ext cx="40151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yes, 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 did </a:t>
            </a:r>
            <a:r>
              <a:rPr sz="1400" b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spc="50" dirty="0">
                <a:latin typeface="Calibri"/>
                <a:cs typeface="Calibri"/>
              </a:rPr>
              <a:t>by </a:t>
            </a:r>
            <a:r>
              <a:rPr sz="1400" spc="70" dirty="0">
                <a:latin typeface="Calibri"/>
                <a:cs typeface="Calibri"/>
              </a:rPr>
              <a:t>michael </a:t>
            </a:r>
            <a:r>
              <a:rPr sz="1400" spc="75" dirty="0">
                <a:latin typeface="Calibri"/>
                <a:cs typeface="Calibri"/>
              </a:rPr>
              <a:t>boehm </a:t>
            </a:r>
            <a:r>
              <a:rPr sz="1400" spc="55" dirty="0">
                <a:latin typeface="Calibri"/>
                <a:cs typeface="Calibri"/>
              </a:rPr>
              <a:t>of </a:t>
            </a:r>
            <a:r>
              <a:rPr sz="1400" spc="45" dirty="0">
                <a:latin typeface="Calibri"/>
                <a:cs typeface="Calibri"/>
              </a:rPr>
              <a:t>batavia,</a:t>
            </a:r>
            <a:r>
              <a:rPr sz="1400" spc="-14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illinois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7769" y="575435"/>
            <a:ext cx="5429250" cy="578485"/>
            <a:chOff x="447769" y="575435"/>
            <a:chExt cx="5429250" cy="578485"/>
          </a:xfrm>
        </p:grpSpPr>
        <p:sp>
          <p:nvSpPr>
            <p:cNvPr id="15" name="object 15"/>
            <p:cNvSpPr/>
            <p:nvPr/>
          </p:nvSpPr>
          <p:spPr>
            <a:xfrm>
              <a:off x="452531" y="580197"/>
              <a:ext cx="5419725" cy="568960"/>
            </a:xfrm>
            <a:custGeom>
              <a:avLst/>
              <a:gdLst/>
              <a:ahLst/>
              <a:cxnLst/>
              <a:rect l="l" t="t" r="r" b="b"/>
              <a:pathLst>
                <a:path w="5419725" h="568960">
                  <a:moveTo>
                    <a:pt x="5419144" y="94749"/>
                  </a:moveTo>
                  <a:lnTo>
                    <a:pt x="371365" y="94749"/>
                  </a:lnTo>
                  <a:lnTo>
                    <a:pt x="378811" y="57868"/>
                  </a:lnTo>
                  <a:lnTo>
                    <a:pt x="399116" y="27751"/>
                  </a:lnTo>
                  <a:lnTo>
                    <a:pt x="429233" y="7445"/>
                  </a:lnTo>
                  <a:lnTo>
                    <a:pt x="466114" y="0"/>
                  </a:lnTo>
                  <a:lnTo>
                    <a:pt x="5324395" y="0"/>
                  </a:lnTo>
                  <a:lnTo>
                    <a:pt x="5376962" y="15919"/>
                  </a:lnTo>
                  <a:lnTo>
                    <a:pt x="5411932" y="58490"/>
                  </a:lnTo>
                  <a:lnTo>
                    <a:pt x="5419144" y="94749"/>
                  </a:lnTo>
                  <a:close/>
                </a:path>
                <a:path w="5419725" h="568960">
                  <a:moveTo>
                    <a:pt x="5324395" y="568497"/>
                  </a:moveTo>
                  <a:lnTo>
                    <a:pt x="466114" y="568497"/>
                  </a:lnTo>
                  <a:lnTo>
                    <a:pt x="429233" y="561051"/>
                  </a:lnTo>
                  <a:lnTo>
                    <a:pt x="399116" y="540746"/>
                  </a:lnTo>
                  <a:lnTo>
                    <a:pt x="378811" y="510628"/>
                  </a:lnTo>
                  <a:lnTo>
                    <a:pt x="371365" y="473748"/>
                  </a:lnTo>
                  <a:lnTo>
                    <a:pt x="371365" y="236874"/>
                  </a:lnTo>
                  <a:lnTo>
                    <a:pt x="0" y="81226"/>
                  </a:lnTo>
                  <a:lnTo>
                    <a:pt x="371365" y="94749"/>
                  </a:lnTo>
                  <a:lnTo>
                    <a:pt x="5419144" y="94749"/>
                  </a:lnTo>
                  <a:lnTo>
                    <a:pt x="5419144" y="473748"/>
                  </a:lnTo>
                  <a:lnTo>
                    <a:pt x="5411698" y="510628"/>
                  </a:lnTo>
                  <a:lnTo>
                    <a:pt x="5391393" y="540746"/>
                  </a:lnTo>
                  <a:lnTo>
                    <a:pt x="5361276" y="561051"/>
                  </a:lnTo>
                  <a:lnTo>
                    <a:pt x="5324395" y="56849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531" y="580197"/>
              <a:ext cx="5419725" cy="568960"/>
            </a:xfrm>
            <a:custGeom>
              <a:avLst/>
              <a:gdLst/>
              <a:ahLst/>
              <a:cxnLst/>
              <a:rect l="l" t="t" r="r" b="b"/>
              <a:pathLst>
                <a:path w="5419725" h="568960">
                  <a:moveTo>
                    <a:pt x="371365" y="94749"/>
                  </a:moveTo>
                  <a:lnTo>
                    <a:pt x="378811" y="57868"/>
                  </a:lnTo>
                  <a:lnTo>
                    <a:pt x="399116" y="27751"/>
                  </a:lnTo>
                  <a:lnTo>
                    <a:pt x="429233" y="7445"/>
                  </a:lnTo>
                  <a:lnTo>
                    <a:pt x="466114" y="0"/>
                  </a:lnTo>
                  <a:lnTo>
                    <a:pt x="1212661" y="0"/>
                  </a:lnTo>
                  <a:lnTo>
                    <a:pt x="2474606" y="0"/>
                  </a:lnTo>
                  <a:lnTo>
                    <a:pt x="5324395" y="0"/>
                  </a:lnTo>
                  <a:lnTo>
                    <a:pt x="5342966" y="1837"/>
                  </a:lnTo>
                  <a:lnTo>
                    <a:pt x="5391393" y="27751"/>
                  </a:lnTo>
                  <a:lnTo>
                    <a:pt x="5417307" y="76178"/>
                  </a:lnTo>
                  <a:lnTo>
                    <a:pt x="5419144" y="94749"/>
                  </a:lnTo>
                  <a:lnTo>
                    <a:pt x="5419144" y="236874"/>
                  </a:lnTo>
                  <a:lnTo>
                    <a:pt x="5419144" y="473748"/>
                  </a:lnTo>
                  <a:lnTo>
                    <a:pt x="5411698" y="510628"/>
                  </a:lnTo>
                  <a:lnTo>
                    <a:pt x="5391393" y="540746"/>
                  </a:lnTo>
                  <a:lnTo>
                    <a:pt x="5361276" y="561051"/>
                  </a:lnTo>
                  <a:lnTo>
                    <a:pt x="5324395" y="568497"/>
                  </a:lnTo>
                  <a:lnTo>
                    <a:pt x="2474606" y="568497"/>
                  </a:lnTo>
                  <a:lnTo>
                    <a:pt x="1212661" y="568497"/>
                  </a:lnTo>
                  <a:lnTo>
                    <a:pt x="466114" y="568497"/>
                  </a:lnTo>
                  <a:lnTo>
                    <a:pt x="429233" y="561051"/>
                  </a:lnTo>
                  <a:lnTo>
                    <a:pt x="399116" y="540746"/>
                  </a:lnTo>
                  <a:lnTo>
                    <a:pt x="378811" y="510628"/>
                  </a:lnTo>
                  <a:lnTo>
                    <a:pt x="371365" y="473748"/>
                  </a:lnTo>
                  <a:lnTo>
                    <a:pt x="371365" y="236874"/>
                  </a:lnTo>
                  <a:lnTo>
                    <a:pt x="0" y="81226"/>
                  </a:lnTo>
                  <a:lnTo>
                    <a:pt x="371365" y="9474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4674" y="739857"/>
            <a:ext cx="4617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Interesting, 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did </a:t>
            </a:r>
            <a:r>
              <a:rPr sz="1400" spc="90" dirty="0">
                <a:solidFill>
                  <a:srgbClr val="FFFFFF"/>
                </a:solidFill>
                <a:latin typeface="Calibri"/>
                <a:cs typeface="Calibri"/>
              </a:rPr>
              <a:t>[George 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Foreman] 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invent 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grill</a:t>
            </a:r>
            <a:r>
              <a:rPr sz="1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himself?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09609" y="1285357"/>
            <a:ext cx="4763135" cy="739140"/>
            <a:chOff x="809609" y="1285357"/>
            <a:chExt cx="4763135" cy="739140"/>
          </a:xfrm>
        </p:grpSpPr>
        <p:sp>
          <p:nvSpPr>
            <p:cNvPr id="19" name="object 19"/>
            <p:cNvSpPr/>
            <p:nvPr/>
          </p:nvSpPr>
          <p:spPr>
            <a:xfrm>
              <a:off x="823896" y="1299644"/>
              <a:ext cx="4734560" cy="710565"/>
            </a:xfrm>
            <a:custGeom>
              <a:avLst/>
              <a:gdLst/>
              <a:ahLst/>
              <a:cxnLst/>
              <a:rect l="l" t="t" r="r" b="b"/>
              <a:pathLst>
                <a:path w="4734560" h="710564">
                  <a:moveTo>
                    <a:pt x="1289917" y="710262"/>
                  </a:moveTo>
                  <a:lnTo>
                    <a:pt x="1242270" y="710237"/>
                  </a:lnTo>
                  <a:lnTo>
                    <a:pt x="1193778" y="710072"/>
                  </a:lnTo>
                  <a:lnTo>
                    <a:pt x="1144412" y="709764"/>
                  </a:lnTo>
                  <a:lnTo>
                    <a:pt x="1094139" y="709308"/>
                  </a:lnTo>
                  <a:lnTo>
                    <a:pt x="1042931" y="708702"/>
                  </a:lnTo>
                  <a:lnTo>
                    <a:pt x="990758" y="707942"/>
                  </a:lnTo>
                  <a:lnTo>
                    <a:pt x="937588" y="707025"/>
                  </a:lnTo>
                  <a:lnTo>
                    <a:pt x="883392" y="705945"/>
                  </a:lnTo>
                  <a:lnTo>
                    <a:pt x="828140" y="704701"/>
                  </a:lnTo>
                  <a:lnTo>
                    <a:pt x="771801" y="703288"/>
                  </a:lnTo>
                  <a:lnTo>
                    <a:pt x="714345" y="701703"/>
                  </a:lnTo>
                  <a:lnTo>
                    <a:pt x="655743" y="699943"/>
                  </a:lnTo>
                  <a:lnTo>
                    <a:pt x="595963" y="698003"/>
                  </a:lnTo>
                  <a:lnTo>
                    <a:pt x="534977" y="695879"/>
                  </a:lnTo>
                  <a:lnTo>
                    <a:pt x="472752" y="693570"/>
                  </a:lnTo>
                  <a:lnTo>
                    <a:pt x="409261" y="691070"/>
                  </a:lnTo>
                  <a:lnTo>
                    <a:pt x="344471" y="688376"/>
                  </a:lnTo>
                  <a:lnTo>
                    <a:pt x="278353" y="685485"/>
                  </a:lnTo>
                  <a:lnTo>
                    <a:pt x="210878" y="682393"/>
                  </a:lnTo>
                  <a:lnTo>
                    <a:pt x="142014" y="679097"/>
                  </a:lnTo>
                  <a:lnTo>
                    <a:pt x="71731" y="675592"/>
                  </a:lnTo>
                  <a:lnTo>
                    <a:pt x="0" y="671876"/>
                  </a:lnTo>
                  <a:lnTo>
                    <a:pt x="0" y="0"/>
                  </a:lnTo>
                  <a:lnTo>
                    <a:pt x="4734430" y="0"/>
                  </a:lnTo>
                  <a:lnTo>
                    <a:pt x="4734430" y="576950"/>
                  </a:lnTo>
                  <a:lnTo>
                    <a:pt x="4662699" y="577018"/>
                  </a:lnTo>
                  <a:lnTo>
                    <a:pt x="4592416" y="577220"/>
                  </a:lnTo>
                  <a:lnTo>
                    <a:pt x="4523552" y="577552"/>
                  </a:lnTo>
                  <a:lnTo>
                    <a:pt x="4456077" y="578010"/>
                  </a:lnTo>
                  <a:lnTo>
                    <a:pt x="4389959" y="578591"/>
                  </a:lnTo>
                  <a:lnTo>
                    <a:pt x="4325169" y="579292"/>
                  </a:lnTo>
                  <a:lnTo>
                    <a:pt x="4261677" y="580109"/>
                  </a:lnTo>
                  <a:lnTo>
                    <a:pt x="4199453" y="581037"/>
                  </a:lnTo>
                  <a:lnTo>
                    <a:pt x="4138467" y="582075"/>
                  </a:lnTo>
                  <a:lnTo>
                    <a:pt x="4078687" y="583217"/>
                  </a:lnTo>
                  <a:lnTo>
                    <a:pt x="4020085" y="584460"/>
                  </a:lnTo>
                  <a:lnTo>
                    <a:pt x="3962629" y="585801"/>
                  </a:lnTo>
                  <a:lnTo>
                    <a:pt x="3906290" y="587237"/>
                  </a:lnTo>
                  <a:lnTo>
                    <a:pt x="3851038" y="588763"/>
                  </a:lnTo>
                  <a:lnTo>
                    <a:pt x="3796842" y="590376"/>
                  </a:lnTo>
                  <a:lnTo>
                    <a:pt x="3743672" y="592072"/>
                  </a:lnTo>
                  <a:lnTo>
                    <a:pt x="3691499" y="593848"/>
                  </a:lnTo>
                  <a:lnTo>
                    <a:pt x="3640291" y="595700"/>
                  </a:lnTo>
                  <a:lnTo>
                    <a:pt x="3590018" y="597625"/>
                  </a:lnTo>
                  <a:lnTo>
                    <a:pt x="3540652" y="599618"/>
                  </a:lnTo>
                  <a:lnTo>
                    <a:pt x="3492160" y="601677"/>
                  </a:lnTo>
                  <a:lnTo>
                    <a:pt x="3444513" y="603798"/>
                  </a:lnTo>
                  <a:lnTo>
                    <a:pt x="3397682" y="605977"/>
                  </a:lnTo>
                  <a:lnTo>
                    <a:pt x="3351635" y="608210"/>
                  </a:lnTo>
                  <a:lnTo>
                    <a:pt x="3306343" y="610495"/>
                  </a:lnTo>
                  <a:lnTo>
                    <a:pt x="3261774" y="612826"/>
                  </a:lnTo>
                  <a:lnTo>
                    <a:pt x="3217901" y="615202"/>
                  </a:lnTo>
                  <a:lnTo>
                    <a:pt x="3174691" y="617618"/>
                  </a:lnTo>
                  <a:lnTo>
                    <a:pt x="3132115" y="620070"/>
                  </a:lnTo>
                  <a:lnTo>
                    <a:pt x="3090142" y="622555"/>
                  </a:lnTo>
                  <a:lnTo>
                    <a:pt x="3048743" y="625070"/>
                  </a:lnTo>
                  <a:lnTo>
                    <a:pt x="3007888" y="627610"/>
                  </a:lnTo>
                  <a:lnTo>
                    <a:pt x="2967545" y="630173"/>
                  </a:lnTo>
                  <a:lnTo>
                    <a:pt x="2927685" y="632754"/>
                  </a:lnTo>
                  <a:lnTo>
                    <a:pt x="2888278" y="635350"/>
                  </a:lnTo>
                  <a:lnTo>
                    <a:pt x="2849294" y="637957"/>
                  </a:lnTo>
                  <a:lnTo>
                    <a:pt x="2810702" y="640573"/>
                  </a:lnTo>
                  <a:lnTo>
                    <a:pt x="2772472" y="643192"/>
                  </a:lnTo>
                  <a:lnTo>
                    <a:pt x="2696978" y="648429"/>
                  </a:lnTo>
                  <a:lnTo>
                    <a:pt x="2622571" y="653639"/>
                  </a:lnTo>
                  <a:lnTo>
                    <a:pt x="2585699" y="656225"/>
                  </a:lnTo>
                  <a:lnTo>
                    <a:pt x="2549008" y="658794"/>
                  </a:lnTo>
                  <a:lnTo>
                    <a:pt x="2476049" y="663865"/>
                  </a:lnTo>
                  <a:lnTo>
                    <a:pt x="2403453" y="668823"/>
                  </a:lnTo>
                  <a:lnTo>
                    <a:pt x="2330977" y="673640"/>
                  </a:lnTo>
                  <a:lnTo>
                    <a:pt x="2258380" y="678286"/>
                  </a:lnTo>
                  <a:lnTo>
                    <a:pt x="2185422" y="682733"/>
                  </a:lnTo>
                  <a:lnTo>
                    <a:pt x="2111859" y="686951"/>
                  </a:lnTo>
                  <a:lnTo>
                    <a:pt x="2037452" y="690913"/>
                  </a:lnTo>
                  <a:lnTo>
                    <a:pt x="1961958" y="694590"/>
                  </a:lnTo>
                  <a:lnTo>
                    <a:pt x="1923728" y="696312"/>
                  </a:lnTo>
                  <a:lnTo>
                    <a:pt x="1885136" y="697951"/>
                  </a:lnTo>
                  <a:lnTo>
                    <a:pt x="1846152" y="699505"/>
                  </a:lnTo>
                  <a:lnTo>
                    <a:pt x="1806745" y="700970"/>
                  </a:lnTo>
                  <a:lnTo>
                    <a:pt x="1766885" y="702342"/>
                  </a:lnTo>
                  <a:lnTo>
                    <a:pt x="1726542" y="703617"/>
                  </a:lnTo>
                  <a:lnTo>
                    <a:pt x="1685687" y="704791"/>
                  </a:lnTo>
                  <a:lnTo>
                    <a:pt x="1644288" y="705862"/>
                  </a:lnTo>
                  <a:lnTo>
                    <a:pt x="1602315" y="706826"/>
                  </a:lnTo>
                  <a:lnTo>
                    <a:pt x="1559739" y="707679"/>
                  </a:lnTo>
                  <a:lnTo>
                    <a:pt x="1516529" y="708417"/>
                  </a:lnTo>
                  <a:lnTo>
                    <a:pt x="1472655" y="709037"/>
                  </a:lnTo>
                  <a:lnTo>
                    <a:pt x="1428087" y="709535"/>
                  </a:lnTo>
                  <a:lnTo>
                    <a:pt x="1382795" y="709907"/>
                  </a:lnTo>
                  <a:lnTo>
                    <a:pt x="1336748" y="710151"/>
                  </a:lnTo>
                  <a:lnTo>
                    <a:pt x="1289917" y="710262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3896" y="1299644"/>
              <a:ext cx="4734560" cy="710565"/>
            </a:xfrm>
            <a:custGeom>
              <a:avLst/>
              <a:gdLst/>
              <a:ahLst/>
              <a:cxnLst/>
              <a:rect l="l" t="t" r="r" b="b"/>
              <a:pathLst>
                <a:path w="4734560" h="710564">
                  <a:moveTo>
                    <a:pt x="0" y="0"/>
                  </a:moveTo>
                  <a:lnTo>
                    <a:pt x="4734430" y="0"/>
                  </a:lnTo>
                  <a:lnTo>
                    <a:pt x="4734430" y="576950"/>
                  </a:lnTo>
                  <a:lnTo>
                    <a:pt x="4662699" y="577018"/>
                  </a:lnTo>
                  <a:lnTo>
                    <a:pt x="4592416" y="577220"/>
                  </a:lnTo>
                  <a:lnTo>
                    <a:pt x="4523552" y="577552"/>
                  </a:lnTo>
                  <a:lnTo>
                    <a:pt x="4456077" y="578010"/>
                  </a:lnTo>
                  <a:lnTo>
                    <a:pt x="4389959" y="578591"/>
                  </a:lnTo>
                  <a:lnTo>
                    <a:pt x="4325169" y="579292"/>
                  </a:lnTo>
                  <a:lnTo>
                    <a:pt x="4261677" y="580109"/>
                  </a:lnTo>
                  <a:lnTo>
                    <a:pt x="4199453" y="581037"/>
                  </a:lnTo>
                  <a:lnTo>
                    <a:pt x="4138467" y="582075"/>
                  </a:lnTo>
                  <a:lnTo>
                    <a:pt x="4078687" y="583217"/>
                  </a:lnTo>
                  <a:lnTo>
                    <a:pt x="4020085" y="584460"/>
                  </a:lnTo>
                  <a:lnTo>
                    <a:pt x="3962629" y="585801"/>
                  </a:lnTo>
                  <a:lnTo>
                    <a:pt x="3906290" y="587237"/>
                  </a:lnTo>
                  <a:lnTo>
                    <a:pt x="3851038" y="588763"/>
                  </a:lnTo>
                  <a:lnTo>
                    <a:pt x="3796842" y="590376"/>
                  </a:lnTo>
                  <a:lnTo>
                    <a:pt x="3743672" y="592072"/>
                  </a:lnTo>
                  <a:lnTo>
                    <a:pt x="3691499" y="593848"/>
                  </a:lnTo>
                  <a:lnTo>
                    <a:pt x="3640291" y="595700"/>
                  </a:lnTo>
                  <a:lnTo>
                    <a:pt x="3590018" y="597625"/>
                  </a:lnTo>
                  <a:lnTo>
                    <a:pt x="3540652" y="599618"/>
                  </a:lnTo>
                  <a:lnTo>
                    <a:pt x="3492160" y="601677"/>
                  </a:lnTo>
                  <a:lnTo>
                    <a:pt x="3444513" y="603798"/>
                  </a:lnTo>
                  <a:lnTo>
                    <a:pt x="3397682" y="605977"/>
                  </a:lnTo>
                  <a:lnTo>
                    <a:pt x="3351635" y="608210"/>
                  </a:lnTo>
                  <a:lnTo>
                    <a:pt x="3306343" y="610495"/>
                  </a:lnTo>
                  <a:lnTo>
                    <a:pt x="3261774" y="612826"/>
                  </a:lnTo>
                  <a:lnTo>
                    <a:pt x="3217901" y="615202"/>
                  </a:lnTo>
                  <a:lnTo>
                    <a:pt x="3174691" y="617618"/>
                  </a:lnTo>
                  <a:lnTo>
                    <a:pt x="3132115" y="620070"/>
                  </a:lnTo>
                  <a:lnTo>
                    <a:pt x="3090142" y="622555"/>
                  </a:lnTo>
                  <a:lnTo>
                    <a:pt x="3048743" y="625070"/>
                  </a:lnTo>
                  <a:lnTo>
                    <a:pt x="3007888" y="627610"/>
                  </a:lnTo>
                  <a:lnTo>
                    <a:pt x="2967545" y="630173"/>
                  </a:lnTo>
                  <a:lnTo>
                    <a:pt x="2927685" y="632754"/>
                  </a:lnTo>
                  <a:lnTo>
                    <a:pt x="2888278" y="635350"/>
                  </a:lnTo>
                  <a:lnTo>
                    <a:pt x="2849294" y="637957"/>
                  </a:lnTo>
                  <a:lnTo>
                    <a:pt x="2810702" y="640573"/>
                  </a:lnTo>
                  <a:lnTo>
                    <a:pt x="2772472" y="643192"/>
                  </a:lnTo>
                  <a:lnTo>
                    <a:pt x="2696978" y="648429"/>
                  </a:lnTo>
                  <a:lnTo>
                    <a:pt x="2622571" y="653639"/>
                  </a:lnTo>
                  <a:lnTo>
                    <a:pt x="2585699" y="656225"/>
                  </a:lnTo>
                  <a:lnTo>
                    <a:pt x="2549008" y="658794"/>
                  </a:lnTo>
                  <a:lnTo>
                    <a:pt x="2476049" y="663865"/>
                  </a:lnTo>
                  <a:lnTo>
                    <a:pt x="2403453" y="668823"/>
                  </a:lnTo>
                  <a:lnTo>
                    <a:pt x="2330977" y="673640"/>
                  </a:lnTo>
                  <a:lnTo>
                    <a:pt x="2258380" y="678286"/>
                  </a:lnTo>
                  <a:lnTo>
                    <a:pt x="2185422" y="682733"/>
                  </a:lnTo>
                  <a:lnTo>
                    <a:pt x="2111859" y="686951"/>
                  </a:lnTo>
                  <a:lnTo>
                    <a:pt x="2037452" y="690913"/>
                  </a:lnTo>
                  <a:lnTo>
                    <a:pt x="1961958" y="694590"/>
                  </a:lnTo>
                  <a:lnTo>
                    <a:pt x="1923728" y="696312"/>
                  </a:lnTo>
                  <a:lnTo>
                    <a:pt x="1885136" y="697951"/>
                  </a:lnTo>
                  <a:lnTo>
                    <a:pt x="1846152" y="699505"/>
                  </a:lnTo>
                  <a:lnTo>
                    <a:pt x="1806745" y="700970"/>
                  </a:lnTo>
                  <a:lnTo>
                    <a:pt x="1766885" y="702342"/>
                  </a:lnTo>
                  <a:lnTo>
                    <a:pt x="1726542" y="703617"/>
                  </a:lnTo>
                  <a:lnTo>
                    <a:pt x="1685687" y="704791"/>
                  </a:lnTo>
                  <a:lnTo>
                    <a:pt x="1644288" y="705862"/>
                  </a:lnTo>
                  <a:lnTo>
                    <a:pt x="1602315" y="706826"/>
                  </a:lnTo>
                  <a:lnTo>
                    <a:pt x="1559739" y="707679"/>
                  </a:lnTo>
                  <a:lnTo>
                    <a:pt x="1516529" y="708417"/>
                  </a:lnTo>
                  <a:lnTo>
                    <a:pt x="1472655" y="709037"/>
                  </a:lnTo>
                  <a:lnTo>
                    <a:pt x="1428087" y="709535"/>
                  </a:lnTo>
                  <a:lnTo>
                    <a:pt x="1382795" y="709907"/>
                  </a:lnTo>
                  <a:lnTo>
                    <a:pt x="1336748" y="710151"/>
                  </a:lnTo>
                  <a:lnTo>
                    <a:pt x="1289917" y="710262"/>
                  </a:lnTo>
                  <a:lnTo>
                    <a:pt x="1242270" y="710237"/>
                  </a:lnTo>
                  <a:lnTo>
                    <a:pt x="1193778" y="710072"/>
                  </a:lnTo>
                  <a:lnTo>
                    <a:pt x="1144412" y="709764"/>
                  </a:lnTo>
                  <a:lnTo>
                    <a:pt x="1094139" y="709308"/>
                  </a:lnTo>
                  <a:lnTo>
                    <a:pt x="1042931" y="708702"/>
                  </a:lnTo>
                  <a:lnTo>
                    <a:pt x="990758" y="707942"/>
                  </a:lnTo>
                  <a:lnTo>
                    <a:pt x="937588" y="707025"/>
                  </a:lnTo>
                  <a:lnTo>
                    <a:pt x="883392" y="705945"/>
                  </a:lnTo>
                  <a:lnTo>
                    <a:pt x="828140" y="704701"/>
                  </a:lnTo>
                  <a:lnTo>
                    <a:pt x="771801" y="703288"/>
                  </a:lnTo>
                  <a:lnTo>
                    <a:pt x="714345" y="701703"/>
                  </a:lnTo>
                  <a:lnTo>
                    <a:pt x="655743" y="699943"/>
                  </a:lnTo>
                  <a:lnTo>
                    <a:pt x="595963" y="698003"/>
                  </a:lnTo>
                  <a:lnTo>
                    <a:pt x="534977" y="695879"/>
                  </a:lnTo>
                  <a:lnTo>
                    <a:pt x="472752" y="693570"/>
                  </a:lnTo>
                  <a:lnTo>
                    <a:pt x="409261" y="691070"/>
                  </a:lnTo>
                  <a:lnTo>
                    <a:pt x="344471" y="688376"/>
                  </a:lnTo>
                  <a:lnTo>
                    <a:pt x="278353" y="685485"/>
                  </a:lnTo>
                  <a:lnTo>
                    <a:pt x="210878" y="682393"/>
                  </a:lnTo>
                  <a:lnTo>
                    <a:pt x="142014" y="679097"/>
                  </a:lnTo>
                  <a:lnTo>
                    <a:pt x="71731" y="675592"/>
                  </a:lnTo>
                  <a:lnTo>
                    <a:pt x="0" y="671876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96922" y="1358758"/>
            <a:ext cx="45034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90" dirty="0">
                <a:latin typeface="Calibri"/>
                <a:cs typeface="Calibri"/>
              </a:rPr>
              <a:t>The </a:t>
            </a:r>
            <a:r>
              <a:rPr sz="1400" spc="75" dirty="0">
                <a:latin typeface="Calibri"/>
                <a:cs typeface="Calibri"/>
              </a:rPr>
              <a:t>concept </a:t>
            </a:r>
            <a:r>
              <a:rPr sz="1400" spc="55" dirty="0">
                <a:latin typeface="Calibri"/>
                <a:cs typeface="Calibri"/>
              </a:rPr>
              <a:t>for </a:t>
            </a:r>
            <a:r>
              <a:rPr sz="1400" spc="50" dirty="0">
                <a:latin typeface="Calibri"/>
                <a:cs typeface="Calibri"/>
              </a:rPr>
              <a:t>the </a:t>
            </a:r>
            <a:r>
              <a:rPr sz="1400" spc="30" dirty="0">
                <a:latin typeface="Calibri"/>
                <a:cs typeface="Calibri"/>
              </a:rPr>
              <a:t>grill </a:t>
            </a:r>
            <a:r>
              <a:rPr sz="1400" spc="75" dirty="0">
                <a:latin typeface="Calibri"/>
                <a:cs typeface="Calibri"/>
              </a:rPr>
              <a:t>was </a:t>
            </a:r>
            <a:r>
              <a:rPr sz="1400" spc="65" dirty="0">
                <a:latin typeface="Calibri"/>
                <a:cs typeface="Calibri"/>
              </a:rPr>
              <a:t>created </a:t>
            </a:r>
            <a:r>
              <a:rPr sz="1400" spc="40" dirty="0">
                <a:latin typeface="Calibri"/>
                <a:cs typeface="Calibri"/>
              </a:rPr>
              <a:t>by </a:t>
            </a:r>
            <a:r>
              <a:rPr sz="1400" spc="60" dirty="0">
                <a:latin typeface="Calibri"/>
                <a:cs typeface="Calibri"/>
              </a:rPr>
              <a:t>Michael </a:t>
            </a:r>
            <a:r>
              <a:rPr sz="1400" spc="70" dirty="0">
                <a:latin typeface="Calibri"/>
                <a:cs typeface="Calibri"/>
              </a:rPr>
              <a:t>Boehm  </a:t>
            </a:r>
            <a:r>
              <a:rPr sz="1400" spc="60" dirty="0">
                <a:latin typeface="Calibri"/>
                <a:cs typeface="Calibri"/>
              </a:rPr>
              <a:t>of </a:t>
            </a:r>
            <a:r>
              <a:rPr sz="1400" spc="40" dirty="0">
                <a:latin typeface="Calibri"/>
                <a:cs typeface="Calibri"/>
              </a:rPr>
              <a:t>Batavia,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Illinois.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944713" y="729248"/>
            <a:ext cx="904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40" dirty="0">
                <a:solidFill>
                  <a:srgbClr val="9E9E9E"/>
                </a:solidFill>
                <a:latin typeface="Calibri"/>
                <a:cs typeface="Calibri"/>
              </a:rPr>
              <a:t>Prev.</a:t>
            </a:r>
            <a:r>
              <a:rPr sz="1600" i="1" spc="-145" dirty="0">
                <a:solidFill>
                  <a:srgbClr val="9E9E9E"/>
                </a:solidFill>
                <a:latin typeface="Calibri"/>
                <a:cs typeface="Calibri"/>
              </a:rPr>
              <a:t> </a:t>
            </a:r>
            <a:r>
              <a:rPr sz="1600" i="1" spc="45" dirty="0">
                <a:solidFill>
                  <a:srgbClr val="9E9E9E"/>
                </a:solidFill>
                <a:latin typeface="Calibri"/>
                <a:cs typeface="Calibri"/>
              </a:rPr>
              <a:t>Turn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1364" y="1433747"/>
            <a:ext cx="857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6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00" i="1" spc="65" dirty="0">
                <a:solidFill>
                  <a:srgbClr val="9E9E9E"/>
                </a:solidFill>
                <a:latin typeface="Calibri"/>
                <a:cs typeface="Calibri"/>
              </a:rPr>
              <a:t>v</a:t>
            </a:r>
            <a:r>
              <a:rPr sz="1600" i="1" spc="25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1600" i="1" spc="12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00" i="1" spc="150" dirty="0">
                <a:solidFill>
                  <a:srgbClr val="9E9E9E"/>
                </a:solidFill>
                <a:latin typeface="Calibri"/>
                <a:cs typeface="Calibri"/>
              </a:rPr>
              <a:t>en</a:t>
            </a:r>
            <a:r>
              <a:rPr sz="1600" i="1" spc="114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1600" i="1" spc="135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94598" y="3104781"/>
            <a:ext cx="1766021" cy="739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56497" y="3147637"/>
            <a:ext cx="1642745" cy="615950"/>
          </a:xfrm>
          <a:prstGeom prst="rect">
            <a:avLst/>
          </a:prstGeom>
          <a:solidFill>
            <a:srgbClr val="34A852"/>
          </a:solidFill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513080" marR="146050" indent="-316865">
              <a:lnSpc>
                <a:spcPct val="100000"/>
              </a:lnSpc>
              <a:spcBef>
                <a:spcPts val="620"/>
              </a:spcBef>
            </a:pPr>
            <a:r>
              <a:rPr sz="1400" spc="30" dirty="0">
                <a:solidFill>
                  <a:srgbClr val="EDEDED"/>
                </a:solidFill>
                <a:latin typeface="Calibri"/>
                <a:cs typeface="Calibri"/>
              </a:rPr>
              <a:t>More </a:t>
            </a:r>
            <a:r>
              <a:rPr sz="1400" spc="60" dirty="0">
                <a:solidFill>
                  <a:srgbClr val="EDEDED"/>
                </a:solidFill>
                <a:latin typeface="Calibri"/>
                <a:cs typeface="Calibri"/>
              </a:rPr>
              <a:t>reasoning  </a:t>
            </a:r>
            <a:r>
              <a:rPr sz="1400" spc="90" dirty="0">
                <a:solidFill>
                  <a:srgbClr val="EDEDED"/>
                </a:solidFill>
                <a:latin typeface="Calibri"/>
                <a:cs typeface="Calibri"/>
              </a:rPr>
              <a:t>needed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3" y="980957"/>
            <a:ext cx="1998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75" dirty="0">
                <a:solidFill>
                  <a:srgbClr val="1F2023"/>
                </a:solidFill>
              </a:rPr>
              <a:t>C</a:t>
            </a:r>
            <a:r>
              <a:rPr sz="3000" spc="200" dirty="0">
                <a:solidFill>
                  <a:srgbClr val="1F2023"/>
                </a:solidFill>
              </a:rPr>
              <a:t>o</a:t>
            </a:r>
            <a:r>
              <a:rPr sz="3000" spc="170" dirty="0">
                <a:solidFill>
                  <a:srgbClr val="1F2023"/>
                </a:solidFill>
              </a:rPr>
              <a:t>ncl</a:t>
            </a:r>
            <a:r>
              <a:rPr sz="3000" spc="215" dirty="0">
                <a:solidFill>
                  <a:srgbClr val="1F2023"/>
                </a:solidFill>
              </a:rPr>
              <a:t>u</a:t>
            </a:r>
            <a:r>
              <a:rPr sz="3000" spc="275" dirty="0">
                <a:solidFill>
                  <a:srgbClr val="1F2023"/>
                </a:solidFill>
              </a:rPr>
              <a:t>s</a:t>
            </a:r>
            <a:r>
              <a:rPr sz="3000" spc="45" dirty="0">
                <a:solidFill>
                  <a:srgbClr val="1F2023"/>
                </a:solidFill>
              </a:rPr>
              <a:t>i</a:t>
            </a:r>
            <a:r>
              <a:rPr sz="3000" spc="200" dirty="0">
                <a:solidFill>
                  <a:srgbClr val="1F2023"/>
                </a:solidFill>
              </a:rPr>
              <a:t>o</a:t>
            </a:r>
            <a:r>
              <a:rPr sz="3000" spc="160" dirty="0">
                <a:solidFill>
                  <a:srgbClr val="1F2023"/>
                </a:solidFill>
              </a:rPr>
              <a:t>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098496" y="1872884"/>
            <a:ext cx="6993890" cy="2098651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knowledge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grounded dialogue task for informative</a:t>
            </a:r>
            <a:r>
              <a:rPr sz="18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agents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Evaluation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measures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for faithfulness of</a:t>
            </a:r>
            <a:r>
              <a:rPr sz="1800" spc="-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responses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10" dirty="0">
                <a:solidFill>
                  <a:srgbClr val="434343"/>
                </a:solidFill>
                <a:latin typeface="Arial"/>
                <a:cs typeface="Arial"/>
              </a:rPr>
              <a:t>P</a:t>
            </a:r>
            <a:r>
              <a:rPr lang="en-US" altLang="zh-CN" sz="1800" spc="-10" dirty="0">
                <a:solidFill>
                  <a:srgbClr val="434343"/>
                </a:solidFill>
                <a:latin typeface="Arial"/>
                <a:cs typeface="Arial"/>
              </a:rPr>
              <a:t>aper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approach: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106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uses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controllable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generation,</a:t>
            </a: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106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improves faithfulness,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objectivity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3" y="985024"/>
            <a:ext cx="3003550" cy="6940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sz="2200" spc="175" dirty="0">
                <a:solidFill>
                  <a:srgbClr val="1F2023"/>
                </a:solidFill>
                <a:latin typeface="Calibri"/>
                <a:cs typeface="Calibri"/>
              </a:rPr>
              <a:t>Knowledge-Grounded  </a:t>
            </a:r>
            <a:r>
              <a:rPr sz="2200" spc="135" dirty="0">
                <a:solidFill>
                  <a:srgbClr val="1F2023"/>
                </a:solidFill>
                <a:latin typeface="Calibri"/>
                <a:cs typeface="Calibri"/>
              </a:rPr>
              <a:t>Dialogue</a:t>
            </a:r>
            <a:r>
              <a:rPr sz="22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200" spc="125" dirty="0">
                <a:solidFill>
                  <a:srgbClr val="1F2023"/>
                </a:solidFill>
                <a:latin typeface="Calibri"/>
                <a:cs typeface="Calibri"/>
              </a:rPr>
              <a:t>Task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71201" y="1662130"/>
            <a:ext cx="2629535" cy="338455"/>
            <a:chOff x="4071201" y="1662130"/>
            <a:chExt cx="2629535" cy="338455"/>
          </a:xfrm>
        </p:grpSpPr>
        <p:sp>
          <p:nvSpPr>
            <p:cNvPr id="4" name="object 4"/>
            <p:cNvSpPr/>
            <p:nvPr/>
          </p:nvSpPr>
          <p:spPr>
            <a:xfrm>
              <a:off x="4075964" y="1666893"/>
              <a:ext cx="2620010" cy="328930"/>
            </a:xfrm>
            <a:custGeom>
              <a:avLst/>
              <a:gdLst/>
              <a:ahLst/>
              <a:cxnLst/>
              <a:rect l="l" t="t" r="r" b="b"/>
              <a:pathLst>
                <a:path w="2620009" h="328930">
                  <a:moveTo>
                    <a:pt x="2564784" y="328498"/>
                  </a:moveTo>
                  <a:lnTo>
                    <a:pt x="210393" y="328498"/>
                  </a:lnTo>
                  <a:lnTo>
                    <a:pt x="189082" y="324196"/>
                  </a:lnTo>
                  <a:lnTo>
                    <a:pt x="171679" y="312462"/>
                  </a:lnTo>
                  <a:lnTo>
                    <a:pt x="159946" y="295059"/>
                  </a:lnTo>
                  <a:lnTo>
                    <a:pt x="155643" y="273748"/>
                  </a:lnTo>
                  <a:lnTo>
                    <a:pt x="0" y="227823"/>
                  </a:lnTo>
                  <a:lnTo>
                    <a:pt x="155643" y="191624"/>
                  </a:lnTo>
                  <a:lnTo>
                    <a:pt x="155643" y="54749"/>
                  </a:lnTo>
                  <a:lnTo>
                    <a:pt x="159946" y="33438"/>
                  </a:lnTo>
                  <a:lnTo>
                    <a:pt x="171679" y="16035"/>
                  </a:lnTo>
                  <a:lnTo>
                    <a:pt x="189082" y="4302"/>
                  </a:lnTo>
                  <a:lnTo>
                    <a:pt x="210393" y="0"/>
                  </a:lnTo>
                  <a:lnTo>
                    <a:pt x="2564784" y="0"/>
                  </a:lnTo>
                  <a:lnTo>
                    <a:pt x="2603498" y="16035"/>
                  </a:lnTo>
                  <a:lnTo>
                    <a:pt x="2619534" y="54749"/>
                  </a:lnTo>
                  <a:lnTo>
                    <a:pt x="2619534" y="273748"/>
                  </a:lnTo>
                  <a:lnTo>
                    <a:pt x="2615231" y="295059"/>
                  </a:lnTo>
                  <a:lnTo>
                    <a:pt x="2603498" y="312462"/>
                  </a:lnTo>
                  <a:lnTo>
                    <a:pt x="2586095" y="324196"/>
                  </a:lnTo>
                  <a:lnTo>
                    <a:pt x="2564784" y="32849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75964" y="1666893"/>
              <a:ext cx="2620010" cy="328930"/>
            </a:xfrm>
            <a:custGeom>
              <a:avLst/>
              <a:gdLst/>
              <a:ahLst/>
              <a:cxnLst/>
              <a:rect l="l" t="t" r="r" b="b"/>
              <a:pathLst>
                <a:path w="2620009" h="328930">
                  <a:moveTo>
                    <a:pt x="155643" y="54749"/>
                  </a:moveTo>
                  <a:lnTo>
                    <a:pt x="159946" y="33438"/>
                  </a:lnTo>
                  <a:lnTo>
                    <a:pt x="171679" y="16035"/>
                  </a:lnTo>
                  <a:lnTo>
                    <a:pt x="189082" y="4302"/>
                  </a:lnTo>
                  <a:lnTo>
                    <a:pt x="210393" y="0"/>
                  </a:lnTo>
                  <a:lnTo>
                    <a:pt x="566292" y="0"/>
                  </a:lnTo>
                  <a:lnTo>
                    <a:pt x="1182264" y="0"/>
                  </a:lnTo>
                  <a:lnTo>
                    <a:pt x="2564784" y="0"/>
                  </a:lnTo>
                  <a:lnTo>
                    <a:pt x="2575515" y="1061"/>
                  </a:lnTo>
                  <a:lnTo>
                    <a:pt x="2610335" y="24374"/>
                  </a:lnTo>
                  <a:lnTo>
                    <a:pt x="2619534" y="54749"/>
                  </a:lnTo>
                  <a:lnTo>
                    <a:pt x="2619534" y="191624"/>
                  </a:lnTo>
                  <a:lnTo>
                    <a:pt x="2619534" y="273748"/>
                  </a:lnTo>
                  <a:lnTo>
                    <a:pt x="2615231" y="295059"/>
                  </a:lnTo>
                  <a:lnTo>
                    <a:pt x="2603498" y="312462"/>
                  </a:lnTo>
                  <a:lnTo>
                    <a:pt x="2586095" y="324196"/>
                  </a:lnTo>
                  <a:lnTo>
                    <a:pt x="2564784" y="328498"/>
                  </a:lnTo>
                  <a:lnTo>
                    <a:pt x="1182264" y="328498"/>
                  </a:lnTo>
                  <a:lnTo>
                    <a:pt x="566292" y="328498"/>
                  </a:lnTo>
                  <a:lnTo>
                    <a:pt x="210393" y="328498"/>
                  </a:lnTo>
                  <a:lnTo>
                    <a:pt x="189082" y="324196"/>
                  </a:lnTo>
                  <a:lnTo>
                    <a:pt x="171679" y="312462"/>
                  </a:lnTo>
                  <a:lnTo>
                    <a:pt x="159946" y="295059"/>
                  </a:lnTo>
                  <a:lnTo>
                    <a:pt x="155643" y="273748"/>
                  </a:lnTo>
                  <a:lnTo>
                    <a:pt x="0" y="227823"/>
                  </a:lnTo>
                  <a:lnTo>
                    <a:pt x="155643" y="191624"/>
                  </a:lnTo>
                  <a:lnTo>
                    <a:pt x="155643" y="5474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20677" y="1707575"/>
            <a:ext cx="2198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Calibri"/>
                <a:cs typeface="Calibri"/>
              </a:rPr>
              <a:t>I </a:t>
            </a:r>
            <a:r>
              <a:rPr sz="1200" spc="20" dirty="0">
                <a:latin typeface="Calibri"/>
                <a:cs typeface="Calibri"/>
              </a:rPr>
              <a:t>visit </a:t>
            </a:r>
            <a:r>
              <a:rPr sz="1200" spc="40" dirty="0">
                <a:latin typeface="Calibri"/>
                <a:cs typeface="Calibri"/>
              </a:rPr>
              <a:t>animal shelters </a:t>
            </a:r>
            <a:r>
              <a:rPr sz="1200" spc="35" dirty="0">
                <a:latin typeface="Calibri"/>
                <a:cs typeface="Calibri"/>
              </a:rPr>
              <a:t>fairly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often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3311" y="557978"/>
            <a:ext cx="2356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Calibri"/>
                <a:cs typeface="Calibri"/>
              </a:rPr>
              <a:t>Evidence </a:t>
            </a:r>
            <a:r>
              <a:rPr sz="1200" spc="35" dirty="0">
                <a:latin typeface="Calibri"/>
                <a:cs typeface="Calibri"/>
              </a:rPr>
              <a:t>or </a:t>
            </a:r>
            <a:r>
              <a:rPr sz="1200" spc="60" dirty="0">
                <a:latin typeface="Calibri"/>
                <a:cs typeface="Calibri"/>
              </a:rPr>
              <a:t>Grounding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70" dirty="0">
                <a:latin typeface="Calibri"/>
                <a:cs typeface="Calibri"/>
              </a:rPr>
              <a:t>Document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0078" y="2237682"/>
            <a:ext cx="4561205" cy="655955"/>
            <a:chOff x="4510078" y="2237682"/>
            <a:chExt cx="4561205" cy="655955"/>
          </a:xfrm>
        </p:grpSpPr>
        <p:sp>
          <p:nvSpPr>
            <p:cNvPr id="9" name="object 9"/>
            <p:cNvSpPr/>
            <p:nvPr/>
          </p:nvSpPr>
          <p:spPr>
            <a:xfrm>
              <a:off x="4510078" y="2237682"/>
              <a:ext cx="4560641" cy="6554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81" y="2280540"/>
              <a:ext cx="4437380" cy="532130"/>
            </a:xfrm>
            <a:custGeom>
              <a:avLst/>
              <a:gdLst/>
              <a:ahLst/>
              <a:cxnLst/>
              <a:rect l="l" t="t" r="r" b="b"/>
              <a:pathLst>
                <a:path w="4437380" h="532130">
                  <a:moveTo>
                    <a:pt x="3868384" y="531597"/>
                  </a:moveTo>
                  <a:lnTo>
                    <a:pt x="88599" y="531597"/>
                  </a:lnTo>
                  <a:lnTo>
                    <a:pt x="54112" y="524635"/>
                  </a:lnTo>
                  <a:lnTo>
                    <a:pt x="25950" y="505647"/>
                  </a:lnTo>
                  <a:lnTo>
                    <a:pt x="6962" y="477485"/>
                  </a:lnTo>
                  <a:lnTo>
                    <a:pt x="0" y="442998"/>
                  </a:lnTo>
                  <a:lnTo>
                    <a:pt x="0" y="88599"/>
                  </a:lnTo>
                  <a:lnTo>
                    <a:pt x="6962" y="54112"/>
                  </a:lnTo>
                  <a:lnTo>
                    <a:pt x="25950" y="25950"/>
                  </a:lnTo>
                  <a:lnTo>
                    <a:pt x="54112" y="6962"/>
                  </a:lnTo>
                  <a:lnTo>
                    <a:pt x="88599" y="0"/>
                  </a:lnTo>
                  <a:lnTo>
                    <a:pt x="3868384" y="0"/>
                  </a:lnTo>
                  <a:lnTo>
                    <a:pt x="3917539" y="14885"/>
                  </a:lnTo>
                  <a:lnTo>
                    <a:pt x="3950239" y="54693"/>
                  </a:lnTo>
                  <a:lnTo>
                    <a:pt x="3956984" y="88599"/>
                  </a:lnTo>
                  <a:lnTo>
                    <a:pt x="4436807" y="147980"/>
                  </a:lnTo>
                  <a:lnTo>
                    <a:pt x="3956984" y="221499"/>
                  </a:lnTo>
                  <a:lnTo>
                    <a:pt x="3956984" y="442998"/>
                  </a:lnTo>
                  <a:lnTo>
                    <a:pt x="3950021" y="477485"/>
                  </a:lnTo>
                  <a:lnTo>
                    <a:pt x="3931033" y="505647"/>
                  </a:lnTo>
                  <a:lnTo>
                    <a:pt x="3902871" y="524635"/>
                  </a:lnTo>
                  <a:lnTo>
                    <a:pt x="3868384" y="531597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81" y="2280540"/>
              <a:ext cx="4437380" cy="532130"/>
            </a:xfrm>
            <a:custGeom>
              <a:avLst/>
              <a:gdLst/>
              <a:ahLst/>
              <a:cxnLst/>
              <a:rect l="l" t="t" r="r" b="b"/>
              <a:pathLst>
                <a:path w="4437380" h="532130">
                  <a:moveTo>
                    <a:pt x="0" y="88599"/>
                  </a:moveTo>
                  <a:lnTo>
                    <a:pt x="6962" y="54112"/>
                  </a:lnTo>
                  <a:lnTo>
                    <a:pt x="25950" y="25950"/>
                  </a:lnTo>
                  <a:lnTo>
                    <a:pt x="54112" y="6962"/>
                  </a:lnTo>
                  <a:lnTo>
                    <a:pt x="88599" y="0"/>
                  </a:lnTo>
                  <a:lnTo>
                    <a:pt x="2308240" y="0"/>
                  </a:lnTo>
                  <a:lnTo>
                    <a:pt x="3297486" y="0"/>
                  </a:lnTo>
                  <a:lnTo>
                    <a:pt x="3868384" y="0"/>
                  </a:lnTo>
                  <a:lnTo>
                    <a:pt x="3885750" y="1718"/>
                  </a:lnTo>
                  <a:lnTo>
                    <a:pt x="3931034" y="25950"/>
                  </a:lnTo>
                  <a:lnTo>
                    <a:pt x="3955265" y="71233"/>
                  </a:lnTo>
                  <a:lnTo>
                    <a:pt x="3956984" y="88599"/>
                  </a:lnTo>
                  <a:lnTo>
                    <a:pt x="4436807" y="147980"/>
                  </a:lnTo>
                  <a:lnTo>
                    <a:pt x="3956984" y="221499"/>
                  </a:lnTo>
                  <a:lnTo>
                    <a:pt x="3956984" y="442998"/>
                  </a:lnTo>
                  <a:lnTo>
                    <a:pt x="3950021" y="477485"/>
                  </a:lnTo>
                  <a:lnTo>
                    <a:pt x="3931033" y="505647"/>
                  </a:lnTo>
                  <a:lnTo>
                    <a:pt x="3902871" y="524635"/>
                  </a:lnTo>
                  <a:lnTo>
                    <a:pt x="3868384" y="531597"/>
                  </a:lnTo>
                  <a:lnTo>
                    <a:pt x="3297486" y="531597"/>
                  </a:lnTo>
                  <a:lnTo>
                    <a:pt x="2308240" y="531597"/>
                  </a:lnTo>
                  <a:lnTo>
                    <a:pt x="88599" y="531597"/>
                  </a:lnTo>
                  <a:lnTo>
                    <a:pt x="54112" y="524635"/>
                  </a:lnTo>
                  <a:lnTo>
                    <a:pt x="25950" y="505647"/>
                  </a:lnTo>
                  <a:lnTo>
                    <a:pt x="6962" y="477485"/>
                  </a:lnTo>
                  <a:lnTo>
                    <a:pt x="0" y="442998"/>
                  </a:lnTo>
                  <a:lnTo>
                    <a:pt x="0" y="221499"/>
                  </a:lnTo>
                  <a:lnTo>
                    <a:pt x="0" y="8859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70965" y="1960944"/>
            <a:ext cx="3640454" cy="7753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894"/>
              </a:spcBef>
            </a:pPr>
            <a:r>
              <a:rPr sz="1200" spc="45" dirty="0">
                <a:solidFill>
                  <a:srgbClr val="FF0000"/>
                </a:solidFill>
                <a:latin typeface="Calibri"/>
                <a:cs typeface="Calibri"/>
              </a:rPr>
              <a:t>Personal</a:t>
            </a:r>
            <a:r>
              <a:rPr sz="1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60" dirty="0">
                <a:solidFill>
                  <a:srgbClr val="FF0000"/>
                </a:solidFill>
                <a:latin typeface="Calibri"/>
                <a:cs typeface="Calibri"/>
              </a:rPr>
              <a:t>Experience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420"/>
              </a:lnSpc>
              <a:spcBef>
                <a:spcPts val="865"/>
              </a:spcBef>
            </a:pPr>
            <a:r>
              <a:rPr sz="1200" spc="40" dirty="0">
                <a:latin typeface="Calibri"/>
                <a:cs typeface="Calibri"/>
              </a:rPr>
              <a:t>There's </a:t>
            </a:r>
            <a:r>
              <a:rPr sz="1200" spc="45" dirty="0">
                <a:latin typeface="Calibri"/>
                <a:cs typeface="Calibri"/>
              </a:rPr>
              <a:t>a </a:t>
            </a:r>
            <a:r>
              <a:rPr sz="1200" spc="25" dirty="0">
                <a:latin typeface="Calibri"/>
                <a:cs typeface="Calibri"/>
              </a:rPr>
              <a:t>really </a:t>
            </a:r>
            <a:r>
              <a:rPr sz="1200" spc="55" dirty="0">
                <a:latin typeface="Calibri"/>
                <a:cs typeface="Calibri"/>
              </a:rPr>
              <a:t>nice </a:t>
            </a:r>
            <a:r>
              <a:rPr sz="1200" spc="40" dirty="0">
                <a:latin typeface="Calibri"/>
                <a:cs typeface="Calibri"/>
              </a:rPr>
              <a:t>no-kill shelter </a:t>
            </a:r>
            <a:r>
              <a:rPr sz="1200" spc="45" dirty="0">
                <a:latin typeface="Calibri"/>
                <a:cs typeface="Calibri"/>
              </a:rPr>
              <a:t>by </a:t>
            </a:r>
            <a:r>
              <a:rPr sz="1200" spc="65" dirty="0">
                <a:latin typeface="Calibri"/>
                <a:cs typeface="Calibri"/>
              </a:rPr>
              <a:t>my </a:t>
            </a:r>
            <a:r>
              <a:rPr sz="1200" spc="60" dirty="0">
                <a:latin typeface="Calibri"/>
                <a:cs typeface="Calibri"/>
              </a:rPr>
              <a:t>house </a:t>
            </a:r>
            <a:r>
              <a:rPr sz="1200" spc="35" dirty="0">
                <a:latin typeface="Calibri"/>
                <a:cs typeface="Calibri"/>
              </a:rPr>
              <a:t>that </a:t>
            </a:r>
            <a:r>
              <a:rPr sz="1200" spc="10" dirty="0">
                <a:latin typeface="Calibri"/>
                <a:cs typeface="Calibri"/>
              </a:rPr>
              <a:t>I  </a:t>
            </a:r>
            <a:r>
              <a:rPr sz="1200" spc="35" dirty="0">
                <a:latin typeface="Calibri"/>
                <a:cs typeface="Calibri"/>
              </a:rPr>
              <a:t>volunteer at </a:t>
            </a:r>
            <a:r>
              <a:rPr sz="1200" spc="40" dirty="0">
                <a:latin typeface="Calibri"/>
                <a:cs typeface="Calibri"/>
              </a:rPr>
              <a:t>on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Wednesdays!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02263" y="3043225"/>
            <a:ext cx="2540635" cy="366395"/>
            <a:chOff x="4102263" y="3043225"/>
            <a:chExt cx="2540635" cy="366395"/>
          </a:xfrm>
        </p:grpSpPr>
        <p:sp>
          <p:nvSpPr>
            <p:cNvPr id="14" name="object 14"/>
            <p:cNvSpPr/>
            <p:nvPr/>
          </p:nvSpPr>
          <p:spPr>
            <a:xfrm>
              <a:off x="4107025" y="3047987"/>
              <a:ext cx="2531110" cy="356870"/>
            </a:xfrm>
            <a:custGeom>
              <a:avLst/>
              <a:gdLst/>
              <a:ahLst/>
              <a:cxnLst/>
              <a:rect l="l" t="t" r="r" b="b"/>
              <a:pathLst>
                <a:path w="2531109" h="356870">
                  <a:moveTo>
                    <a:pt x="2471172" y="356398"/>
                  </a:moveTo>
                  <a:lnTo>
                    <a:pt x="183982" y="356398"/>
                  </a:lnTo>
                  <a:lnTo>
                    <a:pt x="160860" y="351730"/>
                  </a:lnTo>
                  <a:lnTo>
                    <a:pt x="141980" y="339000"/>
                  </a:lnTo>
                  <a:lnTo>
                    <a:pt x="129250" y="320119"/>
                  </a:lnTo>
                  <a:lnTo>
                    <a:pt x="124582" y="296998"/>
                  </a:lnTo>
                  <a:lnTo>
                    <a:pt x="0" y="245957"/>
                  </a:lnTo>
                  <a:lnTo>
                    <a:pt x="124582" y="207899"/>
                  </a:lnTo>
                  <a:lnTo>
                    <a:pt x="124582" y="59399"/>
                  </a:lnTo>
                  <a:lnTo>
                    <a:pt x="129250" y="36278"/>
                  </a:lnTo>
                  <a:lnTo>
                    <a:pt x="141980" y="17397"/>
                  </a:lnTo>
                  <a:lnTo>
                    <a:pt x="160860" y="4667"/>
                  </a:lnTo>
                  <a:lnTo>
                    <a:pt x="183982" y="0"/>
                  </a:lnTo>
                  <a:lnTo>
                    <a:pt x="2471172" y="0"/>
                  </a:lnTo>
                  <a:lnTo>
                    <a:pt x="2513175" y="17397"/>
                  </a:lnTo>
                  <a:lnTo>
                    <a:pt x="2530572" y="59399"/>
                  </a:lnTo>
                  <a:lnTo>
                    <a:pt x="2530572" y="296998"/>
                  </a:lnTo>
                  <a:lnTo>
                    <a:pt x="2525904" y="320119"/>
                  </a:lnTo>
                  <a:lnTo>
                    <a:pt x="2513174" y="339000"/>
                  </a:lnTo>
                  <a:lnTo>
                    <a:pt x="2494293" y="351730"/>
                  </a:lnTo>
                  <a:lnTo>
                    <a:pt x="2471172" y="35639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7025" y="3047987"/>
              <a:ext cx="2531110" cy="356870"/>
            </a:xfrm>
            <a:custGeom>
              <a:avLst/>
              <a:gdLst/>
              <a:ahLst/>
              <a:cxnLst/>
              <a:rect l="l" t="t" r="r" b="b"/>
              <a:pathLst>
                <a:path w="2531109" h="356870">
                  <a:moveTo>
                    <a:pt x="124582" y="59399"/>
                  </a:moveTo>
                  <a:lnTo>
                    <a:pt x="129250" y="36278"/>
                  </a:lnTo>
                  <a:lnTo>
                    <a:pt x="141980" y="17397"/>
                  </a:lnTo>
                  <a:lnTo>
                    <a:pt x="160860" y="4667"/>
                  </a:lnTo>
                  <a:lnTo>
                    <a:pt x="183982" y="0"/>
                  </a:lnTo>
                  <a:lnTo>
                    <a:pt x="525580" y="0"/>
                  </a:lnTo>
                  <a:lnTo>
                    <a:pt x="1127078" y="0"/>
                  </a:lnTo>
                  <a:lnTo>
                    <a:pt x="2471172" y="0"/>
                  </a:lnTo>
                  <a:lnTo>
                    <a:pt x="2482815" y="1151"/>
                  </a:lnTo>
                  <a:lnTo>
                    <a:pt x="2520593" y="26444"/>
                  </a:lnTo>
                  <a:lnTo>
                    <a:pt x="2530572" y="59399"/>
                  </a:lnTo>
                  <a:lnTo>
                    <a:pt x="2530572" y="207899"/>
                  </a:lnTo>
                  <a:lnTo>
                    <a:pt x="2530572" y="296998"/>
                  </a:lnTo>
                  <a:lnTo>
                    <a:pt x="2525904" y="320119"/>
                  </a:lnTo>
                  <a:lnTo>
                    <a:pt x="2513174" y="339000"/>
                  </a:lnTo>
                  <a:lnTo>
                    <a:pt x="2494293" y="351730"/>
                  </a:lnTo>
                  <a:lnTo>
                    <a:pt x="2471172" y="356398"/>
                  </a:lnTo>
                  <a:lnTo>
                    <a:pt x="1127078" y="356398"/>
                  </a:lnTo>
                  <a:lnTo>
                    <a:pt x="525580" y="356398"/>
                  </a:lnTo>
                  <a:lnTo>
                    <a:pt x="183982" y="356398"/>
                  </a:lnTo>
                  <a:lnTo>
                    <a:pt x="160860" y="351730"/>
                  </a:lnTo>
                  <a:lnTo>
                    <a:pt x="141980" y="339000"/>
                  </a:lnTo>
                  <a:lnTo>
                    <a:pt x="129250" y="320119"/>
                  </a:lnTo>
                  <a:lnTo>
                    <a:pt x="124582" y="296998"/>
                  </a:lnTo>
                  <a:lnTo>
                    <a:pt x="0" y="245957"/>
                  </a:lnTo>
                  <a:lnTo>
                    <a:pt x="124582" y="207899"/>
                  </a:lnTo>
                  <a:lnTo>
                    <a:pt x="124582" y="5939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09928" y="3788080"/>
            <a:ext cx="4464050" cy="709295"/>
            <a:chOff x="4509928" y="3788080"/>
            <a:chExt cx="4464050" cy="709295"/>
          </a:xfrm>
        </p:grpSpPr>
        <p:sp>
          <p:nvSpPr>
            <p:cNvPr id="17" name="object 17"/>
            <p:cNvSpPr/>
            <p:nvPr/>
          </p:nvSpPr>
          <p:spPr>
            <a:xfrm>
              <a:off x="4509928" y="3788080"/>
              <a:ext cx="4463497" cy="709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1831" y="3830934"/>
              <a:ext cx="4340225" cy="585470"/>
            </a:xfrm>
            <a:custGeom>
              <a:avLst/>
              <a:gdLst/>
              <a:ahLst/>
              <a:cxnLst/>
              <a:rect l="l" t="t" r="r" b="b"/>
              <a:pathLst>
                <a:path w="4340225" h="585470">
                  <a:moveTo>
                    <a:pt x="3859434" y="585297"/>
                  </a:moveTo>
                  <a:lnTo>
                    <a:pt x="97549" y="585297"/>
                  </a:lnTo>
                  <a:lnTo>
                    <a:pt x="59578" y="577631"/>
                  </a:lnTo>
                  <a:lnTo>
                    <a:pt x="28571" y="556726"/>
                  </a:lnTo>
                  <a:lnTo>
                    <a:pt x="7665" y="525718"/>
                  </a:lnTo>
                  <a:lnTo>
                    <a:pt x="0" y="487748"/>
                  </a:lnTo>
                  <a:lnTo>
                    <a:pt x="0" y="97549"/>
                  </a:lnTo>
                  <a:lnTo>
                    <a:pt x="7665" y="59578"/>
                  </a:lnTo>
                  <a:lnTo>
                    <a:pt x="28571" y="28571"/>
                  </a:lnTo>
                  <a:lnTo>
                    <a:pt x="59578" y="7665"/>
                  </a:lnTo>
                  <a:lnTo>
                    <a:pt x="97549" y="0"/>
                  </a:lnTo>
                  <a:lnTo>
                    <a:pt x="3859434" y="0"/>
                  </a:lnTo>
                  <a:lnTo>
                    <a:pt x="3913555" y="16389"/>
                  </a:lnTo>
                  <a:lnTo>
                    <a:pt x="3940594" y="43429"/>
                  </a:lnTo>
                  <a:lnTo>
                    <a:pt x="3956984" y="97549"/>
                  </a:lnTo>
                  <a:lnTo>
                    <a:pt x="4339663" y="155173"/>
                  </a:lnTo>
                  <a:lnTo>
                    <a:pt x="3956984" y="243874"/>
                  </a:lnTo>
                  <a:lnTo>
                    <a:pt x="3956984" y="487748"/>
                  </a:lnTo>
                  <a:lnTo>
                    <a:pt x="3949318" y="525718"/>
                  </a:lnTo>
                  <a:lnTo>
                    <a:pt x="3928412" y="556726"/>
                  </a:lnTo>
                  <a:lnTo>
                    <a:pt x="3897405" y="577631"/>
                  </a:lnTo>
                  <a:lnTo>
                    <a:pt x="3859434" y="585297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1831" y="3830934"/>
              <a:ext cx="4340225" cy="585470"/>
            </a:xfrm>
            <a:custGeom>
              <a:avLst/>
              <a:gdLst/>
              <a:ahLst/>
              <a:cxnLst/>
              <a:rect l="l" t="t" r="r" b="b"/>
              <a:pathLst>
                <a:path w="4340225" h="585470">
                  <a:moveTo>
                    <a:pt x="0" y="97549"/>
                  </a:moveTo>
                  <a:lnTo>
                    <a:pt x="7665" y="59578"/>
                  </a:lnTo>
                  <a:lnTo>
                    <a:pt x="28571" y="28571"/>
                  </a:lnTo>
                  <a:lnTo>
                    <a:pt x="59578" y="7665"/>
                  </a:lnTo>
                  <a:lnTo>
                    <a:pt x="97549" y="0"/>
                  </a:lnTo>
                  <a:lnTo>
                    <a:pt x="2308240" y="0"/>
                  </a:lnTo>
                  <a:lnTo>
                    <a:pt x="3297486" y="0"/>
                  </a:lnTo>
                  <a:lnTo>
                    <a:pt x="3859434" y="0"/>
                  </a:lnTo>
                  <a:lnTo>
                    <a:pt x="3878554" y="1891"/>
                  </a:lnTo>
                  <a:lnTo>
                    <a:pt x="3928412" y="28571"/>
                  </a:lnTo>
                  <a:lnTo>
                    <a:pt x="3955092" y="78429"/>
                  </a:lnTo>
                  <a:lnTo>
                    <a:pt x="3956984" y="97549"/>
                  </a:lnTo>
                  <a:lnTo>
                    <a:pt x="4339663" y="155173"/>
                  </a:lnTo>
                  <a:lnTo>
                    <a:pt x="3956984" y="243874"/>
                  </a:lnTo>
                  <a:lnTo>
                    <a:pt x="3956984" y="487748"/>
                  </a:lnTo>
                  <a:lnTo>
                    <a:pt x="3949318" y="525718"/>
                  </a:lnTo>
                  <a:lnTo>
                    <a:pt x="3928412" y="556726"/>
                  </a:lnTo>
                  <a:lnTo>
                    <a:pt x="3897405" y="577631"/>
                  </a:lnTo>
                  <a:lnTo>
                    <a:pt x="3859434" y="585297"/>
                  </a:lnTo>
                  <a:lnTo>
                    <a:pt x="3297486" y="585297"/>
                  </a:lnTo>
                  <a:lnTo>
                    <a:pt x="2308240" y="585297"/>
                  </a:lnTo>
                  <a:lnTo>
                    <a:pt x="97549" y="585297"/>
                  </a:lnTo>
                  <a:lnTo>
                    <a:pt x="59578" y="577631"/>
                  </a:lnTo>
                  <a:lnTo>
                    <a:pt x="28571" y="556726"/>
                  </a:lnTo>
                  <a:lnTo>
                    <a:pt x="7665" y="525718"/>
                  </a:lnTo>
                  <a:lnTo>
                    <a:pt x="0" y="487748"/>
                  </a:lnTo>
                  <a:lnTo>
                    <a:pt x="0" y="243874"/>
                  </a:lnTo>
                  <a:lnTo>
                    <a:pt x="0" y="9754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22038" y="3026423"/>
            <a:ext cx="3881754" cy="13773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654810">
              <a:lnSpc>
                <a:spcPts val="1420"/>
              </a:lnSpc>
              <a:spcBef>
                <a:spcPts val="160"/>
              </a:spcBef>
            </a:pPr>
            <a:r>
              <a:rPr sz="1200" spc="25" dirty="0">
                <a:latin typeface="Calibri"/>
                <a:cs typeface="Calibri"/>
              </a:rPr>
              <a:t>I </a:t>
            </a:r>
            <a:r>
              <a:rPr sz="1200" spc="45" dirty="0">
                <a:latin typeface="Calibri"/>
                <a:cs typeface="Calibri"/>
              </a:rPr>
              <a:t>see. </a:t>
            </a:r>
            <a:r>
              <a:rPr sz="1200" spc="25" dirty="0">
                <a:latin typeface="Calibri"/>
                <a:cs typeface="Calibri"/>
              </a:rPr>
              <a:t>Is </a:t>
            </a:r>
            <a:r>
              <a:rPr sz="1200" spc="40" dirty="0">
                <a:latin typeface="Calibri"/>
                <a:cs typeface="Calibri"/>
              </a:rPr>
              <a:t>a </a:t>
            </a:r>
            <a:r>
              <a:rPr sz="1200" spc="45" dirty="0">
                <a:latin typeface="Calibri"/>
                <a:cs typeface="Calibri"/>
              </a:rPr>
              <a:t>no </a:t>
            </a:r>
            <a:r>
              <a:rPr sz="1200" spc="20" dirty="0">
                <a:latin typeface="Calibri"/>
                <a:cs typeface="Calibri"/>
              </a:rPr>
              <a:t>kill </a:t>
            </a:r>
            <a:r>
              <a:rPr sz="1200" spc="35" dirty="0">
                <a:latin typeface="Calibri"/>
                <a:cs typeface="Calibri"/>
              </a:rPr>
              <a:t>shelter different  </a:t>
            </a:r>
            <a:r>
              <a:rPr sz="1200" spc="55" dirty="0">
                <a:latin typeface="Calibri"/>
                <a:cs typeface="Calibri"/>
              </a:rPr>
              <a:t>from </a:t>
            </a:r>
            <a:r>
              <a:rPr sz="1200" spc="45" dirty="0">
                <a:latin typeface="Calibri"/>
                <a:cs typeface="Calibri"/>
              </a:rPr>
              <a:t>a </a:t>
            </a:r>
            <a:r>
              <a:rPr sz="1200" spc="40" dirty="0">
                <a:latin typeface="Calibri"/>
                <a:cs typeface="Calibri"/>
              </a:rPr>
              <a:t>regular animal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shelter?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</a:pPr>
            <a:r>
              <a:rPr sz="1200" spc="35" dirty="0">
                <a:solidFill>
                  <a:srgbClr val="3B78D7"/>
                </a:solidFill>
                <a:latin typeface="Calibri"/>
                <a:cs typeface="Calibri"/>
              </a:rPr>
              <a:t>Information </a:t>
            </a:r>
            <a:r>
              <a:rPr sz="1200" spc="60" dirty="0">
                <a:solidFill>
                  <a:srgbClr val="3B78D7"/>
                </a:solidFill>
                <a:latin typeface="Calibri"/>
                <a:cs typeface="Calibri"/>
              </a:rPr>
              <a:t>Supported </a:t>
            </a:r>
            <a:r>
              <a:rPr sz="1200" spc="50" dirty="0">
                <a:solidFill>
                  <a:srgbClr val="3B78D7"/>
                </a:solidFill>
                <a:latin typeface="Calibri"/>
                <a:cs typeface="Calibri"/>
              </a:rPr>
              <a:t>by the </a:t>
            </a:r>
            <a:r>
              <a:rPr sz="1200" spc="60" dirty="0">
                <a:solidFill>
                  <a:srgbClr val="3B78D7"/>
                </a:solidFill>
                <a:latin typeface="Calibri"/>
                <a:cs typeface="Calibri"/>
              </a:rPr>
              <a:t>Grounding</a:t>
            </a:r>
            <a:r>
              <a:rPr sz="1200" spc="-75" dirty="0">
                <a:solidFill>
                  <a:srgbClr val="3B78D7"/>
                </a:solidFill>
                <a:latin typeface="Calibri"/>
                <a:cs typeface="Calibri"/>
              </a:rPr>
              <a:t> </a:t>
            </a:r>
            <a:r>
              <a:rPr sz="1200" spc="70" dirty="0">
                <a:solidFill>
                  <a:srgbClr val="3B78D7"/>
                </a:solidFill>
                <a:latin typeface="Calibri"/>
                <a:cs typeface="Calibri"/>
              </a:rPr>
              <a:t>Document</a:t>
            </a:r>
            <a:endParaRPr sz="1200">
              <a:latin typeface="Calibri"/>
              <a:cs typeface="Calibri"/>
            </a:endParaRPr>
          </a:p>
          <a:p>
            <a:pPr marL="363855" marR="5080">
              <a:lnSpc>
                <a:spcPts val="1420"/>
              </a:lnSpc>
              <a:spcBef>
                <a:spcPts val="725"/>
              </a:spcBef>
            </a:pPr>
            <a:r>
              <a:rPr sz="1200" spc="30" dirty="0">
                <a:latin typeface="Calibri"/>
                <a:cs typeface="Calibri"/>
              </a:rPr>
              <a:t>Yes, a </a:t>
            </a:r>
            <a:r>
              <a:rPr sz="1200" spc="25" dirty="0">
                <a:latin typeface="Calibri"/>
                <a:cs typeface="Calibri"/>
              </a:rPr>
              <a:t>"no-kill" </a:t>
            </a:r>
            <a:r>
              <a:rPr sz="1200" spc="30" dirty="0">
                <a:latin typeface="Calibri"/>
                <a:cs typeface="Calibri"/>
              </a:rPr>
              <a:t>shelter is </a:t>
            </a:r>
            <a:r>
              <a:rPr sz="1200" spc="50" dirty="0">
                <a:latin typeface="Calibri"/>
                <a:cs typeface="Calibri"/>
              </a:rPr>
              <a:t>an </a:t>
            </a:r>
            <a:r>
              <a:rPr sz="1200" spc="40" dirty="0">
                <a:latin typeface="Calibri"/>
                <a:cs typeface="Calibri"/>
              </a:rPr>
              <a:t>animal </a:t>
            </a:r>
            <a:r>
              <a:rPr sz="1200" spc="35" dirty="0">
                <a:latin typeface="Calibri"/>
                <a:cs typeface="Calibri"/>
              </a:rPr>
              <a:t>shelter </a:t>
            </a:r>
            <a:r>
              <a:rPr sz="1200" spc="40" dirty="0">
                <a:latin typeface="Calibri"/>
                <a:cs typeface="Calibri"/>
              </a:rPr>
              <a:t>that </a:t>
            </a:r>
            <a:r>
              <a:rPr sz="1200" spc="70" dirty="0">
                <a:latin typeface="Calibri"/>
                <a:cs typeface="Calibri"/>
              </a:rPr>
              <a:t>does  </a:t>
            </a:r>
            <a:r>
              <a:rPr sz="1200" spc="40" dirty="0">
                <a:latin typeface="Calibri"/>
                <a:cs typeface="Calibri"/>
              </a:rPr>
              <a:t>not </a:t>
            </a:r>
            <a:r>
              <a:rPr sz="1200" spc="15" dirty="0">
                <a:latin typeface="Calibri"/>
                <a:cs typeface="Calibri"/>
              </a:rPr>
              <a:t>kill </a:t>
            </a:r>
            <a:r>
              <a:rPr sz="1200" spc="35" dirty="0">
                <a:latin typeface="Calibri"/>
                <a:cs typeface="Calibri"/>
              </a:rPr>
              <a:t>healthy </a:t>
            </a:r>
            <a:r>
              <a:rPr sz="1200" spc="40" dirty="0">
                <a:latin typeface="Calibri"/>
                <a:cs typeface="Calibri"/>
              </a:rPr>
              <a:t>or </a:t>
            </a:r>
            <a:r>
              <a:rPr sz="1200" spc="35" dirty="0">
                <a:latin typeface="Calibri"/>
                <a:cs typeface="Calibri"/>
              </a:rPr>
              <a:t>treatable </a:t>
            </a:r>
            <a:r>
              <a:rPr sz="1200" spc="40" dirty="0">
                <a:latin typeface="Calibri"/>
                <a:cs typeface="Calibri"/>
              </a:rPr>
              <a:t>animals </a:t>
            </a:r>
            <a:r>
              <a:rPr sz="1200" spc="55" dirty="0">
                <a:latin typeface="Calibri"/>
                <a:cs typeface="Calibri"/>
              </a:rPr>
              <a:t>even when </a:t>
            </a:r>
            <a:r>
              <a:rPr sz="1200" spc="45" dirty="0">
                <a:latin typeface="Calibri"/>
                <a:cs typeface="Calibri"/>
              </a:rPr>
              <a:t>the  </a:t>
            </a:r>
            <a:r>
              <a:rPr sz="1200" spc="40" dirty="0">
                <a:latin typeface="Calibri"/>
                <a:cs typeface="Calibri"/>
              </a:rPr>
              <a:t>shelter </a:t>
            </a:r>
            <a:r>
              <a:rPr sz="1200" spc="35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full.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1560" y="2058151"/>
            <a:ext cx="25971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376555" indent="-344170">
              <a:lnSpc>
                <a:spcPct val="116700"/>
              </a:lnSpc>
              <a:spcBef>
                <a:spcPts val="100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90" dirty="0">
                <a:solidFill>
                  <a:srgbClr val="585858"/>
                </a:solidFill>
                <a:latin typeface="Calibri"/>
                <a:cs typeface="Calibri"/>
              </a:rPr>
              <a:t>Human</a:t>
            </a:r>
            <a:r>
              <a:rPr sz="15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libri"/>
                <a:cs typeface="Calibri"/>
              </a:rPr>
              <a:t>conversations  </a:t>
            </a:r>
            <a:r>
              <a:rPr sz="1500" spc="75" dirty="0">
                <a:solidFill>
                  <a:srgbClr val="585858"/>
                </a:solidFill>
                <a:latin typeface="Calibri"/>
                <a:cs typeface="Calibri"/>
              </a:rPr>
              <a:t>about </a:t>
            </a:r>
            <a:r>
              <a:rPr sz="1500" spc="6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85" dirty="0">
                <a:solidFill>
                  <a:srgbClr val="585858"/>
                </a:solidFill>
                <a:latin typeface="Calibri"/>
                <a:cs typeface="Calibri"/>
              </a:rPr>
              <a:t>document</a:t>
            </a:r>
            <a:endParaRPr sz="1500">
              <a:latin typeface="Calibri"/>
              <a:cs typeface="Calibri"/>
            </a:endParaRPr>
          </a:p>
          <a:p>
            <a:pPr marL="356235" marR="5080" indent="-344170">
              <a:lnSpc>
                <a:spcPct val="116700"/>
              </a:lnSpc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spc="50" dirty="0">
                <a:solidFill>
                  <a:srgbClr val="585858"/>
                </a:solidFill>
                <a:latin typeface="Calibri"/>
                <a:cs typeface="Calibri"/>
              </a:rPr>
              <a:t>Different turns </a:t>
            </a:r>
            <a:r>
              <a:rPr sz="1500" spc="9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500" spc="50" dirty="0">
                <a:solidFill>
                  <a:srgbClr val="585858"/>
                </a:solidFill>
                <a:latin typeface="Calibri"/>
                <a:cs typeface="Calibri"/>
              </a:rPr>
              <a:t>different  </a:t>
            </a:r>
            <a:r>
              <a:rPr sz="1500" spc="70" dirty="0">
                <a:solidFill>
                  <a:srgbClr val="585858"/>
                </a:solidFill>
                <a:latin typeface="Calibri"/>
                <a:cs typeface="Calibri"/>
              </a:rPr>
              <a:t>conversation</a:t>
            </a:r>
            <a:r>
              <a:rPr sz="15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libri"/>
                <a:cs typeface="Calibri"/>
              </a:rPr>
              <a:t>styles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39907" y="789071"/>
            <a:ext cx="4396740" cy="676275"/>
          </a:xfrm>
          <a:custGeom>
            <a:avLst/>
            <a:gdLst/>
            <a:ahLst/>
            <a:cxnLst/>
            <a:rect l="l" t="t" r="r" b="b"/>
            <a:pathLst>
              <a:path w="4396740" h="676275">
                <a:moveTo>
                  <a:pt x="0" y="0"/>
                </a:moveTo>
                <a:lnTo>
                  <a:pt x="4396284" y="0"/>
                </a:lnTo>
                <a:lnTo>
                  <a:pt x="4396284" y="549061"/>
                </a:lnTo>
                <a:lnTo>
                  <a:pt x="4324608" y="549136"/>
                </a:lnTo>
                <a:lnTo>
                  <a:pt x="4254490" y="549359"/>
                </a:lnTo>
                <a:lnTo>
                  <a:pt x="4185895" y="549724"/>
                </a:lnTo>
                <a:lnTo>
                  <a:pt x="4118787" y="550228"/>
                </a:lnTo>
                <a:lnTo>
                  <a:pt x="4053132" y="550867"/>
                </a:lnTo>
                <a:lnTo>
                  <a:pt x="3988895" y="551636"/>
                </a:lnTo>
                <a:lnTo>
                  <a:pt x="3926040" y="552530"/>
                </a:lnTo>
                <a:lnTo>
                  <a:pt x="3864533" y="553547"/>
                </a:lnTo>
                <a:lnTo>
                  <a:pt x="3804338" y="554680"/>
                </a:lnTo>
                <a:lnTo>
                  <a:pt x="3745421" y="555927"/>
                </a:lnTo>
                <a:lnTo>
                  <a:pt x="3687747" y="557283"/>
                </a:lnTo>
                <a:lnTo>
                  <a:pt x="3631280" y="558743"/>
                </a:lnTo>
                <a:lnTo>
                  <a:pt x="3575986" y="560303"/>
                </a:lnTo>
                <a:lnTo>
                  <a:pt x="3521830" y="561960"/>
                </a:lnTo>
                <a:lnTo>
                  <a:pt x="3468776" y="563708"/>
                </a:lnTo>
                <a:lnTo>
                  <a:pt x="3416790" y="565543"/>
                </a:lnTo>
                <a:lnTo>
                  <a:pt x="3365836" y="567462"/>
                </a:lnTo>
                <a:lnTo>
                  <a:pt x="3315880" y="569459"/>
                </a:lnTo>
                <a:lnTo>
                  <a:pt x="3266887" y="571531"/>
                </a:lnTo>
                <a:lnTo>
                  <a:pt x="3218821" y="573673"/>
                </a:lnTo>
                <a:lnTo>
                  <a:pt x="3171648" y="575881"/>
                </a:lnTo>
                <a:lnTo>
                  <a:pt x="3125332" y="578152"/>
                </a:lnTo>
                <a:lnTo>
                  <a:pt x="3079839" y="580479"/>
                </a:lnTo>
                <a:lnTo>
                  <a:pt x="3035134" y="582860"/>
                </a:lnTo>
                <a:lnTo>
                  <a:pt x="2991181" y="585289"/>
                </a:lnTo>
                <a:lnTo>
                  <a:pt x="2947945" y="587764"/>
                </a:lnTo>
                <a:lnTo>
                  <a:pt x="2905393" y="590278"/>
                </a:lnTo>
                <a:lnTo>
                  <a:pt x="2863488" y="592829"/>
                </a:lnTo>
                <a:lnTo>
                  <a:pt x="2822195" y="595411"/>
                </a:lnTo>
                <a:lnTo>
                  <a:pt x="2781480" y="598021"/>
                </a:lnTo>
                <a:lnTo>
                  <a:pt x="2741307" y="600655"/>
                </a:lnTo>
                <a:lnTo>
                  <a:pt x="2701643" y="603307"/>
                </a:lnTo>
                <a:lnTo>
                  <a:pt x="2662450" y="605974"/>
                </a:lnTo>
                <a:lnTo>
                  <a:pt x="2623695" y="608651"/>
                </a:lnTo>
                <a:lnTo>
                  <a:pt x="2585343" y="611334"/>
                </a:lnTo>
                <a:lnTo>
                  <a:pt x="2509706" y="616703"/>
                </a:lnTo>
                <a:lnTo>
                  <a:pt x="2435259" y="622044"/>
                </a:lnTo>
                <a:lnTo>
                  <a:pt x="2398395" y="624694"/>
                </a:lnTo>
                <a:lnTo>
                  <a:pt x="2361722" y="627324"/>
                </a:lnTo>
                <a:lnTo>
                  <a:pt x="2288816" y="632509"/>
                </a:lnTo>
                <a:lnTo>
                  <a:pt x="2216259" y="637565"/>
                </a:lnTo>
                <a:lnTo>
                  <a:pt x="2143772" y="642457"/>
                </a:lnTo>
                <a:lnTo>
                  <a:pt x="2071076" y="647151"/>
                </a:lnTo>
                <a:lnTo>
                  <a:pt x="1997889" y="651613"/>
                </a:lnTo>
                <a:lnTo>
                  <a:pt x="1923932" y="655808"/>
                </a:lnTo>
                <a:lnTo>
                  <a:pt x="1848925" y="659703"/>
                </a:lnTo>
                <a:lnTo>
                  <a:pt x="1772588" y="663263"/>
                </a:lnTo>
                <a:lnTo>
                  <a:pt x="1733833" y="664907"/>
                </a:lnTo>
                <a:lnTo>
                  <a:pt x="1694641" y="666454"/>
                </a:lnTo>
                <a:lnTo>
                  <a:pt x="1654976" y="667901"/>
                </a:lnTo>
                <a:lnTo>
                  <a:pt x="1614804" y="669242"/>
                </a:lnTo>
                <a:lnTo>
                  <a:pt x="1574089" y="670474"/>
                </a:lnTo>
                <a:lnTo>
                  <a:pt x="1532796" y="671593"/>
                </a:lnTo>
                <a:lnTo>
                  <a:pt x="1490891" y="672593"/>
                </a:lnTo>
                <a:lnTo>
                  <a:pt x="1448338" y="673471"/>
                </a:lnTo>
                <a:lnTo>
                  <a:pt x="1405103" y="674223"/>
                </a:lnTo>
                <a:lnTo>
                  <a:pt x="1361150" y="674844"/>
                </a:lnTo>
                <a:lnTo>
                  <a:pt x="1316445" y="675330"/>
                </a:lnTo>
                <a:lnTo>
                  <a:pt x="1270952" y="675677"/>
                </a:lnTo>
                <a:lnTo>
                  <a:pt x="1224636" y="675880"/>
                </a:lnTo>
                <a:lnTo>
                  <a:pt x="1177463" y="675935"/>
                </a:lnTo>
                <a:lnTo>
                  <a:pt x="1129397" y="675838"/>
                </a:lnTo>
                <a:lnTo>
                  <a:pt x="1080404" y="675585"/>
                </a:lnTo>
                <a:lnTo>
                  <a:pt x="1030448" y="675171"/>
                </a:lnTo>
                <a:lnTo>
                  <a:pt x="979494" y="674591"/>
                </a:lnTo>
                <a:lnTo>
                  <a:pt x="927508" y="673843"/>
                </a:lnTo>
                <a:lnTo>
                  <a:pt x="874454" y="672921"/>
                </a:lnTo>
                <a:lnTo>
                  <a:pt x="820298" y="671822"/>
                </a:lnTo>
                <a:lnTo>
                  <a:pt x="765003" y="670540"/>
                </a:lnTo>
                <a:lnTo>
                  <a:pt x="708537" y="669072"/>
                </a:lnTo>
                <a:lnTo>
                  <a:pt x="650863" y="667413"/>
                </a:lnTo>
                <a:lnTo>
                  <a:pt x="591946" y="665559"/>
                </a:lnTo>
                <a:lnTo>
                  <a:pt x="531751" y="663507"/>
                </a:lnTo>
                <a:lnTo>
                  <a:pt x="470244" y="661250"/>
                </a:lnTo>
                <a:lnTo>
                  <a:pt x="407389" y="658786"/>
                </a:lnTo>
                <a:lnTo>
                  <a:pt x="343152" y="656110"/>
                </a:lnTo>
                <a:lnTo>
                  <a:pt x="277496" y="653217"/>
                </a:lnTo>
                <a:lnTo>
                  <a:pt x="210389" y="650104"/>
                </a:lnTo>
                <a:lnTo>
                  <a:pt x="141793" y="646766"/>
                </a:lnTo>
                <a:lnTo>
                  <a:pt x="71675" y="643199"/>
                </a:lnTo>
                <a:lnTo>
                  <a:pt x="0" y="63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2941" y="909366"/>
            <a:ext cx="4029075" cy="420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spc="45" dirty="0">
                <a:latin typeface="Calibri"/>
                <a:cs typeface="Calibri"/>
              </a:rPr>
              <a:t>A </a:t>
            </a:r>
            <a:r>
              <a:rPr sz="1300" spc="25" dirty="0">
                <a:latin typeface="Calibri"/>
                <a:cs typeface="Calibri"/>
              </a:rPr>
              <a:t>"no-kill" </a:t>
            </a:r>
            <a:r>
              <a:rPr sz="1300" spc="30" dirty="0">
                <a:latin typeface="Calibri"/>
                <a:cs typeface="Calibri"/>
              </a:rPr>
              <a:t>shelter is </a:t>
            </a:r>
            <a:r>
              <a:rPr sz="1300" spc="55" dirty="0">
                <a:latin typeface="Calibri"/>
                <a:cs typeface="Calibri"/>
              </a:rPr>
              <a:t>an </a:t>
            </a:r>
            <a:r>
              <a:rPr sz="1300" spc="45" dirty="0">
                <a:latin typeface="Calibri"/>
                <a:cs typeface="Calibri"/>
              </a:rPr>
              <a:t>animal </a:t>
            </a:r>
            <a:r>
              <a:rPr sz="1300" spc="40" dirty="0">
                <a:latin typeface="Calibri"/>
                <a:cs typeface="Calibri"/>
              </a:rPr>
              <a:t>shelter </a:t>
            </a:r>
            <a:r>
              <a:rPr sz="1300" spc="45" dirty="0">
                <a:latin typeface="Calibri"/>
                <a:cs typeface="Calibri"/>
              </a:rPr>
              <a:t>that </a:t>
            </a:r>
            <a:r>
              <a:rPr sz="1300" spc="70" dirty="0">
                <a:latin typeface="Calibri"/>
                <a:cs typeface="Calibri"/>
              </a:rPr>
              <a:t>does </a:t>
            </a:r>
            <a:r>
              <a:rPr sz="1300" spc="45" dirty="0">
                <a:latin typeface="Calibri"/>
                <a:cs typeface="Calibri"/>
              </a:rPr>
              <a:t>not </a:t>
            </a:r>
            <a:r>
              <a:rPr sz="1300" spc="10" dirty="0">
                <a:latin typeface="Calibri"/>
                <a:cs typeface="Calibri"/>
              </a:rPr>
              <a:t>kill  </a:t>
            </a:r>
            <a:r>
              <a:rPr sz="1300" spc="45" dirty="0">
                <a:latin typeface="Calibri"/>
                <a:cs typeface="Calibri"/>
              </a:rPr>
              <a:t>healthy or </a:t>
            </a:r>
            <a:r>
              <a:rPr sz="1300" spc="40" dirty="0">
                <a:latin typeface="Calibri"/>
                <a:cs typeface="Calibri"/>
              </a:rPr>
              <a:t>treatable </a:t>
            </a:r>
            <a:r>
              <a:rPr sz="1300" spc="35" dirty="0">
                <a:latin typeface="Calibri"/>
                <a:cs typeface="Calibri"/>
              </a:rPr>
              <a:t>animals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...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2815" y="4624589"/>
            <a:ext cx="2023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Example from Wizard Of Wikipedia,  Dinan et al.,</a:t>
            </a:r>
            <a:r>
              <a:rPr sz="1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(2019)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847" y="3001344"/>
            <a:ext cx="2491740" cy="97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356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Hallucinations 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text  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generation</a:t>
            </a:r>
            <a:endParaRPr sz="16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"/>
              </a:spcBef>
            </a:pPr>
            <a:r>
              <a:rPr sz="1000" spc="35" dirty="0">
                <a:solidFill>
                  <a:srgbClr val="FFFFFF"/>
                </a:solidFill>
                <a:latin typeface="Calibri"/>
                <a:cs typeface="Calibri"/>
              </a:rPr>
              <a:t>(Maynez </a:t>
            </a:r>
            <a:r>
              <a:rPr sz="1000" spc="4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al., </a:t>
            </a:r>
            <a:r>
              <a:rPr sz="1000" spc="40" dirty="0">
                <a:solidFill>
                  <a:srgbClr val="FFFFFF"/>
                </a:solidFill>
                <a:latin typeface="Calibri"/>
                <a:cs typeface="Calibri"/>
              </a:rPr>
              <a:t>2020; </a:t>
            </a:r>
            <a:r>
              <a:rPr sz="1000" spc="50" dirty="0">
                <a:solidFill>
                  <a:srgbClr val="FFFFFF"/>
                </a:solidFill>
                <a:latin typeface="Calibri"/>
                <a:cs typeface="Calibri"/>
              </a:rPr>
              <a:t>Zhao 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al., </a:t>
            </a:r>
            <a:r>
              <a:rPr sz="1000" spc="35" dirty="0">
                <a:solidFill>
                  <a:srgbClr val="FFFFFF"/>
                </a:solidFill>
                <a:latin typeface="Calibri"/>
                <a:cs typeface="Calibri"/>
              </a:rPr>
              <a:t>2020; </a:t>
            </a:r>
            <a:r>
              <a:rPr sz="1000" spc="95" dirty="0">
                <a:solidFill>
                  <a:srgbClr val="FFFFFF"/>
                </a:solidFill>
                <a:latin typeface="Calibri"/>
                <a:cs typeface="Calibri"/>
              </a:rPr>
              <a:t>Cao  </a:t>
            </a:r>
            <a:r>
              <a:rPr sz="1000" spc="35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al., 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2018;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Falke 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al., 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2019; 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Puduppully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et  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al., 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2019; </a:t>
            </a:r>
            <a:r>
              <a:rPr sz="1000" spc="25" dirty="0">
                <a:solidFill>
                  <a:srgbClr val="FFFFFF"/>
                </a:solidFill>
                <a:latin typeface="Calibri"/>
                <a:cs typeface="Calibri"/>
              </a:rPr>
              <a:t>Filippova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Calibri"/>
                <a:cs typeface="Calibri"/>
              </a:rPr>
              <a:t>2020)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47" y="1094573"/>
            <a:ext cx="243903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674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</a:rPr>
              <a:t>General </a:t>
            </a:r>
            <a:r>
              <a:rPr sz="1600" spc="80" dirty="0">
                <a:solidFill>
                  <a:srgbClr val="FFFFFF"/>
                </a:solidFill>
              </a:rPr>
              <a:t>knowledge  </a:t>
            </a:r>
            <a:r>
              <a:rPr sz="1600" spc="85" dirty="0">
                <a:solidFill>
                  <a:srgbClr val="FFFFFF"/>
                </a:solidFill>
              </a:rPr>
              <a:t>grounded</a:t>
            </a:r>
            <a:r>
              <a:rPr sz="1600" spc="25" dirty="0">
                <a:solidFill>
                  <a:srgbClr val="FFFFFF"/>
                </a:solidFill>
              </a:rPr>
              <a:t> </a:t>
            </a:r>
            <a:r>
              <a:rPr sz="1600" spc="70" dirty="0">
                <a:solidFill>
                  <a:srgbClr val="FFFFFF"/>
                </a:solidFill>
              </a:rPr>
              <a:t>dialogue </a:t>
            </a:r>
            <a:endParaRPr sz="1600" dirty="0"/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000" spc="35" dirty="0">
                <a:solidFill>
                  <a:srgbClr val="FFFFFF"/>
                </a:solidFill>
              </a:rPr>
              <a:t>(Dinan </a:t>
            </a:r>
            <a:r>
              <a:rPr sz="1000" spc="25" dirty="0">
                <a:solidFill>
                  <a:srgbClr val="FFFFFF"/>
                </a:solidFill>
              </a:rPr>
              <a:t>et </a:t>
            </a:r>
            <a:r>
              <a:rPr sz="1000" spc="20" dirty="0">
                <a:solidFill>
                  <a:srgbClr val="FFFFFF"/>
                </a:solidFill>
              </a:rPr>
              <a:t>al., </a:t>
            </a:r>
            <a:r>
              <a:rPr sz="1000" spc="-5" dirty="0">
                <a:solidFill>
                  <a:srgbClr val="FFFFFF"/>
                </a:solidFill>
              </a:rPr>
              <a:t>2019; </a:t>
            </a:r>
            <a:r>
              <a:rPr sz="1000" spc="65" dirty="0">
                <a:solidFill>
                  <a:srgbClr val="FFFFFF"/>
                </a:solidFill>
              </a:rPr>
              <a:t>Qin </a:t>
            </a:r>
            <a:r>
              <a:rPr sz="1000" spc="20" dirty="0">
                <a:solidFill>
                  <a:srgbClr val="FFFFFF"/>
                </a:solidFill>
              </a:rPr>
              <a:t>et al., </a:t>
            </a:r>
            <a:r>
              <a:rPr sz="1000" spc="-10" dirty="0">
                <a:solidFill>
                  <a:srgbClr val="FFFFFF"/>
                </a:solidFill>
              </a:rPr>
              <a:t>2019;  </a:t>
            </a:r>
            <a:r>
              <a:rPr sz="1000" spc="45" dirty="0">
                <a:solidFill>
                  <a:srgbClr val="FFFFFF"/>
                </a:solidFill>
              </a:rPr>
              <a:t>Ghazvininejad </a:t>
            </a:r>
            <a:r>
              <a:rPr sz="1000" spc="30" dirty="0">
                <a:solidFill>
                  <a:srgbClr val="FFFFFF"/>
                </a:solidFill>
              </a:rPr>
              <a:t>et </a:t>
            </a:r>
            <a:r>
              <a:rPr sz="1000" spc="20" dirty="0">
                <a:solidFill>
                  <a:srgbClr val="FFFFFF"/>
                </a:solidFill>
              </a:rPr>
              <a:t>al., </a:t>
            </a:r>
            <a:r>
              <a:rPr sz="1000" spc="-5" dirty="0">
                <a:solidFill>
                  <a:srgbClr val="FFFFFF"/>
                </a:solidFill>
              </a:rPr>
              <a:t>2018; </a:t>
            </a:r>
            <a:r>
              <a:rPr sz="1000" spc="25" dirty="0">
                <a:solidFill>
                  <a:srgbClr val="FFFFFF"/>
                </a:solidFill>
              </a:rPr>
              <a:t>Tian et </a:t>
            </a:r>
            <a:r>
              <a:rPr sz="1000" spc="20" dirty="0">
                <a:solidFill>
                  <a:srgbClr val="FFFFFF"/>
                </a:solidFill>
              </a:rPr>
              <a:t>al.,</a:t>
            </a:r>
            <a:r>
              <a:rPr sz="1000" spc="-70" dirty="0">
                <a:solidFill>
                  <a:srgbClr val="FFFFFF"/>
                </a:solidFill>
              </a:rPr>
              <a:t> </a:t>
            </a:r>
            <a:r>
              <a:rPr sz="1000" spc="35" dirty="0">
                <a:solidFill>
                  <a:srgbClr val="FFFFFF"/>
                </a:solidFill>
              </a:rPr>
              <a:t>2020;  </a:t>
            </a:r>
            <a:r>
              <a:rPr sz="1000" spc="50" dirty="0">
                <a:solidFill>
                  <a:srgbClr val="FFFFFF"/>
                </a:solidFill>
              </a:rPr>
              <a:t>Gopalakrishnan </a:t>
            </a:r>
            <a:r>
              <a:rPr sz="1000" spc="25" dirty="0">
                <a:solidFill>
                  <a:srgbClr val="FFFFFF"/>
                </a:solidFill>
              </a:rPr>
              <a:t>et </a:t>
            </a:r>
            <a:r>
              <a:rPr sz="1000" spc="20" dirty="0">
                <a:solidFill>
                  <a:srgbClr val="FFFFFF"/>
                </a:solidFill>
              </a:rPr>
              <a:t>al., </a:t>
            </a:r>
            <a:r>
              <a:rPr sz="1000" dirty="0">
                <a:solidFill>
                  <a:srgbClr val="FFFFFF"/>
                </a:solidFill>
              </a:rPr>
              <a:t>2019; </a:t>
            </a:r>
            <a:r>
              <a:rPr sz="1000" spc="45" dirty="0">
                <a:solidFill>
                  <a:srgbClr val="FFFFFF"/>
                </a:solidFill>
              </a:rPr>
              <a:t>Moghe </a:t>
            </a:r>
            <a:r>
              <a:rPr sz="1000" spc="30" dirty="0">
                <a:solidFill>
                  <a:srgbClr val="FFFFFF"/>
                </a:solidFill>
              </a:rPr>
              <a:t>et </a:t>
            </a:r>
            <a:r>
              <a:rPr sz="1000" spc="5" dirty="0">
                <a:solidFill>
                  <a:srgbClr val="FFFFFF"/>
                </a:solidFill>
              </a:rPr>
              <a:t>al.,  </a:t>
            </a:r>
            <a:r>
              <a:rPr sz="1000" spc="10" dirty="0">
                <a:solidFill>
                  <a:srgbClr val="FFFFFF"/>
                </a:solidFill>
              </a:rPr>
              <a:t>2018; </a:t>
            </a:r>
            <a:r>
              <a:rPr sz="1000" spc="30" dirty="0">
                <a:solidFill>
                  <a:srgbClr val="FFFFFF"/>
                </a:solidFill>
              </a:rPr>
              <a:t>Wu </a:t>
            </a:r>
            <a:r>
              <a:rPr sz="1000" spc="25" dirty="0">
                <a:solidFill>
                  <a:srgbClr val="FFFFFF"/>
                </a:solidFill>
              </a:rPr>
              <a:t>et al.</a:t>
            </a:r>
            <a:r>
              <a:rPr sz="1000" spc="-70" dirty="0">
                <a:solidFill>
                  <a:srgbClr val="FFFFFF"/>
                </a:solidFill>
              </a:rPr>
              <a:t> </a:t>
            </a:r>
            <a:r>
              <a:rPr sz="1000" spc="45" dirty="0">
                <a:solidFill>
                  <a:srgbClr val="FFFFFF"/>
                </a:solidFill>
              </a:rPr>
              <a:t>2020)</a:t>
            </a:r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4763930" y="2215857"/>
            <a:ext cx="2811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 marR="5080" indent="-26162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Increasing faithfulness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 informative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dialogue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35472" y="1671405"/>
            <a:ext cx="845185" cy="1839595"/>
            <a:chOff x="3635472" y="1671405"/>
            <a:chExt cx="845185" cy="1839595"/>
          </a:xfrm>
        </p:grpSpPr>
        <p:sp>
          <p:nvSpPr>
            <p:cNvPr id="6" name="object 6"/>
            <p:cNvSpPr/>
            <p:nvPr/>
          </p:nvSpPr>
          <p:spPr>
            <a:xfrm>
              <a:off x="3640235" y="1676168"/>
              <a:ext cx="835660" cy="876300"/>
            </a:xfrm>
            <a:custGeom>
              <a:avLst/>
              <a:gdLst/>
              <a:ahLst/>
              <a:cxnLst/>
              <a:rect l="l" t="t" r="r" b="b"/>
              <a:pathLst>
                <a:path w="835660" h="876300">
                  <a:moveTo>
                    <a:pt x="0" y="0"/>
                  </a:moveTo>
                  <a:lnTo>
                    <a:pt x="43194" y="3272"/>
                  </a:lnTo>
                  <a:lnTo>
                    <a:pt x="83420" y="12769"/>
                  </a:lnTo>
                  <a:lnTo>
                    <a:pt x="120906" y="28013"/>
                  </a:lnTo>
                  <a:lnTo>
                    <a:pt x="155880" y="48524"/>
                  </a:lnTo>
                  <a:lnTo>
                    <a:pt x="188570" y="73824"/>
                  </a:lnTo>
                  <a:lnTo>
                    <a:pt x="219206" y="103433"/>
                  </a:lnTo>
                  <a:lnTo>
                    <a:pt x="248014" y="136874"/>
                  </a:lnTo>
                  <a:lnTo>
                    <a:pt x="275225" y="173666"/>
                  </a:lnTo>
                  <a:lnTo>
                    <a:pt x="301065" y="213332"/>
                  </a:lnTo>
                  <a:lnTo>
                    <a:pt x="325765" y="255392"/>
                  </a:lnTo>
                  <a:lnTo>
                    <a:pt x="349551" y="299367"/>
                  </a:lnTo>
                  <a:lnTo>
                    <a:pt x="372652" y="344779"/>
                  </a:lnTo>
                  <a:lnTo>
                    <a:pt x="395297" y="391149"/>
                  </a:lnTo>
                  <a:lnTo>
                    <a:pt x="417714" y="437998"/>
                  </a:lnTo>
                  <a:lnTo>
                    <a:pt x="440132" y="484846"/>
                  </a:lnTo>
                  <a:lnTo>
                    <a:pt x="462778" y="531216"/>
                  </a:lnTo>
                  <a:lnTo>
                    <a:pt x="485882" y="576628"/>
                  </a:lnTo>
                  <a:lnTo>
                    <a:pt x="509671" y="620603"/>
                  </a:lnTo>
                  <a:lnTo>
                    <a:pt x="534374" y="662663"/>
                  </a:lnTo>
                  <a:lnTo>
                    <a:pt x="560219" y="702329"/>
                  </a:lnTo>
                  <a:lnTo>
                    <a:pt x="587435" y="739122"/>
                  </a:lnTo>
                  <a:lnTo>
                    <a:pt x="616249" y="772562"/>
                  </a:lnTo>
                  <a:lnTo>
                    <a:pt x="646891" y="802172"/>
                  </a:lnTo>
                  <a:lnTo>
                    <a:pt x="679588" y="827471"/>
                  </a:lnTo>
                  <a:lnTo>
                    <a:pt x="714568" y="847983"/>
                  </a:lnTo>
                  <a:lnTo>
                    <a:pt x="752061" y="863226"/>
                  </a:lnTo>
                  <a:lnTo>
                    <a:pt x="792294" y="872724"/>
                  </a:lnTo>
                  <a:lnTo>
                    <a:pt x="835496" y="875996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0235" y="2552289"/>
              <a:ext cx="835660" cy="953769"/>
            </a:xfrm>
            <a:custGeom>
              <a:avLst/>
              <a:gdLst/>
              <a:ahLst/>
              <a:cxnLst/>
              <a:rect l="l" t="t" r="r" b="b"/>
              <a:pathLst>
                <a:path w="835660" h="953770">
                  <a:moveTo>
                    <a:pt x="0" y="953696"/>
                  </a:moveTo>
                  <a:lnTo>
                    <a:pt x="43194" y="950133"/>
                  </a:lnTo>
                  <a:lnTo>
                    <a:pt x="83420" y="939793"/>
                  </a:lnTo>
                  <a:lnTo>
                    <a:pt x="120906" y="923198"/>
                  </a:lnTo>
                  <a:lnTo>
                    <a:pt x="155880" y="900867"/>
                  </a:lnTo>
                  <a:lnTo>
                    <a:pt x="188570" y="873323"/>
                  </a:lnTo>
                  <a:lnTo>
                    <a:pt x="219206" y="841087"/>
                  </a:lnTo>
                  <a:lnTo>
                    <a:pt x="248014" y="804681"/>
                  </a:lnTo>
                  <a:lnTo>
                    <a:pt x="275225" y="764625"/>
                  </a:lnTo>
                  <a:lnTo>
                    <a:pt x="301065" y="721441"/>
                  </a:lnTo>
                  <a:lnTo>
                    <a:pt x="325765" y="675650"/>
                  </a:lnTo>
                  <a:lnTo>
                    <a:pt x="349551" y="627774"/>
                  </a:lnTo>
                  <a:lnTo>
                    <a:pt x="372652" y="578334"/>
                  </a:lnTo>
                  <a:lnTo>
                    <a:pt x="395297" y="527852"/>
                  </a:lnTo>
                  <a:lnTo>
                    <a:pt x="417714" y="476848"/>
                  </a:lnTo>
                  <a:lnTo>
                    <a:pt x="440132" y="425844"/>
                  </a:lnTo>
                  <a:lnTo>
                    <a:pt x="462778" y="375361"/>
                  </a:lnTo>
                  <a:lnTo>
                    <a:pt x="485882" y="325921"/>
                  </a:lnTo>
                  <a:lnTo>
                    <a:pt x="509671" y="278045"/>
                  </a:lnTo>
                  <a:lnTo>
                    <a:pt x="534374" y="232254"/>
                  </a:lnTo>
                  <a:lnTo>
                    <a:pt x="560219" y="189070"/>
                  </a:lnTo>
                  <a:lnTo>
                    <a:pt x="587435" y="149015"/>
                  </a:lnTo>
                  <a:lnTo>
                    <a:pt x="616249" y="112608"/>
                  </a:lnTo>
                  <a:lnTo>
                    <a:pt x="646891" y="80372"/>
                  </a:lnTo>
                  <a:lnTo>
                    <a:pt x="679588" y="52828"/>
                  </a:lnTo>
                  <a:lnTo>
                    <a:pt x="714568" y="30498"/>
                  </a:lnTo>
                  <a:lnTo>
                    <a:pt x="752061" y="13902"/>
                  </a:lnTo>
                  <a:lnTo>
                    <a:pt x="792294" y="3562"/>
                  </a:lnTo>
                  <a:lnTo>
                    <a:pt x="835496" y="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3" y="980957"/>
            <a:ext cx="5450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1F2023"/>
                </a:solidFill>
              </a:rPr>
              <a:t>Proposed </a:t>
            </a:r>
            <a:r>
              <a:rPr sz="3000" spc="145" dirty="0">
                <a:solidFill>
                  <a:srgbClr val="1F2023"/>
                </a:solidFill>
              </a:rPr>
              <a:t>Evaluation</a:t>
            </a:r>
            <a:r>
              <a:rPr sz="3000" spc="-150" dirty="0">
                <a:solidFill>
                  <a:srgbClr val="1F2023"/>
                </a:solidFill>
              </a:rPr>
              <a:t> </a:t>
            </a:r>
            <a:r>
              <a:rPr sz="3000" spc="200" dirty="0">
                <a:solidFill>
                  <a:srgbClr val="1F2023"/>
                </a:solidFill>
              </a:rPr>
              <a:t>Measures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03408" y="1969604"/>
            <a:ext cx="2248535" cy="238760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93345" rIns="0" bIns="0" rtlCol="0">
            <a:spAutoFit/>
          </a:bodyPr>
          <a:lstStyle/>
          <a:p>
            <a:pPr marL="90170" marR="728980">
              <a:lnSpc>
                <a:spcPts val="2250"/>
              </a:lnSpc>
              <a:spcBef>
                <a:spcPts val="735"/>
              </a:spcBef>
            </a:pPr>
            <a:r>
              <a:rPr sz="1900" b="1" spc="-40" dirty="0">
                <a:solidFill>
                  <a:srgbClr val="FFFFFF"/>
                </a:solidFill>
                <a:latin typeface="Arial"/>
                <a:cs typeface="Arial"/>
              </a:rPr>
              <a:t>Goal </a:t>
            </a:r>
            <a:r>
              <a:rPr sz="1900" b="1" spc="-75" dirty="0">
                <a:solidFill>
                  <a:srgbClr val="FFFFFF"/>
                </a:solidFill>
                <a:latin typeface="Arial"/>
                <a:cs typeface="Arial"/>
              </a:rPr>
              <a:t>1:  </a:t>
            </a:r>
            <a:r>
              <a:rPr sz="1900" b="1" spc="-50" dirty="0">
                <a:solidFill>
                  <a:srgbClr val="FFFFFF"/>
                </a:solidFill>
                <a:latin typeface="Arial"/>
                <a:cs typeface="Arial"/>
              </a:rPr>
              <a:t>Response is  </a:t>
            </a:r>
            <a:r>
              <a:rPr sz="1900" b="1" spc="35" dirty="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"/>
              <a:cs typeface="Arial"/>
            </a:endParaRPr>
          </a:p>
          <a:p>
            <a:pPr marL="90170" marR="762000">
              <a:lnSpc>
                <a:spcPts val="2250"/>
              </a:lnSpc>
              <a:spcBef>
                <a:spcPts val="5"/>
              </a:spcBef>
            </a:pPr>
            <a:r>
              <a:rPr sz="1900" spc="95" dirty="0">
                <a:solidFill>
                  <a:srgbClr val="FFFFFF"/>
                </a:solidFill>
                <a:latin typeface="Calibri"/>
                <a:cs typeface="Calibri"/>
              </a:rPr>
              <a:t>First-person  detector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4099" y="1969604"/>
            <a:ext cx="2250440" cy="238760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93345" rIns="0" bIns="0" rtlCol="0">
            <a:spAutoFit/>
          </a:bodyPr>
          <a:lstStyle/>
          <a:p>
            <a:pPr marL="90170" marR="311150">
              <a:lnSpc>
                <a:spcPts val="2250"/>
              </a:lnSpc>
              <a:spcBef>
                <a:spcPts val="735"/>
              </a:spcBef>
            </a:pP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Goal </a:t>
            </a:r>
            <a:r>
              <a:rPr sz="1900" b="1" spc="-35" dirty="0">
                <a:solidFill>
                  <a:srgbClr val="FFFFFF"/>
                </a:solidFill>
                <a:latin typeface="Arial"/>
                <a:cs typeface="Arial"/>
              </a:rPr>
              <a:t>2:  </a:t>
            </a:r>
            <a:r>
              <a:rPr sz="1900" b="1" spc="-45" dirty="0">
                <a:solidFill>
                  <a:srgbClr val="FFFFFF"/>
                </a:solidFill>
                <a:latin typeface="Arial"/>
                <a:cs typeface="Arial"/>
              </a:rPr>
              <a:t>Response 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900" b="1" spc="-3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1900" b="1" spc="25" dirty="0">
                <a:solidFill>
                  <a:srgbClr val="FFFFFF"/>
                </a:solidFill>
                <a:latin typeface="Arial"/>
                <a:cs typeface="Arial"/>
              </a:rPr>
              <a:t>derived </a:t>
            </a:r>
            <a:r>
              <a:rPr sz="1900" b="1" spc="3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1900" b="1" spc="25" dirty="0">
                <a:solidFill>
                  <a:srgbClr val="FFFFFF"/>
                </a:solidFill>
                <a:latin typeface="Arial"/>
                <a:cs typeface="Arial"/>
              </a:rPr>
              <a:t>evidence  </a:t>
            </a:r>
            <a:r>
              <a:rPr sz="1900" spc="90" dirty="0">
                <a:solidFill>
                  <a:srgbClr val="FFFFFF"/>
                </a:solidFill>
                <a:latin typeface="Calibri"/>
                <a:cs typeface="Calibri"/>
              </a:rPr>
              <a:t>Lexical </a:t>
            </a:r>
            <a:r>
              <a:rPr sz="1900" spc="75" dirty="0">
                <a:solidFill>
                  <a:srgbClr val="FFFFFF"/>
                </a:solidFill>
                <a:latin typeface="Calibri"/>
                <a:cs typeface="Calibri"/>
              </a:rPr>
              <a:t>precision 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w.r.t.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100" dirty="0">
                <a:solidFill>
                  <a:srgbClr val="FFFFFF"/>
                </a:solidFill>
                <a:latin typeface="Calibri"/>
                <a:cs typeface="Calibri"/>
              </a:rPr>
              <a:t>evidence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813" y="1969604"/>
            <a:ext cx="2250440" cy="238760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93345" rIns="0" bIns="0" rtlCol="0">
            <a:noAutofit/>
          </a:bodyPr>
          <a:lstStyle/>
          <a:p>
            <a:pPr marL="90170" marR="449580">
              <a:lnSpc>
                <a:spcPts val="2250"/>
              </a:lnSpc>
              <a:spcBef>
                <a:spcPts val="735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Goal </a:t>
            </a:r>
            <a:r>
              <a:rPr sz="1900" b="1" spc="-30" dirty="0">
                <a:solidFill>
                  <a:srgbClr val="FFFFFF"/>
                </a:solidFill>
                <a:latin typeface="Arial"/>
                <a:cs typeface="Arial"/>
              </a:rPr>
              <a:t>3:  </a:t>
            </a:r>
            <a:r>
              <a:rPr sz="1900" b="1" spc="-50" dirty="0">
                <a:solidFill>
                  <a:srgbClr val="FFFFFF"/>
                </a:solidFill>
                <a:latin typeface="Arial"/>
                <a:cs typeface="Arial"/>
              </a:rPr>
              <a:t>Response is  </a:t>
            </a:r>
            <a:r>
              <a:rPr sz="1900" b="1" spc="10" dirty="0">
                <a:solidFill>
                  <a:srgbClr val="FFFFFF"/>
                </a:solidFill>
                <a:latin typeface="Arial"/>
                <a:cs typeface="Arial"/>
              </a:rPr>
              <a:t>inferable </a:t>
            </a:r>
            <a:r>
              <a:rPr sz="1900" b="1" spc="3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1900" b="1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9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15" dirty="0">
                <a:solidFill>
                  <a:srgbClr val="FFFFFF"/>
                </a:solidFill>
                <a:latin typeface="Arial"/>
                <a:cs typeface="Arial"/>
              </a:rPr>
              <a:t>evidence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Arial"/>
              <a:cs typeface="Arial"/>
            </a:endParaRPr>
          </a:p>
          <a:p>
            <a:pPr marL="90170" marR="608965">
              <a:lnSpc>
                <a:spcPts val="2250"/>
              </a:lnSpc>
              <a:spcBef>
                <a:spcPts val="5"/>
              </a:spcBef>
            </a:pPr>
            <a:r>
              <a:rPr sz="1900" spc="85" dirty="0">
                <a:solidFill>
                  <a:srgbClr val="FFFFFF"/>
                </a:solidFill>
                <a:latin typeface="Calibri"/>
                <a:cs typeface="Calibri"/>
              </a:rPr>
              <a:t>Roberta </a:t>
            </a:r>
            <a:r>
              <a:rPr sz="1900" spc="70" dirty="0">
                <a:solidFill>
                  <a:srgbClr val="FFFFFF"/>
                </a:solidFill>
                <a:latin typeface="Calibri"/>
                <a:cs typeface="Calibri"/>
              </a:rPr>
              <a:t>MNLI  </a:t>
            </a:r>
            <a:r>
              <a:rPr lang="en-US" sz="1900" spc="80" dirty="0">
                <a:solidFill>
                  <a:srgbClr val="FFFFFF"/>
                </a:solidFill>
                <a:latin typeface="Calibri"/>
                <a:cs typeface="Calibri"/>
              </a:rPr>
              <a:t> NLI classifier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7706" y="3170106"/>
            <a:ext cx="3550920" cy="1175385"/>
            <a:chOff x="2717706" y="3170106"/>
            <a:chExt cx="3550920" cy="1175385"/>
          </a:xfrm>
        </p:grpSpPr>
        <p:sp>
          <p:nvSpPr>
            <p:cNvPr id="3" name="object 3"/>
            <p:cNvSpPr/>
            <p:nvPr/>
          </p:nvSpPr>
          <p:spPr>
            <a:xfrm>
              <a:off x="2717706" y="3170106"/>
              <a:ext cx="3550417" cy="11750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9619" y="3212968"/>
              <a:ext cx="3427095" cy="1051560"/>
            </a:xfrm>
            <a:custGeom>
              <a:avLst/>
              <a:gdLst/>
              <a:ahLst/>
              <a:cxnLst/>
              <a:rect l="l" t="t" r="r" b="b"/>
              <a:pathLst>
                <a:path w="3427095" h="1051560">
                  <a:moveTo>
                    <a:pt x="3251389" y="1051197"/>
                  </a:moveTo>
                  <a:lnTo>
                    <a:pt x="175203" y="1051197"/>
                  </a:lnTo>
                  <a:lnTo>
                    <a:pt x="128627" y="1044939"/>
                  </a:lnTo>
                  <a:lnTo>
                    <a:pt x="86774" y="1027277"/>
                  </a:lnTo>
                  <a:lnTo>
                    <a:pt x="51315" y="999882"/>
                  </a:lnTo>
                  <a:lnTo>
                    <a:pt x="23920" y="964423"/>
                  </a:lnTo>
                  <a:lnTo>
                    <a:pt x="6258" y="922570"/>
                  </a:lnTo>
                  <a:lnTo>
                    <a:pt x="0" y="875994"/>
                  </a:lnTo>
                  <a:lnTo>
                    <a:pt x="0" y="175203"/>
                  </a:lnTo>
                  <a:lnTo>
                    <a:pt x="6258" y="128627"/>
                  </a:lnTo>
                  <a:lnTo>
                    <a:pt x="23920" y="86774"/>
                  </a:lnTo>
                  <a:lnTo>
                    <a:pt x="51315" y="51315"/>
                  </a:lnTo>
                  <a:lnTo>
                    <a:pt x="86774" y="23920"/>
                  </a:lnTo>
                  <a:lnTo>
                    <a:pt x="128627" y="6258"/>
                  </a:lnTo>
                  <a:lnTo>
                    <a:pt x="175203" y="0"/>
                  </a:lnTo>
                  <a:lnTo>
                    <a:pt x="3251389" y="0"/>
                  </a:lnTo>
                  <a:lnTo>
                    <a:pt x="3318437" y="13336"/>
                  </a:lnTo>
                  <a:lnTo>
                    <a:pt x="3375277" y="51315"/>
                  </a:lnTo>
                  <a:lnTo>
                    <a:pt x="3413256" y="108155"/>
                  </a:lnTo>
                  <a:lnTo>
                    <a:pt x="3426593" y="175203"/>
                  </a:lnTo>
                  <a:lnTo>
                    <a:pt x="3426593" y="875994"/>
                  </a:lnTo>
                  <a:lnTo>
                    <a:pt x="3420334" y="922570"/>
                  </a:lnTo>
                  <a:lnTo>
                    <a:pt x="3402672" y="964423"/>
                  </a:lnTo>
                  <a:lnTo>
                    <a:pt x="3375277" y="999882"/>
                  </a:lnTo>
                  <a:lnTo>
                    <a:pt x="3339818" y="1027277"/>
                  </a:lnTo>
                  <a:lnTo>
                    <a:pt x="3297965" y="1044939"/>
                  </a:lnTo>
                  <a:lnTo>
                    <a:pt x="3251389" y="10511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79619" y="3212968"/>
              <a:ext cx="3427095" cy="1051560"/>
            </a:xfrm>
            <a:custGeom>
              <a:avLst/>
              <a:gdLst/>
              <a:ahLst/>
              <a:cxnLst/>
              <a:rect l="l" t="t" r="r" b="b"/>
              <a:pathLst>
                <a:path w="3427095" h="1051560">
                  <a:moveTo>
                    <a:pt x="0" y="175203"/>
                  </a:moveTo>
                  <a:lnTo>
                    <a:pt x="6258" y="128627"/>
                  </a:lnTo>
                  <a:lnTo>
                    <a:pt x="23920" y="86774"/>
                  </a:lnTo>
                  <a:lnTo>
                    <a:pt x="51315" y="51315"/>
                  </a:lnTo>
                  <a:lnTo>
                    <a:pt x="86774" y="23920"/>
                  </a:lnTo>
                  <a:lnTo>
                    <a:pt x="128627" y="6258"/>
                  </a:lnTo>
                  <a:lnTo>
                    <a:pt x="175203" y="0"/>
                  </a:lnTo>
                  <a:lnTo>
                    <a:pt x="3251389" y="0"/>
                  </a:lnTo>
                  <a:lnTo>
                    <a:pt x="3318437" y="13336"/>
                  </a:lnTo>
                  <a:lnTo>
                    <a:pt x="3375277" y="51315"/>
                  </a:lnTo>
                  <a:lnTo>
                    <a:pt x="3413256" y="108155"/>
                  </a:lnTo>
                  <a:lnTo>
                    <a:pt x="3426593" y="175203"/>
                  </a:lnTo>
                  <a:lnTo>
                    <a:pt x="3426593" y="875994"/>
                  </a:lnTo>
                  <a:lnTo>
                    <a:pt x="3420334" y="922570"/>
                  </a:lnTo>
                  <a:lnTo>
                    <a:pt x="3402672" y="964423"/>
                  </a:lnTo>
                  <a:lnTo>
                    <a:pt x="3375277" y="999882"/>
                  </a:lnTo>
                  <a:lnTo>
                    <a:pt x="3339818" y="1027277"/>
                  </a:lnTo>
                  <a:lnTo>
                    <a:pt x="3297965" y="1044939"/>
                  </a:lnTo>
                  <a:lnTo>
                    <a:pt x="3251389" y="1051197"/>
                  </a:lnTo>
                  <a:lnTo>
                    <a:pt x="175203" y="1051197"/>
                  </a:lnTo>
                  <a:lnTo>
                    <a:pt x="128627" y="1044939"/>
                  </a:lnTo>
                  <a:lnTo>
                    <a:pt x="86774" y="1027277"/>
                  </a:lnTo>
                  <a:lnTo>
                    <a:pt x="51315" y="999882"/>
                  </a:lnTo>
                  <a:lnTo>
                    <a:pt x="23920" y="964423"/>
                  </a:lnTo>
                  <a:lnTo>
                    <a:pt x="6258" y="922570"/>
                  </a:lnTo>
                  <a:lnTo>
                    <a:pt x="0" y="875994"/>
                  </a:lnTo>
                  <a:lnTo>
                    <a:pt x="0" y="175203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023" y="980957"/>
            <a:ext cx="36214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solidFill>
                  <a:srgbClr val="1F2023"/>
                </a:solidFill>
              </a:rPr>
              <a:t>Wizard </a:t>
            </a:r>
            <a:r>
              <a:rPr sz="3000" spc="220" dirty="0">
                <a:solidFill>
                  <a:srgbClr val="1F2023"/>
                </a:solidFill>
              </a:rPr>
              <a:t>of</a:t>
            </a:r>
            <a:r>
              <a:rPr sz="3000" spc="-229" dirty="0">
                <a:solidFill>
                  <a:srgbClr val="1F2023"/>
                </a:solidFill>
              </a:rPr>
              <a:t> </a:t>
            </a:r>
            <a:r>
              <a:rPr sz="3000" spc="165" dirty="0">
                <a:solidFill>
                  <a:srgbClr val="1F2023"/>
                </a:solidFill>
              </a:rPr>
              <a:t>Wikipedia </a:t>
            </a:r>
            <a:endParaRPr sz="3000" dirty="0"/>
          </a:p>
        </p:txBody>
      </p:sp>
      <p:sp>
        <p:nvSpPr>
          <p:cNvPr id="7" name="object 7"/>
          <p:cNvSpPr txBox="1"/>
          <p:nvPr/>
        </p:nvSpPr>
        <p:spPr>
          <a:xfrm>
            <a:off x="708023" y="1441204"/>
            <a:ext cx="547243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solidFill>
                  <a:srgbClr val="1F2023"/>
                </a:solidFill>
                <a:latin typeface="Calibri"/>
                <a:cs typeface="Calibri"/>
              </a:rPr>
              <a:t>(Dinan </a:t>
            </a:r>
            <a:r>
              <a:rPr sz="2400" spc="100" dirty="0">
                <a:solidFill>
                  <a:srgbClr val="1F2023"/>
                </a:solidFill>
                <a:latin typeface="Calibri"/>
                <a:cs typeface="Calibri"/>
              </a:rPr>
              <a:t>et </a:t>
            </a:r>
            <a:r>
              <a:rPr sz="2400" spc="85" dirty="0">
                <a:solidFill>
                  <a:srgbClr val="1F2023"/>
                </a:solidFill>
                <a:latin typeface="Calibri"/>
                <a:cs typeface="Calibri"/>
              </a:rPr>
              <a:t>al.,</a:t>
            </a:r>
            <a:r>
              <a:rPr sz="2400" spc="-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1F2023"/>
                </a:solidFill>
                <a:latin typeface="Calibri"/>
                <a:cs typeface="Calibri"/>
              </a:rPr>
              <a:t>2019)</a:t>
            </a:r>
            <a:endParaRPr sz="24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2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14" dirty="0">
                <a:latin typeface="Calibri"/>
                <a:cs typeface="Calibri"/>
              </a:rPr>
              <a:t>Large </a:t>
            </a:r>
            <a:r>
              <a:rPr sz="1800" spc="90" dirty="0">
                <a:latin typeface="Calibri"/>
                <a:cs typeface="Calibri"/>
              </a:rPr>
              <a:t>scale </a:t>
            </a:r>
            <a:r>
              <a:rPr sz="1800" spc="80" dirty="0">
                <a:latin typeface="Calibri"/>
                <a:cs typeface="Calibri"/>
              </a:rPr>
              <a:t>dataset </a:t>
            </a:r>
            <a:r>
              <a:rPr sz="1800" spc="60" dirty="0">
                <a:latin typeface="Calibri"/>
                <a:cs typeface="Calibri"/>
              </a:rPr>
              <a:t>(75k </a:t>
            </a:r>
            <a:r>
              <a:rPr sz="1800" spc="75" dirty="0">
                <a:latin typeface="Calibri"/>
                <a:cs typeface="Calibri"/>
              </a:rPr>
              <a:t>ex of </a:t>
            </a:r>
            <a:r>
              <a:rPr sz="1800" spc="60" dirty="0">
                <a:latin typeface="Calibri"/>
                <a:cs typeface="Calibri"/>
              </a:rPr>
              <a:t>Wizard</a:t>
            </a:r>
            <a:r>
              <a:rPr sz="1800" spc="-25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responses)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45" dirty="0">
                <a:latin typeface="Calibri"/>
                <a:cs typeface="Calibri"/>
              </a:rPr>
              <a:t>Multi-turn, </a:t>
            </a:r>
            <a:r>
              <a:rPr sz="1800" spc="100" dirty="0">
                <a:latin typeface="Calibri"/>
                <a:cs typeface="Calibri"/>
              </a:rPr>
              <a:t>knowledge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grounded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00" dirty="0">
                <a:latin typeface="Calibri"/>
                <a:cs typeface="Calibri"/>
              </a:rPr>
              <a:t>Each </a:t>
            </a:r>
            <a:r>
              <a:rPr sz="1800" spc="105" dirty="0">
                <a:latin typeface="Calibri"/>
                <a:cs typeface="Calibri"/>
              </a:rPr>
              <a:t>turn </a:t>
            </a:r>
            <a:r>
              <a:rPr sz="1800" spc="75" dirty="0">
                <a:latin typeface="Calibri"/>
                <a:cs typeface="Calibri"/>
              </a:rPr>
              <a:t>- </a:t>
            </a:r>
            <a:r>
              <a:rPr sz="1800" spc="55" dirty="0">
                <a:latin typeface="Calibri"/>
                <a:cs typeface="Calibri"/>
              </a:rPr>
              <a:t>gold </a:t>
            </a:r>
            <a:r>
              <a:rPr sz="1800" spc="75" dirty="0">
                <a:latin typeface="Calibri"/>
                <a:cs typeface="Calibri"/>
              </a:rPr>
              <a:t>labeled </a:t>
            </a:r>
            <a:r>
              <a:rPr sz="1800" spc="100" dirty="0">
                <a:latin typeface="Calibri"/>
                <a:cs typeface="Calibri"/>
              </a:rPr>
              <a:t>evidence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spans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1719" y="3246527"/>
            <a:ext cx="3006725" cy="9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1rst </a:t>
            </a:r>
            <a:r>
              <a:rPr sz="1400" spc="50" dirty="0">
                <a:latin typeface="Calibri"/>
                <a:cs typeface="Calibri"/>
              </a:rPr>
              <a:t>person: </a:t>
            </a:r>
            <a:r>
              <a:rPr sz="1400" i="1" spc="114" dirty="0">
                <a:solidFill>
                  <a:srgbClr val="666666"/>
                </a:solidFill>
                <a:latin typeface="Calibri"/>
                <a:cs typeface="Calibri"/>
              </a:rPr>
              <a:t>44% </a:t>
            </a:r>
            <a:r>
              <a:rPr sz="1400" i="1" spc="70" dirty="0">
                <a:solidFill>
                  <a:srgbClr val="666666"/>
                </a:solidFill>
                <a:latin typeface="Calibri"/>
                <a:cs typeface="Calibri"/>
              </a:rPr>
              <a:t>of </a:t>
            </a:r>
            <a:r>
              <a:rPr sz="1400" i="1" spc="25" dirty="0">
                <a:solidFill>
                  <a:srgbClr val="666666"/>
                </a:solidFill>
                <a:latin typeface="Calibri"/>
                <a:cs typeface="Calibri"/>
              </a:rPr>
              <a:t>Wiz.</a:t>
            </a:r>
            <a:r>
              <a:rPr sz="1400" i="1" spc="-2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400" i="1" spc="60" dirty="0">
                <a:solidFill>
                  <a:srgbClr val="666666"/>
                </a:solidFill>
                <a:latin typeface="Calibri"/>
                <a:cs typeface="Calibri"/>
              </a:rPr>
              <a:t>Utterances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60100"/>
              </a:lnSpc>
            </a:pPr>
            <a:r>
              <a:rPr sz="1400" spc="85" dirty="0">
                <a:latin typeface="Calibri"/>
                <a:cs typeface="Calibri"/>
              </a:rPr>
              <a:t>Avg </a:t>
            </a:r>
            <a:r>
              <a:rPr sz="1400" spc="75" dirty="0">
                <a:latin typeface="Calibri"/>
                <a:cs typeface="Calibri"/>
              </a:rPr>
              <a:t>Lex </a:t>
            </a:r>
            <a:r>
              <a:rPr sz="1400" spc="50" dirty="0">
                <a:latin typeface="Calibri"/>
                <a:cs typeface="Calibri"/>
              </a:rPr>
              <a:t>Prec: </a:t>
            </a:r>
            <a:r>
              <a:rPr sz="1400" i="1" spc="65" dirty="0">
                <a:solidFill>
                  <a:srgbClr val="666666"/>
                </a:solidFill>
                <a:latin typeface="Calibri"/>
                <a:cs typeface="Calibri"/>
              </a:rPr>
              <a:t>0.43 </a:t>
            </a:r>
            <a:r>
              <a:rPr sz="1400" i="1" spc="75" dirty="0">
                <a:solidFill>
                  <a:srgbClr val="666666"/>
                </a:solidFill>
                <a:latin typeface="Calibri"/>
                <a:cs typeface="Calibri"/>
              </a:rPr>
              <a:t>on</a:t>
            </a:r>
            <a:r>
              <a:rPr sz="1400" i="1" spc="-229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400" i="1" spc="25" dirty="0">
                <a:solidFill>
                  <a:srgbClr val="666666"/>
                </a:solidFill>
                <a:latin typeface="Calibri"/>
                <a:cs typeface="Calibri"/>
              </a:rPr>
              <a:t>Wiz. </a:t>
            </a:r>
            <a:r>
              <a:rPr sz="1400" i="1" spc="60" dirty="0">
                <a:solidFill>
                  <a:srgbClr val="666666"/>
                </a:solidFill>
                <a:latin typeface="Calibri"/>
                <a:cs typeface="Calibri"/>
              </a:rPr>
              <a:t>Utterances  </a:t>
            </a:r>
            <a:r>
              <a:rPr sz="1400" spc="50" dirty="0">
                <a:latin typeface="Calibri"/>
                <a:cs typeface="Calibri"/>
              </a:rPr>
              <a:t>Non-entailing: </a:t>
            </a:r>
            <a:r>
              <a:rPr sz="1400" i="1" spc="75" dirty="0">
                <a:solidFill>
                  <a:srgbClr val="666666"/>
                </a:solidFill>
                <a:latin typeface="Calibri"/>
                <a:cs typeface="Calibri"/>
              </a:rPr>
              <a:t>77% </a:t>
            </a:r>
            <a:r>
              <a:rPr sz="1400" i="1" spc="50" dirty="0">
                <a:solidFill>
                  <a:srgbClr val="666666"/>
                </a:solidFill>
                <a:latin typeface="Calibri"/>
                <a:cs typeface="Calibri"/>
              </a:rPr>
              <a:t>of </a:t>
            </a:r>
            <a:r>
              <a:rPr sz="1400" i="1" spc="25" dirty="0">
                <a:solidFill>
                  <a:srgbClr val="666666"/>
                </a:solidFill>
                <a:latin typeface="Calibri"/>
                <a:cs typeface="Calibri"/>
              </a:rPr>
              <a:t>Wiz.</a:t>
            </a:r>
            <a:r>
              <a:rPr sz="1400" i="1" spc="-2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1400" i="1" spc="60" dirty="0">
                <a:solidFill>
                  <a:srgbClr val="666666"/>
                </a:solidFill>
                <a:latin typeface="Calibri"/>
                <a:cs typeface="Calibri"/>
              </a:rPr>
              <a:t>Utterances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3518" y="3372802"/>
            <a:ext cx="1304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035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solidFill>
                  <a:srgbClr val="1D8E3D"/>
                </a:solidFill>
                <a:latin typeface="Calibri"/>
                <a:cs typeface="Calibri"/>
              </a:rPr>
              <a:t>Controllable  </a:t>
            </a:r>
            <a:r>
              <a:rPr sz="1400" spc="30" dirty="0">
                <a:solidFill>
                  <a:srgbClr val="1D8E3D"/>
                </a:solidFill>
                <a:latin typeface="Calibri"/>
                <a:cs typeface="Calibri"/>
              </a:rPr>
              <a:t>Text</a:t>
            </a:r>
            <a:r>
              <a:rPr sz="1400" spc="-75" dirty="0">
                <a:solidFill>
                  <a:srgbClr val="1D8E3D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1D8E3D"/>
                </a:solidFill>
                <a:latin typeface="Calibri"/>
                <a:cs typeface="Calibri"/>
              </a:rPr>
              <a:t>Generation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96550" y="3598307"/>
            <a:ext cx="643890" cy="133985"/>
            <a:chOff x="6196550" y="3598307"/>
            <a:chExt cx="643890" cy="133985"/>
          </a:xfrm>
        </p:grpSpPr>
        <p:sp>
          <p:nvSpPr>
            <p:cNvPr id="11" name="object 11"/>
            <p:cNvSpPr/>
            <p:nvPr/>
          </p:nvSpPr>
          <p:spPr>
            <a:xfrm>
              <a:off x="6206075" y="3625477"/>
              <a:ext cx="588010" cy="97155"/>
            </a:xfrm>
            <a:custGeom>
              <a:avLst/>
              <a:gdLst/>
              <a:ahLst/>
              <a:cxnLst/>
              <a:rect l="l" t="t" r="r" b="b"/>
              <a:pathLst>
                <a:path w="588009" h="97154">
                  <a:moveTo>
                    <a:pt x="0" y="97057"/>
                  </a:moveTo>
                  <a:lnTo>
                    <a:pt x="587485" y="0"/>
                  </a:lnTo>
                </a:path>
              </a:pathLst>
            </a:custGeom>
            <a:ln w="19049">
              <a:solidFill>
                <a:srgbClr val="34A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8931" y="360783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5">
                  <a:moveTo>
                    <a:pt x="6983" y="42273"/>
                  </a:moveTo>
                  <a:lnTo>
                    <a:pt x="24628" y="17644"/>
                  </a:lnTo>
                  <a:lnTo>
                    <a:pt x="0" y="0"/>
                  </a:lnTo>
                  <a:lnTo>
                    <a:pt x="61564" y="11542"/>
                  </a:lnTo>
                  <a:lnTo>
                    <a:pt x="6983" y="42273"/>
                  </a:lnTo>
                  <a:close/>
                </a:path>
              </a:pathLst>
            </a:custGeom>
            <a:solidFill>
              <a:srgbClr val="34A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8931" y="360783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5">
                  <a:moveTo>
                    <a:pt x="24628" y="17644"/>
                  </a:moveTo>
                  <a:lnTo>
                    <a:pt x="6983" y="42273"/>
                  </a:lnTo>
                  <a:lnTo>
                    <a:pt x="61564" y="11542"/>
                  </a:lnTo>
                  <a:lnTo>
                    <a:pt x="0" y="0"/>
                  </a:lnTo>
                  <a:lnTo>
                    <a:pt x="24628" y="17644"/>
                  </a:lnTo>
                  <a:close/>
                </a:path>
              </a:pathLst>
            </a:custGeom>
            <a:ln w="19049">
              <a:solidFill>
                <a:srgbClr val="34A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F405099-8062-445B-AC8C-75CA1DBB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66750"/>
            <a:ext cx="4261924" cy="3352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4691DA6-B8F2-452C-B80F-AC6409F6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882575"/>
            <a:ext cx="2692538" cy="2921150"/>
          </a:xfrm>
          <a:prstGeom prst="rect">
            <a:avLst/>
          </a:prstGeom>
        </p:spPr>
      </p:pic>
      <p:sp>
        <p:nvSpPr>
          <p:cNvPr id="26" name="object 6">
            <a:extLst>
              <a:ext uri="{FF2B5EF4-FFF2-40B4-BE49-F238E27FC236}">
                <a16:creationId xmlns:a16="http://schemas.microsoft.com/office/drawing/2014/main" id="{D5939B68-E1B8-4268-8E1D-A402F1FC5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4248150"/>
            <a:ext cx="362140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spc="165" dirty="0">
                <a:solidFill>
                  <a:srgbClr val="1F2023"/>
                </a:solidFill>
              </a:rPr>
              <a:t>Wizard </a:t>
            </a:r>
            <a:r>
              <a:rPr sz="2000" spc="220" dirty="0">
                <a:solidFill>
                  <a:srgbClr val="1F2023"/>
                </a:solidFill>
              </a:rPr>
              <a:t>of</a:t>
            </a:r>
            <a:r>
              <a:rPr sz="2000" spc="-229" dirty="0">
                <a:solidFill>
                  <a:srgbClr val="1F2023"/>
                </a:solidFill>
              </a:rPr>
              <a:t> </a:t>
            </a:r>
            <a:r>
              <a:rPr sz="2000" spc="165" dirty="0">
                <a:solidFill>
                  <a:srgbClr val="1F2023"/>
                </a:solidFill>
              </a:rPr>
              <a:t>Wikipedia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4942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730" y="2361004"/>
            <a:ext cx="833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5080" indent="-1778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Calibri"/>
                <a:cs typeface="Calibri"/>
              </a:rPr>
              <a:t>Retrieved  </a:t>
            </a:r>
            <a:r>
              <a:rPr sz="1400" spc="80" dirty="0">
                <a:latin typeface="Calibri"/>
                <a:cs typeface="Calibri"/>
              </a:rPr>
              <a:t>evidence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132" y="1666093"/>
            <a:ext cx="1093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marR="5080" indent="-246379">
              <a:lnSpc>
                <a:spcPct val="100000"/>
              </a:lnSpc>
              <a:spcBef>
                <a:spcPts val="100"/>
              </a:spcBef>
            </a:pPr>
            <a:r>
              <a:rPr sz="1400" spc="260" dirty="0">
                <a:latin typeface="Calibri"/>
                <a:cs typeface="Calibri"/>
              </a:rPr>
              <a:t>C</a:t>
            </a:r>
            <a:r>
              <a:rPr sz="1400" spc="80" dirty="0">
                <a:latin typeface="Calibri"/>
                <a:cs typeface="Calibri"/>
              </a:rPr>
              <a:t>o</a:t>
            </a:r>
            <a:r>
              <a:rPr sz="1400" spc="15" dirty="0">
                <a:latin typeface="Calibri"/>
                <a:cs typeface="Calibri"/>
              </a:rPr>
              <a:t>n</a:t>
            </a:r>
            <a:r>
              <a:rPr sz="1400" spc="65" dirty="0">
                <a:latin typeface="Calibri"/>
                <a:cs typeface="Calibri"/>
              </a:rPr>
              <a:t>v</a:t>
            </a:r>
            <a:r>
              <a:rPr sz="1400" spc="75" dirty="0">
                <a:latin typeface="Calibri"/>
                <a:cs typeface="Calibri"/>
              </a:rPr>
              <a:t>e</a:t>
            </a:r>
            <a:r>
              <a:rPr sz="1400" spc="20" dirty="0">
                <a:latin typeface="Calibri"/>
                <a:cs typeface="Calibri"/>
              </a:rPr>
              <a:t>r</a:t>
            </a:r>
            <a:r>
              <a:rPr sz="1400" spc="114" dirty="0">
                <a:latin typeface="Calibri"/>
                <a:cs typeface="Calibri"/>
              </a:rPr>
              <a:t>s</a:t>
            </a:r>
            <a:r>
              <a:rPr sz="1400" spc="55" dirty="0">
                <a:latin typeface="Calibri"/>
                <a:cs typeface="Calibri"/>
              </a:rPr>
              <a:t>a</a:t>
            </a:r>
            <a:r>
              <a:rPr sz="1400" spc="45" dirty="0">
                <a:latin typeface="Calibri"/>
                <a:cs typeface="Calibri"/>
              </a:rPr>
              <a:t>t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spc="8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n  </a:t>
            </a:r>
            <a:r>
              <a:rPr sz="1400" spc="60" dirty="0">
                <a:latin typeface="Calibri"/>
                <a:cs typeface="Calibri"/>
              </a:rPr>
              <a:t>History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5234" y="1896817"/>
            <a:ext cx="1162050" cy="10471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29539" marR="80010" algn="ctr">
              <a:lnSpc>
                <a:spcPct val="100000"/>
              </a:lnSpc>
              <a:spcBef>
                <a:spcPts val="620"/>
              </a:spcBef>
            </a:pPr>
            <a:r>
              <a:rPr sz="1400" spc="80" dirty="0">
                <a:latin typeface="Calibri"/>
                <a:cs typeface="Calibri"/>
              </a:rPr>
              <a:t>Knowledge  Grounded  </a:t>
            </a:r>
            <a:r>
              <a:rPr sz="1400" spc="65" dirty="0">
                <a:latin typeface="Calibri"/>
                <a:cs typeface="Calibri"/>
              </a:rPr>
              <a:t>Dialogue  </a:t>
            </a:r>
            <a:r>
              <a:rPr sz="1400" spc="70" dirty="0"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8729" y="2285968"/>
            <a:ext cx="1464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3560" algn="l"/>
              </a:tabLst>
            </a:pPr>
            <a:r>
              <a:rPr sz="2100" u="sng" baseline="33730" dirty="0"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00" baseline="33730" dirty="0">
                <a:latin typeface="Times New Roman"/>
                <a:cs typeface="Times New Roman"/>
              </a:rPr>
              <a:t> </a:t>
            </a:r>
            <a:r>
              <a:rPr sz="2100" spc="135" baseline="3373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Calibri"/>
                <a:cs typeface="Calibri"/>
              </a:rPr>
              <a:t>Response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15714" y="2399669"/>
            <a:ext cx="53340" cy="41275"/>
            <a:chOff x="5615714" y="2399669"/>
            <a:chExt cx="53340" cy="41275"/>
          </a:xfrm>
        </p:grpSpPr>
        <p:sp>
          <p:nvSpPr>
            <p:cNvPr id="7" name="object 7"/>
            <p:cNvSpPr/>
            <p:nvPr/>
          </p:nvSpPr>
          <p:spPr>
            <a:xfrm>
              <a:off x="5620477" y="24044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0477" y="24044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67517" y="3009428"/>
            <a:ext cx="1534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Calibri"/>
                <a:cs typeface="Calibri"/>
              </a:rPr>
              <a:t>T5 </a:t>
            </a:r>
            <a:r>
              <a:rPr sz="1200" spc="35" dirty="0">
                <a:latin typeface="Calibri"/>
                <a:cs typeface="Calibri"/>
              </a:rPr>
              <a:t>(Raffel </a:t>
            </a:r>
            <a:r>
              <a:rPr sz="1200" spc="25" dirty="0">
                <a:latin typeface="Calibri"/>
                <a:cs typeface="Calibri"/>
              </a:rPr>
              <a:t>et al.,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55" dirty="0">
                <a:latin typeface="Calibri"/>
                <a:cs typeface="Calibri"/>
              </a:rPr>
              <a:t>2020)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8317" y="3227128"/>
            <a:ext cx="664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1D8E3D"/>
                </a:solidFill>
                <a:latin typeface="Calibri"/>
                <a:cs typeface="Calibri"/>
              </a:rPr>
              <a:t>Control  </a:t>
            </a:r>
            <a:r>
              <a:rPr sz="1400" spc="110" dirty="0">
                <a:solidFill>
                  <a:srgbClr val="1D8E3D"/>
                </a:solidFill>
                <a:latin typeface="Calibri"/>
                <a:cs typeface="Calibri"/>
              </a:rPr>
              <a:t>codes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5225" y="2097391"/>
            <a:ext cx="1065530" cy="1376680"/>
            <a:chOff x="2935225" y="2097391"/>
            <a:chExt cx="1065530" cy="1376680"/>
          </a:xfrm>
        </p:grpSpPr>
        <p:sp>
          <p:nvSpPr>
            <p:cNvPr id="12" name="object 12"/>
            <p:cNvSpPr/>
            <p:nvPr/>
          </p:nvSpPr>
          <p:spPr>
            <a:xfrm>
              <a:off x="3075887" y="2102154"/>
              <a:ext cx="920115" cy="318135"/>
            </a:xfrm>
            <a:custGeom>
              <a:avLst/>
              <a:gdLst/>
              <a:ahLst/>
              <a:cxnLst/>
              <a:rect l="l" t="t" r="r" b="b"/>
              <a:pathLst>
                <a:path w="920114" h="318135">
                  <a:moveTo>
                    <a:pt x="0" y="0"/>
                  </a:moveTo>
                  <a:lnTo>
                    <a:pt x="65618" y="2305"/>
                  </a:lnTo>
                  <a:lnTo>
                    <a:pt x="125029" y="8903"/>
                  </a:lnTo>
                  <a:lnTo>
                    <a:pt x="178924" y="19318"/>
                  </a:lnTo>
                  <a:lnTo>
                    <a:pt x="227993" y="33071"/>
                  </a:lnTo>
                  <a:lnTo>
                    <a:pt x="272924" y="49687"/>
                  </a:lnTo>
                  <a:lnTo>
                    <a:pt x="314409" y="68687"/>
                  </a:lnTo>
                  <a:lnTo>
                    <a:pt x="353137" y="89596"/>
                  </a:lnTo>
                  <a:lnTo>
                    <a:pt x="389797" y="111935"/>
                  </a:lnTo>
                  <a:lnTo>
                    <a:pt x="425079" y="135228"/>
                  </a:lnTo>
                  <a:lnTo>
                    <a:pt x="459674" y="158999"/>
                  </a:lnTo>
                  <a:lnTo>
                    <a:pt x="494271" y="182769"/>
                  </a:lnTo>
                  <a:lnTo>
                    <a:pt x="529560" y="206063"/>
                  </a:lnTo>
                  <a:lnTo>
                    <a:pt x="566230" y="228402"/>
                  </a:lnTo>
                  <a:lnTo>
                    <a:pt x="604970" y="249310"/>
                  </a:lnTo>
                  <a:lnTo>
                    <a:pt x="646470" y="268311"/>
                  </a:lnTo>
                  <a:lnTo>
                    <a:pt x="691419" y="284926"/>
                  </a:lnTo>
                  <a:lnTo>
                    <a:pt x="740507" y="298680"/>
                  </a:lnTo>
                  <a:lnTo>
                    <a:pt x="794423" y="309094"/>
                  </a:lnTo>
                  <a:lnTo>
                    <a:pt x="853856" y="315693"/>
                  </a:lnTo>
                  <a:lnTo>
                    <a:pt x="919496" y="317998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9988" y="2420190"/>
              <a:ext cx="1056005" cy="182880"/>
            </a:xfrm>
            <a:custGeom>
              <a:avLst/>
              <a:gdLst/>
              <a:ahLst/>
              <a:cxnLst/>
              <a:rect l="l" t="t" r="r" b="b"/>
              <a:pathLst>
                <a:path w="1056004" h="182880">
                  <a:moveTo>
                    <a:pt x="0" y="182699"/>
                  </a:moveTo>
                  <a:lnTo>
                    <a:pt x="68777" y="181601"/>
                  </a:lnTo>
                  <a:lnTo>
                    <a:pt x="131607" y="178444"/>
                  </a:lnTo>
                  <a:lnTo>
                    <a:pt x="189085" y="173433"/>
                  </a:lnTo>
                  <a:lnTo>
                    <a:pt x="241806" y="166776"/>
                  </a:lnTo>
                  <a:lnTo>
                    <a:pt x="290365" y="158677"/>
                  </a:lnTo>
                  <a:lnTo>
                    <a:pt x="335356" y="149343"/>
                  </a:lnTo>
                  <a:lnTo>
                    <a:pt x="377375" y="138980"/>
                  </a:lnTo>
                  <a:lnTo>
                    <a:pt x="417017" y="127793"/>
                  </a:lnTo>
                  <a:lnTo>
                    <a:pt x="454875" y="115988"/>
                  </a:lnTo>
                  <a:lnTo>
                    <a:pt x="491546" y="103772"/>
                  </a:lnTo>
                  <a:lnTo>
                    <a:pt x="527624" y="91349"/>
                  </a:lnTo>
                  <a:lnTo>
                    <a:pt x="563703" y="78927"/>
                  </a:lnTo>
                  <a:lnTo>
                    <a:pt x="600379" y="66710"/>
                  </a:lnTo>
                  <a:lnTo>
                    <a:pt x="638245" y="54905"/>
                  </a:lnTo>
                  <a:lnTo>
                    <a:pt x="677897" y="43718"/>
                  </a:lnTo>
                  <a:lnTo>
                    <a:pt x="719930" y="33355"/>
                  </a:lnTo>
                  <a:lnTo>
                    <a:pt x="764936" y="24021"/>
                  </a:lnTo>
                  <a:lnTo>
                    <a:pt x="813512" y="15922"/>
                  </a:lnTo>
                  <a:lnTo>
                    <a:pt x="866251" y="9265"/>
                  </a:lnTo>
                  <a:lnTo>
                    <a:pt x="923748" y="4255"/>
                  </a:lnTo>
                  <a:lnTo>
                    <a:pt x="986598" y="1098"/>
                  </a:lnTo>
                  <a:lnTo>
                    <a:pt x="1055395" y="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9988" y="2420215"/>
              <a:ext cx="1056005" cy="1049020"/>
            </a:xfrm>
            <a:custGeom>
              <a:avLst/>
              <a:gdLst/>
              <a:ahLst/>
              <a:cxnLst/>
              <a:rect l="l" t="t" r="r" b="b"/>
              <a:pathLst>
                <a:path w="1056004" h="1049020">
                  <a:moveTo>
                    <a:pt x="0" y="1048795"/>
                  </a:moveTo>
                  <a:lnTo>
                    <a:pt x="45212" y="1046127"/>
                  </a:lnTo>
                  <a:lnTo>
                    <a:pt x="87847" y="1038335"/>
                  </a:lnTo>
                  <a:lnTo>
                    <a:pt x="128065" y="1025740"/>
                  </a:lnTo>
                  <a:lnTo>
                    <a:pt x="166027" y="1008662"/>
                  </a:lnTo>
                  <a:lnTo>
                    <a:pt x="201896" y="987422"/>
                  </a:lnTo>
                  <a:lnTo>
                    <a:pt x="235831" y="962338"/>
                  </a:lnTo>
                  <a:lnTo>
                    <a:pt x="267994" y="933733"/>
                  </a:lnTo>
                  <a:lnTo>
                    <a:pt x="298547" y="901925"/>
                  </a:lnTo>
                  <a:lnTo>
                    <a:pt x="327650" y="867236"/>
                  </a:lnTo>
                  <a:lnTo>
                    <a:pt x="355464" y="829985"/>
                  </a:lnTo>
                  <a:lnTo>
                    <a:pt x="382151" y="790492"/>
                  </a:lnTo>
                  <a:lnTo>
                    <a:pt x="407872" y="749078"/>
                  </a:lnTo>
                  <a:lnTo>
                    <a:pt x="432788" y="706063"/>
                  </a:lnTo>
                  <a:lnTo>
                    <a:pt x="457059" y="661768"/>
                  </a:lnTo>
                  <a:lnTo>
                    <a:pt x="480849" y="616511"/>
                  </a:lnTo>
                  <a:lnTo>
                    <a:pt x="504316" y="570614"/>
                  </a:lnTo>
                  <a:lnTo>
                    <a:pt x="527624" y="524397"/>
                  </a:lnTo>
                  <a:lnTo>
                    <a:pt x="550932" y="478180"/>
                  </a:lnTo>
                  <a:lnTo>
                    <a:pt x="574401" y="432284"/>
                  </a:lnTo>
                  <a:lnTo>
                    <a:pt x="598194" y="387027"/>
                  </a:lnTo>
                  <a:lnTo>
                    <a:pt x="622471" y="342731"/>
                  </a:lnTo>
                  <a:lnTo>
                    <a:pt x="647393" y="299716"/>
                  </a:lnTo>
                  <a:lnTo>
                    <a:pt x="673120" y="258303"/>
                  </a:lnTo>
                  <a:lnTo>
                    <a:pt x="699815" y="218810"/>
                  </a:lnTo>
                  <a:lnTo>
                    <a:pt x="727639" y="181559"/>
                  </a:lnTo>
                  <a:lnTo>
                    <a:pt x="756751" y="146869"/>
                  </a:lnTo>
                  <a:lnTo>
                    <a:pt x="787314" y="115062"/>
                  </a:lnTo>
                  <a:lnTo>
                    <a:pt x="819489" y="86456"/>
                  </a:lnTo>
                  <a:lnTo>
                    <a:pt x="853436" y="61373"/>
                  </a:lnTo>
                  <a:lnTo>
                    <a:pt x="889316" y="40133"/>
                  </a:lnTo>
                  <a:lnTo>
                    <a:pt x="927291" y="23055"/>
                  </a:lnTo>
                  <a:lnTo>
                    <a:pt x="967522" y="10460"/>
                  </a:lnTo>
                  <a:lnTo>
                    <a:pt x="1010170" y="2668"/>
                  </a:lnTo>
                  <a:lnTo>
                    <a:pt x="1055395" y="0"/>
                  </a:lnTo>
                </a:path>
              </a:pathLst>
            </a:custGeom>
            <a:ln w="9524">
              <a:solidFill>
                <a:srgbClr val="34A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66103" y="1627531"/>
            <a:ext cx="1316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1D8E3D"/>
                </a:solidFill>
                <a:latin typeface="Calibri"/>
                <a:cs typeface="Calibri"/>
              </a:rPr>
              <a:t>Decoding </a:t>
            </a:r>
            <a:r>
              <a:rPr sz="1400" spc="40" dirty="0">
                <a:solidFill>
                  <a:srgbClr val="1D8E3D"/>
                </a:solidFill>
                <a:latin typeface="Calibri"/>
                <a:cs typeface="Calibri"/>
              </a:rPr>
              <a:t>time:  </a:t>
            </a:r>
            <a:r>
              <a:rPr sz="1400" spc="60" dirty="0">
                <a:solidFill>
                  <a:srgbClr val="1D8E3D"/>
                </a:solidFill>
                <a:latin typeface="Calibri"/>
                <a:cs typeface="Calibri"/>
              </a:rPr>
              <a:t>resampling</a:t>
            </a:r>
            <a:r>
              <a:rPr sz="1400" dirty="0">
                <a:solidFill>
                  <a:srgbClr val="1D8E3D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1D8E3D"/>
                </a:solidFill>
                <a:latin typeface="Calibri"/>
                <a:cs typeface="Calibri"/>
              </a:rPr>
              <a:t>step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50866" y="2059347"/>
            <a:ext cx="407034" cy="375285"/>
            <a:chOff x="5150866" y="2059347"/>
            <a:chExt cx="407034" cy="375285"/>
          </a:xfrm>
        </p:grpSpPr>
        <p:sp>
          <p:nvSpPr>
            <p:cNvPr id="17" name="object 17"/>
            <p:cNvSpPr/>
            <p:nvPr/>
          </p:nvSpPr>
          <p:spPr>
            <a:xfrm>
              <a:off x="5155629" y="2064109"/>
              <a:ext cx="397510" cy="355600"/>
            </a:xfrm>
            <a:custGeom>
              <a:avLst/>
              <a:gdLst/>
              <a:ahLst/>
              <a:cxnLst/>
              <a:rect l="l" t="t" r="r" b="b"/>
              <a:pathLst>
                <a:path w="397510" h="355600">
                  <a:moveTo>
                    <a:pt x="33833" y="355262"/>
                  </a:moveTo>
                  <a:lnTo>
                    <a:pt x="73500" y="352228"/>
                  </a:lnTo>
                  <a:lnTo>
                    <a:pt x="125284" y="344679"/>
                  </a:lnTo>
                  <a:lnTo>
                    <a:pt x="174325" y="333540"/>
                  </a:lnTo>
                  <a:lnTo>
                    <a:pt x="234436" y="313758"/>
                  </a:lnTo>
                  <a:lnTo>
                    <a:pt x="310478" y="275342"/>
                  </a:lnTo>
                  <a:lnTo>
                    <a:pt x="349737" y="245213"/>
                  </a:lnTo>
                  <a:lnTo>
                    <a:pt x="378231" y="212514"/>
                  </a:lnTo>
                  <a:lnTo>
                    <a:pt x="397396" y="138111"/>
                  </a:lnTo>
                  <a:lnTo>
                    <a:pt x="385293" y="99274"/>
                  </a:lnTo>
                  <a:lnTo>
                    <a:pt x="361018" y="63838"/>
                  </a:lnTo>
                  <a:lnTo>
                    <a:pt x="327325" y="34009"/>
                  </a:lnTo>
                  <a:lnTo>
                    <a:pt x="286969" y="11994"/>
                  </a:lnTo>
                  <a:lnTo>
                    <a:pt x="242704" y="0"/>
                  </a:lnTo>
                  <a:lnTo>
                    <a:pt x="197286" y="231"/>
                  </a:lnTo>
                  <a:lnTo>
                    <a:pt x="158611" y="11754"/>
                  </a:lnTo>
                  <a:lnTo>
                    <a:pt x="122087" y="33139"/>
                  </a:lnTo>
                  <a:lnTo>
                    <a:pt x="88642" y="63199"/>
                  </a:lnTo>
                  <a:lnTo>
                    <a:pt x="59200" y="100747"/>
                  </a:lnTo>
                  <a:lnTo>
                    <a:pt x="34689" y="144594"/>
                  </a:lnTo>
                  <a:lnTo>
                    <a:pt x="16035" y="193552"/>
                  </a:lnTo>
                  <a:lnTo>
                    <a:pt x="4163" y="246435"/>
                  </a:lnTo>
                  <a:lnTo>
                    <a:pt x="0" y="302055"/>
                  </a:lnTo>
                </a:path>
              </a:pathLst>
            </a:custGeom>
            <a:ln w="9524">
              <a:solidFill>
                <a:srgbClr val="137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70749" y="240840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681" y="21416"/>
                  </a:moveTo>
                  <a:lnTo>
                    <a:pt x="0" y="11423"/>
                  </a:lnTo>
                  <a:lnTo>
                    <a:pt x="29160" y="0"/>
                  </a:lnTo>
                  <a:lnTo>
                    <a:pt x="18712" y="10968"/>
                  </a:lnTo>
                  <a:lnTo>
                    <a:pt x="29681" y="21416"/>
                  </a:lnTo>
                  <a:close/>
                </a:path>
              </a:pathLst>
            </a:custGeom>
            <a:solidFill>
              <a:srgbClr val="13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70749" y="240840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2" y="10968"/>
                  </a:moveTo>
                  <a:lnTo>
                    <a:pt x="29160" y="0"/>
                  </a:lnTo>
                  <a:lnTo>
                    <a:pt x="0" y="11423"/>
                  </a:lnTo>
                  <a:lnTo>
                    <a:pt x="29681" y="21416"/>
                  </a:lnTo>
                  <a:lnTo>
                    <a:pt x="18712" y="10968"/>
                  </a:lnTo>
                  <a:close/>
                </a:path>
              </a:pathLst>
            </a:custGeom>
            <a:ln w="9524">
              <a:solidFill>
                <a:srgbClr val="137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Approach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073" y="980957"/>
            <a:ext cx="3648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5" dirty="0">
                <a:solidFill>
                  <a:srgbClr val="1F2023"/>
                </a:solidFill>
              </a:rPr>
              <a:t>Using </a:t>
            </a:r>
            <a:r>
              <a:rPr sz="3000" spc="190" dirty="0">
                <a:solidFill>
                  <a:srgbClr val="1F2023"/>
                </a:solidFill>
              </a:rPr>
              <a:t>Control</a:t>
            </a:r>
            <a:r>
              <a:rPr sz="3000" spc="-210" dirty="0">
                <a:solidFill>
                  <a:srgbClr val="1F2023"/>
                </a:solidFill>
              </a:rPr>
              <a:t> </a:t>
            </a:r>
            <a:r>
              <a:rPr sz="3000" spc="320" dirty="0">
                <a:solidFill>
                  <a:srgbClr val="1F2023"/>
                </a:solidFill>
              </a:rPr>
              <a:t>Codes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60073" y="1621667"/>
            <a:ext cx="7941309" cy="2547492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spc="140" dirty="0">
                <a:latin typeface="Calibri"/>
                <a:cs typeface="Calibri"/>
              </a:rPr>
              <a:t>Add </a:t>
            </a:r>
            <a:r>
              <a:rPr sz="1800" spc="50" dirty="0">
                <a:latin typeface="Calibri"/>
                <a:cs typeface="Calibri"/>
              </a:rPr>
              <a:t>controllable </a:t>
            </a:r>
            <a:r>
              <a:rPr sz="1800" spc="55" dirty="0">
                <a:latin typeface="Calibri"/>
                <a:cs typeface="Calibri"/>
              </a:rPr>
              <a:t>stylistic </a:t>
            </a:r>
            <a:r>
              <a:rPr sz="1800" spc="70" dirty="0">
                <a:latin typeface="Calibri"/>
                <a:cs typeface="Calibri"/>
              </a:rPr>
              <a:t>features </a:t>
            </a:r>
            <a:r>
              <a:rPr sz="1800" spc="85" dirty="0">
                <a:latin typeface="Calibri"/>
                <a:cs typeface="Calibri"/>
              </a:rPr>
              <a:t>as </a:t>
            </a:r>
            <a:r>
              <a:rPr sz="1800" spc="75" dirty="0">
                <a:latin typeface="Calibri"/>
                <a:cs typeface="Calibri"/>
              </a:rPr>
              <a:t>inputs </a:t>
            </a:r>
            <a:r>
              <a:rPr sz="1800" spc="85" dirty="0">
                <a:latin typeface="Calibri"/>
                <a:cs typeface="Calibri"/>
              </a:rPr>
              <a:t>as </a:t>
            </a:r>
            <a:r>
              <a:rPr sz="1800" spc="70" dirty="0">
                <a:latin typeface="Calibri"/>
                <a:cs typeface="Calibri"/>
              </a:rPr>
              <a:t>in</a:t>
            </a:r>
            <a:r>
              <a:rPr lang="en-US" sz="1800" spc="70" dirty="0">
                <a:latin typeface="Calibri"/>
                <a:cs typeface="Calibri"/>
              </a:rPr>
              <a:t> CTRL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spc="-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lang="en-US" sz="1800" dirty="0">
                <a:latin typeface="Calibri"/>
                <a:cs typeface="Calibri"/>
              </a:rPr>
              <a:t>A Conditional Transformer Language Model for Controllable Generation</a:t>
            </a:r>
            <a:r>
              <a:rPr lang="zh-CN" altLang="en-US" sz="1800" dirty="0">
                <a:latin typeface="Calibri"/>
                <a:cs typeface="Calibri"/>
              </a:rPr>
              <a:t>，</a:t>
            </a:r>
            <a:r>
              <a:rPr lang="en-US" altLang="zh-CN" sz="1800" spc="90" dirty="0">
                <a:latin typeface="Calibri"/>
                <a:cs typeface="Calibri"/>
              </a:rPr>
              <a:t>Keskar </a:t>
            </a:r>
            <a:r>
              <a:rPr lang="en-US" altLang="zh-CN" sz="1800" spc="50" dirty="0">
                <a:latin typeface="Calibri"/>
                <a:cs typeface="Calibri"/>
              </a:rPr>
              <a:t>et </a:t>
            </a:r>
            <a:r>
              <a:rPr lang="en-US" altLang="zh-CN" sz="1800" spc="45" dirty="0">
                <a:latin typeface="Calibri"/>
                <a:cs typeface="Calibri"/>
              </a:rPr>
              <a:t>al., </a:t>
            </a:r>
            <a:r>
              <a:rPr sz="1800" dirty="0">
                <a:latin typeface="Calibri"/>
                <a:cs typeface="Calibri"/>
              </a:rPr>
              <a:t>2019):</a:t>
            </a:r>
          </a:p>
          <a:p>
            <a:pPr marL="469900" indent="-324485">
              <a:lnSpc>
                <a:spcPct val="100000"/>
              </a:lnSpc>
              <a:spcBef>
                <a:spcPts val="1085"/>
              </a:spcBef>
              <a:buChar char="-"/>
              <a:tabLst>
                <a:tab pos="469265" algn="l"/>
                <a:tab pos="470534" algn="l"/>
              </a:tabLst>
            </a:pPr>
            <a:r>
              <a:rPr sz="1700" spc="35" dirty="0">
                <a:latin typeface="Calibri"/>
                <a:cs typeface="Calibri"/>
              </a:rPr>
              <a:t>Training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55" dirty="0">
                <a:latin typeface="Calibri"/>
                <a:cs typeface="Calibri"/>
              </a:rPr>
              <a:t>time:</a:t>
            </a:r>
            <a:endParaRPr sz="1700" dirty="0">
              <a:latin typeface="Calibri"/>
              <a:cs typeface="Calibri"/>
            </a:endParaRPr>
          </a:p>
          <a:p>
            <a:pPr marL="927100" lvl="1" indent="-324485">
              <a:lnSpc>
                <a:spcPct val="100000"/>
              </a:lnSpc>
              <a:spcBef>
                <a:spcPts val="1019"/>
              </a:spcBef>
              <a:buChar char="-"/>
              <a:tabLst>
                <a:tab pos="926465" algn="l"/>
                <a:tab pos="927735" algn="l"/>
              </a:tabLst>
            </a:pPr>
            <a:r>
              <a:rPr lang="en-US" sz="1700" spc="90" dirty="0">
                <a:latin typeface="Calibri"/>
                <a:cs typeface="Calibri"/>
              </a:rPr>
              <a:t>set control feature tokens based on measures of entailment, lexical precision, and objective voice of the gold response</a:t>
            </a:r>
            <a:r>
              <a:rPr sz="1700" spc="55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 marL="469900" indent="-324485">
              <a:lnSpc>
                <a:spcPct val="100000"/>
              </a:lnSpc>
              <a:spcBef>
                <a:spcPts val="1019"/>
              </a:spcBef>
              <a:buChar char="-"/>
              <a:tabLst>
                <a:tab pos="469265" algn="l"/>
                <a:tab pos="470534" algn="l"/>
              </a:tabLst>
            </a:pPr>
            <a:r>
              <a:rPr sz="1700" spc="85" dirty="0">
                <a:latin typeface="Calibri"/>
                <a:cs typeface="Calibri"/>
              </a:rPr>
              <a:t>Generation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45" dirty="0">
                <a:latin typeface="Calibri"/>
                <a:cs typeface="Calibri"/>
              </a:rPr>
              <a:t>time:</a:t>
            </a:r>
            <a:endParaRPr sz="1700" dirty="0">
              <a:latin typeface="Calibri"/>
              <a:cs typeface="Calibri"/>
            </a:endParaRPr>
          </a:p>
          <a:p>
            <a:pPr marL="927100" lvl="1" indent="-324485">
              <a:lnSpc>
                <a:spcPct val="100000"/>
              </a:lnSpc>
              <a:spcBef>
                <a:spcPts val="1019"/>
              </a:spcBef>
              <a:buChar char="-"/>
              <a:tabLst>
                <a:tab pos="926465" algn="l"/>
                <a:tab pos="927735" algn="l"/>
              </a:tabLst>
            </a:pPr>
            <a:r>
              <a:rPr lang="en-US" sz="1700" spc="120" dirty="0">
                <a:latin typeface="Calibri"/>
                <a:cs typeface="Calibri"/>
              </a:rPr>
              <a:t>control codes are set to the desired valued for these qualities</a:t>
            </a:r>
            <a:r>
              <a:rPr sz="1700" spc="45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1047</Words>
  <Application>Microsoft Office PowerPoint</Application>
  <PresentationFormat>全屏显示(16:9)</PresentationFormat>
  <Paragraphs>175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Arial</vt:lpstr>
      <vt:lpstr>Calibri</vt:lpstr>
      <vt:lpstr>Courier New</vt:lpstr>
      <vt:lpstr>Times New Roman</vt:lpstr>
      <vt:lpstr>Office Theme</vt:lpstr>
      <vt:lpstr>PowerPoint 演示文稿</vt:lpstr>
      <vt:lpstr>Informative  Dialogue Agents</vt:lpstr>
      <vt:lpstr>PowerPoint 演示文稿</vt:lpstr>
      <vt:lpstr>General knowledge  grounded dialogue  (Dinan et al., 2019; Qin et al., 2019;  Ghazvininejad et al., 2018; Tian et al., 2020;  Gopalakrishnan et al., 2019; Moghe et al.,  2018; Wu et al. 2020)</vt:lpstr>
      <vt:lpstr>Proposed Evaluation Measures</vt:lpstr>
      <vt:lpstr>Wizard of Wikipedia </vt:lpstr>
      <vt:lpstr>Wizard of Wikipedia </vt:lpstr>
      <vt:lpstr>Approach</vt:lpstr>
      <vt:lpstr>Using Control Codes</vt:lpstr>
      <vt:lpstr>Control Token Sequence</vt:lpstr>
      <vt:lpstr>PowerPoint 演示文稿</vt:lpstr>
      <vt:lpstr>Resampling at  Decoding Time</vt:lpstr>
      <vt:lpstr>Evaluation</vt:lpstr>
      <vt:lpstr>Ablation  of  Control  Codes</vt:lpstr>
      <vt:lpstr>WoW Test Set  Performance </vt:lpstr>
      <vt:lpstr>Human Evaluation</vt:lpstr>
      <vt:lpstr>Human  Results</vt:lpstr>
      <vt:lpstr>Evaluation Measures vs. Human Ratings</vt:lpstr>
      <vt:lpstr>Generation Examples</vt:lpstr>
      <vt:lpstr>What I do not understand, is curry a spice or a dish? or  both?</vt:lpstr>
      <vt:lpstr>That’s amazing, I have no sense of balance so even riding a  bike is hard for me</vt:lpstr>
      <vt:lpstr>Prev. Turn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张 华锬</cp:lastModifiedBy>
  <cp:revision>7</cp:revision>
  <dcterms:created xsi:type="dcterms:W3CDTF">2021-12-21T06:34:47Z</dcterms:created>
  <dcterms:modified xsi:type="dcterms:W3CDTF">2021-12-29T09:14:36Z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