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3" r:id="rId4"/>
    <p:sldId id="276" r:id="rId5"/>
    <p:sldId id="277" r:id="rId6"/>
    <p:sldId id="278" r:id="rId7"/>
    <p:sldId id="279" r:id="rId8"/>
    <p:sldId id="280" r:id="rId9"/>
    <p:sldId id="281" r:id="rId10"/>
    <p:sldId id="282" r:id="rId11"/>
    <p:sldId id="283" r:id="rId12"/>
    <p:sldId id="284" r:id="rId13"/>
    <p:sldId id="286" r:id="rId14"/>
    <p:sldId id="287" r:id="rId15"/>
    <p:sldId id="288" r:id="rId16"/>
    <p:sldId id="289" r:id="rId17"/>
    <p:sldId id="274"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5519" autoAdjust="0"/>
  </p:normalViewPr>
  <p:slideViewPr>
    <p:cSldViewPr snapToGrid="0" showGuides="1">
      <p:cViewPr varScale="1">
        <p:scale>
          <a:sx n="124" d="100"/>
          <a:sy n="124" d="100"/>
        </p:scale>
        <p:origin x="514" y="106"/>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264382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211597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37993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2463307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218157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21212"/>
                </a:solidFill>
                <a:latin typeface="Microsoft Yahei" panose="020B0503020204020204" pitchFamily="34" charset="-122"/>
                <a:ea typeface="Microsoft Yahei" panose="020B0503020204020204" pitchFamily="34" charset="-122"/>
              </a:rPr>
              <a:t>这可能是因为随着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调用组合的引入，模型更难解释</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385943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573875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121212"/>
                </a:solidFill>
                <a:latin typeface="Microsoft Yahei" panose="020B0503020204020204" pitchFamily="34" charset="-122"/>
                <a:ea typeface="Microsoft Yahei" panose="020B0503020204020204" pitchFamily="34" charset="-122"/>
              </a:rPr>
              <a:t>例如餐厅预订，天气查询和航班预订，使其对现实世界中的业务有价值</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2814160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57056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412030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20026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Microsoft Yahei" panose="020B0503020204020204" pitchFamily="34" charset="-122"/>
                <a:ea typeface="Microsoft Yahei" panose="020B0503020204020204" pitchFamily="34" charset="-122"/>
              </a:rPr>
              <a:t>通过使用</a:t>
            </a:r>
            <a:r>
              <a:rPr lang="en-US" altLang="zh-CN" b="0" i="0" dirty="0">
                <a:solidFill>
                  <a:srgbClr val="FFFFFF"/>
                </a:solidFill>
                <a:effectLst/>
                <a:latin typeface="Microsoft Yahei" panose="020B0503020204020204" pitchFamily="34" charset="-122"/>
                <a:ea typeface="Microsoft Yahei" panose="020B0503020204020204" pitchFamily="34" charset="-122"/>
              </a:rPr>
              <a:t>"&lt;U&gt;"</a:t>
            </a:r>
            <a:r>
              <a:rPr lang="zh-CN" altLang="en-US" b="0" i="0" dirty="0">
                <a:solidFill>
                  <a:srgbClr val="FFFFFF"/>
                </a:solidFill>
                <a:effectLst/>
                <a:latin typeface="Microsoft Yahei" panose="020B0503020204020204" pitchFamily="34" charset="-122"/>
                <a:ea typeface="Microsoft Yahei" panose="020B0503020204020204" pitchFamily="34" charset="-122"/>
              </a:rPr>
              <a:t>和</a:t>
            </a:r>
            <a:r>
              <a:rPr lang="en-US" altLang="zh-CN" b="0" i="0" dirty="0">
                <a:solidFill>
                  <a:srgbClr val="FFFFFF"/>
                </a:solidFill>
                <a:effectLst/>
                <a:latin typeface="Microsoft Yahei" panose="020B0503020204020204" pitchFamily="34" charset="-122"/>
                <a:ea typeface="Microsoft Yahei" panose="020B0503020204020204" pitchFamily="34" charset="-122"/>
              </a:rPr>
              <a:t>"&lt;A&gt;"</a:t>
            </a:r>
            <a:r>
              <a:rPr lang="zh-CN" altLang="en-US" b="0" i="0" dirty="0">
                <a:solidFill>
                  <a:srgbClr val="FFFFFF"/>
                </a:solidFill>
                <a:effectLst/>
                <a:latin typeface="Microsoft Yahei" panose="020B0503020204020204" pitchFamily="34" charset="-122"/>
                <a:ea typeface="Microsoft Yahei" panose="020B0503020204020204" pitchFamily="34" charset="-122"/>
              </a:rPr>
              <a:t>向模型提供说话人信息。然后，我们使用标记 </a:t>
            </a:r>
            <a:r>
              <a:rPr lang="en-US" altLang="zh-CN" b="0" i="0" dirty="0">
                <a:solidFill>
                  <a:srgbClr val="FFFFFF"/>
                </a:solidFill>
                <a:effectLst/>
                <a:latin typeface="Microsoft Yahei" panose="020B0503020204020204" pitchFamily="34" charset="-122"/>
                <a:ea typeface="Microsoft Yahei" panose="020B0503020204020204" pitchFamily="34" charset="-122"/>
              </a:rPr>
              <a:t>API </a:t>
            </a:r>
            <a:r>
              <a:rPr lang="zh-CN" altLang="en-US" b="0" i="0" dirty="0">
                <a:solidFill>
                  <a:srgbClr val="FFFFFF"/>
                </a:solidFill>
                <a:effectLst/>
                <a:latin typeface="Microsoft Yahei" panose="020B0503020204020204" pitchFamily="34" charset="-122"/>
                <a:ea typeface="Microsoft Yahei" panose="020B0503020204020204" pitchFamily="34" charset="-122"/>
              </a:rPr>
              <a:t>名称、参数类型和值（即</a:t>
            </a:r>
            <a:r>
              <a:rPr lang="en-US" altLang="zh-CN" b="0" i="0" dirty="0">
                <a:solidFill>
                  <a:srgbClr val="FFFFFF"/>
                </a:solidFill>
                <a:effectLst/>
                <a:latin typeface="Microsoft Yahei" panose="020B0503020204020204" pitchFamily="34" charset="-122"/>
                <a:ea typeface="Microsoft Yahei" panose="020B0503020204020204" pitchFamily="34" charset="-122"/>
              </a:rPr>
              <a:t>"&lt;PN&gt;"</a:t>
            </a:r>
            <a:r>
              <a:rPr lang="zh-CN" altLang="en-US" b="0" i="0" dirty="0">
                <a:solidFill>
                  <a:srgbClr val="FFFFFF"/>
                </a:solidFill>
                <a:effectLst/>
                <a:latin typeface="Microsoft Yahei" panose="020B0503020204020204" pitchFamily="34" charset="-122"/>
                <a:ea typeface="Microsoft Yahei" panose="020B0503020204020204" pitchFamily="34" charset="-122"/>
              </a:rPr>
              <a:t>、</a:t>
            </a:r>
            <a:r>
              <a:rPr lang="en-US" altLang="zh-CN" b="0" i="0" dirty="0">
                <a:solidFill>
                  <a:srgbClr val="FFFFFF"/>
                </a:solidFill>
                <a:effectLst/>
                <a:latin typeface="Microsoft Yahei" panose="020B0503020204020204" pitchFamily="34" charset="-122"/>
                <a:ea typeface="Microsoft Yahei" panose="020B0503020204020204" pitchFamily="34" charset="-122"/>
              </a:rPr>
              <a:t>"&lt;PAN&gt;"</a:t>
            </a:r>
            <a:r>
              <a:rPr lang="zh-CN" altLang="en-US" b="0" i="0" dirty="0">
                <a:solidFill>
                  <a:srgbClr val="FFFFFF"/>
                </a:solidFill>
                <a:effectLst/>
                <a:latin typeface="Microsoft Yahei" panose="020B0503020204020204" pitchFamily="34" charset="-122"/>
                <a:ea typeface="Microsoft Yahei" panose="020B0503020204020204" pitchFamily="34" charset="-122"/>
              </a:rPr>
              <a:t>等）的标记，将任何 </a:t>
            </a:r>
            <a:r>
              <a:rPr lang="en-US" altLang="zh-CN" b="0" i="0" dirty="0">
                <a:solidFill>
                  <a:srgbClr val="FFFFFF"/>
                </a:solidFill>
                <a:effectLst/>
                <a:latin typeface="Microsoft Yahei" panose="020B0503020204020204" pitchFamily="34" charset="-122"/>
                <a:ea typeface="Microsoft Yahei" panose="020B0503020204020204" pitchFamily="34" charset="-122"/>
              </a:rPr>
              <a:t>API </a:t>
            </a:r>
            <a:r>
              <a:rPr lang="zh-CN" altLang="en-US" b="0" i="0" dirty="0">
                <a:solidFill>
                  <a:srgbClr val="FFFFFF"/>
                </a:solidFill>
                <a:effectLst/>
                <a:latin typeface="Microsoft Yahei" panose="020B0503020204020204" pitchFamily="34" charset="-122"/>
                <a:ea typeface="Microsoft Yahei" panose="020B0503020204020204" pitchFamily="34" charset="-122"/>
              </a:rPr>
              <a:t>调用转换为其等效文本</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097368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785260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pic>
        <p:nvPicPr>
          <p:cNvPr id="7" name="图片 6">
            <a:extLst>
              <a:ext uri="{FF2B5EF4-FFF2-40B4-BE49-F238E27FC236}">
                <a16:creationId xmlns:a16="http://schemas.microsoft.com/office/drawing/2014/main" id="{B62DE92C-B73E-49B5-80BB-23726E29930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185" y="799106"/>
            <a:ext cx="1338221" cy="432000"/>
          </a:xfrm>
          <a:prstGeom prst="rect">
            <a:avLst/>
          </a:prstGeom>
        </p:spPr>
      </p:pic>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2021/12/23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11914" y="141812"/>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82251" y="2065073"/>
            <a:ext cx="8691612" cy="954107"/>
          </a:xfrm>
          <a:prstGeom prst="rect">
            <a:avLst/>
          </a:prstGeom>
          <a:noFill/>
        </p:spPr>
        <p:txBody>
          <a:bodyPr wrap="square" rtlCol="0">
            <a:spAutoFit/>
          </a:bodyPr>
          <a:lstStyle/>
          <a:p>
            <a:pPr algn="ctr"/>
            <a:r>
              <a:rPr lang="en-US" altLang="zh-CN" sz="2800" dirty="0" err="1">
                <a:solidFill>
                  <a:srgbClr val="1C4885"/>
                </a:solidFill>
                <a:latin typeface="微软雅黑" panose="020B0503020204020204" pitchFamily="34" charset="-122"/>
                <a:ea typeface="微软雅黑" panose="020B0503020204020204" pitchFamily="34" charset="-122"/>
              </a:rPr>
              <a:t>TicketTalk</a:t>
            </a:r>
            <a:r>
              <a:rPr lang="en-US" altLang="zh-CN" sz="2800" dirty="0">
                <a:solidFill>
                  <a:srgbClr val="1C4885"/>
                </a:solidFill>
                <a:latin typeface="微软雅黑" panose="020B0503020204020204" pitchFamily="34" charset="-122"/>
                <a:ea typeface="微软雅黑" panose="020B0503020204020204" pitchFamily="34" charset="-122"/>
              </a:rPr>
              <a:t>: Toward human-level performance with end-to-end, transaction-based dialog systems</a:t>
            </a:r>
            <a:endParaRPr lang="zh-CN" altLang="en-US" sz="2800" dirty="0">
              <a:solidFill>
                <a:srgbClr val="1C4885"/>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476018" y="4034765"/>
            <a:ext cx="7579373" cy="369332"/>
          </a:xfrm>
          <a:prstGeom prst="rect">
            <a:avLst/>
          </a:prstGeom>
          <a:noFill/>
        </p:spPr>
        <p:txBody>
          <a:bodyPr wrap="square" rtlCol="0">
            <a:spAutoFit/>
          </a:bodyPr>
          <a:lstStyle/>
          <a:p>
            <a:pPr algn="l"/>
            <a:r>
              <a:rPr lang="af-ZA" altLang="zh-CN" dirty="0">
                <a:solidFill>
                  <a:srgbClr val="121212"/>
                </a:solidFill>
                <a:latin typeface="Microsoft Yahei" panose="020B0503020204020204" pitchFamily="34" charset="-122"/>
                <a:ea typeface="Microsoft Yahei" panose="020B0503020204020204" pitchFamily="34" charset="-122"/>
              </a:rPr>
              <a:t>Bill Byrne*, Karthik Krishnamoorthi*, Saravanan Ganesh*, Mihir Kale</a:t>
            </a: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9A7E3B6-2CC3-48B5-AFD4-4FAB8E5165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8920" y="1015106"/>
            <a:ext cx="1337080" cy="432000"/>
          </a:xfrm>
          <a:prstGeom prst="rect">
            <a:avLst/>
          </a:prstGeom>
        </p:spPr>
      </p:pic>
      <p:pic>
        <p:nvPicPr>
          <p:cNvPr id="13" name="图片 12">
            <a:extLst>
              <a:ext uri="{FF2B5EF4-FFF2-40B4-BE49-F238E27FC236}">
                <a16:creationId xmlns:a16="http://schemas.microsoft.com/office/drawing/2014/main" id="{59B0B8D3-AE47-4172-89A3-E11A29F3E3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4" name="文本框 13">
            <a:extLst>
              <a:ext uri="{FF2B5EF4-FFF2-40B4-BE49-F238E27FC236}">
                <a16:creationId xmlns:a16="http://schemas.microsoft.com/office/drawing/2014/main" id="{657751EA-30E4-4522-91D7-08E59013AEE3}"/>
              </a:ext>
            </a:extLst>
          </p:cNvPr>
          <p:cNvSpPr txBox="1"/>
          <p:nvPr/>
        </p:nvSpPr>
        <p:spPr>
          <a:xfrm>
            <a:off x="4546563" y="5241423"/>
            <a:ext cx="3562988"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汇报人</a:t>
            </a:r>
            <a:r>
              <a:rPr lang="en-US" altLang="zh-CN" dirty="0">
                <a:solidFill>
                  <a:srgbClr val="121212"/>
                </a:solidFill>
                <a:latin typeface="Microsoft Yahei" panose="020B0503020204020204" pitchFamily="34" charset="-122"/>
                <a:ea typeface="Microsoft Yahei" panose="020B0503020204020204" pitchFamily="34" charset="-122"/>
              </a:rPr>
              <a:t>:  51215901120 </a:t>
            </a:r>
            <a:r>
              <a:rPr lang="zh-CN" altLang="en-US" dirty="0">
                <a:solidFill>
                  <a:srgbClr val="121212"/>
                </a:solidFill>
                <a:latin typeface="Microsoft Yahei" panose="020B0503020204020204" pitchFamily="34" charset="-122"/>
                <a:ea typeface="Microsoft Yahei" panose="020B0503020204020204" pitchFamily="34" charset="-122"/>
              </a:rPr>
              <a:t>邓贵强</a:t>
            </a:r>
          </a:p>
        </p:txBody>
      </p:sp>
      <p:pic>
        <p:nvPicPr>
          <p:cNvPr id="10" name="图片 9">
            <a:extLst>
              <a:ext uri="{FF2B5EF4-FFF2-40B4-BE49-F238E27FC236}">
                <a16:creationId xmlns:a16="http://schemas.microsoft.com/office/drawing/2014/main" id="{72A00D27-0012-48D6-8252-9BD580E2A43F}"/>
              </a:ext>
            </a:extLst>
          </p:cNvPr>
          <p:cNvPicPr>
            <a:picLocks noChangeAspect="1"/>
          </p:cNvPicPr>
          <p:nvPr/>
        </p:nvPicPr>
        <p:blipFill>
          <a:blip r:embed="rId5"/>
          <a:stretch>
            <a:fillRect/>
          </a:stretch>
        </p:blipFill>
        <p:spPr>
          <a:xfrm>
            <a:off x="779929" y="722537"/>
            <a:ext cx="3392179" cy="585137"/>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模型部分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84722020-D754-47DD-8DFF-35DD49B72D8B}"/>
              </a:ext>
            </a:extLst>
          </p:cNvPr>
          <p:cNvSpPr txBox="1"/>
          <p:nvPr/>
        </p:nvSpPr>
        <p:spPr>
          <a:xfrm>
            <a:off x="1070818" y="1089447"/>
            <a:ext cx="4907949" cy="1754326"/>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对话生成步骤</a:t>
            </a:r>
            <a:br>
              <a:rPr lang="zh-CN" altLang="en-US" dirty="0"/>
            </a:br>
            <a:endParaRPr lang="zh-CN" altLang="en-US" dirty="0"/>
          </a:p>
          <a:p>
            <a:pPr marL="742950" lvl="1" indent="-28575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1.</a:t>
            </a:r>
            <a:r>
              <a:rPr lang="zh-CN" altLang="en-US" dirty="0">
                <a:solidFill>
                  <a:srgbClr val="121212"/>
                </a:solidFill>
                <a:latin typeface="Microsoft Yahei" panose="020B0503020204020204" pitchFamily="34" charset="-122"/>
                <a:ea typeface="Microsoft Yahei" panose="020B0503020204020204" pitchFamily="34" charset="-122"/>
              </a:rPr>
              <a:t>获取用户话语并通过添加说话者令牌来设置其格式。 </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2. </a:t>
            </a:r>
            <a:r>
              <a:rPr lang="zh-CN" altLang="en-US" dirty="0">
                <a:solidFill>
                  <a:srgbClr val="121212"/>
                </a:solidFill>
                <a:latin typeface="Microsoft Yahei" panose="020B0503020204020204" pitchFamily="34" charset="-122"/>
                <a:ea typeface="Microsoft Yahei" panose="020B0503020204020204" pitchFamily="34" charset="-122"/>
              </a:rPr>
              <a:t>向模型提供格式化的话语。</a:t>
            </a:r>
          </a:p>
        </p:txBody>
      </p:sp>
      <p:sp>
        <p:nvSpPr>
          <p:cNvPr id="13" name="文本框 12">
            <a:extLst>
              <a:ext uri="{FF2B5EF4-FFF2-40B4-BE49-F238E27FC236}">
                <a16:creationId xmlns:a16="http://schemas.microsoft.com/office/drawing/2014/main" id="{E5E92088-D6D7-49C2-A3BB-24ED50BEB89D}"/>
              </a:ext>
            </a:extLst>
          </p:cNvPr>
          <p:cNvSpPr txBox="1"/>
          <p:nvPr/>
        </p:nvSpPr>
        <p:spPr>
          <a:xfrm>
            <a:off x="5758959" y="947345"/>
            <a:ext cx="5992364" cy="5632311"/>
          </a:xfrm>
          <a:prstGeom prst="rect">
            <a:avLst/>
          </a:prstGeom>
          <a:noFill/>
        </p:spPr>
        <p:txBody>
          <a:bodyPr wrap="square">
            <a:spAutoFit/>
          </a:bodyPr>
          <a:lstStyle/>
          <a:p>
            <a:pPr marL="742950" lvl="1" indent="-28575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3. </a:t>
            </a:r>
            <a:r>
              <a:rPr lang="zh-CN" altLang="en-US" dirty="0">
                <a:solidFill>
                  <a:srgbClr val="121212"/>
                </a:solidFill>
                <a:latin typeface="Microsoft Yahei" panose="020B0503020204020204" pitchFamily="34" charset="-122"/>
                <a:ea typeface="Microsoft Yahei" panose="020B0503020204020204" pitchFamily="34" charset="-122"/>
              </a:rPr>
              <a:t>获取模型预测</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143000" lvl="2" indent="-22860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a</a:t>
            </a:r>
            <a:r>
              <a:rPr lang="zh-CN" altLang="en-US" dirty="0">
                <a:solidFill>
                  <a:srgbClr val="121212"/>
                </a:solidFill>
                <a:latin typeface="Microsoft Yahei" panose="020B0503020204020204" pitchFamily="34" charset="-122"/>
                <a:ea typeface="Microsoft Yahei" panose="020B0503020204020204" pitchFamily="34" charset="-122"/>
              </a:rPr>
              <a:t>） 如果模型预测包含代理（</a:t>
            </a:r>
            <a:r>
              <a:rPr lang="en-US" altLang="zh-CN" dirty="0">
                <a:solidFill>
                  <a:srgbClr val="121212"/>
                </a:solidFill>
                <a:latin typeface="Microsoft Yahei" panose="020B0503020204020204" pitchFamily="34" charset="-122"/>
                <a:ea typeface="Microsoft Yahei" panose="020B0503020204020204" pitchFamily="34" charset="-122"/>
              </a:rPr>
              <a:t>&lt;A&gt;</a:t>
            </a:r>
            <a:r>
              <a:rPr lang="zh-CN" altLang="en-US" dirty="0">
                <a:solidFill>
                  <a:srgbClr val="121212"/>
                </a:solidFill>
                <a:latin typeface="Microsoft Yahei" panose="020B0503020204020204" pitchFamily="34" charset="-122"/>
                <a:ea typeface="Microsoft Yahei" panose="020B0503020204020204" pitchFamily="34" charset="-122"/>
              </a:rPr>
              <a:t>）令牌，请对其进行格式化并将其显示给用户。 </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600200" lvl="3" indent="-228600">
              <a:buFont typeface="Arial" panose="020B0604020202020204" pitchFamily="34" charset="0"/>
              <a:buChar char="•"/>
            </a:pPr>
            <a:r>
              <a:rPr lang="en-US" altLang="zh-CN" dirty="0" err="1">
                <a:solidFill>
                  <a:srgbClr val="121212"/>
                </a:solidFill>
                <a:latin typeface="Microsoft Yahei" panose="020B0503020204020204" pitchFamily="34" charset="-122"/>
                <a:ea typeface="Microsoft Yahei" panose="020B0503020204020204" pitchFamily="34" charset="-122"/>
              </a:rPr>
              <a:t>i</a:t>
            </a:r>
            <a:r>
              <a:rPr lang="en-US" altLang="zh-CN" dirty="0">
                <a:solidFill>
                  <a:srgbClr val="121212"/>
                </a:solidFill>
                <a:latin typeface="Microsoft Yahei" panose="020B0503020204020204" pitchFamily="34" charset="-122"/>
                <a:ea typeface="Microsoft Yahei" panose="020B0503020204020204" pitchFamily="34" charset="-122"/>
              </a:rPr>
              <a:t>. </a:t>
            </a:r>
            <a:r>
              <a:rPr lang="zh-CN" altLang="en-US" dirty="0">
                <a:solidFill>
                  <a:srgbClr val="121212"/>
                </a:solidFill>
                <a:latin typeface="Microsoft Yahei" panose="020B0503020204020204" pitchFamily="34" charset="-122"/>
                <a:ea typeface="Microsoft Yahei" panose="020B0503020204020204" pitchFamily="34" charset="-122"/>
              </a:rPr>
              <a:t>更新对话上下文，然后从 （</a:t>
            </a:r>
            <a:r>
              <a:rPr lang="en-US" altLang="zh-CN" dirty="0">
                <a:solidFill>
                  <a:srgbClr val="121212"/>
                </a:solidFill>
                <a:latin typeface="Microsoft Yahei" panose="020B0503020204020204" pitchFamily="34" charset="-122"/>
                <a:ea typeface="Microsoft Yahei" panose="020B0503020204020204" pitchFamily="34" charset="-122"/>
              </a:rPr>
              <a:t>1</a:t>
            </a:r>
            <a:r>
              <a:rPr lang="zh-CN" altLang="en-US" dirty="0">
                <a:solidFill>
                  <a:srgbClr val="121212"/>
                </a:solidFill>
                <a:latin typeface="Microsoft Yahei" panose="020B0503020204020204" pitchFamily="34" charset="-122"/>
                <a:ea typeface="Microsoft Yahei" panose="020B0503020204020204" pitchFamily="34" charset="-122"/>
              </a:rPr>
              <a:t>） 重新开始。</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143000" lvl="2" indent="-22860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b</a:t>
            </a:r>
            <a:r>
              <a:rPr lang="zh-CN" altLang="en-US" dirty="0">
                <a:solidFill>
                  <a:srgbClr val="121212"/>
                </a:solidFill>
                <a:latin typeface="Microsoft Yahei" panose="020B0503020204020204" pitchFamily="34" charset="-122"/>
                <a:ea typeface="Microsoft Yahei" panose="020B0503020204020204" pitchFamily="34" charset="-122"/>
              </a:rPr>
              <a:t>） 如果模型预测包含程序（</a:t>
            </a:r>
            <a:r>
              <a:rPr lang="en-US" altLang="zh-CN" dirty="0">
                <a:solidFill>
                  <a:srgbClr val="121212"/>
                </a:solidFill>
                <a:latin typeface="Microsoft Yahei" panose="020B0503020204020204" pitchFamily="34" charset="-122"/>
                <a:ea typeface="Microsoft Yahei" panose="020B0503020204020204" pitchFamily="34" charset="-122"/>
              </a:rPr>
              <a:t>&lt;PN&gt;</a:t>
            </a:r>
            <a:r>
              <a:rPr lang="zh-CN" altLang="en-US" dirty="0">
                <a:solidFill>
                  <a:srgbClr val="121212"/>
                </a:solidFill>
                <a:latin typeface="Microsoft Yahei" panose="020B0503020204020204" pitchFamily="34" charset="-122"/>
                <a:ea typeface="Microsoft Yahei" panose="020B0503020204020204" pitchFamily="34" charset="-122"/>
              </a:rPr>
              <a:t>）标记：</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600200" lvl="3" indent="-228600">
              <a:buFont typeface="Arial" panose="020B0604020202020204" pitchFamily="34" charset="0"/>
              <a:buChar char="•"/>
            </a:pPr>
            <a:r>
              <a:rPr lang="en-US" altLang="zh-CN" dirty="0" err="1">
                <a:solidFill>
                  <a:srgbClr val="121212"/>
                </a:solidFill>
                <a:latin typeface="Microsoft Yahei" panose="020B0503020204020204" pitchFamily="34" charset="-122"/>
                <a:ea typeface="Microsoft Yahei" panose="020B0503020204020204" pitchFamily="34" charset="-122"/>
              </a:rPr>
              <a:t>i</a:t>
            </a:r>
            <a:r>
              <a:rPr lang="en-US" altLang="zh-CN" dirty="0">
                <a:solidFill>
                  <a:srgbClr val="121212"/>
                </a:solidFill>
                <a:latin typeface="Microsoft Yahei" panose="020B0503020204020204" pitchFamily="34" charset="-122"/>
                <a:ea typeface="Microsoft Yahei" panose="020B0503020204020204" pitchFamily="34" charset="-122"/>
              </a:rPr>
              <a:t>. </a:t>
            </a:r>
            <a:r>
              <a:rPr lang="zh-CN" altLang="en-US" dirty="0">
                <a:solidFill>
                  <a:srgbClr val="121212"/>
                </a:solidFill>
                <a:latin typeface="Microsoft Yahei" panose="020B0503020204020204" pitchFamily="34" charset="-122"/>
                <a:ea typeface="Microsoft Yahei" panose="020B0503020204020204" pitchFamily="34" charset="-122"/>
              </a:rPr>
              <a:t>提取程序参数名称 （</a:t>
            </a:r>
            <a:r>
              <a:rPr lang="en-US" altLang="zh-CN" dirty="0">
                <a:solidFill>
                  <a:srgbClr val="121212"/>
                </a:solidFill>
                <a:latin typeface="Microsoft Yahei" panose="020B0503020204020204" pitchFamily="34" charset="-122"/>
                <a:ea typeface="Microsoft Yahei" panose="020B0503020204020204" pitchFamily="34" charset="-122"/>
              </a:rPr>
              <a:t>&lt;PAN&gt;</a:t>
            </a:r>
            <a:r>
              <a:rPr lang="zh-CN" altLang="en-US" dirty="0">
                <a:solidFill>
                  <a:srgbClr val="121212"/>
                </a:solidFill>
                <a:latin typeface="Microsoft Yahei" panose="020B0503020204020204" pitchFamily="34" charset="-122"/>
                <a:ea typeface="Microsoft Yahei" panose="020B0503020204020204" pitchFamily="34" charset="-122"/>
              </a:rPr>
              <a:t>） 和值 （</a:t>
            </a:r>
            <a:r>
              <a:rPr lang="en-US" altLang="zh-CN" dirty="0">
                <a:solidFill>
                  <a:srgbClr val="121212"/>
                </a:solidFill>
                <a:latin typeface="Microsoft Yahei" panose="020B0503020204020204" pitchFamily="34" charset="-122"/>
                <a:ea typeface="Microsoft Yahei" panose="020B0503020204020204" pitchFamily="34" charset="-122"/>
              </a:rPr>
              <a:t>&lt;PAV&gt;</a:t>
            </a:r>
            <a:r>
              <a:rPr lang="zh-CN" altLang="en-US" dirty="0">
                <a:solidFill>
                  <a:srgbClr val="121212"/>
                </a:solidFill>
                <a:latin typeface="Microsoft Yahei" panose="020B0503020204020204" pitchFamily="34" charset="-122"/>
                <a:ea typeface="Microsoft Yahei" panose="020B0503020204020204" pitchFamily="34" charset="-122"/>
              </a:rPr>
              <a:t>）。</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600200" lvl="3" indent="-22860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ii. </a:t>
            </a:r>
            <a:r>
              <a:rPr lang="zh-CN" altLang="en-US" dirty="0">
                <a:solidFill>
                  <a:srgbClr val="121212"/>
                </a:solidFill>
                <a:latin typeface="Microsoft Yahei" panose="020B0503020204020204" pitchFamily="34" charset="-122"/>
                <a:ea typeface="Microsoft Yahei" panose="020B0503020204020204" pitchFamily="34" charset="-122"/>
              </a:rPr>
              <a:t>通过向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适配器提供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调用来发出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600200" lvl="3" indent="-22860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iii. </a:t>
            </a:r>
            <a:r>
              <a:rPr lang="zh-CN" altLang="en-US" dirty="0">
                <a:solidFill>
                  <a:srgbClr val="121212"/>
                </a:solidFill>
                <a:latin typeface="Microsoft Yahei" panose="020B0503020204020204" pitchFamily="34" charset="-122"/>
                <a:ea typeface="Microsoft Yahei" panose="020B0503020204020204" pitchFamily="34" charset="-122"/>
              </a:rPr>
              <a:t>设置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结果的格式，并将其与会话上下文一起提供给模型。 </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600200" lvl="3" indent="-22860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iv. </a:t>
            </a:r>
            <a:r>
              <a:rPr lang="zh-CN" altLang="en-US" dirty="0">
                <a:solidFill>
                  <a:srgbClr val="121212"/>
                </a:solidFill>
                <a:latin typeface="Microsoft Yahei" panose="020B0503020204020204" pitchFamily="34" charset="-122"/>
                <a:ea typeface="Microsoft Yahei" panose="020B0503020204020204" pitchFamily="34" charset="-122"/>
              </a:rPr>
              <a:t>从 （</a:t>
            </a:r>
            <a:r>
              <a:rPr lang="en-US" altLang="zh-CN" dirty="0">
                <a:solidFill>
                  <a:srgbClr val="121212"/>
                </a:solidFill>
                <a:latin typeface="Microsoft Yahei" panose="020B0503020204020204" pitchFamily="34" charset="-122"/>
                <a:ea typeface="Microsoft Yahei" panose="020B0503020204020204" pitchFamily="34" charset="-122"/>
              </a:rPr>
              <a:t>3</a:t>
            </a:r>
            <a:r>
              <a:rPr lang="zh-CN" altLang="en-US" dirty="0">
                <a:solidFill>
                  <a:srgbClr val="121212"/>
                </a:solidFill>
                <a:latin typeface="Microsoft Yahei" panose="020B0503020204020204" pitchFamily="34" charset="-122"/>
                <a:ea typeface="Microsoft Yahei" panose="020B0503020204020204" pitchFamily="34" charset="-122"/>
              </a:rPr>
              <a:t>） 开始。</a:t>
            </a:r>
            <a:endParaRPr lang="zh-CN" altLang="en-US" dirty="0"/>
          </a:p>
        </p:txBody>
      </p:sp>
      <p:pic>
        <p:nvPicPr>
          <p:cNvPr id="4100" name="Picture 4" descr="image">
            <a:extLst>
              <a:ext uri="{FF2B5EF4-FFF2-40B4-BE49-F238E27FC236}">
                <a16:creationId xmlns:a16="http://schemas.microsoft.com/office/drawing/2014/main" id="{F783CE55-73C0-46CE-8B18-DFF765AE3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821" y="2985875"/>
            <a:ext cx="3636138" cy="3538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表格 15">
            <a:extLst>
              <a:ext uri="{FF2B5EF4-FFF2-40B4-BE49-F238E27FC236}">
                <a16:creationId xmlns:a16="http://schemas.microsoft.com/office/drawing/2014/main" id="{750BB086-32C7-4754-BB51-2677B0448D22}"/>
              </a:ext>
            </a:extLst>
          </p:cNvPr>
          <p:cNvGraphicFramePr>
            <a:graphicFrameLocks noGrp="1"/>
          </p:cNvGraphicFramePr>
          <p:nvPr>
            <p:extLst>
              <p:ext uri="{D42A27DB-BD31-4B8C-83A1-F6EECF244321}">
                <p14:modId xmlns:p14="http://schemas.microsoft.com/office/powerpoint/2010/main" val="2286538501"/>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4</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1897112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模型部分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84722020-D754-47DD-8DFF-35DD49B72D8B}"/>
              </a:ext>
            </a:extLst>
          </p:cNvPr>
          <p:cNvSpPr txBox="1"/>
          <p:nvPr/>
        </p:nvSpPr>
        <p:spPr>
          <a:xfrm>
            <a:off x="1313935" y="1312820"/>
            <a:ext cx="4022996" cy="2308324"/>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调用接口</a:t>
            </a:r>
            <a:endParaRPr lang="en-US" altLang="zh-CN" b="1"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检测到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将响应嵌入到下一个模型输入中</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en-US" altLang="zh-CN" dirty="0">
                <a:solidFill>
                  <a:srgbClr val="121212"/>
                </a:solidFill>
                <a:latin typeface="Microsoft Yahei" panose="020B0503020204020204" pitchFamily="34" charset="-122"/>
                <a:ea typeface="Microsoft Yahei" panose="020B0503020204020204" pitchFamily="34" charset="-122"/>
              </a:rPr>
              <a:t>API</a:t>
            </a:r>
            <a:r>
              <a:rPr lang="zh-CN" altLang="en-US" dirty="0">
                <a:solidFill>
                  <a:srgbClr val="121212"/>
                </a:solidFill>
                <a:latin typeface="Microsoft Yahei" panose="020B0503020204020204" pitchFamily="34" charset="-122"/>
                <a:ea typeface="Microsoft Yahei" panose="020B0503020204020204" pitchFamily="34" charset="-122"/>
              </a:rPr>
              <a:t>名称和键值对详细说明了调用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时要使用的特定参数</a:t>
            </a:r>
          </a:p>
        </p:txBody>
      </p:sp>
      <p:pic>
        <p:nvPicPr>
          <p:cNvPr id="5124" name="Picture 4" descr="image">
            <a:extLst>
              <a:ext uri="{FF2B5EF4-FFF2-40B4-BE49-F238E27FC236}">
                <a16:creationId xmlns:a16="http://schemas.microsoft.com/office/drawing/2014/main" id="{5B62D314-2743-4DE6-B41D-499B8A5E6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365" y="1856606"/>
            <a:ext cx="6390148" cy="3529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表格 14">
            <a:extLst>
              <a:ext uri="{FF2B5EF4-FFF2-40B4-BE49-F238E27FC236}">
                <a16:creationId xmlns:a16="http://schemas.microsoft.com/office/drawing/2014/main" id="{6236F0E0-2F91-4756-A42D-91139BE950AF}"/>
              </a:ext>
            </a:extLst>
          </p:cNvPr>
          <p:cNvGraphicFramePr>
            <a:graphicFrameLocks noGrp="1"/>
          </p:cNvGraphicFramePr>
          <p:nvPr>
            <p:extLst>
              <p:ext uri="{D42A27DB-BD31-4B8C-83A1-F6EECF244321}">
                <p14:modId xmlns:p14="http://schemas.microsoft.com/office/powerpoint/2010/main" val="2286538501"/>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4</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1259674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实验部分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84722020-D754-47DD-8DFF-35DD49B72D8B}"/>
              </a:ext>
            </a:extLst>
          </p:cNvPr>
          <p:cNvSpPr txBox="1"/>
          <p:nvPr/>
        </p:nvSpPr>
        <p:spPr>
          <a:xfrm>
            <a:off x="1340312" y="1295235"/>
            <a:ext cx="4022996" cy="2585323"/>
          </a:xfrm>
          <a:prstGeom prst="rect">
            <a:avLst/>
          </a:prstGeom>
          <a:noFill/>
        </p:spPr>
        <p:txBody>
          <a:bodyPr wrap="square">
            <a:spAutoFit/>
          </a:bodyPr>
          <a:lstStyle/>
          <a:p>
            <a:r>
              <a:rPr lang="af-ZA" altLang="zh-CN" b="1" dirty="0">
                <a:solidFill>
                  <a:srgbClr val="4D4D4D"/>
                </a:solidFill>
                <a:latin typeface="Microsoft Yahei" panose="020B0503020204020204" pitchFamily="34" charset="-122"/>
                <a:ea typeface="Microsoft Yahei" panose="020B0503020204020204" pitchFamily="34" charset="-122"/>
              </a:rPr>
              <a:t>TicketTalk </a:t>
            </a:r>
            <a:r>
              <a:rPr lang="zh-CN" altLang="en-US" b="1" dirty="0">
                <a:solidFill>
                  <a:srgbClr val="4D4D4D"/>
                </a:solidFill>
                <a:latin typeface="Microsoft Yahei" panose="020B0503020204020204" pitchFamily="34" charset="-122"/>
                <a:ea typeface="Microsoft Yahei" panose="020B0503020204020204" pitchFamily="34" charset="-122"/>
              </a:rPr>
              <a:t>数据集</a:t>
            </a:r>
            <a:endParaRPr lang="en-US" altLang="zh-CN" b="1"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en-US" altLang="zh-CN" dirty="0" err="1">
                <a:solidFill>
                  <a:srgbClr val="121212"/>
                </a:solidFill>
                <a:latin typeface="Microsoft Yahei" panose="020B0503020204020204" pitchFamily="34" charset="-122"/>
                <a:ea typeface="Microsoft Yahei" panose="020B0503020204020204" pitchFamily="34" charset="-122"/>
              </a:rPr>
              <a:t>TicketTalk</a:t>
            </a:r>
            <a:r>
              <a:rPr lang="zh-CN" altLang="en-US" dirty="0">
                <a:solidFill>
                  <a:srgbClr val="121212"/>
                </a:solidFill>
                <a:latin typeface="Microsoft Yahei" panose="020B0503020204020204" pitchFamily="34" charset="-122"/>
                <a:ea typeface="Microsoft Yahei" panose="020B0503020204020204" pitchFamily="34" charset="-122"/>
              </a:rPr>
              <a:t>电影票务数据集是使用自对话收集方法创建</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客户和票务代理轮流</a:t>
            </a:r>
            <a:br>
              <a:rPr lang="en-US" altLang="zh-CN" dirty="0">
                <a:solidFill>
                  <a:srgbClr val="121212"/>
                </a:solidFill>
                <a:latin typeface="Microsoft Yahei" panose="020B0503020204020204" pitchFamily="34" charset="-122"/>
                <a:ea typeface="Microsoft Yahei" panose="020B0503020204020204" pitchFamily="34" charset="-122"/>
              </a:rPr>
            </a:br>
            <a:endParaRPr lang="en-US" altLang="zh-CN" dirty="0">
              <a:solidFill>
                <a:srgbClr val="121212"/>
              </a:solidFill>
              <a:latin typeface="Microsoft Yahei" panose="020B0503020204020204" pitchFamily="34" charset="-122"/>
              <a:ea typeface="Microsoft Yahei" panose="020B0503020204020204" pitchFamily="34" charset="-122"/>
            </a:endParaRPr>
          </a:p>
          <a:p>
            <a:r>
              <a:rPr lang="en-US" altLang="zh-CN" dirty="0">
                <a:solidFill>
                  <a:srgbClr val="121212"/>
                </a:solidFill>
                <a:latin typeface="Microsoft Yahei" panose="020B0503020204020204" pitchFamily="34" charset="-122"/>
                <a:ea typeface="Microsoft Yahei" panose="020B0503020204020204" pitchFamily="34" charset="-122"/>
              </a:rPr>
              <a:t>4000</a:t>
            </a:r>
            <a:r>
              <a:rPr lang="zh-CN" altLang="en-US" dirty="0">
                <a:solidFill>
                  <a:srgbClr val="121212"/>
                </a:solidFill>
                <a:latin typeface="Microsoft Yahei" panose="020B0503020204020204" pitchFamily="34" charset="-122"/>
                <a:ea typeface="Microsoft Yahei" panose="020B0503020204020204" pitchFamily="34" charset="-122"/>
              </a:rPr>
              <a:t>多名独特的，母语或接近母语的美国英语使用者创建</a:t>
            </a:r>
            <a:endParaRPr lang="en-US" altLang="zh-CN" dirty="0">
              <a:solidFill>
                <a:srgbClr val="121212"/>
              </a:solidFill>
              <a:latin typeface="Microsoft Yahei" panose="020B0503020204020204" pitchFamily="34" charset="-122"/>
              <a:ea typeface="Microsoft Yahei" panose="020B0503020204020204" pitchFamily="34" charset="-122"/>
            </a:endParaRPr>
          </a:p>
        </p:txBody>
      </p:sp>
      <p:pic>
        <p:nvPicPr>
          <p:cNvPr id="6146" name="Picture 2" descr="image">
            <a:extLst>
              <a:ext uri="{FF2B5EF4-FFF2-40B4-BE49-F238E27FC236}">
                <a16:creationId xmlns:a16="http://schemas.microsoft.com/office/drawing/2014/main" id="{F9233635-9891-4DA3-A9A5-0CDFBF2E4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69" y="1704975"/>
            <a:ext cx="4429125" cy="3448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表格 7">
            <a:extLst>
              <a:ext uri="{FF2B5EF4-FFF2-40B4-BE49-F238E27FC236}">
                <a16:creationId xmlns:a16="http://schemas.microsoft.com/office/drawing/2014/main" id="{A54BB03F-25F2-4666-8EE2-C556B9377D79}"/>
              </a:ext>
            </a:extLst>
          </p:cNvPr>
          <p:cNvGraphicFramePr>
            <a:graphicFrameLocks noGrp="1"/>
          </p:cNvGraphicFramePr>
          <p:nvPr>
            <p:extLst>
              <p:ext uri="{D42A27DB-BD31-4B8C-83A1-F6EECF244321}">
                <p14:modId xmlns:p14="http://schemas.microsoft.com/office/powerpoint/2010/main" val="425847217"/>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lumMod val="95000"/>
                            </a:schemeClr>
                          </a:solidFill>
                          <a:latin typeface="+mn-lt"/>
                          <a:ea typeface="+mn-ea"/>
                          <a:cs typeface="+mn-cs"/>
                        </a:rPr>
                        <a:t>4</a:t>
                      </a:r>
                      <a:r>
                        <a:rPr lang="en-US" altLang="zh-CN" sz="1200" b="1" kern="1200" baseline="30000" dirty="0">
                          <a:solidFill>
                            <a:schemeClr val="bg1">
                              <a:lumMod val="95000"/>
                            </a:schemeClr>
                          </a:solidFill>
                          <a:latin typeface="+mn-lt"/>
                          <a:ea typeface="+mn-ea"/>
                          <a:cs typeface="+mn-cs"/>
                        </a:rPr>
                        <a:t>TH  </a:t>
                      </a:r>
                      <a:r>
                        <a:rPr lang="zh-CN" altLang="en-US" sz="1200" b="1" kern="1200" dirty="0">
                          <a:solidFill>
                            <a:schemeClr val="bg1">
                              <a:lumMod val="95000"/>
                            </a:schemeClr>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5</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83567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dirty="0">
                <a:latin typeface="Microsoft Yahei" panose="020B0503020204020204" pitchFamily="34" charset="-122"/>
                <a:ea typeface="Microsoft Yahei" panose="020B0503020204020204" pitchFamily="34" charset="-122"/>
              </a:rPr>
              <a:t>实验</a:t>
            </a:r>
            <a:r>
              <a:rPr lang="zh-CN" altLang="en-US" sz="2800" b="0" i="0" dirty="0">
                <a:effectLst/>
                <a:latin typeface="Microsoft Yahei" panose="020B0503020204020204" pitchFamily="34" charset="-122"/>
                <a:ea typeface="Microsoft Yahei" panose="020B0503020204020204" pitchFamily="34" charset="-122"/>
              </a:rPr>
              <a:t>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84722020-D754-47DD-8DFF-35DD49B72D8B}"/>
              </a:ext>
            </a:extLst>
          </p:cNvPr>
          <p:cNvSpPr txBox="1"/>
          <p:nvPr/>
        </p:nvSpPr>
        <p:spPr>
          <a:xfrm>
            <a:off x="1313935" y="1089447"/>
            <a:ext cx="4022996" cy="369332"/>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评价方法</a:t>
            </a:r>
            <a:endParaRPr lang="en-US" altLang="zh-CN" b="1" dirty="0">
              <a:solidFill>
                <a:srgbClr val="4D4D4D"/>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CDF42D8E-ACDC-4003-97EF-9E3F8147C0F8}"/>
              </a:ext>
            </a:extLst>
          </p:cNvPr>
          <p:cNvSpPr txBox="1"/>
          <p:nvPr/>
        </p:nvSpPr>
        <p:spPr>
          <a:xfrm>
            <a:off x="1313935" y="1612180"/>
            <a:ext cx="4603288" cy="2031325"/>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四个模型</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5000</a:t>
            </a: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7500</a:t>
            </a: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10</a:t>
            </a: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000</a:t>
            </a:r>
            <a:r>
              <a:rPr lang="zh-CN" altLang="en-US" dirty="0">
                <a:solidFill>
                  <a:srgbClr val="121212"/>
                </a:solidFill>
                <a:latin typeface="Microsoft Yahei" panose="020B0503020204020204" pitchFamily="34" charset="-122"/>
                <a:ea typeface="Microsoft Yahei" panose="020B0503020204020204" pitchFamily="34" charset="-122"/>
              </a:rPr>
              <a:t>和</a:t>
            </a:r>
            <a:r>
              <a:rPr lang="en-US" altLang="zh-CN" dirty="0">
                <a:solidFill>
                  <a:srgbClr val="121212"/>
                </a:solidFill>
                <a:latin typeface="Microsoft Yahei" panose="020B0503020204020204" pitchFamily="34" charset="-122"/>
                <a:ea typeface="Microsoft Yahei" panose="020B0503020204020204" pitchFamily="34" charset="-122"/>
              </a:rPr>
              <a:t>21</a:t>
            </a: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000</a:t>
            </a:r>
            <a:r>
              <a:rPr lang="zh-CN" altLang="en-US" dirty="0">
                <a:solidFill>
                  <a:srgbClr val="121212"/>
                </a:solidFill>
                <a:latin typeface="Microsoft Yahei" panose="020B0503020204020204" pitchFamily="34" charset="-122"/>
                <a:ea typeface="Microsoft Yahei" panose="020B0503020204020204" pitchFamily="34" charset="-122"/>
              </a:rPr>
              <a:t>个对话预训练模型</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第二个没有</a:t>
            </a:r>
            <a:r>
              <a:rPr lang="en-US" altLang="zh-CN" dirty="0">
                <a:solidFill>
                  <a:srgbClr val="121212"/>
                </a:solidFill>
                <a:latin typeface="Microsoft Yahei" panose="020B0503020204020204" pitchFamily="34" charset="-122"/>
                <a:ea typeface="Microsoft Yahei" panose="020B0503020204020204" pitchFamily="34" charset="-122"/>
              </a:rPr>
              <a:t>T5</a:t>
            </a:r>
            <a:r>
              <a:rPr lang="zh-CN" altLang="en-US" dirty="0">
                <a:solidFill>
                  <a:srgbClr val="121212"/>
                </a:solidFill>
                <a:latin typeface="Microsoft Yahei" panose="020B0503020204020204" pitchFamily="34" charset="-122"/>
                <a:ea typeface="Microsoft Yahei" panose="020B0503020204020204" pitchFamily="34" charset="-122"/>
              </a:rPr>
              <a:t>预训练</a:t>
            </a:r>
            <a:r>
              <a:rPr lang="en-US" altLang="zh-CN" dirty="0">
                <a:solidFill>
                  <a:srgbClr val="121212"/>
                </a:solidFill>
                <a:latin typeface="Microsoft Yahei" panose="020B0503020204020204" pitchFamily="34" charset="-122"/>
                <a:ea typeface="Microsoft Yahei" panose="020B0503020204020204" pitchFamily="34" charset="-122"/>
              </a:rPr>
              <a:t>10</a:t>
            </a: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000</a:t>
            </a:r>
            <a:r>
              <a:rPr lang="zh-CN" altLang="en-US" dirty="0">
                <a:solidFill>
                  <a:srgbClr val="121212"/>
                </a:solidFill>
                <a:latin typeface="Microsoft Yahei" panose="020B0503020204020204" pitchFamily="34" charset="-122"/>
                <a:ea typeface="Microsoft Yahei" panose="020B0503020204020204" pitchFamily="34" charset="-122"/>
              </a:rPr>
              <a:t>个对话的模型并与预训练模型进行比较</a:t>
            </a:r>
          </a:p>
        </p:txBody>
      </p:sp>
      <p:sp>
        <p:nvSpPr>
          <p:cNvPr id="9" name="文本框 8">
            <a:extLst>
              <a:ext uri="{FF2B5EF4-FFF2-40B4-BE49-F238E27FC236}">
                <a16:creationId xmlns:a16="http://schemas.microsoft.com/office/drawing/2014/main" id="{5B30B2FA-8660-4159-A792-F78B7F57F3E4}"/>
              </a:ext>
            </a:extLst>
          </p:cNvPr>
          <p:cNvSpPr txBox="1"/>
          <p:nvPr/>
        </p:nvSpPr>
        <p:spPr>
          <a:xfrm>
            <a:off x="1313935" y="3796907"/>
            <a:ext cx="4908305" cy="1754326"/>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两种评估</a:t>
            </a:r>
            <a:br>
              <a:rPr lang="zh-CN" altLang="en-US" dirty="0"/>
            </a:br>
            <a:endParaRPr lang="zh-CN" altLang="en-US" dirty="0"/>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人类评分员在给定特定对话历史（即上下文）的情况下评估模型的输出</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评估人类对同一组情境的反应</a:t>
            </a:r>
          </a:p>
        </p:txBody>
      </p:sp>
      <p:pic>
        <p:nvPicPr>
          <p:cNvPr id="7170" name="Picture 2" descr="image">
            <a:extLst>
              <a:ext uri="{FF2B5EF4-FFF2-40B4-BE49-F238E27FC236}">
                <a16:creationId xmlns:a16="http://schemas.microsoft.com/office/drawing/2014/main" id="{04F0B0ED-827D-4AA1-BA37-A66B43CB6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1399" y="402314"/>
            <a:ext cx="4451013" cy="6158993"/>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FFC1B018-E813-4E07-8837-E33A6A0F44A4}"/>
              </a:ext>
            </a:extLst>
          </p:cNvPr>
          <p:cNvSpPr txBox="1"/>
          <p:nvPr/>
        </p:nvSpPr>
        <p:spPr>
          <a:xfrm>
            <a:off x="1313935" y="5771729"/>
            <a:ext cx="6097464" cy="646331"/>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每个实验包括</a:t>
            </a:r>
            <a:r>
              <a:rPr lang="en-US" altLang="zh-CN" dirty="0">
                <a:solidFill>
                  <a:srgbClr val="121212"/>
                </a:solidFill>
                <a:latin typeface="Microsoft Yahei" panose="020B0503020204020204" pitchFamily="34" charset="-122"/>
                <a:ea typeface="Microsoft Yahei" panose="020B0503020204020204" pitchFamily="34" charset="-122"/>
              </a:rPr>
              <a:t>1000</a:t>
            </a:r>
            <a:r>
              <a:rPr lang="zh-CN" altLang="en-US" dirty="0">
                <a:solidFill>
                  <a:srgbClr val="121212"/>
                </a:solidFill>
                <a:latin typeface="Microsoft Yahei" panose="020B0503020204020204" pitchFamily="34" charset="-122"/>
                <a:ea typeface="Microsoft Yahei" panose="020B0503020204020204" pitchFamily="34" charset="-122"/>
              </a:rPr>
              <a:t>个不同长度的上下文响应对</a:t>
            </a:r>
            <a:r>
              <a:rPr lang="en-US" altLang="zh-CN" dirty="0">
                <a:solidFill>
                  <a:srgbClr val="121212"/>
                </a:solidFill>
                <a:latin typeface="Microsoft Yahei" panose="020B0503020204020204" pitchFamily="34" charset="-122"/>
                <a:ea typeface="Microsoft Yahei" panose="020B0503020204020204" pitchFamily="34" charset="-122"/>
              </a:rPr>
              <a:t>, 900 </a:t>
            </a:r>
            <a:r>
              <a:rPr lang="zh-CN" altLang="en-US" dirty="0">
                <a:solidFill>
                  <a:srgbClr val="121212"/>
                </a:solidFill>
                <a:latin typeface="Microsoft Yahei" panose="020B0503020204020204" pitchFamily="34" charset="-122"/>
                <a:ea typeface="Microsoft Yahei" panose="020B0503020204020204" pitchFamily="34" charset="-122"/>
              </a:rPr>
              <a:t>名付费评分员 </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进行三次评分</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每个实验总共有 </a:t>
            </a:r>
            <a:r>
              <a:rPr lang="en-US" altLang="zh-CN" dirty="0">
                <a:solidFill>
                  <a:srgbClr val="121212"/>
                </a:solidFill>
                <a:latin typeface="Microsoft Yahei" panose="020B0503020204020204" pitchFamily="34" charset="-122"/>
                <a:ea typeface="Microsoft Yahei" panose="020B0503020204020204" pitchFamily="34" charset="-122"/>
              </a:rPr>
              <a:t>3000 </a:t>
            </a:r>
            <a:r>
              <a:rPr lang="zh-CN" altLang="en-US" dirty="0">
                <a:solidFill>
                  <a:srgbClr val="121212"/>
                </a:solidFill>
                <a:latin typeface="Microsoft Yahei" panose="020B0503020204020204" pitchFamily="34" charset="-122"/>
                <a:ea typeface="Microsoft Yahei" panose="020B0503020204020204" pitchFamily="34" charset="-122"/>
              </a:rPr>
              <a:t>个数据点</a:t>
            </a:r>
          </a:p>
        </p:txBody>
      </p:sp>
      <p:graphicFrame>
        <p:nvGraphicFramePr>
          <p:cNvPr id="14" name="表格 13">
            <a:extLst>
              <a:ext uri="{FF2B5EF4-FFF2-40B4-BE49-F238E27FC236}">
                <a16:creationId xmlns:a16="http://schemas.microsoft.com/office/drawing/2014/main" id="{32120D7D-43ED-46EE-AE53-6489F95F92D8}"/>
              </a:ext>
            </a:extLst>
          </p:cNvPr>
          <p:cNvGraphicFramePr>
            <a:graphicFrameLocks noGrp="1"/>
          </p:cNvGraphicFramePr>
          <p:nvPr>
            <p:extLst>
              <p:ext uri="{D42A27DB-BD31-4B8C-83A1-F6EECF244321}">
                <p14:modId xmlns:p14="http://schemas.microsoft.com/office/powerpoint/2010/main" val="2478015726"/>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lumMod val="95000"/>
                            </a:schemeClr>
                          </a:solidFill>
                          <a:latin typeface="+mn-lt"/>
                          <a:ea typeface="+mn-ea"/>
                          <a:cs typeface="+mn-cs"/>
                        </a:rPr>
                        <a:t>4</a:t>
                      </a:r>
                      <a:r>
                        <a:rPr lang="en-US" altLang="zh-CN" sz="1200" b="1" kern="1200" baseline="30000" dirty="0">
                          <a:solidFill>
                            <a:schemeClr val="bg1">
                              <a:lumMod val="95000"/>
                            </a:schemeClr>
                          </a:solidFill>
                          <a:latin typeface="+mn-lt"/>
                          <a:ea typeface="+mn-ea"/>
                          <a:cs typeface="+mn-cs"/>
                        </a:rPr>
                        <a:t>TH  </a:t>
                      </a:r>
                      <a:r>
                        <a:rPr lang="zh-CN" altLang="en-US" sz="1200" b="1" kern="1200" dirty="0">
                          <a:solidFill>
                            <a:schemeClr val="bg1">
                              <a:lumMod val="95000"/>
                            </a:schemeClr>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5</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2062599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dirty="0">
                <a:latin typeface="Microsoft Yahei" panose="020B0503020204020204" pitchFamily="34" charset="-122"/>
                <a:ea typeface="Microsoft Yahei" panose="020B0503020204020204" pitchFamily="34" charset="-122"/>
              </a:rPr>
              <a:t>实验</a:t>
            </a:r>
            <a:r>
              <a:rPr lang="zh-CN" altLang="en-US" sz="2800" b="0" i="0" dirty="0">
                <a:effectLst/>
                <a:latin typeface="Microsoft Yahei" panose="020B0503020204020204" pitchFamily="34" charset="-122"/>
                <a:ea typeface="Microsoft Yahei" panose="020B0503020204020204" pitchFamily="34" charset="-122"/>
              </a:rPr>
              <a:t>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84722020-D754-47DD-8DFF-35DD49B72D8B}"/>
              </a:ext>
            </a:extLst>
          </p:cNvPr>
          <p:cNvSpPr txBox="1"/>
          <p:nvPr/>
        </p:nvSpPr>
        <p:spPr>
          <a:xfrm>
            <a:off x="1313935" y="1312820"/>
            <a:ext cx="4022996" cy="369332"/>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评价标准</a:t>
            </a:r>
            <a:endParaRPr lang="en-US" altLang="zh-CN" dirty="0">
              <a:solidFill>
                <a:srgbClr val="121212"/>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B8B82FAB-5666-463D-A08D-8C70F6112FDE}"/>
              </a:ext>
            </a:extLst>
          </p:cNvPr>
          <p:cNvSpPr txBox="1"/>
          <p:nvPr/>
        </p:nvSpPr>
        <p:spPr>
          <a:xfrm>
            <a:off x="1313935" y="2083660"/>
            <a:ext cx="6669480" cy="923330"/>
          </a:xfrm>
          <a:prstGeom prst="rect">
            <a:avLst/>
          </a:prstGeom>
          <a:noFill/>
        </p:spPr>
        <p:txBody>
          <a:bodyPr wrap="square">
            <a:spAutoFit/>
          </a:bodyPr>
          <a:lstStyle/>
          <a:p>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有意义</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指标来评估模型生成的回复响应和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调用预测</a:t>
            </a:r>
            <a:endParaRPr lang="en-US" altLang="zh-CN" dirty="0">
              <a:solidFill>
                <a:srgbClr val="121212"/>
              </a:solidFill>
              <a:latin typeface="Microsoft Yahei" panose="020B0503020204020204" pitchFamily="34" charset="-122"/>
              <a:ea typeface="Microsoft Yahei" panose="020B0503020204020204" pitchFamily="34" charset="-122"/>
            </a:endParaRPr>
          </a:p>
          <a:p>
            <a:br>
              <a:rPr lang="zh-CN" altLang="en-US" dirty="0">
                <a:solidFill>
                  <a:srgbClr val="121212"/>
                </a:solidFill>
                <a:latin typeface="Microsoft Yahei" panose="020B0503020204020204" pitchFamily="34" charset="-122"/>
                <a:ea typeface="Microsoft Yahei" panose="020B0503020204020204" pitchFamily="34" charset="-122"/>
              </a:rPr>
            </a:br>
            <a:r>
              <a:rPr lang="zh-CN" altLang="en-US" dirty="0">
                <a:solidFill>
                  <a:srgbClr val="121212"/>
                </a:solidFill>
                <a:latin typeface="Microsoft Yahei" panose="020B0503020204020204" pitchFamily="34" charset="-122"/>
                <a:ea typeface="Microsoft Yahei" panose="020B0503020204020204" pitchFamily="34" charset="-122"/>
              </a:rPr>
              <a:t>即问题</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代理的下一个响应是否有意义？</a:t>
            </a:r>
            <a:endParaRPr lang="en-US" altLang="zh-CN" dirty="0">
              <a:solidFill>
                <a:srgbClr val="121212"/>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28C85296-9B00-4594-A7E1-EFBE3DFACA90}"/>
              </a:ext>
            </a:extLst>
          </p:cNvPr>
          <p:cNvSpPr txBox="1"/>
          <p:nvPr/>
        </p:nvSpPr>
        <p:spPr>
          <a:xfrm>
            <a:off x="6096000" y="3688805"/>
            <a:ext cx="6097464" cy="1754326"/>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对</a:t>
            </a:r>
            <a:r>
              <a:rPr lang="en-US" altLang="zh-CN" dirty="0">
                <a:solidFill>
                  <a:srgbClr val="121212"/>
                </a:solidFill>
                <a:latin typeface="Microsoft Yahei" panose="020B0503020204020204" pitchFamily="34" charset="-122"/>
                <a:ea typeface="Microsoft Yahei" panose="020B0503020204020204" pitchFamily="34" charset="-122"/>
              </a:rPr>
              <a:t>API</a:t>
            </a:r>
            <a:r>
              <a:rPr lang="zh-CN" altLang="en-US" dirty="0">
                <a:solidFill>
                  <a:srgbClr val="121212"/>
                </a:solidFill>
                <a:latin typeface="Microsoft Yahei" panose="020B0503020204020204" pitchFamily="34" charset="-122"/>
                <a:ea typeface="Microsoft Yahei" panose="020B0503020204020204" pitchFamily="34" charset="-122"/>
              </a:rPr>
              <a:t>调用预测问题</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操作类型、它们的详细信息和顺序是否都有意义？ </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是否有任何应在此处列出但缺少的操作（作为添加或替换）？</a:t>
            </a:r>
          </a:p>
        </p:txBody>
      </p:sp>
      <p:sp>
        <p:nvSpPr>
          <p:cNvPr id="12" name="文本框 11">
            <a:extLst>
              <a:ext uri="{FF2B5EF4-FFF2-40B4-BE49-F238E27FC236}">
                <a16:creationId xmlns:a16="http://schemas.microsoft.com/office/drawing/2014/main" id="{B25CF358-61F3-465D-B672-2A1D93EAB0E7}"/>
              </a:ext>
            </a:extLst>
          </p:cNvPr>
          <p:cNvSpPr txBox="1"/>
          <p:nvPr/>
        </p:nvSpPr>
        <p:spPr>
          <a:xfrm>
            <a:off x="1273270" y="3688805"/>
            <a:ext cx="4389559" cy="1754326"/>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回复响应如果是否定的答案</a:t>
            </a:r>
            <a:br>
              <a:rPr lang="zh-CN" altLang="en-US" dirty="0"/>
            </a:br>
            <a:endParaRPr lang="zh-CN" altLang="en-US" dirty="0"/>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没有意义的原因列表</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1143000" lvl="2" indent="-22860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偏离主题，重复的信息，不正确的细节，语法错误，其他</a:t>
            </a:r>
            <a:endParaRPr lang="zh-CN" altLang="en-US" dirty="0"/>
          </a:p>
        </p:txBody>
      </p:sp>
      <p:graphicFrame>
        <p:nvGraphicFramePr>
          <p:cNvPr id="15" name="表格 14">
            <a:extLst>
              <a:ext uri="{FF2B5EF4-FFF2-40B4-BE49-F238E27FC236}">
                <a16:creationId xmlns:a16="http://schemas.microsoft.com/office/drawing/2014/main" id="{270FA3FD-DD25-4CF1-A5F7-CF3FD6238A94}"/>
              </a:ext>
            </a:extLst>
          </p:cNvPr>
          <p:cNvGraphicFramePr>
            <a:graphicFrameLocks noGrp="1"/>
          </p:cNvGraphicFramePr>
          <p:nvPr>
            <p:extLst>
              <p:ext uri="{D42A27DB-BD31-4B8C-83A1-F6EECF244321}">
                <p14:modId xmlns:p14="http://schemas.microsoft.com/office/powerpoint/2010/main" val="2478015726"/>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lumMod val="95000"/>
                            </a:schemeClr>
                          </a:solidFill>
                          <a:latin typeface="+mn-lt"/>
                          <a:ea typeface="+mn-ea"/>
                          <a:cs typeface="+mn-cs"/>
                        </a:rPr>
                        <a:t>4</a:t>
                      </a:r>
                      <a:r>
                        <a:rPr lang="en-US" altLang="zh-CN" sz="1200" b="1" kern="1200" baseline="30000" dirty="0">
                          <a:solidFill>
                            <a:schemeClr val="bg1">
                              <a:lumMod val="95000"/>
                            </a:schemeClr>
                          </a:solidFill>
                          <a:latin typeface="+mn-lt"/>
                          <a:ea typeface="+mn-ea"/>
                          <a:cs typeface="+mn-cs"/>
                        </a:rPr>
                        <a:t>TH  </a:t>
                      </a:r>
                      <a:r>
                        <a:rPr lang="zh-CN" altLang="en-US" sz="1200" b="1" kern="1200" dirty="0">
                          <a:solidFill>
                            <a:schemeClr val="bg1">
                              <a:lumMod val="95000"/>
                            </a:schemeClr>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5</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789620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dirty="0">
                <a:latin typeface="Microsoft Yahei" panose="020B0503020204020204" pitchFamily="34" charset="-122"/>
                <a:ea typeface="Microsoft Yahei" panose="020B0503020204020204" pitchFamily="34" charset="-122"/>
              </a:rPr>
              <a:t>实验</a:t>
            </a:r>
            <a:r>
              <a:rPr lang="zh-CN" altLang="en-US" sz="2800" b="0" i="0" dirty="0">
                <a:effectLst/>
                <a:latin typeface="Microsoft Yahei" panose="020B0503020204020204" pitchFamily="34" charset="-122"/>
                <a:ea typeface="Microsoft Yahei" panose="020B0503020204020204" pitchFamily="34" charset="-122"/>
              </a:rPr>
              <a:t>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84722020-D754-47DD-8DFF-35DD49B72D8B}"/>
              </a:ext>
            </a:extLst>
          </p:cNvPr>
          <p:cNvSpPr txBox="1"/>
          <p:nvPr/>
        </p:nvSpPr>
        <p:spPr>
          <a:xfrm>
            <a:off x="1246849" y="1244024"/>
            <a:ext cx="4022996" cy="369332"/>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实验结果</a:t>
            </a:r>
            <a:endParaRPr lang="en-US" altLang="zh-CN" dirty="0">
              <a:solidFill>
                <a:srgbClr val="121212"/>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FD3F7E68-FBF2-48E9-B915-1A5BF90E5FC9}"/>
              </a:ext>
            </a:extLst>
          </p:cNvPr>
          <p:cNvSpPr txBox="1"/>
          <p:nvPr/>
        </p:nvSpPr>
        <p:spPr>
          <a:xfrm>
            <a:off x="1246849" y="4262074"/>
            <a:ext cx="6261782"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对于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a:t>
            </a:r>
            <a:r>
              <a:rPr lang="en-US" altLang="zh-CN" dirty="0">
                <a:solidFill>
                  <a:srgbClr val="121212"/>
                </a:solidFill>
                <a:latin typeface="Microsoft Yahei" panose="020B0503020204020204" pitchFamily="34" charset="-122"/>
                <a:ea typeface="Microsoft Yahei" panose="020B0503020204020204" pitchFamily="34" charset="-122"/>
              </a:rPr>
              <a:t>10K </a:t>
            </a:r>
            <a:r>
              <a:rPr lang="zh-CN" altLang="en-US" dirty="0">
                <a:solidFill>
                  <a:srgbClr val="121212"/>
                </a:solidFill>
                <a:latin typeface="Microsoft Yahei" panose="020B0503020204020204" pitchFamily="34" charset="-122"/>
                <a:ea typeface="Microsoft Yahei" panose="020B0503020204020204" pitchFamily="34" charset="-122"/>
              </a:rPr>
              <a:t>模型的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调用预测比 </a:t>
            </a:r>
            <a:r>
              <a:rPr lang="en-US" altLang="zh-CN" dirty="0">
                <a:solidFill>
                  <a:srgbClr val="121212"/>
                </a:solidFill>
                <a:latin typeface="Microsoft Yahei" panose="020B0503020204020204" pitchFamily="34" charset="-122"/>
                <a:ea typeface="Microsoft Yahei" panose="020B0503020204020204" pitchFamily="34" charset="-122"/>
              </a:rPr>
              <a:t>21K </a:t>
            </a:r>
            <a:r>
              <a:rPr lang="zh-CN" altLang="en-US" dirty="0">
                <a:solidFill>
                  <a:srgbClr val="121212"/>
                </a:solidFill>
                <a:latin typeface="Microsoft Yahei" panose="020B0503020204020204" pitchFamily="34" charset="-122"/>
                <a:ea typeface="Microsoft Yahei" panose="020B0503020204020204" pitchFamily="34" charset="-122"/>
              </a:rPr>
              <a:t>模型更好</a:t>
            </a:r>
          </a:p>
        </p:txBody>
      </p:sp>
      <p:sp>
        <p:nvSpPr>
          <p:cNvPr id="14" name="文本框 13">
            <a:extLst>
              <a:ext uri="{FF2B5EF4-FFF2-40B4-BE49-F238E27FC236}">
                <a16:creationId xmlns:a16="http://schemas.microsoft.com/office/drawing/2014/main" id="{22A047F3-CCB2-44C0-9F47-A01EB84B086D}"/>
              </a:ext>
            </a:extLst>
          </p:cNvPr>
          <p:cNvSpPr txBox="1"/>
          <p:nvPr/>
        </p:nvSpPr>
        <p:spPr>
          <a:xfrm>
            <a:off x="1246849" y="1795707"/>
            <a:ext cx="6097464" cy="2031325"/>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三种类型的输出：</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基于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调用结果的口头响应</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以及基于对话上下文的</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普通</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口头响应</a:t>
            </a:r>
          </a:p>
        </p:txBody>
      </p:sp>
      <p:sp>
        <p:nvSpPr>
          <p:cNvPr id="15" name="文本框 14">
            <a:extLst>
              <a:ext uri="{FF2B5EF4-FFF2-40B4-BE49-F238E27FC236}">
                <a16:creationId xmlns:a16="http://schemas.microsoft.com/office/drawing/2014/main" id="{8A617815-2291-4B38-BB10-68083AF69D1C}"/>
              </a:ext>
            </a:extLst>
          </p:cNvPr>
          <p:cNvSpPr txBox="1"/>
          <p:nvPr/>
        </p:nvSpPr>
        <p:spPr>
          <a:xfrm>
            <a:off x="1246849" y="4881782"/>
            <a:ext cx="2701436"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预训练的效果也非常明显</a:t>
            </a:r>
            <a:endParaRPr lang="zh-CN" altLang="en-US" dirty="0"/>
          </a:p>
        </p:txBody>
      </p:sp>
      <p:pic>
        <p:nvPicPr>
          <p:cNvPr id="10" name="图片 9">
            <a:extLst>
              <a:ext uri="{FF2B5EF4-FFF2-40B4-BE49-F238E27FC236}">
                <a16:creationId xmlns:a16="http://schemas.microsoft.com/office/drawing/2014/main" id="{900BD303-C024-4B7C-BA3F-5DFBEB95E13B}"/>
              </a:ext>
            </a:extLst>
          </p:cNvPr>
          <p:cNvPicPr>
            <a:picLocks noChangeAspect="1"/>
          </p:cNvPicPr>
          <p:nvPr/>
        </p:nvPicPr>
        <p:blipFill>
          <a:blip r:embed="rId4"/>
          <a:stretch>
            <a:fillRect/>
          </a:stretch>
        </p:blipFill>
        <p:spPr>
          <a:xfrm>
            <a:off x="7821123" y="233362"/>
            <a:ext cx="4181475" cy="6391275"/>
          </a:xfrm>
          <a:prstGeom prst="rect">
            <a:avLst/>
          </a:prstGeom>
        </p:spPr>
      </p:pic>
      <p:graphicFrame>
        <p:nvGraphicFramePr>
          <p:cNvPr id="20" name="表格 19">
            <a:extLst>
              <a:ext uri="{FF2B5EF4-FFF2-40B4-BE49-F238E27FC236}">
                <a16:creationId xmlns:a16="http://schemas.microsoft.com/office/drawing/2014/main" id="{14A0501F-2AEE-4720-B36C-35CA5F20F1D6}"/>
              </a:ext>
            </a:extLst>
          </p:cNvPr>
          <p:cNvGraphicFramePr>
            <a:graphicFrameLocks noGrp="1"/>
          </p:cNvGraphicFramePr>
          <p:nvPr>
            <p:extLst>
              <p:ext uri="{D42A27DB-BD31-4B8C-83A1-F6EECF244321}">
                <p14:modId xmlns:p14="http://schemas.microsoft.com/office/powerpoint/2010/main" val="2478015726"/>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lumMod val="95000"/>
                            </a:schemeClr>
                          </a:solidFill>
                          <a:latin typeface="+mn-lt"/>
                          <a:ea typeface="+mn-ea"/>
                          <a:cs typeface="+mn-cs"/>
                        </a:rPr>
                        <a:t>4</a:t>
                      </a:r>
                      <a:r>
                        <a:rPr lang="en-US" altLang="zh-CN" sz="1200" b="1" kern="1200" baseline="30000" dirty="0">
                          <a:solidFill>
                            <a:schemeClr val="bg1">
                              <a:lumMod val="95000"/>
                            </a:schemeClr>
                          </a:solidFill>
                          <a:latin typeface="+mn-lt"/>
                          <a:ea typeface="+mn-ea"/>
                          <a:cs typeface="+mn-cs"/>
                        </a:rPr>
                        <a:t>TH  </a:t>
                      </a:r>
                      <a:r>
                        <a:rPr lang="zh-CN" altLang="en-US" sz="1200" b="1" kern="1200" dirty="0">
                          <a:solidFill>
                            <a:schemeClr val="bg1">
                              <a:lumMod val="95000"/>
                            </a:schemeClr>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5</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1085177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dirty="0">
                <a:latin typeface="Microsoft Yahei" panose="020B0503020204020204" pitchFamily="34" charset="-122"/>
                <a:ea typeface="Microsoft Yahei" panose="020B0503020204020204" pitchFamily="34" charset="-122"/>
              </a:rPr>
              <a:t>实验</a:t>
            </a:r>
            <a:r>
              <a:rPr lang="zh-CN" altLang="en-US" sz="2800" b="0" i="0" dirty="0">
                <a:effectLst/>
                <a:latin typeface="Microsoft Yahei" panose="020B0503020204020204" pitchFamily="34" charset="-122"/>
                <a:ea typeface="Microsoft Yahei" panose="020B0503020204020204" pitchFamily="34" charset="-122"/>
              </a:rPr>
              <a:t>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pic>
        <p:nvPicPr>
          <p:cNvPr id="8" name="Picture 4" descr="image">
            <a:extLst>
              <a:ext uri="{FF2B5EF4-FFF2-40B4-BE49-F238E27FC236}">
                <a16:creationId xmlns:a16="http://schemas.microsoft.com/office/drawing/2014/main" id="{57A106BC-C06E-451A-A832-2D80FED88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368" y="1428690"/>
            <a:ext cx="6622732" cy="471448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9BBF502-9A3A-48BB-8126-794800449464}"/>
              </a:ext>
            </a:extLst>
          </p:cNvPr>
          <p:cNvSpPr txBox="1"/>
          <p:nvPr/>
        </p:nvSpPr>
        <p:spPr>
          <a:xfrm>
            <a:off x="4438598" y="6193312"/>
            <a:ext cx="4002018"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模型的预测质量与人类分数保持相当</a:t>
            </a:r>
          </a:p>
        </p:txBody>
      </p:sp>
      <p:sp>
        <p:nvSpPr>
          <p:cNvPr id="10" name="文本框 9">
            <a:extLst>
              <a:ext uri="{FF2B5EF4-FFF2-40B4-BE49-F238E27FC236}">
                <a16:creationId xmlns:a16="http://schemas.microsoft.com/office/drawing/2014/main" id="{09306EE8-F74F-4543-AA66-0CF55EC0E9EF}"/>
              </a:ext>
            </a:extLst>
          </p:cNvPr>
          <p:cNvSpPr txBox="1"/>
          <p:nvPr/>
        </p:nvSpPr>
        <p:spPr>
          <a:xfrm>
            <a:off x="1246849" y="1244024"/>
            <a:ext cx="4022996" cy="369332"/>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实验结果</a:t>
            </a:r>
            <a:endParaRPr lang="en-US" altLang="zh-CN" dirty="0">
              <a:solidFill>
                <a:srgbClr val="121212"/>
              </a:solidFill>
              <a:latin typeface="Microsoft Yahei" panose="020B0503020204020204" pitchFamily="34" charset="-122"/>
              <a:ea typeface="Microsoft Yahei" panose="020B0503020204020204" pitchFamily="34" charset="-122"/>
            </a:endParaRPr>
          </a:p>
        </p:txBody>
      </p:sp>
      <p:graphicFrame>
        <p:nvGraphicFramePr>
          <p:cNvPr id="13" name="表格 12">
            <a:extLst>
              <a:ext uri="{FF2B5EF4-FFF2-40B4-BE49-F238E27FC236}">
                <a16:creationId xmlns:a16="http://schemas.microsoft.com/office/drawing/2014/main" id="{821AAC59-87C5-437C-A6EF-A3E8522865CF}"/>
              </a:ext>
            </a:extLst>
          </p:cNvPr>
          <p:cNvGraphicFramePr>
            <a:graphicFrameLocks noGrp="1"/>
          </p:cNvGraphicFramePr>
          <p:nvPr>
            <p:extLst>
              <p:ext uri="{D42A27DB-BD31-4B8C-83A1-F6EECF244321}">
                <p14:modId xmlns:p14="http://schemas.microsoft.com/office/powerpoint/2010/main" val="2478015726"/>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lumMod val="95000"/>
                            </a:schemeClr>
                          </a:solidFill>
                          <a:latin typeface="+mn-lt"/>
                          <a:ea typeface="+mn-ea"/>
                          <a:cs typeface="+mn-cs"/>
                        </a:rPr>
                        <a:t>4</a:t>
                      </a:r>
                      <a:r>
                        <a:rPr lang="en-US" altLang="zh-CN" sz="1200" b="1" kern="1200" baseline="30000" dirty="0">
                          <a:solidFill>
                            <a:schemeClr val="bg1">
                              <a:lumMod val="95000"/>
                            </a:schemeClr>
                          </a:solidFill>
                          <a:latin typeface="+mn-lt"/>
                          <a:ea typeface="+mn-ea"/>
                          <a:cs typeface="+mn-cs"/>
                        </a:rPr>
                        <a:t>TH  </a:t>
                      </a:r>
                      <a:r>
                        <a:rPr lang="zh-CN" altLang="en-US" sz="1200" b="1" kern="1200" dirty="0">
                          <a:solidFill>
                            <a:schemeClr val="bg1">
                              <a:lumMod val="95000"/>
                            </a:schemeClr>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5</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2356776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372024"/>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感谢倾听</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5E33A27-408D-433B-ADA4-0F0891F61FF4}"/>
              </a:ext>
            </a:extLst>
          </p:cNvPr>
          <p:cNvSpPr txBox="1"/>
          <p:nvPr/>
        </p:nvSpPr>
        <p:spPr>
          <a:xfrm>
            <a:off x="4546563" y="5241423"/>
            <a:ext cx="3562988"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汇报人</a:t>
            </a:r>
            <a:r>
              <a:rPr lang="en-US" altLang="zh-CN" dirty="0">
                <a:solidFill>
                  <a:srgbClr val="121212"/>
                </a:solidFill>
                <a:latin typeface="Microsoft Yahei" panose="020B0503020204020204" pitchFamily="34" charset="-122"/>
                <a:ea typeface="Microsoft Yahei" panose="020B0503020204020204" pitchFamily="34" charset="-122"/>
              </a:rPr>
              <a:t>:  51215901120 </a:t>
            </a:r>
            <a:r>
              <a:rPr lang="zh-CN" altLang="en-US" dirty="0">
                <a:solidFill>
                  <a:srgbClr val="121212"/>
                </a:solidFill>
                <a:latin typeface="Microsoft Yahei" panose="020B0503020204020204" pitchFamily="34" charset="-122"/>
                <a:ea typeface="Microsoft Yahei" panose="020B0503020204020204" pitchFamily="34" charset="-122"/>
              </a:rPr>
              <a:t>邓贵强</a:t>
            </a:r>
          </a:p>
        </p:txBody>
      </p:sp>
      <p:pic>
        <p:nvPicPr>
          <p:cNvPr id="15" name="图片 14">
            <a:extLst>
              <a:ext uri="{FF2B5EF4-FFF2-40B4-BE49-F238E27FC236}">
                <a16:creationId xmlns:a16="http://schemas.microsoft.com/office/drawing/2014/main" id="{4D75EF75-681B-404C-A811-79A0983C5B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pic>
        <p:nvPicPr>
          <p:cNvPr id="12" name="图片 11">
            <a:extLst>
              <a:ext uri="{FF2B5EF4-FFF2-40B4-BE49-F238E27FC236}">
                <a16:creationId xmlns:a16="http://schemas.microsoft.com/office/drawing/2014/main" id="{896BDC9B-A1ED-45E0-8A74-B31B2C695522}"/>
              </a:ext>
            </a:extLst>
          </p:cNvPr>
          <p:cNvPicPr>
            <a:picLocks noChangeAspect="1"/>
          </p:cNvPicPr>
          <p:nvPr/>
        </p:nvPicPr>
        <p:blipFill>
          <a:blip r:embed="rId4"/>
          <a:stretch>
            <a:fillRect/>
          </a:stretch>
        </p:blipFill>
        <p:spPr>
          <a:xfrm>
            <a:off x="779929" y="722537"/>
            <a:ext cx="3392179" cy="585137"/>
          </a:xfrm>
          <a:prstGeom prst="rect">
            <a:avLst/>
          </a:prstGeom>
        </p:spPr>
      </p:pic>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0" i="0">
                <a:effectLst/>
                <a:latin typeface="Microsoft Yahei" panose="020B0503020204020204" pitchFamily="34" charset="-122"/>
                <a:ea typeface="Microsoft Yahei" panose="020B0503020204020204" pitchFamily="34" charset="-122"/>
              </a:rPr>
              <a:t>实验部分</a:t>
            </a:r>
            <a:endParaRPr lang="zh-CN" altLang="en-US" sz="1800" dirty="0"/>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80" y="3105175"/>
            <a:ext cx="1530510" cy="461665"/>
          </a:xfrm>
          <a:prstGeom prst="rect">
            <a:avLst/>
          </a:prstGeom>
          <a:noFill/>
        </p:spPr>
        <p:txBody>
          <a:bodyPr wrap="square" rtlCol="0">
            <a:spAutoFit/>
          </a:bodyPr>
          <a:lstStyle/>
          <a:p>
            <a:pPr algn="ctr"/>
            <a:r>
              <a:rPr lang="zh-CN" altLang="en-US" sz="2400" b="0" i="0" dirty="0">
                <a:effectLst/>
                <a:latin typeface="Microsoft Yahei" panose="020B0503020204020204" pitchFamily="34" charset="-122"/>
                <a:ea typeface="Microsoft Yahei" panose="020B0503020204020204" pitchFamily="34" charset="-122"/>
              </a:rPr>
              <a:t>研究背景</a:t>
            </a:r>
            <a:endParaRPr lang="zh-CN" altLang="en-US" sz="2400" dirty="0">
              <a:latin typeface="FZZhengHeiS-DB-GB" panose="02000000000000000000" pitchFamily="2" charset="0"/>
              <a:ea typeface="FZZhengHeiS-DB-GB" panose="02000000000000000000" pitchFamily="2" charset="0"/>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相关工作</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72780" y="4347913"/>
            <a:ext cx="3235652" cy="461665"/>
          </a:xfrm>
          <a:prstGeom prst="rect">
            <a:avLst/>
          </a:prstGeom>
          <a:noFill/>
        </p:spPr>
        <p:txBody>
          <a:bodyPr wrap="square" rtlCol="0">
            <a:spAutoFit/>
          </a:bodyPr>
          <a:lstStyle/>
          <a:p>
            <a:r>
              <a:rPr lang="zh-CN" altLang="en-US" sz="2400" b="0" i="0" dirty="0">
                <a:effectLst/>
                <a:latin typeface="Microsoft Yahei" panose="020B0503020204020204" pitchFamily="34" charset="-122"/>
                <a:ea typeface="Microsoft Yahei" panose="020B0503020204020204" pitchFamily="34" charset="-122"/>
              </a:rPr>
              <a:t>本文主要工作和创新点</a:t>
            </a:r>
            <a:endParaRPr lang="zh-CN" altLang="en-US" sz="2400" dirty="0"/>
          </a:p>
        </p:txBody>
      </p:sp>
      <p:sp>
        <p:nvSpPr>
          <p:cNvPr id="18" name="椭圆 17"/>
          <p:cNvSpPr/>
          <p:nvPr/>
        </p:nvSpPr>
        <p:spPr>
          <a:xfrm>
            <a:off x="6495346" y="436404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r>
              <a:rPr lang="zh-CN" altLang="en-US" sz="2400" b="0" i="0" dirty="0">
                <a:effectLst/>
                <a:latin typeface="Microsoft Yahei" panose="020B0503020204020204" pitchFamily="34" charset="-122"/>
                <a:ea typeface="Microsoft Yahei" panose="020B0503020204020204" pitchFamily="34" charset="-122"/>
              </a:rPr>
              <a:t>模型部分</a:t>
            </a:r>
            <a:endParaRPr lang="zh-CN" altLang="en-US" sz="2400" dirty="0"/>
          </a:p>
        </p:txBody>
      </p:sp>
      <p:pic>
        <p:nvPicPr>
          <p:cNvPr id="22" name="图片 21">
            <a:extLst>
              <a:ext uri="{FF2B5EF4-FFF2-40B4-BE49-F238E27FC236}">
                <a16:creationId xmlns:a16="http://schemas.microsoft.com/office/drawing/2014/main" id="{D761598D-5A84-4278-ADE3-47B3204CB6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pic>
        <p:nvPicPr>
          <p:cNvPr id="23" name="图片 22">
            <a:extLst>
              <a:ext uri="{FF2B5EF4-FFF2-40B4-BE49-F238E27FC236}">
                <a16:creationId xmlns:a16="http://schemas.microsoft.com/office/drawing/2014/main" id="{350FA530-ACD6-4B61-826B-428659D83804}"/>
              </a:ext>
            </a:extLst>
          </p:cNvPr>
          <p:cNvPicPr>
            <a:picLocks noChangeAspect="1"/>
          </p:cNvPicPr>
          <p:nvPr/>
        </p:nvPicPr>
        <p:blipFill>
          <a:blip r:embed="rId4"/>
          <a:stretch>
            <a:fillRect/>
          </a:stretch>
        </p:blipFill>
        <p:spPr>
          <a:xfrm>
            <a:off x="704802" y="648497"/>
            <a:ext cx="3392179" cy="585137"/>
          </a:xfrm>
          <a:prstGeom prst="rect">
            <a:avLst/>
          </a:prstGeom>
        </p:spPr>
      </p:pic>
      <p:sp>
        <p:nvSpPr>
          <p:cNvPr id="21" name="椭圆 20">
            <a:extLst>
              <a:ext uri="{FF2B5EF4-FFF2-40B4-BE49-F238E27FC236}">
                <a16:creationId xmlns:a16="http://schemas.microsoft.com/office/drawing/2014/main" id="{E16ED307-DE81-40C5-8E50-B8173EE5A3CF}"/>
              </a:ext>
            </a:extLst>
          </p:cNvPr>
          <p:cNvSpPr/>
          <p:nvPr/>
        </p:nvSpPr>
        <p:spPr>
          <a:xfrm>
            <a:off x="1908282" y="5465746"/>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05</a:t>
            </a:r>
            <a:endParaRPr lang="zh-CN" altLang="en-US" sz="1200" b="1" dirty="0">
              <a:solidFill>
                <a:schemeClr val="bg1"/>
              </a:solidFill>
              <a:latin typeface="FuturaBookC" charset="-52"/>
            </a:endParaRPr>
          </a:p>
        </p:txBody>
      </p:sp>
      <p:sp>
        <p:nvSpPr>
          <p:cNvPr id="24" name="文本框 23">
            <a:extLst>
              <a:ext uri="{FF2B5EF4-FFF2-40B4-BE49-F238E27FC236}">
                <a16:creationId xmlns:a16="http://schemas.microsoft.com/office/drawing/2014/main" id="{9E691F07-C690-4216-B8F6-B4FD60A9F1A2}"/>
              </a:ext>
            </a:extLst>
          </p:cNvPr>
          <p:cNvSpPr txBox="1"/>
          <p:nvPr/>
        </p:nvSpPr>
        <p:spPr>
          <a:xfrm>
            <a:off x="2672778" y="5449617"/>
            <a:ext cx="3701845" cy="461665"/>
          </a:xfrm>
          <a:prstGeom prst="rect">
            <a:avLst/>
          </a:prstGeom>
          <a:noFill/>
        </p:spPr>
        <p:txBody>
          <a:bodyPr wrap="square" rtlCol="0">
            <a:spAutoFit/>
          </a:bodyPr>
          <a:lstStyle/>
          <a:p>
            <a:r>
              <a:rPr lang="zh-CN" altLang="en-US" sz="2400" dirty="0">
                <a:latin typeface="Microsoft Yahei" panose="020B0503020204020204" pitchFamily="34" charset="-122"/>
                <a:ea typeface="Microsoft Yahei" panose="020B0503020204020204" pitchFamily="34" charset="-122"/>
              </a:rPr>
              <a:t>实验</a:t>
            </a:r>
            <a:r>
              <a:rPr lang="zh-CN" altLang="en-US" sz="2400" b="0" i="0" dirty="0">
                <a:effectLst/>
                <a:latin typeface="Microsoft Yahei" panose="020B0503020204020204" pitchFamily="34" charset="-122"/>
                <a:ea typeface="Microsoft Yahei" panose="020B0503020204020204" pitchFamily="34" charset="-122"/>
              </a:rPr>
              <a:t>部分</a:t>
            </a:r>
            <a:endParaRPr lang="zh-CN" altLang="en-US" sz="2400" dirty="0"/>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1812561" cy="523220"/>
          </a:xfrm>
          <a:prstGeom prst="rect">
            <a:avLst/>
          </a:prstGeom>
          <a:noFill/>
        </p:spPr>
        <p:txBody>
          <a:bodyPr wrap="square" rtlCol="0">
            <a:spAutoFit/>
          </a:bodyPr>
          <a:lstStyle/>
          <a:p>
            <a:pPr algn="ctr"/>
            <a:r>
              <a:rPr lang="zh-CN" altLang="en-US" sz="2800" b="0" i="0" dirty="0">
                <a:effectLst/>
                <a:latin typeface="Microsoft Yahei" panose="020B0503020204020204" pitchFamily="34" charset="-122"/>
                <a:ea typeface="Microsoft Yahei" panose="020B0503020204020204" pitchFamily="34" charset="-122"/>
              </a:rPr>
              <a:t>研究背景</a:t>
            </a:r>
            <a:endParaRPr lang="zh-CN" altLang="en-US" sz="2800" dirty="0">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213337" y="1278962"/>
            <a:ext cx="5169878" cy="923330"/>
          </a:xfrm>
          <a:prstGeom prst="rect">
            <a:avLst/>
          </a:prstGeom>
          <a:noFill/>
        </p:spPr>
        <p:txBody>
          <a:bodyPr wrap="square" rtlCol="0">
            <a:spAutoFit/>
          </a:bodyPr>
          <a:lstStyle/>
          <a:p>
            <a:pPr algn="l"/>
            <a:r>
              <a:rPr lang="zh-CN" altLang="en-US" b="1" dirty="0">
                <a:solidFill>
                  <a:srgbClr val="4D4D4D"/>
                </a:solidFill>
                <a:latin typeface="Microsoft Yahei" panose="020B0503020204020204" pitchFamily="34" charset="-122"/>
                <a:ea typeface="Microsoft Yahei" panose="020B0503020204020204" pitchFamily="34" charset="-122"/>
              </a:rPr>
              <a:t>研究领域</a:t>
            </a:r>
            <a:r>
              <a:rPr lang="zh-CN" altLang="en-US" b="1" i="0" dirty="0">
                <a:solidFill>
                  <a:srgbClr val="4D4D4D"/>
                </a:solidFill>
                <a:effectLst/>
                <a:latin typeface="Microsoft Yahei" panose="020B0503020204020204" pitchFamily="34" charset="-122"/>
                <a:ea typeface="Microsoft Yahei" panose="020B0503020204020204" pitchFamily="34" charset="-122"/>
              </a:rPr>
              <a:t>：</a:t>
            </a:r>
            <a:endParaRPr lang="zh-CN" altLang="en-US" b="0" i="0" dirty="0">
              <a:solidFill>
                <a:srgbClr val="4D4D4D"/>
              </a:solidFill>
              <a:effectLst/>
              <a:latin typeface="Microsoft Yahei" panose="020B0503020204020204" pitchFamily="34" charset="-122"/>
              <a:ea typeface="Microsoft Yahei" panose="020B0503020204020204" pitchFamily="34" charset="-122"/>
            </a:endParaRPr>
          </a:p>
          <a:p>
            <a:r>
              <a:rPr lang="zh-CN" altLang="en-US" b="0" i="0" dirty="0">
                <a:solidFill>
                  <a:srgbClr val="121212"/>
                </a:solidFill>
                <a:effectLst/>
                <a:latin typeface="Microsoft Yahei" panose="020B0503020204020204" pitchFamily="34" charset="-122"/>
                <a:ea typeface="Microsoft Yahei" panose="020B0503020204020204" pitchFamily="34" charset="-122"/>
              </a:rPr>
              <a:t>任务型对话系统</a:t>
            </a:r>
            <a:endParaRPr lang="zh-CN" altLang="en-US" dirty="0"/>
          </a:p>
          <a:p>
            <a:pPr algn="l"/>
            <a:endParaRPr lang="zh-CN" altLang="en-US" dirty="0">
              <a:solidFill>
                <a:srgbClr val="121212"/>
              </a:solidFill>
              <a:latin typeface="Microsoft Yahei" panose="020B0503020204020204" pitchFamily="34" charset="-122"/>
              <a:ea typeface="Microsoft Yahei" panose="020B0503020204020204" pitchFamily="34" charset="-122"/>
            </a:endParaRPr>
          </a:p>
        </p:txBody>
      </p: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1" name="文本框 10">
            <a:extLst>
              <a:ext uri="{FF2B5EF4-FFF2-40B4-BE49-F238E27FC236}">
                <a16:creationId xmlns:a16="http://schemas.microsoft.com/office/drawing/2014/main" id="{3EB7443C-F63A-4A90-ADCC-4343125C714C}"/>
              </a:ext>
            </a:extLst>
          </p:cNvPr>
          <p:cNvSpPr txBox="1"/>
          <p:nvPr/>
        </p:nvSpPr>
        <p:spPr>
          <a:xfrm>
            <a:off x="5600698" y="1231106"/>
            <a:ext cx="6107184" cy="646331"/>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任务型对话系统的目标：</a:t>
            </a:r>
            <a:br>
              <a:rPr lang="zh-CN" altLang="en-US" dirty="0"/>
            </a:br>
            <a:r>
              <a:rPr lang="zh-CN" altLang="en-US" dirty="0">
                <a:solidFill>
                  <a:srgbClr val="121212"/>
                </a:solidFill>
                <a:latin typeface="Microsoft Yahei" panose="020B0503020204020204" pitchFamily="34" charset="-122"/>
                <a:ea typeface="Microsoft Yahei" panose="020B0503020204020204" pitchFamily="34" charset="-122"/>
              </a:rPr>
              <a:t>旨在帮助用户完成特定领域中的某些任务</a:t>
            </a:r>
          </a:p>
        </p:txBody>
      </p:sp>
      <p:sp>
        <p:nvSpPr>
          <p:cNvPr id="14" name="文本框 13">
            <a:extLst>
              <a:ext uri="{FF2B5EF4-FFF2-40B4-BE49-F238E27FC236}">
                <a16:creationId xmlns:a16="http://schemas.microsoft.com/office/drawing/2014/main" id="{DBE04520-686F-4833-9261-FA17D87B2DA6}"/>
              </a:ext>
            </a:extLst>
          </p:cNvPr>
          <p:cNvSpPr txBox="1"/>
          <p:nvPr/>
        </p:nvSpPr>
        <p:spPr>
          <a:xfrm>
            <a:off x="1213337" y="2418017"/>
            <a:ext cx="5646859" cy="923330"/>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任务型对话系统的一般结构：</a:t>
            </a:r>
            <a:br>
              <a:rPr lang="zh-CN" altLang="en-US" b="1" dirty="0">
                <a:solidFill>
                  <a:srgbClr val="4D4D4D"/>
                </a:solidFill>
                <a:latin typeface="Microsoft Yahei" panose="020B0503020204020204" pitchFamily="34" charset="-122"/>
                <a:ea typeface="Microsoft Yahei" panose="020B0503020204020204" pitchFamily="34" charset="-122"/>
              </a:rPr>
            </a:br>
            <a:r>
              <a:rPr lang="zh-CN" altLang="en-US" dirty="0">
                <a:solidFill>
                  <a:srgbClr val="121212"/>
                </a:solidFill>
                <a:latin typeface="Microsoft Yahei" panose="020B0503020204020204" pitchFamily="34" charset="-122"/>
                <a:ea typeface="Microsoft Yahei" panose="020B0503020204020204" pitchFamily="34" charset="-122"/>
              </a:rPr>
              <a:t>任务型对话系统从体系结构分类大致可分为两类</a:t>
            </a:r>
            <a:r>
              <a:rPr lang="en-US" altLang="zh-CN" dirty="0">
                <a:solidFill>
                  <a:srgbClr val="121212"/>
                </a:solidFill>
                <a:latin typeface="Microsoft Yahei" panose="020B0503020204020204" pitchFamily="34" charset="-122"/>
                <a:ea typeface="Microsoft Yahei" panose="020B0503020204020204" pitchFamily="34" charset="-122"/>
              </a:rPr>
              <a:t>: pipeline </a:t>
            </a:r>
            <a:r>
              <a:rPr lang="zh-CN" altLang="en-US" dirty="0">
                <a:solidFill>
                  <a:srgbClr val="121212"/>
                </a:solidFill>
                <a:latin typeface="Microsoft Yahei" panose="020B0503020204020204" pitchFamily="34" charset="-122"/>
                <a:ea typeface="Microsoft Yahei" panose="020B0503020204020204" pitchFamily="34" charset="-122"/>
              </a:rPr>
              <a:t>和 </a:t>
            </a:r>
            <a:r>
              <a:rPr lang="en-US" altLang="zh-CN" dirty="0">
                <a:solidFill>
                  <a:srgbClr val="121212"/>
                </a:solidFill>
                <a:latin typeface="Microsoft Yahei" panose="020B0503020204020204" pitchFamily="34" charset="-122"/>
                <a:ea typeface="Microsoft Yahei" panose="020B0503020204020204" pitchFamily="34" charset="-122"/>
              </a:rPr>
              <a:t>end-to-end</a:t>
            </a:r>
            <a:endParaRPr lang="zh-CN" altLang="en-US" dirty="0">
              <a:solidFill>
                <a:srgbClr val="121212"/>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102640CA-3076-4B78-A0E1-6AF90F7E63DF}"/>
              </a:ext>
            </a:extLst>
          </p:cNvPr>
          <p:cNvSpPr txBox="1"/>
          <p:nvPr/>
        </p:nvSpPr>
        <p:spPr>
          <a:xfrm>
            <a:off x="1213337" y="3810490"/>
            <a:ext cx="10422571" cy="1200329"/>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在</a:t>
            </a:r>
            <a:r>
              <a:rPr lang="en-US" altLang="zh-CN" b="1" dirty="0">
                <a:solidFill>
                  <a:srgbClr val="4D4D4D"/>
                </a:solidFill>
                <a:latin typeface="Microsoft Yahei" panose="020B0503020204020204" pitchFamily="34" charset="-122"/>
                <a:ea typeface="Microsoft Yahei" panose="020B0503020204020204" pitchFamily="34" charset="-122"/>
              </a:rPr>
              <a:t>pipeline</a:t>
            </a:r>
            <a:r>
              <a:rPr lang="zh-CN" altLang="en-US" b="1" dirty="0">
                <a:solidFill>
                  <a:srgbClr val="4D4D4D"/>
                </a:solidFill>
                <a:latin typeface="Microsoft Yahei" panose="020B0503020204020204" pitchFamily="34" charset="-122"/>
                <a:ea typeface="Microsoft Yahei" panose="020B0503020204020204" pitchFamily="34" charset="-122"/>
              </a:rPr>
              <a:t>的方法中</a:t>
            </a:r>
            <a:endParaRPr lang="en-US" altLang="zh-CN" b="1" dirty="0">
              <a:solidFill>
                <a:srgbClr val="121212"/>
              </a:solidFill>
              <a:latin typeface="Microsoft Yahei" panose="020B0503020204020204" pitchFamily="34" charset="-122"/>
              <a:ea typeface="Microsoft Yahei" panose="020B0503020204020204" pitchFamily="34" charset="-122"/>
            </a:endParaRPr>
          </a:p>
          <a:p>
            <a:r>
              <a:rPr lang="zh-CN" altLang="en-US" b="0" i="0" dirty="0">
                <a:solidFill>
                  <a:srgbClr val="121212"/>
                </a:solidFill>
                <a:effectLst/>
                <a:latin typeface="Microsoft Yahei" panose="020B0503020204020204" pitchFamily="34" charset="-122"/>
                <a:ea typeface="Microsoft Yahei" panose="020B0503020204020204" pitchFamily="34" charset="-122"/>
              </a:rPr>
              <a:t>模型通常由几个组件组成</a:t>
            </a:r>
            <a:r>
              <a:rPr lang="en-US" altLang="zh-CN" b="0" i="0" dirty="0">
                <a:solidFill>
                  <a:srgbClr val="121212"/>
                </a:solidFill>
                <a:effectLst/>
                <a:latin typeface="Microsoft Yahei" panose="020B0503020204020204" pitchFamily="34" charset="-122"/>
                <a:ea typeface="Microsoft Yahei" panose="020B0503020204020204" pitchFamily="34" charset="-122"/>
              </a:rPr>
              <a:t>:</a:t>
            </a:r>
            <a:br>
              <a:rPr lang="zh-CN" altLang="en-US" dirty="0"/>
            </a:br>
            <a:r>
              <a:rPr lang="zh-CN" altLang="en-US" b="0" i="0" dirty="0">
                <a:solidFill>
                  <a:srgbClr val="121212"/>
                </a:solidFill>
                <a:effectLst/>
                <a:latin typeface="Microsoft Yahei" panose="020B0503020204020204" pitchFamily="34" charset="-122"/>
                <a:ea typeface="Microsoft Yahei" panose="020B0503020204020204" pitchFamily="34" charset="-122"/>
              </a:rPr>
              <a:t>自然语言理解</a:t>
            </a:r>
            <a:r>
              <a:rPr lang="en-US" altLang="zh-CN" b="0" i="0" dirty="0">
                <a:solidFill>
                  <a:srgbClr val="121212"/>
                </a:solidFill>
                <a:effectLst/>
                <a:latin typeface="Microsoft Yahei" panose="020B0503020204020204" pitchFamily="34" charset="-122"/>
                <a:ea typeface="Microsoft Yahei" panose="020B0503020204020204" pitchFamily="34" charset="-122"/>
              </a:rPr>
              <a:t>(NLU)</a:t>
            </a:r>
            <a:r>
              <a:rPr lang="zh-CN" altLang="en-US" b="0" i="0" dirty="0">
                <a:solidFill>
                  <a:srgbClr val="121212"/>
                </a:solidFill>
                <a:effectLst/>
                <a:latin typeface="Microsoft Yahei" panose="020B0503020204020204" pitchFamily="34" charset="-122"/>
                <a:ea typeface="Microsoft Yahei" panose="020B0503020204020204" pitchFamily="34" charset="-122"/>
              </a:rPr>
              <a:t>、对话框状态跟踪</a:t>
            </a:r>
            <a:r>
              <a:rPr lang="en-US" altLang="zh-CN" b="0" i="0" dirty="0">
                <a:solidFill>
                  <a:srgbClr val="121212"/>
                </a:solidFill>
                <a:effectLst/>
                <a:latin typeface="Microsoft Yahei" panose="020B0503020204020204" pitchFamily="34" charset="-122"/>
                <a:ea typeface="Microsoft Yahei" panose="020B0503020204020204" pitchFamily="34" charset="-122"/>
              </a:rPr>
              <a:t>(DST)</a:t>
            </a:r>
            <a:r>
              <a:rPr lang="zh-CN" altLang="en-US" b="0" i="0" dirty="0">
                <a:solidFill>
                  <a:srgbClr val="121212"/>
                </a:solidFill>
                <a:effectLst/>
                <a:latin typeface="Microsoft Yahei" panose="020B0503020204020204" pitchFamily="34" charset="-122"/>
                <a:ea typeface="Microsoft Yahei" panose="020B0503020204020204" pitchFamily="34" charset="-122"/>
              </a:rPr>
              <a:t>、对话框策略</a:t>
            </a:r>
            <a:r>
              <a:rPr lang="en-US" altLang="zh-CN" b="0" i="0" dirty="0">
                <a:solidFill>
                  <a:srgbClr val="121212"/>
                </a:solidFill>
                <a:effectLst/>
                <a:latin typeface="Microsoft Yahei" panose="020B0503020204020204" pitchFamily="34" charset="-122"/>
                <a:ea typeface="Microsoft Yahei" panose="020B0503020204020204" pitchFamily="34" charset="-122"/>
              </a:rPr>
              <a:t>(Dialog Policy)</a:t>
            </a:r>
            <a:r>
              <a:rPr lang="zh-CN" altLang="en-US" b="0" i="0" dirty="0">
                <a:solidFill>
                  <a:srgbClr val="121212"/>
                </a:solidFill>
                <a:effectLst/>
                <a:latin typeface="Microsoft Yahei" panose="020B0503020204020204" pitchFamily="34" charset="-122"/>
                <a:ea typeface="Microsoft Yahei" panose="020B0503020204020204" pitchFamily="34" charset="-122"/>
              </a:rPr>
              <a:t>和自然语言生成</a:t>
            </a:r>
            <a:r>
              <a:rPr lang="en-US" altLang="zh-CN" b="0" i="0" dirty="0">
                <a:solidFill>
                  <a:srgbClr val="121212"/>
                </a:solidFill>
                <a:effectLst/>
                <a:latin typeface="Microsoft Yahei" panose="020B0503020204020204" pitchFamily="34" charset="-122"/>
                <a:ea typeface="Microsoft Yahei" panose="020B0503020204020204" pitchFamily="34" charset="-122"/>
              </a:rPr>
              <a:t>(NLG)</a:t>
            </a:r>
          </a:p>
          <a:p>
            <a:r>
              <a:rPr lang="zh-CN" altLang="en-US" b="0" i="0" dirty="0">
                <a:solidFill>
                  <a:srgbClr val="121212"/>
                </a:solidFill>
                <a:effectLst/>
                <a:latin typeface="Microsoft Yahei" panose="020B0503020204020204" pitchFamily="34" charset="-122"/>
                <a:ea typeface="Microsoft Yahei" panose="020B0503020204020204" pitchFamily="34" charset="-122"/>
              </a:rPr>
              <a:t>它们以流水线的方式组合在一起</a:t>
            </a:r>
            <a:endParaRPr lang="zh-CN" altLang="en-US" dirty="0"/>
          </a:p>
        </p:txBody>
      </p:sp>
      <p:sp>
        <p:nvSpPr>
          <p:cNvPr id="19" name="文本框 18">
            <a:extLst>
              <a:ext uri="{FF2B5EF4-FFF2-40B4-BE49-F238E27FC236}">
                <a16:creationId xmlns:a16="http://schemas.microsoft.com/office/drawing/2014/main" id="{50EE8B67-2DD6-416D-B94E-5CB5733BC970}"/>
              </a:ext>
            </a:extLst>
          </p:cNvPr>
          <p:cNvSpPr txBox="1"/>
          <p:nvPr/>
        </p:nvSpPr>
        <p:spPr>
          <a:xfrm>
            <a:off x="1213337" y="5274400"/>
            <a:ext cx="5646859" cy="1200329"/>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在 </a:t>
            </a:r>
            <a:r>
              <a:rPr lang="en-US" altLang="zh-CN" b="1" dirty="0">
                <a:solidFill>
                  <a:srgbClr val="4D4D4D"/>
                </a:solidFill>
                <a:latin typeface="Microsoft Yahei" panose="020B0503020204020204" pitchFamily="34" charset="-122"/>
                <a:ea typeface="Microsoft Yahei" panose="020B0503020204020204" pitchFamily="34" charset="-122"/>
              </a:rPr>
              <a:t>end-to-end</a:t>
            </a:r>
            <a:r>
              <a:rPr lang="zh-CN" altLang="en-US" b="1" dirty="0">
                <a:solidFill>
                  <a:srgbClr val="4D4D4D"/>
                </a:solidFill>
                <a:latin typeface="Microsoft Yahei" panose="020B0503020204020204" pitchFamily="34" charset="-122"/>
                <a:ea typeface="Microsoft Yahei" panose="020B0503020204020204" pitchFamily="34" charset="-122"/>
              </a:rPr>
              <a:t>的方法中</a:t>
            </a:r>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b="0" i="0" dirty="0">
                <a:solidFill>
                  <a:srgbClr val="121212"/>
                </a:solidFill>
                <a:effectLst/>
                <a:latin typeface="Microsoft Yahei" panose="020B0503020204020204" pitchFamily="34" charset="-122"/>
                <a:ea typeface="Microsoft Yahei" panose="020B0503020204020204" pitchFamily="34" charset="-122"/>
              </a:rPr>
              <a:t>对话系统以端到端方式进行训练，而不指定每个单独的组件。通常端到端方法的训练过程被表述为：在给定对话上下文和后端知识库的情况下生成的系统应答</a:t>
            </a:r>
            <a:endParaRPr lang="zh-CN" altLang="en-US" dirty="0"/>
          </a:p>
        </p:txBody>
      </p:sp>
      <p:pic>
        <p:nvPicPr>
          <p:cNvPr id="1026" name="Picture 2" descr="image">
            <a:extLst>
              <a:ext uri="{FF2B5EF4-FFF2-40B4-BE49-F238E27FC236}">
                <a16:creationId xmlns:a16="http://schemas.microsoft.com/office/drawing/2014/main" id="{A5674856-2447-497A-B775-081A5EC96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223" y="1944213"/>
            <a:ext cx="3757864" cy="1989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51097330-B2E1-4746-9D65-A10DAA6FF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9582" y="5010819"/>
            <a:ext cx="3653026" cy="15868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表格 20">
            <a:extLst>
              <a:ext uri="{FF2B5EF4-FFF2-40B4-BE49-F238E27FC236}">
                <a16:creationId xmlns:a16="http://schemas.microsoft.com/office/drawing/2014/main" id="{78577829-30E0-4963-AE63-EBC7F01299C2}"/>
              </a:ext>
            </a:extLst>
          </p:cNvPr>
          <p:cNvGraphicFramePr>
            <a:graphicFrameLocks noGrp="1"/>
          </p:cNvGraphicFramePr>
          <p:nvPr>
            <p:extLst>
              <p:ext uri="{D42A27DB-BD31-4B8C-83A1-F6EECF244321}">
                <p14:modId xmlns:p14="http://schemas.microsoft.com/office/powerpoint/2010/main" val="553259203"/>
              </p:ext>
            </p:extLst>
          </p:nvPr>
        </p:nvGraphicFramePr>
        <p:xfrm>
          <a:off x="0" y="6594231"/>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191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accent4">
                              <a:lumMod val="60000"/>
                              <a:lumOff val="40000"/>
                            </a:schemeClr>
                          </a:solidFill>
                        </a:rPr>
                        <a:t>1</a:t>
                      </a:r>
                      <a:r>
                        <a:rPr lang="en-US" altLang="zh-CN" sz="1200" b="1" baseline="30000" dirty="0">
                          <a:solidFill>
                            <a:schemeClr val="accent4">
                              <a:lumMod val="60000"/>
                              <a:lumOff val="40000"/>
                            </a:schemeClr>
                          </a:solidFill>
                        </a:rPr>
                        <a:t>ST</a:t>
                      </a:r>
                      <a:r>
                        <a:rPr lang="zh-CN" altLang="en-US" sz="1200" b="1" dirty="0">
                          <a:solidFill>
                            <a:schemeClr val="accent4">
                              <a:lumMod val="60000"/>
                              <a:lumOff val="40000"/>
                            </a:schemeClr>
                          </a:solidFill>
                        </a:rPr>
                        <a:t> </a:t>
                      </a:r>
                      <a:r>
                        <a:rPr lang="zh-CN" altLang="en-US" sz="1200" b="1" kern="1200" dirty="0">
                          <a:solidFill>
                            <a:schemeClr val="accent4">
                              <a:lumMod val="60000"/>
                              <a:lumOff val="40000"/>
                            </a:schemeClr>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lt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4</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1812561" cy="523220"/>
          </a:xfrm>
          <a:prstGeom prst="rect">
            <a:avLst/>
          </a:prstGeom>
          <a:noFill/>
        </p:spPr>
        <p:txBody>
          <a:bodyPr wrap="square" rtlCol="0">
            <a:spAutoFit/>
          </a:bodyPr>
          <a:lstStyle/>
          <a:p>
            <a:pPr algn="ctr"/>
            <a:r>
              <a:rPr lang="zh-CN" altLang="en-US" sz="2800" b="0" i="0" dirty="0">
                <a:effectLst/>
                <a:latin typeface="Microsoft Yahei" panose="020B0503020204020204" pitchFamily="34" charset="-122"/>
                <a:ea typeface="Microsoft Yahei" panose="020B0503020204020204" pitchFamily="34" charset="-122"/>
              </a:rPr>
              <a:t>研究背景</a:t>
            </a:r>
            <a:endParaRPr lang="zh-CN" altLang="en-US" sz="2800" dirty="0">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5" name="文本框 14">
            <a:extLst>
              <a:ext uri="{FF2B5EF4-FFF2-40B4-BE49-F238E27FC236}">
                <a16:creationId xmlns:a16="http://schemas.microsoft.com/office/drawing/2014/main" id="{6730E1B6-B234-47F7-A83A-B07E38CAB1A3}"/>
              </a:ext>
            </a:extLst>
          </p:cNvPr>
          <p:cNvSpPr txBox="1"/>
          <p:nvPr/>
        </p:nvSpPr>
        <p:spPr>
          <a:xfrm>
            <a:off x="1105632" y="3809427"/>
            <a:ext cx="9752868" cy="2031325"/>
          </a:xfrm>
          <a:prstGeom prst="rect">
            <a:avLst/>
          </a:prstGeom>
          <a:noFill/>
        </p:spPr>
        <p:txBody>
          <a:bodyPr wrap="square">
            <a:spAutoFit/>
          </a:bodyPr>
          <a:lstStyle/>
          <a:p>
            <a:pPr algn="l"/>
            <a:r>
              <a:rPr lang="zh-CN" altLang="en-US" b="1" dirty="0">
                <a:solidFill>
                  <a:srgbClr val="4D4D4D"/>
                </a:solidFill>
                <a:latin typeface="Microsoft Yahei" panose="020B0503020204020204" pitchFamily="34" charset="-122"/>
                <a:ea typeface="Microsoft Yahei" panose="020B0503020204020204" pitchFamily="34" charset="-122"/>
              </a:rPr>
              <a:t>此领域目前难点和挑战：</a:t>
            </a:r>
            <a:br>
              <a:rPr lang="zh-CN" altLang="en-US" dirty="0"/>
            </a:b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1</a:t>
            </a:r>
            <a:r>
              <a:rPr lang="zh-CN" altLang="en-US" dirty="0">
                <a:solidFill>
                  <a:srgbClr val="121212"/>
                </a:solidFill>
                <a:latin typeface="Microsoft Yahei" panose="020B0503020204020204" pitchFamily="34" charset="-122"/>
                <a:ea typeface="Microsoft Yahei" panose="020B0503020204020204" pitchFamily="34" charset="-122"/>
              </a:rPr>
              <a:t>）如何提高数据使用效率，在资源不足的情况下对任务型对话系统进行建模；</a:t>
            </a:r>
          </a:p>
          <a:p>
            <a:pPr algn="l"/>
            <a:endParaRPr lang="en-US" altLang="zh-CN" dirty="0">
              <a:solidFill>
                <a:srgbClr val="121212"/>
              </a:solidFill>
              <a:latin typeface="Microsoft Yahei" panose="020B0503020204020204" pitchFamily="34" charset="-122"/>
              <a:ea typeface="Microsoft Yahei" panose="020B0503020204020204" pitchFamily="34" charset="-122"/>
            </a:endParaRPr>
          </a:p>
          <a:p>
            <a:pPr algn="l"/>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2</a:t>
            </a:r>
            <a:r>
              <a:rPr lang="zh-CN" altLang="en-US" dirty="0">
                <a:solidFill>
                  <a:srgbClr val="121212"/>
                </a:solidFill>
                <a:latin typeface="Microsoft Yahei" panose="020B0503020204020204" pitchFamily="34" charset="-122"/>
                <a:ea typeface="Microsoft Yahei" panose="020B0503020204020204" pitchFamily="34" charset="-122"/>
              </a:rPr>
              <a:t>）如何为多轮对话的对话策略进行建模，使其在任务完成上表现的更好；</a:t>
            </a:r>
          </a:p>
          <a:p>
            <a:pPr algn="l"/>
            <a:endParaRPr lang="en-US" altLang="zh-CN" dirty="0">
              <a:solidFill>
                <a:srgbClr val="121212"/>
              </a:solidFill>
              <a:latin typeface="Microsoft Yahei" panose="020B0503020204020204" pitchFamily="34" charset="-122"/>
              <a:ea typeface="Microsoft Yahei" panose="020B0503020204020204" pitchFamily="34" charset="-122"/>
            </a:endParaRPr>
          </a:p>
          <a:p>
            <a:pPr algn="l"/>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3</a:t>
            </a:r>
            <a:r>
              <a:rPr lang="zh-CN" altLang="en-US" dirty="0">
                <a:solidFill>
                  <a:srgbClr val="121212"/>
                </a:solidFill>
                <a:latin typeface="Microsoft Yahei" panose="020B0503020204020204" pitchFamily="34" charset="-122"/>
                <a:ea typeface="Microsoft Yahei" panose="020B0503020204020204" pitchFamily="34" charset="-122"/>
              </a:rPr>
              <a:t>） 如何将领域的本体知识集成到</a:t>
            </a:r>
            <a:r>
              <a:rPr lang="en-US" altLang="zh-CN" dirty="0">
                <a:solidFill>
                  <a:srgbClr val="121212"/>
                </a:solidFill>
                <a:latin typeface="Microsoft Yahei" panose="020B0503020204020204" pitchFamily="34" charset="-122"/>
                <a:ea typeface="Microsoft Yahei" panose="020B0503020204020204" pitchFamily="34" charset="-122"/>
              </a:rPr>
              <a:t>pipeline</a:t>
            </a:r>
            <a:r>
              <a:rPr lang="zh-CN" altLang="en-US" dirty="0">
                <a:solidFill>
                  <a:srgbClr val="121212"/>
                </a:solidFill>
                <a:latin typeface="Microsoft Yahei" panose="020B0503020204020204" pitchFamily="34" charset="-122"/>
                <a:ea typeface="Microsoft Yahei" panose="020B0503020204020204" pitchFamily="34" charset="-122"/>
              </a:rPr>
              <a:t>模型和端到端模型中。</a:t>
            </a:r>
          </a:p>
          <a:p>
            <a:endParaRPr lang="zh-CN" altLang="en-US" dirty="0">
              <a:solidFill>
                <a:srgbClr val="121212"/>
              </a:solidFill>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13740823-7665-41A1-94CC-0F89D2767A74}"/>
              </a:ext>
            </a:extLst>
          </p:cNvPr>
          <p:cNvSpPr txBox="1"/>
          <p:nvPr/>
        </p:nvSpPr>
        <p:spPr>
          <a:xfrm>
            <a:off x="1105632" y="1501223"/>
            <a:ext cx="6097464" cy="1754326"/>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此领域的价值</a:t>
            </a:r>
            <a:endParaRPr lang="en-US" altLang="zh-CN" b="1" dirty="0">
              <a:solidFill>
                <a:srgbClr val="4D4D4D"/>
              </a:solidFill>
              <a:latin typeface="Microsoft Yahei" panose="020B0503020204020204" pitchFamily="34" charset="-122"/>
              <a:ea typeface="Microsoft Yahei" panose="020B0503020204020204" pitchFamily="34" charset="-122"/>
            </a:endParaRPr>
          </a:p>
          <a:p>
            <a:r>
              <a:rPr lang="en-US" altLang="zh-CN" b="0" i="0" dirty="0">
                <a:solidFill>
                  <a:srgbClr val="121212"/>
                </a:solidFill>
                <a:effectLst/>
                <a:latin typeface="Microsoft Yahei" panose="020B0503020204020204" pitchFamily="34" charset="-122"/>
                <a:ea typeface="Microsoft Yahei" panose="020B0503020204020204" pitchFamily="34" charset="-122"/>
              </a:rPr>
              <a:t>1.</a:t>
            </a:r>
            <a:r>
              <a:rPr lang="zh-CN" altLang="en-US" b="0" i="0" dirty="0">
                <a:solidFill>
                  <a:srgbClr val="121212"/>
                </a:solidFill>
                <a:effectLst/>
                <a:latin typeface="Microsoft Yahei" panose="020B0503020204020204" pitchFamily="34" charset="-122"/>
                <a:ea typeface="Microsoft Yahei" panose="020B0503020204020204" pitchFamily="34" charset="-122"/>
              </a:rPr>
              <a:t>人机对话技术是人工智能领域的重要研究内容</a:t>
            </a:r>
            <a:endParaRPr lang="en-US" altLang="zh-CN" b="0" i="0" dirty="0">
              <a:solidFill>
                <a:srgbClr val="121212"/>
              </a:solidFill>
              <a:effectLst/>
              <a:latin typeface="Microsoft Yahei" panose="020B0503020204020204" pitchFamily="34" charset="-122"/>
              <a:ea typeface="Microsoft Yahei" panose="020B0503020204020204" pitchFamily="34" charset="-122"/>
            </a:endParaRPr>
          </a:p>
          <a:p>
            <a:endParaRPr lang="en-US" altLang="zh-CN" b="0" i="0" dirty="0">
              <a:solidFill>
                <a:srgbClr val="121212"/>
              </a:solidFill>
              <a:effectLst/>
              <a:latin typeface="Microsoft Yahei" panose="020B0503020204020204" pitchFamily="34" charset="-122"/>
              <a:ea typeface="Microsoft Yahei" panose="020B0503020204020204" pitchFamily="34" charset="-122"/>
            </a:endParaRPr>
          </a:p>
          <a:p>
            <a:r>
              <a:rPr lang="en-US" altLang="zh-CN" b="0" i="0" dirty="0">
                <a:solidFill>
                  <a:srgbClr val="121212"/>
                </a:solidFill>
                <a:effectLst/>
                <a:latin typeface="Microsoft Yahei" panose="020B0503020204020204" pitchFamily="34" charset="-122"/>
                <a:ea typeface="Microsoft Yahei" panose="020B0503020204020204" pitchFamily="34" charset="-122"/>
              </a:rPr>
              <a:t>2.</a:t>
            </a:r>
            <a:r>
              <a:rPr lang="zh-CN" altLang="en-US" b="0" i="0" dirty="0">
                <a:solidFill>
                  <a:srgbClr val="121212"/>
                </a:solidFill>
                <a:effectLst/>
                <a:latin typeface="Microsoft Yahei" panose="020B0503020204020204" pitchFamily="34" charset="-122"/>
                <a:ea typeface="Microsoft Yahei" panose="020B0503020204020204" pitchFamily="34" charset="-122"/>
              </a:rPr>
              <a:t>是人与机器的一种新型交互方式</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b="0" i="0" dirty="0">
              <a:solidFill>
                <a:srgbClr val="121212"/>
              </a:solidFill>
              <a:effectLst/>
              <a:latin typeface="Microsoft Yahei" panose="020B0503020204020204" pitchFamily="34" charset="-122"/>
              <a:ea typeface="Microsoft Yahei" panose="020B0503020204020204" pitchFamily="34" charset="-122"/>
            </a:endParaRPr>
          </a:p>
          <a:p>
            <a:r>
              <a:rPr lang="en-US" altLang="zh-CN" b="0" i="0" dirty="0">
                <a:solidFill>
                  <a:srgbClr val="121212"/>
                </a:solidFill>
                <a:effectLst/>
                <a:latin typeface="Microsoft Yahei" panose="020B0503020204020204" pitchFamily="34" charset="-122"/>
                <a:ea typeface="Microsoft Yahei" panose="020B0503020204020204" pitchFamily="34" charset="-122"/>
              </a:rPr>
              <a:t>3.</a:t>
            </a:r>
            <a:r>
              <a:rPr lang="zh-CN" altLang="en-US" b="0" i="0" dirty="0">
                <a:solidFill>
                  <a:srgbClr val="121212"/>
                </a:solidFill>
                <a:effectLst/>
                <a:latin typeface="Microsoft Yahei" panose="020B0503020204020204" pitchFamily="34" charset="-122"/>
                <a:ea typeface="Microsoft Yahei" panose="020B0503020204020204" pitchFamily="34" charset="-122"/>
              </a:rPr>
              <a:t>受到学术界和工业界的广泛关注</a:t>
            </a:r>
            <a:endParaRPr lang="zh-CN" altLang="en-US" dirty="0"/>
          </a:p>
        </p:txBody>
      </p:sp>
      <p:graphicFrame>
        <p:nvGraphicFramePr>
          <p:cNvPr id="19" name="表格 18">
            <a:extLst>
              <a:ext uri="{FF2B5EF4-FFF2-40B4-BE49-F238E27FC236}">
                <a16:creationId xmlns:a16="http://schemas.microsoft.com/office/drawing/2014/main" id="{4450AC8F-4E91-4654-BECB-F061D0C6D1BC}"/>
              </a:ext>
            </a:extLst>
          </p:cNvPr>
          <p:cNvGraphicFramePr>
            <a:graphicFrameLocks noGrp="1"/>
          </p:cNvGraphicFramePr>
          <p:nvPr>
            <p:extLst>
              <p:ext uri="{D42A27DB-BD31-4B8C-83A1-F6EECF244321}">
                <p14:modId xmlns:p14="http://schemas.microsoft.com/office/powerpoint/2010/main" val="3826879882"/>
              </p:ext>
            </p:extLst>
          </p:nvPr>
        </p:nvGraphicFramePr>
        <p:xfrm>
          <a:off x="0" y="6594231"/>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1459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accent4">
                              <a:lumMod val="60000"/>
                              <a:lumOff val="40000"/>
                            </a:schemeClr>
                          </a:solidFill>
                        </a:rPr>
                        <a:t>1</a:t>
                      </a:r>
                      <a:r>
                        <a:rPr lang="en-US" altLang="zh-CN" sz="1200" b="1" baseline="30000" dirty="0">
                          <a:solidFill>
                            <a:schemeClr val="accent4">
                              <a:lumMod val="60000"/>
                              <a:lumOff val="40000"/>
                            </a:schemeClr>
                          </a:solidFill>
                        </a:rPr>
                        <a:t>ST</a:t>
                      </a:r>
                      <a:r>
                        <a:rPr lang="zh-CN" altLang="en-US" sz="1200" b="1" dirty="0">
                          <a:solidFill>
                            <a:schemeClr val="accent4">
                              <a:lumMod val="60000"/>
                              <a:lumOff val="40000"/>
                            </a:schemeClr>
                          </a:solidFill>
                        </a:rPr>
                        <a:t> </a:t>
                      </a:r>
                      <a:r>
                        <a:rPr lang="zh-CN" altLang="en-US" sz="1200" b="1" kern="1200" dirty="0">
                          <a:solidFill>
                            <a:schemeClr val="accent4">
                              <a:lumMod val="60000"/>
                              <a:lumOff val="40000"/>
                            </a:schemeClr>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lt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4</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425202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1812561" cy="523220"/>
          </a:xfrm>
          <a:prstGeom prst="rect">
            <a:avLst/>
          </a:prstGeom>
          <a:noFill/>
        </p:spPr>
        <p:txBody>
          <a:bodyPr wrap="square" rtlCol="0">
            <a:spAutoFit/>
          </a:bodyPr>
          <a:lstStyle/>
          <a:p>
            <a:pPr algn="ctr"/>
            <a:r>
              <a:rPr lang="zh-CN" altLang="en-US" sz="2800" b="0" i="0" dirty="0">
                <a:effectLst/>
                <a:latin typeface="Microsoft Yahei" panose="020B0503020204020204" pitchFamily="34" charset="-122"/>
                <a:ea typeface="Microsoft Yahei" panose="020B0503020204020204" pitchFamily="34" charset="-122"/>
              </a:rPr>
              <a:t>相关工作</a:t>
            </a:r>
            <a:endParaRPr lang="zh-CN" altLang="en-US" sz="2800" dirty="0">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7" name="文本框 6">
            <a:extLst>
              <a:ext uri="{FF2B5EF4-FFF2-40B4-BE49-F238E27FC236}">
                <a16:creationId xmlns:a16="http://schemas.microsoft.com/office/drawing/2014/main" id="{5A733118-D10F-4EFF-A8E6-51811E417D79}"/>
              </a:ext>
            </a:extLst>
          </p:cNvPr>
          <p:cNvSpPr txBox="1"/>
          <p:nvPr/>
        </p:nvSpPr>
        <p:spPr>
          <a:xfrm>
            <a:off x="956163" y="1538533"/>
            <a:ext cx="9744075" cy="3416320"/>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N. Asghar等人的工作</a:t>
            </a:r>
            <a:r>
              <a:rPr lang="en-US" altLang="zh-CN" baseline="30000" dirty="0">
                <a:solidFill>
                  <a:srgbClr val="121212"/>
                </a:solidFill>
                <a:latin typeface="Microsoft Yahei" panose="020B0503020204020204" pitchFamily="34" charset="-122"/>
                <a:ea typeface="Microsoft Yahei" panose="020B0503020204020204" pitchFamily="34" charset="-122"/>
              </a:rPr>
              <a:t>[1]</a:t>
            </a:r>
            <a:r>
              <a:rPr lang="zh-CN" altLang="en-US" dirty="0">
                <a:solidFill>
                  <a:srgbClr val="121212"/>
                </a:solidFill>
                <a:latin typeface="Microsoft Yahei" panose="020B0503020204020204" pitchFamily="34" charset="-122"/>
                <a:ea typeface="Microsoft Yahei" panose="020B0503020204020204" pitchFamily="34" charset="-122"/>
              </a:rPr>
              <a:t>引入了一个</a:t>
            </a:r>
            <a:r>
              <a:rPr lang="zh-CN" altLang="en-US" dirty="0">
                <a:solidFill>
                  <a:srgbClr val="FF0000"/>
                </a:solidFill>
                <a:latin typeface="Microsoft Yahei" panose="020B0503020204020204" pitchFamily="34" charset="-122"/>
                <a:ea typeface="Microsoft Yahei" panose="020B0503020204020204" pitchFamily="34" charset="-122"/>
              </a:rPr>
              <a:t>基于神经网络</a:t>
            </a:r>
            <a:r>
              <a:rPr lang="zh-CN" altLang="en-US" dirty="0">
                <a:solidFill>
                  <a:srgbClr val="121212"/>
                </a:solidFill>
                <a:latin typeface="Microsoft Yahei" panose="020B0503020204020204" pitchFamily="34" charset="-122"/>
                <a:ea typeface="Microsoft Yahei" panose="020B0503020204020204" pitchFamily="34" charset="-122"/>
              </a:rPr>
              <a:t>的端到端可训练的面向任务的对话系统。这个系统将对话系统的学习当做学习一个从</a:t>
            </a:r>
            <a:r>
              <a:rPr lang="zh-CN" altLang="en-US" dirty="0">
                <a:solidFill>
                  <a:srgbClr val="FF0000"/>
                </a:solidFill>
                <a:latin typeface="Microsoft Yahei" panose="020B0503020204020204" pitchFamily="34" charset="-122"/>
                <a:ea typeface="Microsoft Yahei" panose="020B0503020204020204" pitchFamily="34" charset="-122"/>
              </a:rPr>
              <a:t>对话历史到系统回复的映射</a:t>
            </a:r>
            <a:r>
              <a:rPr lang="zh-CN" altLang="en-US" dirty="0">
                <a:solidFill>
                  <a:srgbClr val="121212"/>
                </a:solidFill>
                <a:latin typeface="Microsoft Yahei" panose="020B0503020204020204" pitchFamily="34" charset="-122"/>
                <a:ea typeface="Microsoft Yahei" panose="020B0503020204020204" pitchFamily="34" charset="-122"/>
              </a:rPr>
              <a:t>，利用编码器-解码器模型训练整个系统。</a:t>
            </a:r>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然而，这个系统是以监督学习方式进行训练的——不仅需要大量的训练数据，而且由于缺乏对训练数据中对话控制的探索，也可能无法健壮地找到一个好的策略</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C. Xing</a:t>
            </a:r>
            <a:r>
              <a:rPr lang="en-US" altLang="zh-CN" baseline="30000" dirty="0">
                <a:solidFill>
                  <a:srgbClr val="121212"/>
                </a:solidFill>
                <a:latin typeface="Microsoft Yahei" panose="020B0503020204020204" pitchFamily="34" charset="-122"/>
                <a:ea typeface="Microsoft Yahei" panose="020B0503020204020204" pitchFamily="34" charset="-122"/>
              </a:rPr>
              <a:t>[2]</a:t>
            </a:r>
            <a:r>
              <a:rPr lang="zh-CN" altLang="en-US" dirty="0">
                <a:solidFill>
                  <a:srgbClr val="121212"/>
                </a:solidFill>
                <a:latin typeface="Microsoft Yahei" panose="020B0503020204020204" pitchFamily="34" charset="-122"/>
                <a:ea typeface="Microsoft Yahei" panose="020B0503020204020204" pitchFamily="34" charset="-122"/>
              </a:rPr>
              <a:t>等人的工作中首先提出了一个端到端的</a:t>
            </a:r>
            <a:r>
              <a:rPr lang="zh-CN" altLang="en-US" dirty="0">
                <a:solidFill>
                  <a:srgbClr val="FF0000"/>
                </a:solidFill>
                <a:latin typeface="Microsoft Yahei" panose="020B0503020204020204" pitchFamily="34" charset="-122"/>
                <a:ea typeface="Microsoft Yahei" panose="020B0503020204020204" pitchFamily="34" charset="-122"/>
              </a:rPr>
              <a:t>强化学习</a:t>
            </a:r>
            <a:r>
              <a:rPr lang="zh-CN" altLang="en-US" dirty="0">
                <a:latin typeface="Microsoft Yahei" panose="020B0503020204020204" pitchFamily="34" charset="-122"/>
                <a:ea typeface="Microsoft Yahei" panose="020B0503020204020204" pitchFamily="34" charset="-122"/>
              </a:rPr>
              <a:t>方法</a:t>
            </a:r>
            <a:r>
              <a:rPr lang="zh-CN" altLang="en-US" dirty="0">
                <a:solidFill>
                  <a:srgbClr val="121212"/>
                </a:solidFill>
                <a:latin typeface="Microsoft Yahei" panose="020B0503020204020204" pitchFamily="34" charset="-122"/>
                <a:ea typeface="Microsoft Yahei" panose="020B0503020204020204" pitchFamily="34" charset="-122"/>
              </a:rPr>
              <a:t>，在对话管理中</a:t>
            </a:r>
            <a:r>
              <a:rPr lang="zh-CN" altLang="en-US" dirty="0">
                <a:solidFill>
                  <a:srgbClr val="FF0000"/>
                </a:solidFill>
                <a:latin typeface="Microsoft Yahei" panose="020B0503020204020204" pitchFamily="34" charset="-122"/>
                <a:ea typeface="Microsoft Yahei" panose="020B0503020204020204" pitchFamily="34" charset="-122"/>
              </a:rPr>
              <a:t>共同训练</a:t>
            </a:r>
            <a:r>
              <a:rPr lang="zh-CN" altLang="en-US" dirty="0">
                <a:solidFill>
                  <a:srgbClr val="121212"/>
                </a:solidFill>
                <a:latin typeface="Microsoft Yahei" panose="020B0503020204020204" pitchFamily="34" charset="-122"/>
                <a:ea typeface="Microsoft Yahei" panose="020B0503020204020204" pitchFamily="34" charset="-122"/>
              </a:rPr>
              <a:t>对话状态跟踪和政策学习，以便更好地优化系统动作。</a:t>
            </a:r>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在对话中，智能体询问用户一系列</a:t>
            </a:r>
            <a:r>
              <a:rPr lang="zh-CN" altLang="en-US" dirty="0">
                <a:solidFill>
                  <a:srgbClr val="FF0000"/>
                </a:solidFill>
                <a:latin typeface="Microsoft Yahei" panose="020B0503020204020204" pitchFamily="34" charset="-122"/>
                <a:ea typeface="Microsoft Yahei" panose="020B0503020204020204" pitchFamily="34" charset="-122"/>
              </a:rPr>
              <a:t>是/否问题</a:t>
            </a:r>
            <a:r>
              <a:rPr lang="zh-CN" altLang="en-US" dirty="0">
                <a:solidFill>
                  <a:srgbClr val="121212"/>
                </a:solidFill>
                <a:latin typeface="Microsoft Yahei" panose="020B0503020204020204" pitchFamily="34" charset="-122"/>
                <a:ea typeface="Microsoft Yahei" panose="020B0503020204020204" pitchFamily="34" charset="-122"/>
              </a:rPr>
              <a:t>来找到正确的答案。</a:t>
            </a:r>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这种方法在应用于关于猜测用户脑海中想着的名人的面向任务的对话问题时体现出良好效果。</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S. Lee</a:t>
            </a:r>
            <a:r>
              <a:rPr lang="en-US" altLang="zh-CN" baseline="30000" dirty="0">
                <a:solidFill>
                  <a:srgbClr val="121212"/>
                </a:solidFill>
                <a:latin typeface="Microsoft Yahei" panose="020B0503020204020204" pitchFamily="34" charset="-122"/>
                <a:ea typeface="Microsoft Yahei" panose="020B0503020204020204" pitchFamily="34" charset="-122"/>
              </a:rPr>
              <a:t>[</a:t>
            </a:r>
            <a:r>
              <a:rPr lang="zh-CN" altLang="en-US" baseline="30000" dirty="0">
                <a:solidFill>
                  <a:srgbClr val="121212"/>
                </a:solidFill>
                <a:latin typeface="Microsoft Yahei" panose="020B0503020204020204" pitchFamily="34" charset="-122"/>
                <a:ea typeface="Microsoft Yahei" panose="020B0503020204020204" pitchFamily="34" charset="-122"/>
              </a:rPr>
              <a:t>3</a:t>
            </a:r>
            <a:r>
              <a:rPr lang="en-US" altLang="zh-CN" baseline="30000"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将端到端系统作为</a:t>
            </a:r>
            <a:r>
              <a:rPr lang="zh-CN" altLang="en-US" dirty="0">
                <a:solidFill>
                  <a:srgbClr val="FF0000"/>
                </a:solidFill>
                <a:latin typeface="Microsoft Yahei" panose="020B0503020204020204" pitchFamily="34" charset="-122"/>
                <a:ea typeface="Microsoft Yahei" panose="020B0503020204020204" pitchFamily="34" charset="-122"/>
              </a:rPr>
              <a:t>任务完成神经对话</a:t>
            </a:r>
            <a:r>
              <a:rPr lang="zh-CN" altLang="en-US" dirty="0">
                <a:solidFill>
                  <a:srgbClr val="121212"/>
                </a:solidFill>
                <a:latin typeface="Microsoft Yahei" panose="020B0503020204020204" pitchFamily="34" charset="-122"/>
                <a:ea typeface="Microsoft Yahei" panose="020B0503020204020204" pitchFamily="34" charset="-122"/>
              </a:rPr>
              <a:t>系统，其最终目标是完成一项任务，如电影票预订。</a:t>
            </a:r>
          </a:p>
        </p:txBody>
      </p:sp>
      <p:sp>
        <p:nvSpPr>
          <p:cNvPr id="9" name="文本框 8">
            <a:extLst>
              <a:ext uri="{FF2B5EF4-FFF2-40B4-BE49-F238E27FC236}">
                <a16:creationId xmlns:a16="http://schemas.microsoft.com/office/drawing/2014/main" id="{9EF352BD-1C07-4E3B-A55F-5F8ACF52A6EC}"/>
              </a:ext>
            </a:extLst>
          </p:cNvPr>
          <p:cNvSpPr txBox="1"/>
          <p:nvPr/>
        </p:nvSpPr>
        <p:spPr>
          <a:xfrm>
            <a:off x="121627" y="5830066"/>
            <a:ext cx="11948746" cy="769441"/>
          </a:xfrm>
          <a:prstGeom prst="rect">
            <a:avLst/>
          </a:prstGeom>
          <a:noFill/>
        </p:spPr>
        <p:txBody>
          <a:bodyPr wrap="square">
            <a:spAutoFit/>
          </a:bodyPr>
          <a:lstStyle/>
          <a:p>
            <a:r>
              <a:rPr lang="zh-CN" altLang="en-US" sz="1100" dirty="0">
                <a:latin typeface="微软雅黑 Light" panose="020B0502040204020203" pitchFamily="34" charset="-122"/>
                <a:ea typeface="微软雅黑 Light" panose="020B0502040204020203" pitchFamily="34" charset="-122"/>
              </a:rPr>
              <a:t>【1】N. Asghar, P. Poupart, X. Jiang, and H. Li. Deep active learning for dialogue generation. In Proceedingsof the 6th Joint Conference on Lexical and Computational Semantics (* SEM 2017), pages 78–83, 2017.</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【2】 C. Xing, W. Wu, Y. Wu, J. Liu, Y. Huang, M. Zhou, and W. Y. Ma. Topic augmented neural responsegeneration with a joint attention mechanism. arXiv preprint arXiv:1606.08340, 2016.</a:t>
            </a:r>
            <a:endParaRPr lang="en-US" altLang="zh-CN" sz="1100" dirty="0">
              <a:latin typeface="微软雅黑 Light" panose="020B0502040204020203" pitchFamily="34" charset="-122"/>
              <a:ea typeface="微软雅黑 Light" panose="020B0502040204020203" pitchFamily="34" charset="-122"/>
            </a:endParaRPr>
          </a:p>
          <a:p>
            <a:r>
              <a:rPr lang="zh-CN" altLang="en-US" sz="1100" dirty="0">
                <a:latin typeface="微软雅黑 Light" panose="020B0502040204020203" pitchFamily="34" charset="-122"/>
                <a:ea typeface="微软雅黑 Light" panose="020B0502040204020203" pitchFamily="34" charset="-122"/>
              </a:rPr>
              <a:t>【3】S. Lee and M. Eskenazi. Recipe for building robust spoken dialog state trackers: Dialog state trackingchallenge system description. In SIGDIAL Conference, pages 414–422, 2013.</a:t>
            </a:r>
            <a:endParaRPr lang="en-US" altLang="zh-CN" sz="1100" dirty="0">
              <a:latin typeface="微软雅黑 Light" panose="020B0502040204020203" pitchFamily="34" charset="-122"/>
              <a:ea typeface="微软雅黑 Light" panose="020B0502040204020203" pitchFamily="34" charset="-122"/>
            </a:endParaRPr>
          </a:p>
        </p:txBody>
      </p:sp>
      <p:graphicFrame>
        <p:nvGraphicFramePr>
          <p:cNvPr id="10" name="表格 9">
            <a:extLst>
              <a:ext uri="{FF2B5EF4-FFF2-40B4-BE49-F238E27FC236}">
                <a16:creationId xmlns:a16="http://schemas.microsoft.com/office/drawing/2014/main" id="{DD8CA5FB-7559-47CA-B4D3-2B15B5C613D5}"/>
              </a:ext>
            </a:extLst>
          </p:cNvPr>
          <p:cNvGraphicFramePr>
            <a:graphicFrameLocks noGrp="1"/>
          </p:cNvGraphicFramePr>
          <p:nvPr>
            <p:extLst>
              <p:ext uri="{D42A27DB-BD31-4B8C-83A1-F6EECF244321}">
                <p14:modId xmlns:p14="http://schemas.microsoft.com/office/powerpoint/2010/main" val="2014516730"/>
              </p:ext>
            </p:extLst>
          </p:nvPr>
        </p:nvGraphicFramePr>
        <p:xfrm>
          <a:off x="0" y="6594231"/>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191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2</a:t>
                      </a:r>
                      <a:r>
                        <a:rPr lang="en-US" altLang="zh-CN" sz="1200" b="1" kern="1200" baseline="30000" dirty="0">
                          <a:solidFill>
                            <a:srgbClr val="FFC000"/>
                          </a:solidFill>
                          <a:latin typeface="+mn-lt"/>
                          <a:ea typeface="+mn-ea"/>
                          <a:cs typeface="+mn-cs"/>
                        </a:rPr>
                        <a:t>ND </a:t>
                      </a:r>
                      <a:r>
                        <a:rPr lang="zh-CN" altLang="en-US" sz="1200" b="1" kern="1200" dirty="0">
                          <a:solidFill>
                            <a:srgbClr val="FFC000"/>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lt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4</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1044437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3898675"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本文主要工作和创新点</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8" name="文本框 7">
            <a:extLst>
              <a:ext uri="{FF2B5EF4-FFF2-40B4-BE49-F238E27FC236}">
                <a16:creationId xmlns:a16="http://schemas.microsoft.com/office/drawing/2014/main" id="{C15D98C9-EFC8-4E5E-A962-4EFBECAB703F}"/>
              </a:ext>
            </a:extLst>
          </p:cNvPr>
          <p:cNvSpPr txBox="1"/>
          <p:nvPr/>
        </p:nvSpPr>
        <p:spPr>
          <a:xfrm>
            <a:off x="796412" y="1488940"/>
            <a:ext cx="8453091" cy="1754326"/>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本文的工作</a:t>
            </a:r>
            <a:endParaRPr lang="en-US" altLang="zh-CN" dirty="0"/>
          </a:p>
          <a:p>
            <a:r>
              <a:rPr lang="zh-CN" altLang="en-US" dirty="0">
                <a:solidFill>
                  <a:srgbClr val="121212"/>
                </a:solidFill>
                <a:latin typeface="Microsoft Yahei" panose="020B0503020204020204" pitchFamily="34" charset="-122"/>
                <a:ea typeface="Microsoft Yahei" panose="020B0503020204020204" pitchFamily="34" charset="-122"/>
              </a:rPr>
              <a:t>使用一个足够大和多样化的域内标记数据集以及一个基于神经网络的预训练模型</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提出了一种基于事务的单域对话系统的端到端方法</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并能达到人工水平</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对话</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性能</a:t>
            </a:r>
          </a:p>
        </p:txBody>
      </p:sp>
      <p:sp>
        <p:nvSpPr>
          <p:cNvPr id="12" name="文本框 11">
            <a:extLst>
              <a:ext uri="{FF2B5EF4-FFF2-40B4-BE49-F238E27FC236}">
                <a16:creationId xmlns:a16="http://schemas.microsoft.com/office/drawing/2014/main" id="{982311E4-E5FA-4140-9E19-CC97BCA293A0}"/>
              </a:ext>
            </a:extLst>
          </p:cNvPr>
          <p:cNvSpPr txBox="1"/>
          <p:nvPr/>
        </p:nvSpPr>
        <p:spPr>
          <a:xfrm>
            <a:off x="796411" y="3604714"/>
            <a:ext cx="9631263" cy="1200329"/>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本方法的通用性</a:t>
            </a:r>
            <a:br>
              <a:rPr lang="zh-CN" altLang="en-US" dirty="0"/>
            </a:br>
            <a:r>
              <a:rPr lang="zh-CN" altLang="en-US" dirty="0">
                <a:solidFill>
                  <a:srgbClr val="121212"/>
                </a:solidFill>
                <a:latin typeface="Microsoft Yahei" panose="020B0503020204020204" pitchFamily="34" charset="-122"/>
                <a:ea typeface="Microsoft Yahei" panose="020B0503020204020204" pitchFamily="34" charset="-122"/>
              </a:rPr>
              <a:t>电影票务既基于任务又相对复杂，但此对话系统的整体方法适用于任何基于任务的领域</a:t>
            </a:r>
            <a:endParaRPr lang="en-US" altLang="zh-CN" dirty="0">
              <a:solidFill>
                <a:srgbClr val="121212"/>
              </a:solidFill>
              <a:latin typeface="Microsoft Yahei" panose="020B0503020204020204" pitchFamily="34" charset="-122"/>
              <a:ea typeface="Microsoft Yahei" panose="020B0503020204020204" pitchFamily="34" charset="-122"/>
            </a:endParaRPr>
          </a:p>
          <a:p>
            <a:br>
              <a:rPr lang="zh-CN" altLang="en-US" dirty="0">
                <a:solidFill>
                  <a:srgbClr val="121212"/>
                </a:solidFill>
                <a:latin typeface="Microsoft Yahei" panose="020B0503020204020204" pitchFamily="34" charset="-122"/>
                <a:ea typeface="Microsoft Yahei" panose="020B0503020204020204" pitchFamily="34" charset="-122"/>
              </a:rPr>
            </a:br>
            <a:r>
              <a:rPr lang="zh-CN" altLang="en-US" dirty="0">
                <a:solidFill>
                  <a:srgbClr val="121212"/>
                </a:solidFill>
                <a:latin typeface="Microsoft Yahei" panose="020B0503020204020204" pitchFamily="34" charset="-122"/>
                <a:ea typeface="Microsoft Yahei" panose="020B0503020204020204" pitchFamily="34" charset="-122"/>
              </a:rPr>
              <a:t>标记有相同</a:t>
            </a:r>
            <a:r>
              <a:rPr lang="en-US" altLang="zh-CN" dirty="0">
                <a:solidFill>
                  <a:srgbClr val="121212"/>
                </a:solidFill>
                <a:latin typeface="Microsoft Yahei" panose="020B0503020204020204" pitchFamily="34" charset="-122"/>
                <a:ea typeface="Microsoft Yahei" panose="020B0503020204020204" pitchFamily="34" charset="-122"/>
              </a:rPr>
              <a:t>API</a:t>
            </a:r>
            <a:r>
              <a:rPr lang="zh-CN" altLang="en-US" dirty="0">
                <a:solidFill>
                  <a:srgbClr val="121212"/>
                </a:solidFill>
                <a:latin typeface="Microsoft Yahei" panose="020B0503020204020204" pitchFamily="34" charset="-122"/>
                <a:ea typeface="Microsoft Yahei" panose="020B0503020204020204" pitchFamily="34" charset="-122"/>
              </a:rPr>
              <a:t>重点策略的其他高质量数据集上进行训练，就可以实现为多个域复制该过程</a:t>
            </a:r>
          </a:p>
        </p:txBody>
      </p:sp>
      <p:sp>
        <p:nvSpPr>
          <p:cNvPr id="15" name="文本框 14">
            <a:extLst>
              <a:ext uri="{FF2B5EF4-FFF2-40B4-BE49-F238E27FC236}">
                <a16:creationId xmlns:a16="http://schemas.microsoft.com/office/drawing/2014/main" id="{D4C21EBC-FB9D-406C-8EFF-172068022D43}"/>
              </a:ext>
            </a:extLst>
          </p:cNvPr>
          <p:cNvSpPr txBox="1"/>
          <p:nvPr/>
        </p:nvSpPr>
        <p:spPr>
          <a:xfrm>
            <a:off x="796411" y="5215749"/>
            <a:ext cx="5665226" cy="646331"/>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结果</a:t>
            </a:r>
            <a:br>
              <a:rPr lang="zh-CN" altLang="en-US" dirty="0"/>
            </a:br>
            <a:r>
              <a:rPr lang="zh-CN" altLang="en-US" dirty="0">
                <a:solidFill>
                  <a:srgbClr val="121212"/>
                </a:solidFill>
                <a:latin typeface="Microsoft Yahei" panose="020B0503020204020204" pitchFamily="34" charset="-122"/>
                <a:ea typeface="Microsoft Yahei" panose="020B0503020204020204" pitchFamily="34" charset="-122"/>
              </a:rPr>
              <a:t>定性评估中</a:t>
            </a:r>
            <a:r>
              <a:rPr lang="en-US" altLang="zh-CN" dirty="0">
                <a:solidFill>
                  <a:srgbClr val="121212"/>
                </a:solidFill>
                <a:latin typeface="Microsoft Yahei" panose="020B0503020204020204" pitchFamily="34" charset="-122"/>
                <a:ea typeface="Microsoft Yahei" panose="020B0503020204020204" pitchFamily="34" charset="-122"/>
              </a:rPr>
              <a:t>,</a:t>
            </a:r>
            <a:r>
              <a:rPr lang="zh-CN" altLang="en-US" dirty="0">
                <a:solidFill>
                  <a:srgbClr val="121212"/>
                </a:solidFill>
                <a:latin typeface="Microsoft Yahei" panose="020B0503020204020204" pitchFamily="34" charset="-122"/>
                <a:ea typeface="Microsoft Yahei" panose="020B0503020204020204" pitchFamily="34" charset="-122"/>
              </a:rPr>
              <a:t>在口头响应和预测</a:t>
            </a:r>
            <a:r>
              <a:rPr lang="en-US" altLang="zh-CN" dirty="0">
                <a:solidFill>
                  <a:srgbClr val="121212"/>
                </a:solidFill>
                <a:latin typeface="Microsoft Yahei" panose="020B0503020204020204" pitchFamily="34" charset="-122"/>
                <a:ea typeface="Microsoft Yahei" panose="020B0503020204020204" pitchFamily="34" charset="-122"/>
              </a:rPr>
              <a:t>API</a:t>
            </a:r>
            <a:r>
              <a:rPr lang="zh-CN" altLang="en-US" dirty="0">
                <a:solidFill>
                  <a:srgbClr val="121212"/>
                </a:solidFill>
                <a:latin typeface="Microsoft Yahei" panose="020B0503020204020204" pitchFamily="34" charset="-122"/>
                <a:ea typeface="Microsoft Yahei" panose="020B0503020204020204" pitchFamily="34" charset="-122"/>
              </a:rPr>
              <a:t>调用方面与人类相当</a:t>
            </a:r>
            <a:endParaRPr lang="zh-CN" altLang="en-US" dirty="0"/>
          </a:p>
        </p:txBody>
      </p:sp>
      <p:graphicFrame>
        <p:nvGraphicFramePr>
          <p:cNvPr id="16" name="表格 15">
            <a:extLst>
              <a:ext uri="{FF2B5EF4-FFF2-40B4-BE49-F238E27FC236}">
                <a16:creationId xmlns:a16="http://schemas.microsoft.com/office/drawing/2014/main" id="{C1BE6251-7D6B-48E3-AFAE-2B8E711D7713}"/>
              </a:ext>
            </a:extLst>
          </p:cNvPr>
          <p:cNvGraphicFramePr>
            <a:graphicFrameLocks noGrp="1"/>
          </p:cNvGraphicFramePr>
          <p:nvPr>
            <p:extLst>
              <p:ext uri="{D42A27DB-BD31-4B8C-83A1-F6EECF244321}">
                <p14:modId xmlns:p14="http://schemas.microsoft.com/office/powerpoint/2010/main" val="198154794"/>
              </p:ext>
            </p:extLst>
          </p:nvPr>
        </p:nvGraphicFramePr>
        <p:xfrm>
          <a:off x="0" y="6594231"/>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191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3</a:t>
                      </a:r>
                      <a:r>
                        <a:rPr lang="en-US" altLang="zh-CN" sz="1200" b="1" kern="1200" baseline="30000" dirty="0">
                          <a:solidFill>
                            <a:srgbClr val="FFC000"/>
                          </a:solidFill>
                          <a:latin typeface="+mn-lt"/>
                          <a:ea typeface="+mn-ea"/>
                          <a:cs typeface="+mn-cs"/>
                        </a:rPr>
                        <a:t>RD</a:t>
                      </a:r>
                      <a:r>
                        <a:rPr lang="zh-CN" altLang="en-US" sz="1200" b="1" kern="1200" dirty="0">
                          <a:solidFill>
                            <a:srgbClr val="FFC000"/>
                          </a:solidFill>
                          <a:latin typeface="+mn-lt"/>
                          <a:ea typeface="+mn-ea"/>
                          <a:cs typeface="+mn-cs"/>
                        </a:rPr>
                        <a:t> </a:t>
                      </a:r>
                      <a:r>
                        <a:rPr lang="zh-CN" altLang="en-US" sz="1200" b="1" kern="1200" dirty="0">
                          <a:solidFill>
                            <a:srgbClr val="FFC000"/>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4</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698461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3898675"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本文主要工作和创新点</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4" name="文本框 13">
            <a:extLst>
              <a:ext uri="{FF2B5EF4-FFF2-40B4-BE49-F238E27FC236}">
                <a16:creationId xmlns:a16="http://schemas.microsoft.com/office/drawing/2014/main" id="{DBE04520-686F-4833-9261-FA17D87B2DA6}"/>
              </a:ext>
            </a:extLst>
          </p:cNvPr>
          <p:cNvSpPr txBox="1"/>
          <p:nvPr/>
        </p:nvSpPr>
        <p:spPr>
          <a:xfrm>
            <a:off x="796413" y="2014203"/>
            <a:ext cx="11099577" cy="2031325"/>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方法和创新点：</a:t>
            </a:r>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一个足够大的、域内的、有标签的数据集和一个预训练模型</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将自然语言输出和结构化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a:t>
            </a:r>
            <a:r>
              <a:rPr lang="zh-CN" altLang="en-US" dirty="0">
                <a:solidFill>
                  <a:srgbClr val="FF0000"/>
                </a:solidFill>
                <a:latin typeface="Microsoft Yahei" panose="020B0503020204020204" pitchFamily="34" charset="-122"/>
                <a:ea typeface="Microsoft Yahei" panose="020B0503020204020204" pitchFamily="34" charset="-122"/>
              </a:rPr>
              <a:t>组合</a:t>
            </a:r>
            <a:r>
              <a:rPr lang="zh-CN" altLang="en-US" dirty="0">
                <a:solidFill>
                  <a:srgbClr val="121212"/>
                </a:solidFill>
                <a:latin typeface="Microsoft Yahei" panose="020B0503020204020204" pitchFamily="34" charset="-122"/>
                <a:ea typeface="Microsoft Yahei" panose="020B0503020204020204" pitchFamily="34" charset="-122"/>
              </a:rPr>
              <a:t>到统一的文本到文本格式（其中输入和输出始终是文本字符串）来实现端到端对话系统的新方法</a:t>
            </a:r>
            <a:endParaRPr lang="en-US" altLang="zh-CN" dirty="0">
              <a:solidFill>
                <a:srgbClr val="121212"/>
              </a:solidFill>
              <a:latin typeface="Microsoft Yahei" panose="020B0503020204020204" pitchFamily="34" charset="-122"/>
              <a:ea typeface="Microsoft Yahei" panose="020B0503020204020204" pitchFamily="34" charset="-122"/>
            </a:endParaRPr>
          </a:p>
          <a:p>
            <a:endParaRPr lang="en-US" altLang="zh-CN" dirty="0">
              <a:solidFill>
                <a:srgbClr val="121212"/>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这使我们能够利用广泛可用的，最新的通用</a:t>
            </a:r>
            <a:r>
              <a:rPr lang="zh-CN" altLang="en-US" dirty="0">
                <a:solidFill>
                  <a:srgbClr val="FF0000"/>
                </a:solidFill>
                <a:latin typeface="Microsoft Yahei" panose="020B0503020204020204" pitchFamily="34" charset="-122"/>
                <a:ea typeface="Microsoft Yahei" panose="020B0503020204020204" pitchFamily="34" charset="-122"/>
              </a:rPr>
              <a:t>文本到文本转换器</a:t>
            </a:r>
            <a:r>
              <a:rPr lang="zh-CN" altLang="en-US" dirty="0">
                <a:solidFill>
                  <a:srgbClr val="121212"/>
                </a:solidFill>
                <a:latin typeface="Microsoft Yahei" panose="020B0503020204020204" pitchFamily="34" charset="-122"/>
                <a:ea typeface="Microsoft Yahei" panose="020B0503020204020204" pitchFamily="34" charset="-122"/>
              </a:rPr>
              <a:t>作为我们系统的基础</a:t>
            </a:r>
            <a:endParaRPr lang="en-US" altLang="zh-CN" dirty="0">
              <a:solidFill>
                <a:srgbClr val="121212"/>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F561B3B9-8686-49CB-A090-E8F4A27F8EC3}"/>
              </a:ext>
            </a:extLst>
          </p:cNvPr>
          <p:cNvSpPr txBox="1"/>
          <p:nvPr/>
        </p:nvSpPr>
        <p:spPr>
          <a:xfrm>
            <a:off x="796413" y="4828625"/>
            <a:ext cx="5692310" cy="923330"/>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效果</a:t>
            </a:r>
            <a:endParaRPr lang="en-US" altLang="zh-CN" dirty="0"/>
          </a:p>
          <a:p>
            <a:r>
              <a:rPr lang="en-US" altLang="zh-CN" dirty="0">
                <a:solidFill>
                  <a:srgbClr val="121212"/>
                </a:solidFill>
                <a:latin typeface="Microsoft Yahei" panose="020B0503020204020204" pitchFamily="34" charset="-122"/>
                <a:ea typeface="Microsoft Yahei" panose="020B0503020204020204" pitchFamily="34" charset="-122"/>
              </a:rPr>
              <a:t>API</a:t>
            </a:r>
            <a:r>
              <a:rPr lang="zh-CN" altLang="en-US" dirty="0">
                <a:solidFill>
                  <a:srgbClr val="121212"/>
                </a:solidFill>
                <a:latin typeface="Microsoft Yahei" panose="020B0503020204020204" pitchFamily="34" charset="-122"/>
                <a:ea typeface="Microsoft Yahei" panose="020B0503020204020204" pitchFamily="34" charset="-122"/>
              </a:rPr>
              <a:t>预测调用在定性评估中被评为正确率 </a:t>
            </a:r>
            <a:r>
              <a:rPr lang="en-US" altLang="zh-CN" dirty="0">
                <a:solidFill>
                  <a:srgbClr val="121212"/>
                </a:solidFill>
                <a:latin typeface="Microsoft Yahei" panose="020B0503020204020204" pitchFamily="34" charset="-122"/>
                <a:ea typeface="Microsoft Yahei" panose="020B0503020204020204" pitchFamily="34" charset="-122"/>
              </a:rPr>
              <a:t>93.9%</a:t>
            </a:r>
          </a:p>
          <a:p>
            <a:r>
              <a:rPr lang="zh-CN" altLang="en-US" dirty="0">
                <a:solidFill>
                  <a:srgbClr val="121212"/>
                </a:solidFill>
                <a:latin typeface="Microsoft Yahei" panose="020B0503020204020204" pitchFamily="34" charset="-122"/>
                <a:ea typeface="Microsoft Yahei" panose="020B0503020204020204" pitchFamily="34" charset="-122"/>
              </a:rPr>
              <a:t>预训练功能对评估有重大影响，将分数提高了</a:t>
            </a:r>
            <a:r>
              <a:rPr lang="en-US" altLang="zh-CN" dirty="0">
                <a:solidFill>
                  <a:srgbClr val="121212"/>
                </a:solidFill>
                <a:latin typeface="Microsoft Yahei" panose="020B0503020204020204" pitchFamily="34" charset="-122"/>
                <a:ea typeface="Microsoft Yahei" panose="020B0503020204020204" pitchFamily="34" charset="-122"/>
              </a:rPr>
              <a:t>30%</a:t>
            </a:r>
          </a:p>
        </p:txBody>
      </p:sp>
      <p:graphicFrame>
        <p:nvGraphicFramePr>
          <p:cNvPr id="9" name="表格 8">
            <a:extLst>
              <a:ext uri="{FF2B5EF4-FFF2-40B4-BE49-F238E27FC236}">
                <a16:creationId xmlns:a16="http://schemas.microsoft.com/office/drawing/2014/main" id="{BB9CE7F1-07D3-4A13-A55F-7AA60401ADB1}"/>
              </a:ext>
            </a:extLst>
          </p:cNvPr>
          <p:cNvGraphicFramePr>
            <a:graphicFrameLocks noGrp="1"/>
          </p:cNvGraphicFramePr>
          <p:nvPr>
            <p:extLst>
              <p:ext uri="{D42A27DB-BD31-4B8C-83A1-F6EECF244321}">
                <p14:modId xmlns:p14="http://schemas.microsoft.com/office/powerpoint/2010/main" val="887137913"/>
              </p:ext>
            </p:extLst>
          </p:nvPr>
        </p:nvGraphicFramePr>
        <p:xfrm>
          <a:off x="0" y="6594231"/>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191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3</a:t>
                      </a:r>
                      <a:r>
                        <a:rPr lang="en-US" altLang="zh-CN" sz="1200" b="1" kern="1200" baseline="30000" dirty="0">
                          <a:solidFill>
                            <a:srgbClr val="FFC000"/>
                          </a:solidFill>
                          <a:latin typeface="+mn-lt"/>
                          <a:ea typeface="+mn-ea"/>
                          <a:cs typeface="+mn-cs"/>
                        </a:rPr>
                        <a:t>RD</a:t>
                      </a:r>
                      <a:r>
                        <a:rPr lang="zh-CN" altLang="en-US" sz="1200" b="1" kern="1200" dirty="0">
                          <a:solidFill>
                            <a:srgbClr val="FFC000"/>
                          </a:solidFill>
                          <a:latin typeface="+mn-lt"/>
                          <a:ea typeface="+mn-ea"/>
                          <a:cs typeface="+mn-cs"/>
                        </a:rPr>
                        <a:t> </a:t>
                      </a:r>
                      <a:r>
                        <a:rPr lang="zh-CN" altLang="en-US" sz="1200" b="1" kern="1200" dirty="0">
                          <a:solidFill>
                            <a:srgbClr val="FFC000"/>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4</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2864080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83018"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模型部分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8" name="文本框 7">
            <a:extLst>
              <a:ext uri="{FF2B5EF4-FFF2-40B4-BE49-F238E27FC236}">
                <a16:creationId xmlns:a16="http://schemas.microsoft.com/office/drawing/2014/main" id="{C746BFDF-6E5C-4B5F-B5FF-4895FB363862}"/>
              </a:ext>
            </a:extLst>
          </p:cNvPr>
          <p:cNvSpPr txBox="1"/>
          <p:nvPr/>
        </p:nvSpPr>
        <p:spPr>
          <a:xfrm>
            <a:off x="796413" y="1248580"/>
            <a:ext cx="11213879" cy="923330"/>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模型目标 </a:t>
            </a:r>
            <a:endParaRPr lang="en-US" altLang="zh-CN" b="1" dirty="0">
              <a:solidFill>
                <a:srgbClr val="4D4D4D"/>
              </a:solidFill>
              <a:latin typeface="Microsoft Yahei" panose="020B0503020204020204" pitchFamily="34" charset="-122"/>
              <a:ea typeface="Microsoft Yahei" panose="020B0503020204020204" pitchFamily="34" charset="-122"/>
            </a:endParaRPr>
          </a:p>
          <a:p>
            <a:r>
              <a:rPr lang="zh-CN" altLang="en-US" dirty="0">
                <a:solidFill>
                  <a:srgbClr val="121212"/>
                </a:solidFill>
                <a:latin typeface="Microsoft Yahei" panose="020B0503020204020204" pitchFamily="34" charset="-122"/>
                <a:ea typeface="Microsoft Yahei" panose="020B0503020204020204" pitchFamily="34" charset="-122"/>
              </a:rPr>
              <a:t>生成一个文本字符串，该文本字符串可以用作对用户的回复响应，也可以包含一个或多个 </a:t>
            </a:r>
            <a:r>
              <a:rPr lang="en-US" altLang="zh-CN" dirty="0">
                <a:solidFill>
                  <a:srgbClr val="121212"/>
                </a:solidFill>
                <a:latin typeface="Microsoft Yahei" panose="020B0503020204020204" pitchFamily="34" charset="-122"/>
                <a:ea typeface="Microsoft Yahei" panose="020B0503020204020204" pitchFamily="34" charset="-122"/>
              </a:rPr>
              <a:t>API </a:t>
            </a:r>
            <a:r>
              <a:rPr lang="zh-CN" altLang="en-US" dirty="0">
                <a:solidFill>
                  <a:srgbClr val="121212"/>
                </a:solidFill>
                <a:latin typeface="Microsoft Yahei" panose="020B0503020204020204" pitchFamily="34" charset="-122"/>
                <a:ea typeface="Microsoft Yahei" panose="020B0503020204020204" pitchFamily="34" charset="-122"/>
              </a:rPr>
              <a:t>调用以及当前会话阶段所需的数据</a:t>
            </a:r>
            <a:endParaRPr lang="zh-CN" altLang="en-US" dirty="0"/>
          </a:p>
        </p:txBody>
      </p:sp>
      <p:sp>
        <p:nvSpPr>
          <p:cNvPr id="15" name="文本框 14">
            <a:extLst>
              <a:ext uri="{FF2B5EF4-FFF2-40B4-BE49-F238E27FC236}">
                <a16:creationId xmlns:a16="http://schemas.microsoft.com/office/drawing/2014/main" id="{BB5850CB-6BB5-4D85-A38D-70AAA092EDE4}"/>
              </a:ext>
            </a:extLst>
          </p:cNvPr>
          <p:cNvSpPr txBox="1"/>
          <p:nvPr/>
        </p:nvSpPr>
        <p:spPr>
          <a:xfrm>
            <a:off x="2036129" y="6137004"/>
            <a:ext cx="3160125"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标识每个字符串的类型和功能</a:t>
            </a:r>
          </a:p>
        </p:txBody>
      </p:sp>
      <p:pic>
        <p:nvPicPr>
          <p:cNvPr id="2052" name="Picture 4" descr="image">
            <a:extLst>
              <a:ext uri="{FF2B5EF4-FFF2-40B4-BE49-F238E27FC236}">
                <a16:creationId xmlns:a16="http://schemas.microsoft.com/office/drawing/2014/main" id="{AF19AD64-FE15-4899-90BB-6A5EF16E4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61" y="2256221"/>
            <a:ext cx="532447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DF904BD1-9803-4A8A-B7D7-5B47CBC817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8591" y="2048869"/>
            <a:ext cx="5591175" cy="401002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6585F3B0-5553-4942-8F34-0F90163597B6}"/>
              </a:ext>
            </a:extLst>
          </p:cNvPr>
          <p:cNvSpPr txBox="1"/>
          <p:nvPr/>
        </p:nvSpPr>
        <p:spPr>
          <a:xfrm>
            <a:off x="7109038" y="6110661"/>
            <a:ext cx="3670332" cy="369332"/>
          </a:xfrm>
          <a:prstGeom prst="rect">
            <a:avLst/>
          </a:prstGeom>
          <a:noFill/>
        </p:spPr>
        <p:txBody>
          <a:bodyPr wrap="square">
            <a:spAutoFit/>
          </a:bodyPr>
          <a:lstStyle/>
          <a:p>
            <a:r>
              <a:rPr lang="zh-CN" altLang="en-US" dirty="0">
                <a:solidFill>
                  <a:srgbClr val="121212"/>
                </a:solidFill>
                <a:latin typeface="Microsoft Yahei" panose="020B0503020204020204" pitchFamily="34" charset="-122"/>
                <a:ea typeface="Microsoft Yahei" panose="020B0503020204020204" pitchFamily="34" charset="-122"/>
              </a:rPr>
              <a:t>使用令牌来表示用户和代理的交互</a:t>
            </a:r>
          </a:p>
        </p:txBody>
      </p:sp>
      <p:graphicFrame>
        <p:nvGraphicFramePr>
          <p:cNvPr id="19" name="表格 18">
            <a:extLst>
              <a:ext uri="{FF2B5EF4-FFF2-40B4-BE49-F238E27FC236}">
                <a16:creationId xmlns:a16="http://schemas.microsoft.com/office/drawing/2014/main" id="{B9643DCE-57E0-4705-AF95-8C6845F71A78}"/>
              </a:ext>
            </a:extLst>
          </p:cNvPr>
          <p:cNvGraphicFramePr>
            <a:graphicFrameLocks noGrp="1"/>
          </p:cNvGraphicFramePr>
          <p:nvPr>
            <p:extLst>
              <p:ext uri="{D42A27DB-BD31-4B8C-83A1-F6EECF244321}">
                <p14:modId xmlns:p14="http://schemas.microsoft.com/office/powerpoint/2010/main" val="2928069314"/>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4</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3816575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4" y="424125"/>
            <a:ext cx="1656640" cy="523220"/>
          </a:xfrm>
          <a:prstGeom prst="rect">
            <a:avLst/>
          </a:prstGeom>
          <a:noFill/>
        </p:spPr>
        <p:txBody>
          <a:bodyPr wrap="square" rtlCol="0">
            <a:spAutoFit/>
          </a:bodyPr>
          <a:lstStyle/>
          <a:p>
            <a:r>
              <a:rPr lang="zh-CN" altLang="en-US" sz="2800" b="0" i="0" dirty="0">
                <a:effectLst/>
                <a:latin typeface="Microsoft Yahei" panose="020B0503020204020204" pitchFamily="34" charset="-122"/>
                <a:ea typeface="Microsoft Yahei" panose="020B0503020204020204" pitchFamily="34" charset="-122"/>
              </a:rPr>
              <a:t>模型部分</a:t>
            </a:r>
            <a:endParaRPr lang="zh-CN" altLang="en-US" sz="2800" dirty="0"/>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062C657-FC76-4E9F-B2B8-BD934F66F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977" y="799106"/>
            <a:ext cx="1338221" cy="432000"/>
          </a:xfrm>
          <a:prstGeom prst="rect">
            <a:avLst/>
          </a:prstGeom>
        </p:spPr>
      </p:pic>
      <p:sp>
        <p:nvSpPr>
          <p:cNvPr id="14" name="文本框 13">
            <a:extLst>
              <a:ext uri="{FF2B5EF4-FFF2-40B4-BE49-F238E27FC236}">
                <a16:creationId xmlns:a16="http://schemas.microsoft.com/office/drawing/2014/main" id="{DBE04520-686F-4833-9261-FA17D87B2DA6}"/>
              </a:ext>
            </a:extLst>
          </p:cNvPr>
          <p:cNvSpPr txBox="1"/>
          <p:nvPr/>
        </p:nvSpPr>
        <p:spPr>
          <a:xfrm>
            <a:off x="959027" y="1212569"/>
            <a:ext cx="2988053" cy="369332"/>
          </a:xfrm>
          <a:prstGeom prst="rect">
            <a:avLst/>
          </a:prstGeom>
          <a:noFill/>
        </p:spPr>
        <p:txBody>
          <a:bodyPr wrap="squar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创建模型输入和目标</a:t>
            </a:r>
            <a:endParaRPr lang="en-US" altLang="zh-CN" b="1" dirty="0">
              <a:solidFill>
                <a:srgbClr val="4D4D4D"/>
              </a:solidFill>
              <a:latin typeface="Microsoft Yahei" panose="020B0503020204020204" pitchFamily="34" charset="-122"/>
              <a:ea typeface="Microsoft Yahei" panose="020B0503020204020204" pitchFamily="34" charset="-122"/>
            </a:endParaRPr>
          </a:p>
        </p:txBody>
      </p:sp>
      <p:pic>
        <p:nvPicPr>
          <p:cNvPr id="3074" name="Picture 2" descr="image">
            <a:extLst>
              <a:ext uri="{FF2B5EF4-FFF2-40B4-BE49-F238E27FC236}">
                <a16:creationId xmlns:a16="http://schemas.microsoft.com/office/drawing/2014/main" id="{B6E1B562-66DE-404A-B345-574680A87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654" y="334052"/>
            <a:ext cx="4134276" cy="627770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72100F1-61C2-40CF-9AFA-57ABF754F5B2}"/>
              </a:ext>
            </a:extLst>
          </p:cNvPr>
          <p:cNvSpPr txBox="1"/>
          <p:nvPr/>
        </p:nvSpPr>
        <p:spPr>
          <a:xfrm>
            <a:off x="898348" y="1847125"/>
            <a:ext cx="5546414" cy="4801314"/>
          </a:xfrm>
          <a:prstGeom prst="rect">
            <a:avLst/>
          </a:prstGeom>
          <a:noFill/>
        </p:spPr>
        <p:txBody>
          <a:bodyPr wrap="square">
            <a:spAutoFit/>
          </a:bodyPr>
          <a:lstStyle/>
          <a:p>
            <a:pPr>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1.</a:t>
            </a:r>
            <a:r>
              <a:rPr lang="zh-CN" altLang="en-US" dirty="0">
                <a:solidFill>
                  <a:srgbClr val="121212"/>
                </a:solidFill>
                <a:latin typeface="Microsoft Yahei" panose="020B0503020204020204" pitchFamily="34" charset="-122"/>
                <a:ea typeface="Microsoft Yahei" panose="020B0503020204020204" pitchFamily="34" charset="-122"/>
              </a:rPr>
              <a:t>将会话上下文初始化为空字符串。</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a:buFont typeface="Arial" panose="020B0604020202020204" pitchFamily="34" charset="0"/>
              <a:buChar char="•"/>
            </a:pPr>
            <a:r>
              <a:rPr lang="en-US" altLang="zh-CN" dirty="0">
                <a:solidFill>
                  <a:srgbClr val="121212"/>
                </a:solidFill>
                <a:latin typeface="Microsoft Yahei" panose="020B0503020204020204" pitchFamily="34" charset="-122"/>
                <a:ea typeface="Microsoft Yahei" panose="020B0503020204020204" pitchFamily="34" charset="-122"/>
              </a:rPr>
              <a:t>2. </a:t>
            </a:r>
            <a:r>
              <a:rPr lang="zh-CN" altLang="en-US" dirty="0">
                <a:solidFill>
                  <a:srgbClr val="121212"/>
                </a:solidFill>
                <a:latin typeface="Microsoft Yahei" panose="020B0503020204020204" pitchFamily="34" charset="-122"/>
                <a:ea typeface="Microsoft Yahei" panose="020B0503020204020204" pitchFamily="34" charset="-122"/>
              </a:rPr>
              <a:t>循环访问交互并执行以下操作：</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a</a:t>
            </a:r>
            <a:r>
              <a:rPr lang="zh-CN" altLang="en-US" dirty="0">
                <a:solidFill>
                  <a:srgbClr val="121212"/>
                </a:solidFill>
                <a:latin typeface="Microsoft Yahei" panose="020B0503020204020204" pitchFamily="34" charset="-122"/>
                <a:ea typeface="Microsoft Yahei" panose="020B0503020204020204" pitchFamily="34" charset="-122"/>
              </a:rPr>
              <a:t>）如果句子是用户话语（</a:t>
            </a:r>
            <a:r>
              <a:rPr lang="en-US" altLang="zh-CN" dirty="0">
                <a:solidFill>
                  <a:srgbClr val="121212"/>
                </a:solidFill>
                <a:latin typeface="Microsoft Yahei" panose="020B0503020204020204" pitchFamily="34" charset="-122"/>
                <a:ea typeface="Microsoft Yahei" panose="020B0503020204020204" pitchFamily="34" charset="-122"/>
              </a:rPr>
              <a:t>&lt;U&gt;</a:t>
            </a:r>
            <a:r>
              <a:rPr lang="zh-CN" altLang="en-US" dirty="0">
                <a:solidFill>
                  <a:srgbClr val="121212"/>
                </a:solidFill>
                <a:latin typeface="Microsoft Yahei" panose="020B0503020204020204" pitchFamily="34" charset="-122"/>
                <a:ea typeface="Microsoft Yahei" panose="020B0503020204020204" pitchFamily="34" charset="-122"/>
              </a:rPr>
              <a:t>）或程序响应（</a:t>
            </a:r>
            <a:r>
              <a:rPr lang="en-US" altLang="zh-CN" dirty="0">
                <a:solidFill>
                  <a:srgbClr val="121212"/>
                </a:solidFill>
                <a:latin typeface="Microsoft Yahei" panose="020B0503020204020204" pitchFamily="34" charset="-122"/>
                <a:ea typeface="Microsoft Yahei" panose="020B0503020204020204" pitchFamily="34" charset="-122"/>
              </a:rPr>
              <a:t>&lt;PR&gt;</a:t>
            </a:r>
            <a:r>
              <a:rPr lang="zh-CN" altLang="en-US" dirty="0">
                <a:solidFill>
                  <a:srgbClr val="121212"/>
                </a:solidFill>
                <a:latin typeface="Microsoft Yahei" panose="020B0503020204020204" pitchFamily="34" charset="-122"/>
                <a:ea typeface="Microsoft Yahei" panose="020B0503020204020204" pitchFamily="34" charset="-122"/>
              </a:rPr>
              <a:t>），将其与对话上下文（如果存在）一起添加到模型输入中。</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b</a:t>
            </a:r>
            <a:r>
              <a:rPr lang="zh-CN" altLang="en-US" dirty="0">
                <a:solidFill>
                  <a:srgbClr val="121212"/>
                </a:solidFill>
                <a:latin typeface="Microsoft Yahei" panose="020B0503020204020204" pitchFamily="34" charset="-122"/>
                <a:ea typeface="Microsoft Yahei" panose="020B0503020204020204" pitchFamily="34" charset="-122"/>
              </a:rPr>
              <a:t>）如果句子是代理话语 （</a:t>
            </a:r>
            <a:r>
              <a:rPr lang="en-US" altLang="zh-CN" dirty="0">
                <a:solidFill>
                  <a:srgbClr val="121212"/>
                </a:solidFill>
                <a:latin typeface="Microsoft Yahei" panose="020B0503020204020204" pitchFamily="34" charset="-122"/>
                <a:ea typeface="Microsoft Yahei" panose="020B0503020204020204" pitchFamily="34" charset="-122"/>
              </a:rPr>
              <a:t>&lt;A&gt;</a:t>
            </a:r>
            <a:r>
              <a:rPr lang="zh-CN" altLang="en-US" dirty="0">
                <a:solidFill>
                  <a:srgbClr val="121212"/>
                </a:solidFill>
                <a:latin typeface="Microsoft Yahei" panose="020B0503020204020204" pitchFamily="34" charset="-122"/>
                <a:ea typeface="Microsoft Yahei" panose="020B0503020204020204" pitchFamily="34" charset="-122"/>
              </a:rPr>
              <a:t>） 或程序调用 （</a:t>
            </a:r>
            <a:r>
              <a:rPr lang="en-US" altLang="zh-CN" dirty="0">
                <a:solidFill>
                  <a:srgbClr val="121212"/>
                </a:solidFill>
                <a:latin typeface="Microsoft Yahei" panose="020B0503020204020204" pitchFamily="34" charset="-122"/>
                <a:ea typeface="Microsoft Yahei" panose="020B0503020204020204" pitchFamily="34" charset="-122"/>
              </a:rPr>
              <a:t>&lt;PN&gt;</a:t>
            </a:r>
            <a:r>
              <a:rPr lang="zh-CN" altLang="en-US" dirty="0">
                <a:solidFill>
                  <a:srgbClr val="121212"/>
                </a:solidFill>
                <a:latin typeface="Microsoft Yahei" panose="020B0503020204020204" pitchFamily="34" charset="-122"/>
                <a:ea typeface="Microsoft Yahei" panose="020B0503020204020204" pitchFamily="34" charset="-122"/>
              </a:rPr>
              <a:t>），将其添加到模型目标。 </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c</a:t>
            </a:r>
            <a:r>
              <a:rPr lang="zh-CN" altLang="en-US" dirty="0">
                <a:solidFill>
                  <a:srgbClr val="121212"/>
                </a:solidFill>
                <a:latin typeface="Microsoft Yahei" panose="020B0503020204020204" pitchFamily="34" charset="-122"/>
                <a:ea typeface="Microsoft Yahei" panose="020B0503020204020204" pitchFamily="34" charset="-122"/>
              </a:rPr>
              <a:t>）如果同时创建了模型输入和目标，则输出（输入、目标）对并更新会话上下文 </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pPr marL="742950" lvl="1" indent="-285750">
              <a:buFont typeface="Arial" panose="020B0604020202020204" pitchFamily="34" charset="0"/>
              <a:buChar char="•"/>
            </a:pPr>
            <a:r>
              <a:rPr lang="zh-CN" altLang="en-US" dirty="0">
                <a:solidFill>
                  <a:srgbClr val="121212"/>
                </a:solidFill>
                <a:latin typeface="Microsoft Yahei" panose="020B0503020204020204" pitchFamily="34" charset="-122"/>
                <a:ea typeface="Microsoft Yahei" panose="020B0503020204020204" pitchFamily="34" charset="-122"/>
              </a:rPr>
              <a:t>（</a:t>
            </a:r>
            <a:r>
              <a:rPr lang="en-US" altLang="zh-CN" dirty="0">
                <a:solidFill>
                  <a:srgbClr val="121212"/>
                </a:solidFill>
                <a:latin typeface="Microsoft Yahei" panose="020B0503020204020204" pitchFamily="34" charset="-122"/>
                <a:ea typeface="Microsoft Yahei" panose="020B0503020204020204" pitchFamily="34" charset="-122"/>
              </a:rPr>
              <a:t>d</a:t>
            </a:r>
            <a:r>
              <a:rPr lang="zh-CN" altLang="en-US" dirty="0">
                <a:solidFill>
                  <a:srgbClr val="121212"/>
                </a:solidFill>
                <a:latin typeface="Microsoft Yahei" panose="020B0503020204020204" pitchFamily="34" charset="-122"/>
                <a:ea typeface="Microsoft Yahei" panose="020B0503020204020204" pitchFamily="34" charset="-122"/>
              </a:rPr>
              <a:t>）继续 （</a:t>
            </a:r>
            <a:r>
              <a:rPr lang="en-US" altLang="zh-CN" dirty="0">
                <a:solidFill>
                  <a:srgbClr val="121212"/>
                </a:solidFill>
                <a:latin typeface="Microsoft Yahei" panose="020B0503020204020204" pitchFamily="34" charset="-122"/>
                <a:ea typeface="Microsoft Yahei" panose="020B0503020204020204" pitchFamily="34" charset="-122"/>
              </a:rPr>
              <a:t>2</a:t>
            </a:r>
            <a:r>
              <a:rPr lang="zh-CN" altLang="en-US" dirty="0">
                <a:solidFill>
                  <a:srgbClr val="121212"/>
                </a:solidFill>
                <a:latin typeface="Microsoft Yahei" panose="020B0503020204020204" pitchFamily="34" charset="-122"/>
                <a:ea typeface="Microsoft Yahei" panose="020B0503020204020204" pitchFamily="34" charset="-122"/>
              </a:rPr>
              <a:t>） 生成下一个输入，即目标对。</a:t>
            </a:r>
            <a:br>
              <a:rPr lang="zh-CN" altLang="en-US" dirty="0">
                <a:solidFill>
                  <a:srgbClr val="121212"/>
                </a:solidFill>
                <a:latin typeface="Microsoft Yahei" panose="020B0503020204020204" pitchFamily="34" charset="-122"/>
                <a:ea typeface="Microsoft Yahei" panose="020B0503020204020204" pitchFamily="34" charset="-122"/>
              </a:rPr>
            </a:br>
            <a:endParaRPr lang="zh-CN" altLang="en-US" dirty="0">
              <a:solidFill>
                <a:srgbClr val="121212"/>
              </a:solidFill>
              <a:latin typeface="Microsoft Yahei" panose="020B0503020204020204" pitchFamily="34" charset="-122"/>
              <a:ea typeface="Microsoft Yahei" panose="020B0503020204020204" pitchFamily="34" charset="-122"/>
            </a:endParaRPr>
          </a:p>
          <a:p>
            <a:r>
              <a:rPr lang="zh-CN" altLang="en-US" dirty="0"/>
              <a:t> </a:t>
            </a:r>
          </a:p>
        </p:txBody>
      </p:sp>
      <p:graphicFrame>
        <p:nvGraphicFramePr>
          <p:cNvPr id="10" name="表格 9">
            <a:extLst>
              <a:ext uri="{FF2B5EF4-FFF2-40B4-BE49-F238E27FC236}">
                <a16:creationId xmlns:a16="http://schemas.microsoft.com/office/drawing/2014/main" id="{78C1CD3D-A656-48B4-A89C-7A8C0ED4C296}"/>
              </a:ext>
            </a:extLst>
          </p:cNvPr>
          <p:cNvGraphicFramePr>
            <a:graphicFrameLocks noGrp="1"/>
          </p:cNvGraphicFramePr>
          <p:nvPr>
            <p:extLst>
              <p:ext uri="{D42A27DB-BD31-4B8C-83A1-F6EECF244321}">
                <p14:modId xmlns:p14="http://schemas.microsoft.com/office/powerpoint/2010/main" val="2286538501"/>
              </p:ext>
            </p:extLst>
          </p:nvPr>
        </p:nvGraphicFramePr>
        <p:xfrm>
          <a:off x="0" y="6583680"/>
          <a:ext cx="12192000" cy="274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25687971"/>
                    </a:ext>
                  </a:extLst>
                </a:gridCol>
                <a:gridCol w="2438400">
                  <a:extLst>
                    <a:ext uri="{9D8B030D-6E8A-4147-A177-3AD203B41FA5}">
                      <a16:colId xmlns:a16="http://schemas.microsoft.com/office/drawing/2014/main" val="2456573820"/>
                    </a:ext>
                  </a:extLst>
                </a:gridCol>
                <a:gridCol w="2438400">
                  <a:extLst>
                    <a:ext uri="{9D8B030D-6E8A-4147-A177-3AD203B41FA5}">
                      <a16:colId xmlns:a16="http://schemas.microsoft.com/office/drawing/2014/main" val="837475964"/>
                    </a:ext>
                  </a:extLst>
                </a:gridCol>
                <a:gridCol w="2438400">
                  <a:extLst>
                    <a:ext uri="{9D8B030D-6E8A-4147-A177-3AD203B41FA5}">
                      <a16:colId xmlns:a16="http://schemas.microsoft.com/office/drawing/2014/main" val="3653517729"/>
                    </a:ext>
                  </a:extLst>
                </a:gridCol>
                <a:gridCol w="2438400">
                  <a:extLst>
                    <a:ext uri="{9D8B030D-6E8A-4147-A177-3AD203B41FA5}">
                      <a16:colId xmlns:a16="http://schemas.microsoft.com/office/drawing/2014/main" val="247083522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rPr>
                        <a:t>1</a:t>
                      </a:r>
                      <a:r>
                        <a:rPr lang="en-US" altLang="zh-CN" sz="1200" b="1" baseline="30000" dirty="0">
                          <a:solidFill>
                            <a:schemeClr val="bg1"/>
                          </a:solidFill>
                        </a:rPr>
                        <a:t>ST</a:t>
                      </a:r>
                      <a:r>
                        <a:rPr lang="zh-CN" altLang="en-US" sz="1200" b="1" dirty="0">
                          <a:solidFill>
                            <a:schemeClr val="bg1"/>
                          </a:solidFill>
                        </a:rPr>
                        <a:t> </a:t>
                      </a:r>
                      <a:r>
                        <a:rPr lang="zh-CN" altLang="en-US" sz="1200" b="1" kern="1200" dirty="0">
                          <a:solidFill>
                            <a:schemeClr val="bg1"/>
                          </a:solidFill>
                          <a:latin typeface="+mn-lt"/>
                          <a:ea typeface="+mn-ea"/>
                          <a:cs typeface="+mn-cs"/>
                        </a:rPr>
                        <a:t>研究背景</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2</a:t>
                      </a:r>
                      <a:r>
                        <a:rPr lang="en-US" altLang="zh-CN" sz="1200" b="1" kern="1200" baseline="30000" dirty="0">
                          <a:solidFill>
                            <a:schemeClr val="bg1"/>
                          </a:solidFill>
                          <a:latin typeface="+mn-lt"/>
                          <a:ea typeface="+mn-ea"/>
                          <a:cs typeface="+mn-cs"/>
                        </a:rPr>
                        <a:t>ND </a:t>
                      </a:r>
                      <a:r>
                        <a:rPr lang="zh-CN" altLang="en-US" sz="1200" b="1" kern="1200" dirty="0">
                          <a:solidFill>
                            <a:schemeClr val="bg1"/>
                          </a:solidFill>
                          <a:latin typeface="+mn-lt"/>
                          <a:ea typeface="+mn-ea"/>
                          <a:cs typeface="+mn-cs"/>
                        </a:rPr>
                        <a:t>相关工作</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3</a:t>
                      </a:r>
                      <a:r>
                        <a:rPr lang="en-US" altLang="zh-CN" sz="1200" b="1" kern="1200" baseline="30000" dirty="0">
                          <a:solidFill>
                            <a:schemeClr val="bg1"/>
                          </a:solidFill>
                          <a:latin typeface="+mn-lt"/>
                          <a:ea typeface="+mn-ea"/>
                          <a:cs typeface="+mn-cs"/>
                        </a:rPr>
                        <a:t>RD</a:t>
                      </a:r>
                      <a:r>
                        <a:rPr lang="zh-CN" altLang="en-US" sz="1200" b="1" kern="1200" dirty="0">
                          <a:solidFill>
                            <a:schemeClr val="bg1"/>
                          </a:solidFill>
                          <a:latin typeface="+mn-lt"/>
                          <a:ea typeface="+mn-ea"/>
                          <a:cs typeface="+mn-cs"/>
                        </a:rPr>
                        <a:t> </a:t>
                      </a:r>
                      <a:r>
                        <a:rPr lang="zh-CN" altLang="en-US" sz="1200" b="1" kern="1200" dirty="0">
                          <a:solidFill>
                            <a:schemeClr val="bg1"/>
                          </a:solidFill>
                          <a:latin typeface="FZZhengHeiS-DB-GB" panose="02000000000000000000"/>
                          <a:ea typeface="+mn-ea"/>
                          <a:cs typeface="+mn-cs"/>
                        </a:rPr>
                        <a:t>本文主要工作和创新点</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FFC000"/>
                          </a:solidFill>
                          <a:latin typeface="+mn-lt"/>
                          <a:ea typeface="+mn-ea"/>
                          <a:cs typeface="+mn-cs"/>
                        </a:rPr>
                        <a:t>4</a:t>
                      </a:r>
                      <a:r>
                        <a:rPr lang="en-US" altLang="zh-CN" sz="1200" b="1" kern="1200" baseline="30000" dirty="0">
                          <a:solidFill>
                            <a:srgbClr val="FFC000"/>
                          </a:solidFill>
                          <a:latin typeface="+mn-lt"/>
                          <a:ea typeface="+mn-ea"/>
                          <a:cs typeface="+mn-cs"/>
                        </a:rPr>
                        <a:t>TH  </a:t>
                      </a:r>
                      <a:r>
                        <a:rPr lang="zh-CN" altLang="en-US" sz="1200" b="1" kern="1200" dirty="0">
                          <a:solidFill>
                            <a:srgbClr val="FFC000"/>
                          </a:solidFill>
                          <a:latin typeface="FZZhengHeiS-DB-GB" panose="02000000000000000000"/>
                          <a:ea typeface="+mn-ea"/>
                          <a:cs typeface="+mn-cs"/>
                        </a:rPr>
                        <a:t>模型部分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mn-lt"/>
                          <a:ea typeface="+mn-ea"/>
                          <a:cs typeface="+mn-cs"/>
                        </a:rPr>
                        <a:t>5</a:t>
                      </a:r>
                      <a:r>
                        <a:rPr lang="en-US" altLang="zh-CN" sz="1200" b="1" kern="1200" baseline="30000" dirty="0">
                          <a:solidFill>
                            <a:schemeClr val="bg1"/>
                          </a:solidFill>
                          <a:latin typeface="+mn-lt"/>
                          <a:ea typeface="+mn-ea"/>
                          <a:cs typeface="+mn-cs"/>
                        </a:rPr>
                        <a:t>TH  </a:t>
                      </a:r>
                      <a:r>
                        <a:rPr lang="zh-CN" altLang="en-US" sz="1200" b="1" kern="1200" dirty="0">
                          <a:solidFill>
                            <a:schemeClr val="lt1"/>
                          </a:solidFill>
                          <a:latin typeface="FZZhengHeiS-DB-GB" panose="02000000000000000000"/>
                          <a:ea typeface="+mn-ea"/>
                          <a:cs typeface="+mn-cs"/>
                        </a:rPr>
                        <a:t>实验部分</a:t>
                      </a:r>
                    </a:p>
                  </a:txBody>
                  <a:tcPr anchor="ct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1C4885"/>
                    </a:solidFill>
                  </a:tcPr>
                </a:tc>
                <a:extLst>
                  <a:ext uri="{0D108BD9-81ED-4DB2-BD59-A6C34878D82A}">
                    <a16:rowId xmlns:a16="http://schemas.microsoft.com/office/drawing/2014/main" val="2143267664"/>
                  </a:ext>
                </a:extLst>
              </a:tr>
            </a:tbl>
          </a:graphicData>
        </a:graphic>
      </p:graphicFrame>
    </p:spTree>
    <p:extLst>
      <p:ext uri="{BB962C8B-B14F-4D97-AF65-F5344CB8AC3E}">
        <p14:creationId xmlns:p14="http://schemas.microsoft.com/office/powerpoint/2010/main" val="2381078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17159</TotalTime>
  <Words>1980</Words>
  <Application>Microsoft Office PowerPoint</Application>
  <PresentationFormat>宽屏</PresentationFormat>
  <Paragraphs>231</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FuturaBookC</vt:lpstr>
      <vt:lpstr>FZZhengHeiS-DB-GB</vt:lpstr>
      <vt:lpstr>等线</vt:lpstr>
      <vt:lpstr>等线 Light</vt:lpstr>
      <vt:lpstr>微软雅黑</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贵强 邓</cp:lastModifiedBy>
  <cp:revision>512</cp:revision>
  <dcterms:created xsi:type="dcterms:W3CDTF">2018-02-27T12:12:58Z</dcterms:created>
  <dcterms:modified xsi:type="dcterms:W3CDTF">2021-12-23T07:37:25Z</dcterms:modified>
</cp:coreProperties>
</file>