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7" r:id="rId3"/>
    <p:sldId id="256" r:id="rId4"/>
    <p:sldId id="258" r:id="rId5"/>
    <p:sldId id="281" r:id="rId6"/>
    <p:sldId id="282" r:id="rId7"/>
    <p:sldId id="283" r:id="rId8"/>
    <p:sldId id="284" r:id="rId9"/>
    <p:sldId id="285" r:id="rId10"/>
    <p:sldId id="286" r:id="rId11"/>
    <p:sldId id="287" r:id="rId12"/>
    <p:sldId id="288" r:id="rId13"/>
    <p:sldId id="259" r:id="rId14"/>
    <p:sldId id="289" r:id="rId15"/>
    <p:sldId id="28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435372"/>
    <a:srgbClr val="C99B4F"/>
    <a:srgbClr val="2F3B51"/>
    <a:srgbClr val="333F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021" autoAdjust="0"/>
  </p:normalViewPr>
  <p:slideViewPr>
    <p:cSldViewPr snapToGrid="0" showGuides="1">
      <p:cViewPr varScale="1">
        <p:scale>
          <a:sx n="92" d="100"/>
          <a:sy n="92" d="100"/>
        </p:scale>
        <p:origin x="684" y="7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223B9-F7D4-4FB1-AE2A-D597CBFA5A13}"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95177-B65C-4223-821F-45D8FB930661}" type="slidenum">
              <a:rPr lang="zh-CN" altLang="en-US" smtClean="0"/>
              <a:t>‹#›</a:t>
            </a:fld>
            <a:endParaRPr lang="zh-CN" altLang="en-US"/>
          </a:p>
        </p:txBody>
      </p:sp>
    </p:spTree>
    <p:extLst>
      <p:ext uri="{BB962C8B-B14F-4D97-AF65-F5344CB8AC3E}">
        <p14:creationId xmlns:p14="http://schemas.microsoft.com/office/powerpoint/2010/main" val="112885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本篇论文的题目是</a:t>
            </a:r>
            <a:r>
              <a:rPr lang="en-US" altLang="zh-CN" dirty="0"/>
              <a:t>······</a:t>
            </a:r>
            <a:r>
              <a:rPr lang="zh-CN" altLang="en-US" dirty="0"/>
              <a:t>。基于句子级和语篇级连贯建模长文本生成</a:t>
            </a:r>
          </a:p>
        </p:txBody>
      </p:sp>
      <p:sp>
        <p:nvSpPr>
          <p:cNvPr id="4" name="灯片编号占位符 3"/>
          <p:cNvSpPr>
            <a:spLocks noGrp="1"/>
          </p:cNvSpPr>
          <p:nvPr>
            <p:ph type="sldNum" sz="quarter" idx="5"/>
          </p:nvPr>
        </p:nvSpPr>
        <p:spPr/>
        <p:txBody>
          <a:bodyPr/>
          <a:lstStyle/>
          <a:p>
            <a:fld id="{5F395177-B65C-4223-821F-45D8FB930661}" type="slidenum">
              <a:rPr lang="zh-CN" altLang="en-US" smtClean="0"/>
              <a:t>1</a:t>
            </a:fld>
            <a:endParaRPr lang="zh-CN" altLang="en-US"/>
          </a:p>
        </p:txBody>
      </p:sp>
    </p:spTree>
    <p:extLst>
      <p:ext uri="{BB962C8B-B14F-4D97-AF65-F5344CB8AC3E}">
        <p14:creationId xmlns:p14="http://schemas.microsoft.com/office/powerpoint/2010/main" val="121665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读完研究现状看图</a:t>
            </a:r>
            <a:endParaRPr lang="en-US" altLang="zh-CN" dirty="0"/>
          </a:p>
          <a:p>
            <a:endParaRPr lang="en-US" altLang="zh-CN" dirty="0"/>
          </a:p>
          <a:p>
            <a:r>
              <a:rPr lang="zh-CN" altLang="en-US" dirty="0"/>
              <a:t>我们给定一个输入是</a:t>
            </a:r>
            <a:r>
              <a:rPr lang="en-US" altLang="zh-CN" dirty="0"/>
              <a:t>’Tim</a:t>
            </a:r>
            <a:r>
              <a:rPr lang="zh-CN" altLang="en-US" dirty="0"/>
              <a:t>不太擅长运动‘，根据这个输入来生成一段文本。</a:t>
            </a:r>
            <a:endParaRPr lang="en-US" altLang="zh-CN" dirty="0"/>
          </a:p>
          <a:p>
            <a:r>
              <a:rPr lang="zh-CN" altLang="en-US" dirty="0"/>
              <a:t>如果我们用</a:t>
            </a:r>
            <a:r>
              <a:rPr lang="en-US" altLang="zh-CN" dirty="0"/>
              <a:t>BART</a:t>
            </a:r>
            <a:r>
              <a:rPr lang="zh-CN" altLang="en-US" dirty="0"/>
              <a:t>来做这个任务 的话，它输出的造句是“他不擅长篮球，它是篮球队的队员，他在篮球队就职，他棒球打得很好），虽然它句子中的概念是上下文相关的（加粗的几个词），但是句子和句子之间是不连贯的（主要体现在情节有重复、逻辑有冲突以及出现无关事件）。</a:t>
            </a:r>
            <a:endParaRPr lang="en-US" altLang="zh-CN" dirty="0"/>
          </a:p>
          <a:p>
            <a:r>
              <a:rPr lang="zh-CN" altLang="en-US" dirty="0"/>
              <a:t>但是人类写出来的句子就很连贯，我们去深究原因的话，是因为人类可以充分理解已经写好句子的语义，也能理解整个文本中的语篇关系（比如时序关系）</a:t>
            </a:r>
            <a:endParaRPr lang="en-US" altLang="zh-CN" dirty="0"/>
          </a:p>
          <a:p>
            <a:endParaRPr lang="en-US" altLang="zh-CN" dirty="0"/>
          </a:p>
          <a:p>
            <a:r>
              <a:rPr lang="zh-CN" altLang="en-US" dirty="0"/>
              <a:t>读完推测原因：后面根据这个原因提出了两个预训练的目标</a:t>
            </a:r>
          </a:p>
        </p:txBody>
      </p:sp>
      <p:sp>
        <p:nvSpPr>
          <p:cNvPr id="4" name="灯片编号占位符 3"/>
          <p:cNvSpPr>
            <a:spLocks noGrp="1"/>
          </p:cNvSpPr>
          <p:nvPr>
            <p:ph type="sldNum" sz="quarter" idx="5"/>
          </p:nvPr>
        </p:nvSpPr>
        <p:spPr/>
        <p:txBody>
          <a:bodyPr/>
          <a:lstStyle/>
          <a:p>
            <a:fld id="{5F395177-B65C-4223-821F-45D8FB930661}" type="slidenum">
              <a:rPr lang="zh-CN" altLang="en-US" smtClean="0"/>
              <a:t>4</a:t>
            </a:fld>
            <a:endParaRPr lang="zh-CN" altLang="en-US"/>
          </a:p>
        </p:txBody>
      </p:sp>
    </p:spTree>
    <p:extLst>
      <p:ext uri="{BB962C8B-B14F-4D97-AF65-F5344CB8AC3E}">
        <p14:creationId xmlns:p14="http://schemas.microsoft.com/office/powerpoint/2010/main" val="21492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那么本文为了解决无法生成连贯长文本的问题，就提出了一个模型叫</a:t>
            </a:r>
            <a:r>
              <a:rPr lang="en-US" altLang="zh-CN" dirty="0"/>
              <a:t>HINT.</a:t>
            </a:r>
          </a:p>
          <a:p>
            <a:r>
              <a:rPr lang="zh-CN" altLang="en-US" dirty="0"/>
              <a:t>传统做生成的模型，使用自左向右的</a:t>
            </a:r>
            <a:r>
              <a:rPr lang="en-US" altLang="zh-CN" dirty="0"/>
              <a:t>decoder</a:t>
            </a:r>
            <a:r>
              <a:rPr lang="zh-CN" altLang="en-US" dirty="0"/>
              <a:t>基于前面的词去预测下面的词，但这个是满足不了需求的，那这个模型为了解决句子级和语篇级的连贯问题，在每句话后面加了两个</a:t>
            </a:r>
            <a:r>
              <a:rPr lang="en-US" altLang="zh-CN" dirty="0"/>
              <a:t>token</a:t>
            </a:r>
            <a:r>
              <a:rPr lang="zh-CN" altLang="en-US" dirty="0"/>
              <a:t>，来表示句子级和语篇级的语义，相应地，我们提出了两个预训练的目标</a:t>
            </a:r>
            <a:endParaRPr lang="en-US" altLang="zh-CN" dirty="0"/>
          </a:p>
          <a:p>
            <a:endParaRPr lang="en-US" altLang="zh-CN" dirty="0"/>
          </a:p>
          <a:p>
            <a:r>
              <a:rPr lang="en-US" altLang="zh-CN" dirty="0"/>
              <a:t>//</a:t>
            </a:r>
            <a:r>
              <a:rPr lang="zh-CN" altLang="en-US" dirty="0"/>
              <a:t>个人理解</a:t>
            </a:r>
            <a:r>
              <a:rPr lang="en-US" altLang="zh-CN" dirty="0"/>
              <a:t>sentence1,2,3</a:t>
            </a:r>
            <a:r>
              <a:rPr lang="zh-CN" altLang="en-US" dirty="0"/>
              <a:t>组成原本的语篇，模型要根据</a:t>
            </a:r>
            <a:r>
              <a:rPr lang="en-US" altLang="zh-CN" dirty="0"/>
              <a:t>1</a:t>
            </a:r>
            <a:r>
              <a:rPr lang="zh-CN" altLang="en-US" dirty="0"/>
              <a:t>去生成后面的句子</a:t>
            </a:r>
            <a:r>
              <a:rPr lang="en-US" altLang="zh-CN" dirty="0"/>
              <a:t>2’</a:t>
            </a:r>
            <a:r>
              <a:rPr lang="zh-CN" altLang="en-US" dirty="0"/>
              <a:t>，</a:t>
            </a:r>
            <a:r>
              <a:rPr lang="en-US" altLang="zh-CN" dirty="0"/>
              <a:t>3’</a:t>
            </a:r>
            <a:r>
              <a:rPr lang="zh-CN" altLang="en-US" dirty="0"/>
              <a:t>，然后和</a:t>
            </a:r>
            <a:r>
              <a:rPr lang="en-US" altLang="zh-CN" dirty="0"/>
              <a:t>2</a:t>
            </a:r>
            <a:r>
              <a:rPr lang="zh-CN" altLang="en-US" dirty="0"/>
              <a:t>、</a:t>
            </a:r>
            <a:r>
              <a:rPr lang="en-US" altLang="zh-CN" dirty="0"/>
              <a:t>3</a:t>
            </a:r>
            <a:r>
              <a:rPr lang="zh-CN" altLang="en-US" dirty="0"/>
              <a:t>比较</a:t>
            </a:r>
            <a:endParaRPr lang="en-US" altLang="zh-CN" dirty="0"/>
          </a:p>
          <a:p>
            <a:endParaRPr lang="en-US" altLang="zh-CN" dirty="0"/>
          </a:p>
          <a:p>
            <a:r>
              <a:rPr lang="zh-CN" altLang="en-US" dirty="0"/>
              <a:t>本文贡献：</a:t>
            </a:r>
            <a:r>
              <a:rPr lang="en-US" altLang="zh-CN" dirty="0"/>
              <a:t>1.HINT</a:t>
            </a:r>
            <a:r>
              <a:rPr lang="zh-CN" altLang="en-US" dirty="0"/>
              <a:t>模型 </a:t>
            </a:r>
            <a:r>
              <a:rPr lang="en-US" altLang="zh-CN" dirty="0"/>
              <a:t>2.</a:t>
            </a:r>
            <a:r>
              <a:rPr lang="zh-CN" altLang="en-US" dirty="0"/>
              <a:t>在常识性故事和小说生成任务上进行了实验，发现</a:t>
            </a:r>
            <a:r>
              <a:rPr lang="en-US" altLang="zh-CN" dirty="0"/>
              <a:t>HINT</a:t>
            </a:r>
            <a:r>
              <a:rPr lang="zh-CN" altLang="en-US" dirty="0"/>
              <a:t>真的可以生成比传统更些模型更连贯的长文本</a:t>
            </a:r>
            <a:endParaRPr lang="en-US" altLang="zh-CN" dirty="0"/>
          </a:p>
        </p:txBody>
      </p:sp>
      <p:sp>
        <p:nvSpPr>
          <p:cNvPr id="4" name="灯片编号占位符 3"/>
          <p:cNvSpPr>
            <a:spLocks noGrp="1"/>
          </p:cNvSpPr>
          <p:nvPr>
            <p:ph type="sldNum" sz="quarter" idx="5"/>
          </p:nvPr>
        </p:nvSpPr>
        <p:spPr/>
        <p:txBody>
          <a:bodyPr/>
          <a:lstStyle/>
          <a:p>
            <a:fld id="{5F395177-B65C-4223-821F-45D8FB930661}" type="slidenum">
              <a:rPr lang="zh-CN" altLang="en-US" smtClean="0"/>
              <a:t>5</a:t>
            </a:fld>
            <a:endParaRPr lang="zh-CN" altLang="en-US"/>
          </a:p>
        </p:txBody>
      </p:sp>
    </p:spTree>
    <p:extLst>
      <p:ext uri="{BB962C8B-B14F-4D97-AF65-F5344CB8AC3E}">
        <p14:creationId xmlns:p14="http://schemas.microsoft.com/office/powerpoint/2010/main" val="315183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长文本的生成</a:t>
            </a:r>
            <a:endParaRPr lang="en-US" altLang="zh-CN" dirty="0"/>
          </a:p>
          <a:p>
            <a:r>
              <a:rPr lang="en-US" altLang="zh-CN" dirty="0"/>
              <a:t>2.</a:t>
            </a:r>
            <a:r>
              <a:rPr lang="zh-CN" altLang="en-US" dirty="0"/>
              <a:t>高级语言表征</a:t>
            </a:r>
            <a:endParaRPr lang="en-US" altLang="zh-CN" dirty="0"/>
          </a:p>
          <a:p>
            <a:r>
              <a:rPr lang="zh-CN" altLang="en-US" dirty="0"/>
              <a:t>大多数模型都受到字符级表示学习的限制。但是这对于捕获自然语言文本的层次结构是不够的。所以提出了这些模型</a:t>
            </a:r>
            <a:r>
              <a:rPr lang="en-US" altLang="zh-CN" dirty="0"/>
              <a:t>······</a:t>
            </a:r>
          </a:p>
          <a:p>
            <a:r>
              <a:rPr lang="zh-CN" altLang="en-US" dirty="0"/>
              <a:t>这些模型都集中在</a:t>
            </a:r>
            <a:r>
              <a:rPr lang="en-US" altLang="zh-CN" dirty="0"/>
              <a:t>encoder</a:t>
            </a:r>
            <a:r>
              <a:rPr lang="zh-CN" altLang="en-US" dirty="0"/>
              <a:t>的编码表示，但是对于长文本生成</a:t>
            </a:r>
            <a:r>
              <a:rPr lang="en-US" altLang="zh-CN" dirty="0"/>
              <a:t>decoder</a:t>
            </a:r>
            <a:r>
              <a:rPr lang="zh-CN" altLang="en-US" dirty="0"/>
              <a:t>没有过多的关注</a:t>
            </a:r>
            <a:endParaRPr lang="en-US" altLang="zh-CN" dirty="0"/>
          </a:p>
        </p:txBody>
      </p:sp>
      <p:sp>
        <p:nvSpPr>
          <p:cNvPr id="4" name="灯片编号占位符 3"/>
          <p:cNvSpPr>
            <a:spLocks noGrp="1"/>
          </p:cNvSpPr>
          <p:nvPr>
            <p:ph type="sldNum" sz="quarter" idx="5"/>
          </p:nvPr>
        </p:nvSpPr>
        <p:spPr/>
        <p:txBody>
          <a:bodyPr/>
          <a:lstStyle/>
          <a:p>
            <a:fld id="{5F395177-B65C-4223-821F-45D8FB930661}" type="slidenum">
              <a:rPr lang="zh-CN" altLang="en-US" smtClean="0"/>
              <a:t>7</a:t>
            </a:fld>
            <a:endParaRPr lang="zh-CN" altLang="en-US"/>
          </a:p>
        </p:txBody>
      </p:sp>
    </p:spTree>
    <p:extLst>
      <p:ext uri="{BB962C8B-B14F-4D97-AF65-F5344CB8AC3E}">
        <p14:creationId xmlns:p14="http://schemas.microsoft.com/office/powerpoint/2010/main" val="4224228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整个模型在训练过程中是这样的：</a:t>
                </a:r>
                <a:endParaRPr lang="en-US" altLang="zh-CN" dirty="0"/>
              </a:p>
              <a:p>
                <a:r>
                  <a:rPr lang="en-US" altLang="zh-CN" strike="sngStrike" dirty="0"/>
                  <a:t>//</a:t>
                </a:r>
                <a:r>
                  <a:rPr lang="zh-CN" altLang="en-US" strike="sngStrike" dirty="0"/>
                  <a:t>一个</a:t>
                </a:r>
                <a:r>
                  <a:rPr lang="en-US" altLang="zh-CN" strike="sngStrike" dirty="0"/>
                  <a:t>epoch?</a:t>
                </a:r>
                <a:r>
                  <a:rPr lang="zh-CN" altLang="en-US" strike="sngStrike" dirty="0"/>
                  <a:t>边生成边调整</a:t>
                </a:r>
                <a:endParaRPr lang="en-US" altLang="zh-CN" strike="sngStrike" dirty="0"/>
              </a:p>
              <a:p>
                <a:r>
                  <a:rPr lang="en-US" altLang="zh-CN" sz="1200" kern="1200" dirty="0">
                    <a:solidFill>
                      <a:schemeClr val="tx1"/>
                    </a:solidFill>
                    <a:latin typeface="+mn-lt"/>
                    <a:ea typeface="+mn-ea"/>
                    <a:cs typeface="+mn-cs"/>
                  </a:rPr>
                  <a:t>//W</a:t>
                </a:r>
                <a:r>
                  <a:rPr lang="zh-CN" altLang="en-US" sz="1200" kern="1200" dirty="0">
                    <a:solidFill>
                      <a:schemeClr val="tx1"/>
                    </a:solidFill>
                    <a:latin typeface="+mn-lt"/>
                    <a:ea typeface="+mn-ea"/>
                    <a:cs typeface="+mn-cs"/>
                  </a:rPr>
                  <a:t>参数是由</a:t>
                </a:r>
                <a:r>
                  <a:rPr lang="en-US" altLang="zh-CN" sz="1200" kern="1200" dirty="0">
                    <a:solidFill>
                      <a:schemeClr val="tx1"/>
                    </a:solidFill>
                    <a:latin typeface="+mn-lt"/>
                    <a:ea typeface="+mn-ea"/>
                    <a:cs typeface="+mn-cs"/>
                  </a:rPr>
                  <a:t>Wd</a:t>
                </a:r>
                <a:r>
                  <a:rPr lang="zh-CN" altLang="en-US" sz="1200" kern="1200" dirty="0">
                    <a:solidFill>
                      <a:schemeClr val="tx1"/>
                    </a:solidFill>
                    <a:latin typeface="+mn-lt"/>
                    <a:ea typeface="+mn-ea"/>
                    <a:cs typeface="+mn-cs"/>
                  </a:rPr>
                  <a:t>和</a:t>
                </a:r>
                <a:r>
                  <a:rPr lang="en-US" altLang="zh-CN" sz="1200" kern="1200" dirty="0" err="1">
                    <a:solidFill>
                      <a:schemeClr val="tx1"/>
                    </a:solidFill>
                    <a:latin typeface="+mn-lt"/>
                    <a:ea typeface="+mn-ea"/>
                    <a:cs typeface="+mn-cs"/>
                  </a:rPr>
                  <a:t>Ws</a:t>
                </a:r>
                <a:r>
                  <a:rPr lang="zh-CN" altLang="en-US" sz="1200" kern="1200" dirty="0">
                    <a:solidFill>
                      <a:schemeClr val="tx1"/>
                    </a:solidFill>
                    <a:latin typeface="+mn-lt"/>
                    <a:ea typeface="+mn-ea"/>
                    <a:cs typeface="+mn-cs"/>
                  </a:rPr>
                  <a:t>组成的，他们一边学习句子更正确的表示，一边生成最终的语篇</a:t>
                </a:r>
                <a:endParaRPr lang="en-US" altLang="zh-CN" sz="1200" kern="1200" dirty="0">
                  <a:solidFill>
                    <a:schemeClr val="tx1"/>
                  </a:solidFill>
                  <a:latin typeface="+mn-lt"/>
                  <a:ea typeface="+mn-ea"/>
                  <a:cs typeface="+mn-cs"/>
                </a:endParaRPr>
              </a:p>
              <a:p>
                <a:endParaRPr lang="en-US" altLang="zh-CN" strike="sngStrike" dirty="0"/>
              </a:p>
              <a:p>
                <a:r>
                  <a:rPr lang="zh-CN" altLang="en-US" strike="sngStrike" dirty="0"/>
                  <a:t>首先把人类写出的语篇，加入一些负样本，然后将其编码</a:t>
                </a:r>
                <a:r>
                  <a:rPr lang="zh-CN" altLang="en-US" b="0" dirty="0"/>
                  <a:t>但这样是不够的，因为这个解码器没有关注到句子语义之间的相似度和整个语篇的结构。所以我们的</a:t>
                </a:r>
                <a:r>
                  <a:rPr lang="en-US" altLang="zh-CN" b="0" dirty="0"/>
                  <a:t>decoder</a:t>
                </a:r>
                <a:r>
                  <a:rPr lang="zh-CN" altLang="en-US" b="0" dirty="0"/>
                  <a:t>还要做下面两个任务。</a:t>
                </a:r>
                <a:r>
                  <a:rPr lang="zh-CN" altLang="en-US" strike="sngStrike" dirty="0"/>
                  <a:t>，编码后会得到每个句子的句子级表征和语篇级表征。</a:t>
                </a:r>
                <a:endParaRPr lang="en-US" altLang="zh-CN" strike="sngStrike" dirty="0"/>
              </a:p>
              <a:p>
                <a:r>
                  <a:rPr lang="zh-CN" altLang="en-US" dirty="0"/>
                  <a:t>首先我们第一个任务是语言建模，这里面的</a:t>
                </a:r>
                <a:r>
                  <a:rPr lang="en-US" altLang="zh-CN" dirty="0"/>
                  <a:t>X</a:t>
                </a:r>
                <a:r>
                  <a:rPr lang="zh-CN" altLang="en-US" dirty="0"/>
                  <a:t>就是输入的文本（开头或提示），把它双向编码之后就得到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，它</m:t>
                    </m:r>
                  </m:oMath>
                </a14:m>
                <a:r>
                  <a:rPr lang="zh-CN" altLang="en-US" b="0" dirty="0"/>
                  <a:t>就是</a:t>
                </a:r>
                <a:r>
                  <a:rPr lang="en-US" altLang="zh-CN" b="0" dirty="0"/>
                  <a:t>X</a:t>
                </a:r>
                <a:r>
                  <a:rPr lang="zh-CN" altLang="en-US" b="0" dirty="0"/>
                  <a:t>的上下文表示向量，再使用从左到右的解码器，考虑已经生成的句子和编码器给的</a:t>
                </a:r>
                <a14:m>
                  <m:oMath xmlns:m="http://schemas.openxmlformats.org/officeDocument/2006/math">
                    <m:r>
                      <a:rPr lang="en-US" altLang="zh-CN" b="0" i="1" dirty="0" smtClean="0">
                        <a:latin typeface="Cambria Math" panose="02040503050406030204" pitchFamily="18" charset="0"/>
                      </a:rPr>
                      <m:t>𝑠</m:t>
                    </m:r>
                  </m:oMath>
                </a14:m>
                <a:r>
                  <a:rPr lang="zh-CN" altLang="en-US" b="0" dirty="0"/>
                  <a:t>之后，生成</a:t>
                </a:r>
                <a:r>
                  <a:rPr lang="en-US" altLang="zh-CN" b="0" dirty="0"/>
                  <a:t>t</a:t>
                </a:r>
                <a:r>
                  <a:rPr lang="zh-CN" altLang="en-US" b="0" dirty="0"/>
                  <a:t>这个位置隐藏状态的句子向量</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𝑡</m:t>
                        </m:r>
                      </m:sub>
                    </m:sSub>
                    <m:r>
                      <a:rPr lang="zh-CN" altLang="en-US" b="0" i="1" smtClean="0">
                        <a:latin typeface="Cambria Math" panose="02040503050406030204" pitchFamily="18" charset="0"/>
                      </a:rPr>
                      <m:t>，</m:t>
                    </m:r>
                  </m:oMath>
                </a14:m>
                <a:r>
                  <a:rPr lang="zh-CN" altLang="en-US" b="0" dirty="0"/>
                  <a:t>把</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𝑡</m:t>
                        </m:r>
                      </m:sub>
                    </m:sSub>
                  </m:oMath>
                </a14:m>
                <a:r>
                  <a:rPr lang="zh-CN" altLang="en-US" b="0" dirty="0"/>
                  <a:t>输入到前馈神经网络中生成句子进行输出。得到的</a:t>
                </a:r>
                <a:r>
                  <a:rPr lang="en-US" altLang="zh-CN" b="0" dirty="0"/>
                  <a:t>P</a:t>
                </a:r>
                <a:r>
                  <a:rPr lang="zh-CN" altLang="en-US" b="0" dirty="0"/>
                  <a:t>就是在这个语料库中，所有可能输出的句子的可能性有多大，选取可能性最大的句子出来。这里做损失函数需要把句子进行一个</a:t>
                </a:r>
                <a:r>
                  <a:rPr lang="en-US" altLang="zh-CN" b="0" dirty="0" err="1"/>
                  <a:t>softmax</a:t>
                </a:r>
                <a:r>
                  <a:rPr lang="zh-CN" altLang="en-US" b="0" dirty="0"/>
                  <a:t>得到这个句子真的在这个位置上的概率，最后损失函数是用的负对数似然。</a:t>
                </a:r>
                <a:endParaRPr lang="en-US" altLang="zh-CN" b="0" dirty="0"/>
              </a:p>
              <a:p>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第二个任务是要做句子之间相似度的预测。那么我们前面说过了，要迁移</a:t>
                </a:r>
                <a:r>
                  <a:rPr lang="en-US" altLang="zh-CN" b="0" dirty="0" err="1"/>
                  <a:t>SentenceBERT</a:t>
                </a:r>
                <a:r>
                  <a:rPr lang="zh-CN" altLang="en-US" b="0" dirty="0"/>
                  <a:t>的语义知识，具体是如何做的呢？首先我们要确定的一件事是</a:t>
                </a:r>
                <a:r>
                  <a:rPr lang="zh-CN" altLang="en-US" sz="1200" b="0" i="0" kern="1200" dirty="0">
                    <a:solidFill>
                      <a:schemeClr val="tx1"/>
                    </a:solidFill>
                    <a:effectLst/>
                    <a:latin typeface="+mn-lt"/>
                    <a:ea typeface="+mn-ea"/>
                    <a:cs typeface="+mn-cs"/>
                  </a:rPr>
                  <a:t>我们不是直接学习每个句子在</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中的表示，而是学习句子在</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中的相似度得分，这样渐渐地让句子在</a:t>
                </a:r>
                <a:r>
                  <a:rPr lang="en-US" altLang="zh-CN" sz="1200" b="0" i="0" kern="1200" dirty="0">
                    <a:solidFill>
                      <a:schemeClr val="tx1"/>
                    </a:solidFill>
                    <a:effectLst/>
                    <a:latin typeface="+mn-lt"/>
                    <a:ea typeface="+mn-ea"/>
                    <a:cs typeface="+mn-cs"/>
                  </a:rPr>
                  <a:t>HINT</a:t>
                </a:r>
                <a:r>
                  <a:rPr lang="zh-CN" altLang="en-US" sz="1200" b="0" i="0" kern="1200" dirty="0">
                    <a:solidFill>
                      <a:schemeClr val="tx1"/>
                    </a:solidFill>
                    <a:effectLst/>
                    <a:latin typeface="+mn-lt"/>
                    <a:ea typeface="+mn-ea"/>
                    <a:cs typeface="+mn-cs"/>
                  </a:rPr>
                  <a:t>地表示下也包含</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的语义知识。</a:t>
                </a:r>
                <a:r>
                  <a:rPr lang="zh-CN" altLang="en-US" b="0" dirty="0"/>
                  <a:t>我们可以看到这上面有</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𝑠</m:t>
                        </m:r>
                      </m:sup>
                    </m:sSubSup>
                  </m:oMath>
                </a14:m>
                <a:r>
                  <a:rPr lang="en-US" altLang="zh-CN" b="0" dirty="0"/>
                  <a:t> </a:t>
                </a:r>
                <a:r>
                  <a:rPr lang="zh-CN" altLang="en-US" b="0" dirty="0"/>
                  <a:t>和</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𝐻</m:t>
                        </m:r>
                      </m:e>
                      <m:sub>
                        <m:r>
                          <a:rPr lang="en-US" altLang="zh-CN" b="0" i="1" dirty="0" smtClean="0">
                            <a:latin typeface="Cambria Math" panose="02040503050406030204" pitchFamily="18" charset="0"/>
                          </a:rPr>
                          <m:t>𝑘</m:t>
                        </m:r>
                      </m:sub>
                      <m:sup>
                        <m:r>
                          <a:rPr lang="en-US" altLang="zh-CN" b="0" i="1" dirty="0" smtClean="0">
                            <a:latin typeface="Cambria Math" panose="02040503050406030204" pitchFamily="18" charset="0"/>
                          </a:rPr>
                          <m:t>𝑑</m:t>
                        </m:r>
                      </m:sup>
                    </m:sSubSup>
                    <m:r>
                      <a:rPr lang="zh-CN" altLang="en-US" b="0" i="1" dirty="0" smtClean="0">
                        <a:latin typeface="Cambria Math" panose="02040503050406030204" pitchFamily="18" charset="0"/>
                      </a:rPr>
                      <m:t>，上标</m:t>
                    </m:r>
                  </m:oMath>
                </a14:m>
                <a:r>
                  <a:rPr lang="zh-CN" altLang="en-US" b="0" dirty="0"/>
                  <a:t>是</a:t>
                </a:r>
                <a:r>
                  <a:rPr lang="en-US" altLang="zh-CN" b="0" dirty="0"/>
                  <a:t>s</a:t>
                </a:r>
                <a:r>
                  <a:rPr lang="zh-CN" altLang="en-US" b="0" dirty="0"/>
                  <a:t>的代表第</a:t>
                </a:r>
                <a:r>
                  <a:rPr lang="en-US" altLang="zh-CN" b="0" dirty="0"/>
                  <a:t>k</a:t>
                </a:r>
                <a:r>
                  <a:rPr lang="zh-CN" altLang="en-US" b="0" dirty="0"/>
                  <a:t>个句子的隐藏状态，它是有意义的句子表示，也就是说语义相似的句子在</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r>
                          <a:rPr lang="en-US" altLang="zh-CN" b="0" i="1" smtClean="0">
                            <a:latin typeface="Cambria Math" panose="02040503050406030204" pitchFamily="18" charset="0"/>
                          </a:rPr>
                          <m:t>𝑠</m:t>
                        </m:r>
                      </m:sup>
                    </m:sSup>
                  </m:oMath>
                </a14:m>
                <a:r>
                  <a:rPr lang="zh-CN" altLang="en-US" b="0" dirty="0"/>
                  <a:t>的表示下距离也是相近的。</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𝑊</m:t>
                    </m:r>
                    <m:r>
                      <a:rPr lang="en-US" altLang="zh-CN" sz="1200" b="0" i="1" kern="1200" smtClean="0">
                        <a:solidFill>
                          <a:schemeClr val="tx1"/>
                        </a:solidFill>
                        <a:effectLst/>
                        <a:latin typeface="Cambria Math" panose="02040503050406030204" pitchFamily="18" charset="0"/>
                        <a:ea typeface="+mn-ea"/>
                        <a:cs typeface="+mn-cs"/>
                      </a:rPr>
                      <m:t>^</m:t>
                    </m:r>
                    <m:r>
                      <m:rPr>
                        <m:sty m:val="p"/>
                      </m:rPr>
                      <a:rPr lang="en-US" altLang="zh-CN" sz="1200" b="0" i="1" kern="1200" smtClean="0">
                        <a:solidFill>
                          <a:schemeClr val="tx1"/>
                        </a:solidFill>
                        <a:effectLst/>
                        <a:latin typeface="Cambria Math" panose="02040503050406030204" pitchFamily="18" charset="0"/>
                        <a:ea typeface="+mn-ea"/>
                        <a:cs typeface="+mn-cs"/>
                      </a:rPr>
                      <m:t>s</m:t>
                    </m:r>
                  </m:oMath>
                </a14:m>
                <a:r>
                  <a:rPr lang="zh-CN" altLang="en-US" sz="1200" b="0" i="0" kern="1200" dirty="0">
                    <a:solidFill>
                      <a:schemeClr val="tx1"/>
                    </a:solidFill>
                    <a:effectLst/>
                    <a:latin typeface="+mn-lt"/>
                    <a:ea typeface="+mn-ea"/>
                    <a:cs typeface="+mn-cs"/>
                  </a:rPr>
                  <a:t>是一个可训练的参数，用于将</a:t>
                </a:r>
                <a:r>
                  <a:rPr lang="en-US" altLang="zh-CN" sz="1200" b="0" i="0" kern="1200" dirty="0">
                    <a:solidFill>
                      <a:schemeClr val="tx1"/>
                    </a:solidFill>
                    <a:effectLst/>
                    <a:latin typeface="+mn-lt"/>
                    <a:ea typeface="+mn-ea"/>
                    <a:cs typeface="+mn-cs"/>
                  </a:rPr>
                  <a:t>HINT</a:t>
                </a:r>
                <a:r>
                  <a:rPr lang="zh-CN" altLang="en-US" sz="1200" b="0" i="0" kern="1200" dirty="0">
                    <a:solidFill>
                      <a:schemeClr val="tx1"/>
                    </a:solidFill>
                    <a:effectLst/>
                    <a:latin typeface="+mn-lt"/>
                    <a:ea typeface="+mn-ea"/>
                    <a:cs typeface="+mn-cs"/>
                  </a:rPr>
                  <a:t>的表示空间转换为</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的表示空间。</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𝑝</m:t>
                        </m:r>
                      </m:e>
                      <m:sub>
                        <m:r>
                          <a:rPr lang="en-US" altLang="zh-CN" sz="1200" b="0" i="1" kern="1200" smtClean="0">
                            <a:solidFill>
                              <a:schemeClr val="tx1"/>
                            </a:solidFill>
                            <a:effectLst/>
                            <a:latin typeface="Cambria Math" panose="02040503050406030204" pitchFamily="18" charset="0"/>
                            <a:ea typeface="+mn-ea"/>
                            <a:cs typeface="+mn-cs"/>
                          </a:rPr>
                          <m:t>𝑖𝑗</m:t>
                        </m:r>
                      </m:sub>
                    </m:sSub>
                  </m:oMath>
                </a14:m>
                <a:r>
                  <a:rPr lang="zh-CN" altLang="en-US" sz="1200" b="0" i="0" kern="1200" dirty="0">
                    <a:solidFill>
                      <a:schemeClr val="tx1"/>
                    </a:solidFill>
                    <a:effectLst/>
                    <a:latin typeface="+mn-lt"/>
                    <a:ea typeface="+mn-ea"/>
                    <a:cs typeface="+mn-cs"/>
                  </a:rPr>
                  <a:t>是在</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的表示下预测的相似性分数，</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𝑠</m:t>
                        </m:r>
                      </m:e>
                      <m:sub>
                        <m:r>
                          <a:rPr lang="en-US" altLang="zh-CN" sz="1200" b="0" i="1" kern="1200" smtClean="0">
                            <a:solidFill>
                              <a:schemeClr val="tx1"/>
                            </a:solidFill>
                            <a:effectLst/>
                            <a:latin typeface="Cambria Math" panose="02040503050406030204" pitchFamily="18" charset="0"/>
                            <a:ea typeface="+mn-ea"/>
                            <a:cs typeface="+mn-cs"/>
                          </a:rPr>
                          <m:t>𝑖𝑗</m:t>
                        </m:r>
                      </m:sub>
                    </m:sSub>
                  </m:oMath>
                </a14:m>
                <a:r>
                  <a:rPr lang="zh-CN" altLang="en-US" sz="1200" b="0" i="0" kern="1200" dirty="0">
                    <a:solidFill>
                      <a:schemeClr val="tx1"/>
                    </a:solidFill>
                    <a:effectLst/>
                    <a:latin typeface="+mn-lt"/>
                    <a:ea typeface="+mn-ea"/>
                    <a:cs typeface="+mn-cs"/>
                  </a:rPr>
                  <a:t>是一个中间变量来保证</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𝑝</m:t>
                        </m:r>
                      </m:e>
                      <m:sub>
                        <m:r>
                          <a:rPr lang="en-US" altLang="zh-CN" sz="1200" b="0" i="1" kern="1200" smtClean="0">
                            <a:solidFill>
                              <a:schemeClr val="tx1"/>
                            </a:solidFill>
                            <a:effectLst/>
                            <a:latin typeface="Cambria Math" panose="02040503050406030204" pitchFamily="18" charset="0"/>
                            <a:ea typeface="+mn-ea"/>
                            <a:cs typeface="+mn-cs"/>
                          </a:rPr>
                          <m:t>𝑖𝑗</m:t>
                        </m:r>
                      </m:sub>
                    </m:sSub>
                    <m:r>
                      <a:rPr lang="zh-CN" altLang="en-US" sz="1200" b="0" i="1" kern="1200" smtClean="0">
                        <a:solidFill>
                          <a:schemeClr val="tx1"/>
                        </a:solidFill>
                        <a:effectLst/>
                        <a:latin typeface="Cambria Math" panose="02040503050406030204" pitchFamily="18" charset="0"/>
                        <a:ea typeface="+mn-ea"/>
                        <a:cs typeface="+mn-cs"/>
                      </a:rPr>
                      <m:t>对</m:t>
                    </m:r>
                  </m:oMath>
                </a14:m>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的对称。</a:t>
                </a:r>
                <a:endParaRPr lang="en-US" altLang="zh-CN" sz="1200" b="0" i="0" kern="1200" dirty="0">
                  <a:solidFill>
                    <a:schemeClr val="tx1"/>
                  </a:solidFill>
                  <a:effectLst/>
                  <a:latin typeface="+mn-lt"/>
                  <a:ea typeface="+mn-ea"/>
                  <a:cs typeface="+mn-cs"/>
                </a:endParaRPr>
              </a:p>
              <a:p>
                <a:r>
                  <a:rPr lang="zh-CN" altLang="en-US" b="0" dirty="0"/>
                  <a:t>真实的相似度评分，也就是在</a:t>
                </a:r>
                <a:r>
                  <a:rPr lang="en-US" altLang="zh-CN" b="0" dirty="0" err="1"/>
                  <a:t>SentenceBERT</a:t>
                </a:r>
                <a:r>
                  <a:rPr lang="zh-CN" altLang="en-US" b="0" dirty="0"/>
                  <a:t>下的评分是</a:t>
                </a:r>
                <a:r>
                  <a:rPr lang="en-US" altLang="zh-CN" b="0" dirty="0" err="1"/>
                  <a:t>tij</a:t>
                </a:r>
                <a:r>
                  <a:rPr lang="zh-CN" altLang="en-US" b="0" dirty="0"/>
                  <a:t>，由</a:t>
                </a:r>
                <a:r>
                  <a:rPr lang="en-US" altLang="zh-CN" b="0" dirty="0"/>
                  <a:t>HINT</a:t>
                </a:r>
                <a:r>
                  <a:rPr lang="zh-CN" altLang="en-US" b="0" dirty="0"/>
                  <a:t>句子表示转化到</a:t>
                </a:r>
                <a:r>
                  <a:rPr lang="en-US" altLang="zh-CN" b="0" dirty="0" err="1"/>
                  <a:t>SentenceBERT</a:t>
                </a:r>
                <a:r>
                  <a:rPr lang="zh-CN" altLang="en-US" b="0" dirty="0"/>
                  <a:t>下的表示之后的评分是</a:t>
                </a:r>
                <a:r>
                  <a:rPr lang="en-US" altLang="zh-CN" b="0" dirty="0" err="1"/>
                  <a:t>pij</a:t>
                </a:r>
                <a:r>
                  <a:rPr lang="zh-CN" altLang="en-US" b="0" dirty="0"/>
                  <a:t>，这两者之间肯定是有一定偏差的，为了缓解这个偏差，而是只要让预测得分和</a:t>
                </a:r>
                <a:r>
                  <a:rPr lang="en-US" altLang="zh-CN" b="0" dirty="0"/>
                  <a:t>golden truth</a:t>
                </a:r>
                <a:r>
                  <a:rPr lang="zh-CN" altLang="en-US" b="0" dirty="0"/>
                  <a:t>之间小于一个边界</a:t>
                </a:r>
                <a:r>
                  <a:rPr lang="el-GR" altLang="zh-CN" sz="1200" b="0" i="0" kern="1200" dirty="0">
                    <a:solidFill>
                      <a:schemeClr val="tx1"/>
                    </a:solidFill>
                    <a:effectLst/>
                    <a:latin typeface="+mn-lt"/>
                    <a:ea typeface="+mn-ea"/>
                    <a:cs typeface="+mn-cs"/>
                  </a:rPr>
                  <a:t>Δ ∈ [ 0 , 1 ]</a:t>
                </a:r>
                <a:r>
                  <a:rPr lang="zh-CN" altLang="en-US" sz="1200" b="0" i="0" kern="1200" dirty="0">
                    <a:solidFill>
                      <a:schemeClr val="tx1"/>
                    </a:solidFill>
                    <a:effectLst/>
                    <a:latin typeface="+mn-lt"/>
                    <a:ea typeface="+mn-ea"/>
                    <a:cs typeface="+mn-cs"/>
                  </a:rPr>
                  <a:t>即可。这样，我们不断根据相似度得分的</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，就会慢慢学到实际上哪两句在语义上是近似的，哪两句是不行的，这样就在</a:t>
                </a:r>
                <a:r>
                  <a:rPr lang="en-US" altLang="zh-CN" sz="1200" b="0" i="0" kern="1200" dirty="0">
                    <a:solidFill>
                      <a:schemeClr val="tx1"/>
                    </a:solidFill>
                    <a:effectLst/>
                    <a:latin typeface="+mn-lt"/>
                    <a:ea typeface="+mn-ea"/>
                    <a:cs typeface="+mn-cs"/>
                  </a:rPr>
                  <a:t>HINT</a:t>
                </a:r>
                <a:r>
                  <a:rPr lang="zh-CN" altLang="en-US" sz="1200" b="0" i="0" kern="1200" dirty="0">
                    <a:solidFill>
                      <a:schemeClr val="tx1"/>
                    </a:solidFill>
                    <a:effectLst/>
                    <a:latin typeface="+mn-lt"/>
                    <a:ea typeface="+mn-ea"/>
                    <a:cs typeface="+mn-cs"/>
                  </a:rPr>
                  <a:t>中懂得了</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中的语义知识。</a:t>
                </a:r>
                <a:br>
                  <a:rPr lang="en-US" altLang="zh-CN" sz="1200" b="0" i="0" kern="1200" dirty="0">
                    <a:solidFill>
                      <a:schemeClr val="tx1"/>
                    </a:solidFill>
                    <a:effectLst/>
                    <a:latin typeface="+mn-lt"/>
                    <a:ea typeface="+mn-ea"/>
                    <a:cs typeface="+mn-cs"/>
                  </a:rPr>
                </a:b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𝑡</m:t>
                        </m:r>
                      </m:e>
                      <m:sub>
                        <m:r>
                          <a:rPr lang="en-US" altLang="zh-CN" sz="1200" b="0" i="1" kern="1200" smtClean="0">
                            <a:solidFill>
                              <a:schemeClr val="tx1"/>
                            </a:solidFill>
                            <a:effectLst/>
                            <a:latin typeface="Cambria Math" panose="02040503050406030204" pitchFamily="18" charset="0"/>
                            <a:ea typeface="+mn-ea"/>
                            <a:cs typeface="+mn-cs"/>
                          </a:rPr>
                          <m:t>𝑖𝑗</m:t>
                        </m:r>
                      </m:sub>
                    </m:sSub>
                  </m:oMath>
                </a14:m>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Golden</a:t>
                </a:r>
                <a:r>
                  <a:rPr lang="zh-CN" altLang="en-US" sz="1200" b="0" i="0" kern="1200" dirty="0">
                    <a:solidFill>
                      <a:schemeClr val="tx1"/>
                    </a:solidFill>
                    <a:effectLst/>
                    <a:latin typeface="+mn-lt"/>
                    <a:ea typeface="+mn-ea"/>
                    <a:cs typeface="+mn-cs"/>
                  </a:rPr>
                  <a:t>的相似性分数，</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第三个任务是要看语篇顺序是否正确。</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𝐻</m:t>
                        </m:r>
                      </m:e>
                      <m:sub>
                        <m:r>
                          <a:rPr lang="en-US" altLang="zh-CN" b="0" i="1" dirty="0" smtClean="0">
                            <a:latin typeface="Cambria Math" panose="02040503050406030204" pitchFamily="18" charset="0"/>
                          </a:rPr>
                          <m:t>𝑘</m:t>
                        </m:r>
                      </m:sub>
                      <m:sup>
                        <m:r>
                          <a:rPr lang="en-US" altLang="zh-CN" b="0" i="1" dirty="0" smtClean="0">
                            <a:latin typeface="Cambria Math" panose="02040503050406030204" pitchFamily="18" charset="0"/>
                          </a:rPr>
                          <m:t>𝑑</m:t>
                        </m:r>
                      </m:sup>
                    </m:sSubSup>
                  </m:oMath>
                </a14:m>
                <a:r>
                  <a:rPr lang="zh-CN" altLang="en-US" dirty="0"/>
                  <a:t>是一个有意义的表示，它是可以获取第</a:t>
                </a:r>
                <a:r>
                  <a:rPr lang="en-US" altLang="zh-CN" dirty="0"/>
                  <a:t>k</a:t>
                </a:r>
                <a:r>
                  <a:rPr lang="zh-CN" altLang="en-US" dirty="0"/>
                  <a:t>个句子与当前句子之间的话语关系的。</a:t>
                </a:r>
                <a:r>
                  <a:rPr lang="zh-CN" altLang="en-US" sz="1200" b="1" i="0" kern="1200" dirty="0">
                    <a:solidFill>
                      <a:schemeClr val="tx1"/>
                    </a:solidFill>
                    <a:effectLst/>
                    <a:latin typeface="+mn-lt"/>
                    <a:ea typeface="+mn-ea"/>
                    <a:cs typeface="+mn-cs"/>
                  </a:rPr>
                  <a:t>以前的工作表明，从打乱的句子中重建正确的顺序有助于了解话语关系。</a:t>
                </a:r>
                <a:r>
                  <a:rPr lang="zh-CN" altLang="en-US" sz="1200" b="0" i="0" kern="1200" dirty="0">
                    <a:solidFill>
                      <a:schemeClr val="tx1"/>
                    </a:solidFill>
                    <a:effectLst/>
                    <a:latin typeface="+mn-lt"/>
                    <a:ea typeface="+mn-ea"/>
                    <a:cs typeface="+mn-cs"/>
                  </a:rPr>
                  <a:t>但由于我们是个文本生成任务，不可能生成整个语篇之后再去从打乱的句子中重构正确的句子顺序。所以</a:t>
                </a:r>
                <a:r>
                  <a:rPr lang="en-US" altLang="zh-CN" sz="1200" b="0" i="0" kern="1200" dirty="0">
                    <a:solidFill>
                      <a:schemeClr val="tx1"/>
                    </a:solidFill>
                    <a:effectLst/>
                    <a:latin typeface="+mn-lt"/>
                    <a:ea typeface="+mn-ea"/>
                    <a:cs typeface="+mn-cs"/>
                  </a:rPr>
                  <a:t>HINT</a:t>
                </a:r>
                <a:r>
                  <a:rPr lang="zh-CN" altLang="en-US" sz="1200" b="0" i="0" kern="1200" dirty="0">
                    <a:solidFill>
                      <a:schemeClr val="tx1"/>
                    </a:solidFill>
                    <a:effectLst/>
                    <a:latin typeface="+mn-lt"/>
                    <a:ea typeface="+mn-ea"/>
                    <a:cs typeface="+mn-cs"/>
                  </a:rPr>
                  <a:t>中通过判断两个句子的顺序是否正确来学习语篇级的表征。</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𝑜</m:t>
                        </m:r>
                      </m:e>
                      <m:sub>
                        <m:r>
                          <m:rPr>
                            <m:sty m:val="p"/>
                          </m:rPr>
                          <a:rPr lang="en-US" altLang="zh-CN" sz="1200" b="0" i="1" kern="1200" smtClean="0">
                            <a:solidFill>
                              <a:schemeClr val="tx1"/>
                            </a:solidFill>
                            <a:effectLst/>
                            <a:latin typeface="Cambria Math" panose="02040503050406030204" pitchFamily="18" charset="0"/>
                            <a:ea typeface="+mn-ea"/>
                            <a:cs typeface="+mn-cs"/>
                          </a:rPr>
                          <m:t>ij</m:t>
                        </m:r>
                      </m:sub>
                    </m:sSub>
                    <m:r>
                      <a:rPr lang="zh-CN" altLang="en-US" sz="1200" b="0" i="1" kern="1200" smtClean="0">
                        <a:solidFill>
                          <a:schemeClr val="tx1"/>
                        </a:solidFill>
                        <a:effectLst/>
                        <a:latin typeface="Cambria Math" panose="02040503050406030204" pitchFamily="18" charset="0"/>
                        <a:ea typeface="+mn-ea"/>
                        <a:cs typeface="+mn-cs"/>
                      </a:rPr>
                      <m:t>是</m:t>
                    </m:r>
                    <m:r>
                      <m:rPr>
                        <m:sty m:val="p"/>
                      </m:rPr>
                      <a:rPr lang="en-US" altLang="zh-CN" sz="1200" b="0" i="1" kern="1200" smtClean="0">
                        <a:solidFill>
                          <a:schemeClr val="tx1"/>
                        </a:solidFill>
                        <a:effectLst/>
                        <a:latin typeface="Cambria Math" panose="02040503050406030204" pitchFamily="18" charset="0"/>
                        <a:ea typeface="+mn-ea"/>
                        <a:cs typeface="+mn-cs"/>
                      </a:rPr>
                      <m:t>label</m:t>
                    </m:r>
                  </m:oMath>
                </a14:m>
                <a:r>
                  <a:rPr lang="zh-CN" altLang="en-US" sz="1200" b="0" i="0" kern="1200" dirty="0">
                    <a:solidFill>
                      <a:schemeClr val="tx1"/>
                    </a:solidFill>
                    <a:effectLst/>
                    <a:latin typeface="+mn-lt"/>
                    <a:ea typeface="+mn-ea"/>
                    <a:cs typeface="+mn-cs"/>
                  </a:rPr>
                  <a:t>（</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𝑌</m:t>
                        </m:r>
                      </m:e>
                      <m:sub>
                        <m:r>
                          <a:rPr lang="en-US" altLang="zh-CN" sz="1200" b="0" i="1" kern="1200" smtClean="0">
                            <a:solidFill>
                              <a:schemeClr val="tx1"/>
                            </a:solidFill>
                            <a:effectLst/>
                            <a:latin typeface="Cambria Math" panose="02040503050406030204" pitchFamily="18" charset="0"/>
                            <a:ea typeface="+mn-ea"/>
                            <a:cs typeface="+mn-cs"/>
                          </a:rPr>
                          <m:t>𝑖</m:t>
                        </m:r>
                      </m:sub>
                    </m:sSub>
                    <m:r>
                      <a:rPr lang="zh-CN" altLang="en-US" sz="1200" b="0" i="1" kern="1200" smtClean="0">
                        <a:solidFill>
                          <a:schemeClr val="tx1"/>
                        </a:solidFill>
                        <a:effectLst/>
                        <a:latin typeface="Cambria Math" panose="02040503050406030204" pitchFamily="18" charset="0"/>
                        <a:ea typeface="+mn-ea"/>
                        <a:cs typeface="+mn-cs"/>
                      </a:rPr>
                      <m:t>在</m:t>
                    </m:r>
                  </m:oMath>
                </a14:m>
                <a:r>
                  <a:rPr lang="zh-CN" altLang="en-US" sz="1200" b="0" i="0" kern="1200" dirty="0">
                    <a:solidFill>
                      <a:schemeClr val="tx1"/>
                    </a:solidFill>
                    <a:effectLst/>
                    <a:latin typeface="+mn-lt"/>
                    <a:ea typeface="+mn-ea"/>
                    <a:cs typeface="+mn-cs"/>
                  </a:rPr>
                  <a:t> </a:t>
                </a:r>
                <a14:m>
                  <m:oMath xmlns:m="http://schemas.openxmlformats.org/officeDocument/2006/math">
                    <m:sSub>
                      <m:sSubPr>
                        <m:ctrlPr>
                          <a:rPr lang="en-US" altLang="zh-CN" sz="1200" b="0" i="1" kern="1200" dirty="0" smtClean="0">
                            <a:solidFill>
                              <a:schemeClr val="tx1"/>
                            </a:solidFill>
                            <a:effectLst/>
                            <a:latin typeface="Cambria Math" panose="02040503050406030204" pitchFamily="18" charset="0"/>
                            <a:ea typeface="+mn-ea"/>
                            <a:cs typeface="+mn-cs"/>
                          </a:rPr>
                        </m:ctrlPr>
                      </m:sSubPr>
                      <m:e>
                        <m:r>
                          <a:rPr lang="en-US" altLang="zh-CN" sz="1200" b="0" i="1" kern="1200" dirty="0" smtClean="0">
                            <a:solidFill>
                              <a:schemeClr val="tx1"/>
                            </a:solidFill>
                            <a:effectLst/>
                            <a:latin typeface="Cambria Math" panose="02040503050406030204" pitchFamily="18" charset="0"/>
                            <a:ea typeface="+mn-ea"/>
                            <a:cs typeface="+mn-cs"/>
                          </a:rPr>
                          <m:t>𝑌</m:t>
                        </m:r>
                      </m:e>
                      <m:sub>
                        <m:r>
                          <a:rPr lang="en-US" altLang="zh-CN" sz="1200" b="0" i="1" kern="1200" dirty="0" smtClean="0">
                            <a:solidFill>
                              <a:schemeClr val="tx1"/>
                            </a:solidFill>
                            <a:effectLst/>
                            <a:latin typeface="Cambria Math" panose="02040503050406030204" pitchFamily="18" charset="0"/>
                            <a:ea typeface="+mn-ea"/>
                            <a:cs typeface="+mn-cs"/>
                          </a:rPr>
                          <m:t>𝑗</m:t>
                        </m:r>
                      </m:sub>
                    </m:sSub>
                    <m:r>
                      <a:rPr lang="en-US" altLang="zh-CN" sz="1200" b="0" i="0" kern="1200" dirty="0" smtClean="0">
                        <a:solidFill>
                          <a:schemeClr val="tx1"/>
                        </a:solidFill>
                        <a:effectLst/>
                        <a:latin typeface="Cambria Math" panose="02040503050406030204" pitchFamily="18" charset="0"/>
                        <a:ea typeface="+mn-ea"/>
                        <a:cs typeface="+mn-cs"/>
                      </a:rPr>
                      <m:t> </m:t>
                    </m:r>
                    <m:r>
                      <a:rPr lang="zh-CN" altLang="en-US" sz="1200" b="0" i="1" kern="1200" dirty="0" smtClean="0">
                        <a:solidFill>
                          <a:schemeClr val="tx1"/>
                        </a:solidFill>
                        <a:effectLst/>
                        <a:latin typeface="Cambria Math" panose="02040503050406030204" pitchFamily="18" charset="0"/>
                        <a:ea typeface="+mn-ea"/>
                        <a:cs typeface="+mn-cs"/>
                      </a:rPr>
                      <m:t>前面</m:t>
                    </m:r>
                  </m:oMath>
                </a14:m>
                <a:r>
                  <a:rPr lang="zh-CN" altLang="en-US" sz="1200" b="0" i="0" kern="1200" dirty="0">
                    <a:solidFill>
                      <a:schemeClr val="tx1"/>
                    </a:solidFill>
                    <a:effectLst/>
                    <a:latin typeface="+mn-lt"/>
                    <a:ea typeface="+mn-ea"/>
                    <a:cs typeface="+mn-cs"/>
                  </a:rPr>
                  <a:t>就是</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反之是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a:rPr lang="en-US" altLang="zh-CN" sz="1200" b="0" i="1" kern="1200" smtClean="0">
                            <a:solidFill>
                              <a:schemeClr val="tx1"/>
                            </a:solidFill>
                            <a:effectLst/>
                            <a:latin typeface="Cambria Math" panose="02040503050406030204" pitchFamily="18" charset="0"/>
                            <a:ea typeface="+mn-ea"/>
                            <a:cs typeface="+mn-cs"/>
                          </a:rPr>
                          <m:t>𝑞</m:t>
                        </m:r>
                      </m:e>
                      <m:sub>
                        <m:d>
                          <m:dPr>
                            <m:begChr m:val="{"/>
                            <m:endChr m:val="}"/>
                            <m:ctrlPr>
                              <a:rPr lang="en-US" altLang="zh-CN" sz="1200" b="0" i="1" kern="1200" smtClean="0">
                                <a:solidFill>
                                  <a:schemeClr val="tx1"/>
                                </a:solidFill>
                                <a:effectLst/>
                                <a:latin typeface="Cambria Math" panose="02040503050406030204" pitchFamily="18" charset="0"/>
                                <a:ea typeface="+mn-ea"/>
                                <a:cs typeface="+mn-cs"/>
                              </a:rPr>
                            </m:ctrlPr>
                          </m:dPr>
                          <m:e>
                            <m:r>
                              <a:rPr lang="en-US" altLang="zh-CN" sz="1200" b="0" i="1" kern="1200" smtClean="0">
                                <a:solidFill>
                                  <a:schemeClr val="tx1"/>
                                </a:solidFill>
                                <a:effectLst/>
                                <a:latin typeface="Cambria Math" panose="02040503050406030204" pitchFamily="18" charset="0"/>
                                <a:ea typeface="+mn-ea"/>
                                <a:cs typeface="+mn-cs"/>
                              </a:rPr>
                              <m:t>𝑖𝑗</m:t>
                            </m:r>
                          </m:e>
                        </m:d>
                      </m:sub>
                    </m:sSub>
                  </m:oMath>
                </a14:m>
                <a:r>
                  <a:rPr lang="zh-CN" altLang="en-US" sz="1200" b="0" i="0" kern="1200" dirty="0">
                    <a:solidFill>
                      <a:schemeClr val="tx1"/>
                    </a:solidFill>
                    <a:effectLst/>
                    <a:latin typeface="+mn-lt"/>
                    <a:ea typeface="+mn-ea"/>
                    <a:cs typeface="+mn-cs"/>
                  </a:rPr>
                  <a:t>是判别的语序评分</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其实就是一个概率）</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en-US" dirty="0"/>
                  <a:t>整个模型在训练过程中是这样的：</a:t>
                </a:r>
                <a:endParaRPr lang="en-US" altLang="zh-CN" dirty="0"/>
              </a:p>
              <a:p>
                <a:r>
                  <a:rPr lang="zh-CN" altLang="en-US" strike="sngStrike" dirty="0"/>
                  <a:t>首先把人类写出的语篇，加入一些负样本，然后将其编码，编码后会得到每个句子的句子级表征和语篇级表征。</a:t>
                </a:r>
                <a:endParaRPr lang="en-US" altLang="zh-CN" strike="sngStrike" dirty="0"/>
              </a:p>
              <a:p>
                <a:r>
                  <a:rPr lang="zh-CN" altLang="en-US" dirty="0"/>
                  <a:t>首先我们第一个任务是语言建模，这里面的</a:t>
                </a:r>
                <a:r>
                  <a:rPr lang="en-US" altLang="zh-CN" dirty="0"/>
                  <a:t>X</a:t>
                </a:r>
                <a:r>
                  <a:rPr lang="zh-CN" altLang="en-US" dirty="0"/>
                  <a:t>就是输入的文本（开头或提示），把它双向编码之后就得到</a:t>
                </a:r>
                <a:r>
                  <a:rPr lang="en-US" altLang="zh-CN" b="0" i="0">
                    <a:latin typeface="Cambria Math" panose="02040503050406030204" pitchFamily="18" charset="0"/>
                  </a:rPr>
                  <a:t>𝑆_𝑖</a:t>
                </a:r>
                <a:r>
                  <a:rPr lang="zh-CN" altLang="en-US" b="0" i="0">
                    <a:latin typeface="Cambria Math" panose="02040503050406030204" pitchFamily="18" charset="0"/>
                  </a:rPr>
                  <a:t>，它</a:t>
                </a:r>
                <a:r>
                  <a:rPr lang="zh-CN" altLang="en-US" b="0" dirty="0"/>
                  <a:t>就是</a:t>
                </a:r>
                <a:r>
                  <a:rPr lang="en-US" altLang="zh-CN" b="0" dirty="0"/>
                  <a:t>X</a:t>
                </a:r>
                <a:r>
                  <a:rPr lang="zh-CN" altLang="en-US" b="0" dirty="0"/>
                  <a:t>的上下文表示向量，再使用从左到右的解码器，考虑已经生成的句子和编码器给的</a:t>
                </a:r>
                <a:r>
                  <a:rPr lang="en-US" altLang="zh-CN" b="0" i="0" dirty="0">
                    <a:latin typeface="Cambria Math" panose="02040503050406030204" pitchFamily="18" charset="0"/>
                  </a:rPr>
                  <a:t>𝑠</a:t>
                </a:r>
                <a:r>
                  <a:rPr lang="zh-CN" altLang="en-US" b="0" dirty="0"/>
                  <a:t>之后，生成</a:t>
                </a:r>
                <a:r>
                  <a:rPr lang="en-US" altLang="zh-CN" b="0" dirty="0"/>
                  <a:t>t</a:t>
                </a:r>
                <a:r>
                  <a:rPr lang="zh-CN" altLang="en-US" b="0" dirty="0"/>
                  <a:t>这个位置隐藏状态的句子向量</a:t>
                </a:r>
                <a:r>
                  <a:rPr lang="en-US" altLang="zh-CN" b="0" i="0">
                    <a:latin typeface="Cambria Math" panose="02040503050406030204" pitchFamily="18" charset="0"/>
                  </a:rPr>
                  <a:t>𝐻_𝑡</a:t>
                </a:r>
                <a:r>
                  <a:rPr lang="zh-CN" altLang="en-US" b="0" i="0">
                    <a:latin typeface="Cambria Math" panose="02040503050406030204" pitchFamily="18" charset="0"/>
                  </a:rPr>
                  <a:t>，</a:t>
                </a:r>
                <a:r>
                  <a:rPr lang="zh-CN" altLang="en-US" b="0" dirty="0"/>
                  <a:t>把</a:t>
                </a:r>
                <a:r>
                  <a:rPr lang="en-US" altLang="zh-CN" b="0" i="0">
                    <a:latin typeface="Cambria Math" panose="02040503050406030204" pitchFamily="18" charset="0"/>
                  </a:rPr>
                  <a:t>𝐻_𝑡</a:t>
                </a:r>
                <a:r>
                  <a:rPr lang="zh-CN" altLang="en-US" b="0" dirty="0"/>
                  <a:t>输入到前馈神经网络中生成句子进行输出。这里做损失函数需要把句子进行一个</a:t>
                </a:r>
                <a:r>
                  <a:rPr lang="en-US" altLang="zh-CN" b="0" dirty="0" err="1"/>
                  <a:t>softmax</a:t>
                </a:r>
                <a:r>
                  <a:rPr lang="zh-CN" altLang="en-US" b="0" dirty="0"/>
                  <a:t>得到这个句子真的在这个位置上的概率，最后损失函数就是负对数似然。</a:t>
                </a:r>
                <a:endParaRPr lang="en-US" altLang="zh-CN" b="0" dirty="0"/>
              </a:p>
              <a:p>
                <a:r>
                  <a:rPr lang="zh-CN" altLang="en-US" b="0" dirty="0"/>
                  <a:t>但这样是不够的，因为这个解码器没有关注到句子语义之间的相似度和整个语篇的结构。所以我们的</a:t>
                </a:r>
                <a:r>
                  <a:rPr lang="en-US" altLang="zh-CN" b="0" dirty="0"/>
                  <a:t>decoder</a:t>
                </a:r>
                <a:r>
                  <a:rPr lang="zh-CN" altLang="en-US" b="0" dirty="0"/>
                  <a:t>还要做下面两个任务。</a:t>
                </a:r>
                <a:endParaRPr lang="en-US" altLang="zh-CN" b="0" dirty="0"/>
              </a:p>
              <a:p>
                <a:r>
                  <a:rPr lang="zh-CN" altLang="en-US" b="0" dirty="0"/>
                  <a:t>第二个任务是要做句子之间相似度的预测。我们可以看到这上面有</a:t>
                </a:r>
                <a:r>
                  <a:rPr lang="en-US" altLang="zh-CN" b="0" i="0">
                    <a:latin typeface="Cambria Math" panose="02040503050406030204" pitchFamily="18" charset="0"/>
                  </a:rPr>
                  <a:t>𝐻_𝑘^𝑠</a:t>
                </a:r>
                <a:r>
                  <a:rPr lang="en-US" altLang="zh-CN" b="0" dirty="0"/>
                  <a:t> </a:t>
                </a:r>
                <a:r>
                  <a:rPr lang="zh-CN" altLang="en-US" b="0" dirty="0"/>
                  <a:t>和</a:t>
                </a:r>
                <a:r>
                  <a:rPr lang="en-US" altLang="zh-CN" b="0" i="0" dirty="0">
                    <a:latin typeface="Cambria Math" panose="02040503050406030204" pitchFamily="18" charset="0"/>
                  </a:rPr>
                  <a:t>𝐻_𝑘^𝑑</a:t>
                </a:r>
                <a:r>
                  <a:rPr lang="zh-CN" altLang="en-US" b="0" i="0" dirty="0">
                    <a:latin typeface="Cambria Math" panose="02040503050406030204" pitchFamily="18" charset="0"/>
                  </a:rPr>
                  <a:t>，上标</a:t>
                </a:r>
                <a:r>
                  <a:rPr lang="zh-CN" altLang="en-US" b="0" dirty="0"/>
                  <a:t>是</a:t>
                </a:r>
                <a:r>
                  <a:rPr lang="en-US" altLang="zh-CN" b="0" dirty="0"/>
                  <a:t>s</a:t>
                </a:r>
                <a:r>
                  <a:rPr lang="zh-CN" altLang="en-US" b="0" dirty="0"/>
                  <a:t>的代表第</a:t>
                </a:r>
                <a:r>
                  <a:rPr lang="en-US" altLang="zh-CN" b="0" dirty="0"/>
                  <a:t>k</a:t>
                </a:r>
                <a:r>
                  <a:rPr lang="zh-CN" altLang="en-US" b="0" dirty="0"/>
                  <a:t>个句子的隐藏状态，它是有意义的句子表示，也就是说语义相似的句子在</a:t>
                </a:r>
                <a:r>
                  <a:rPr lang="en-US" altLang="zh-CN" b="0" i="0">
                    <a:latin typeface="Cambria Math" panose="02040503050406030204" pitchFamily="18" charset="0"/>
                  </a:rPr>
                  <a:t>𝐻^𝑠</a:t>
                </a:r>
                <a:r>
                  <a:rPr lang="zh-CN" altLang="en-US" b="0" dirty="0"/>
                  <a:t>的表示下距离也是相近的。假设目标文本是由</a:t>
                </a:r>
                <a:r>
                  <a:rPr lang="en-US" altLang="zh-CN" b="0" dirty="0"/>
                  <a:t>K</a:t>
                </a:r>
                <a:r>
                  <a:rPr lang="zh-CN" altLang="en-US" b="0" dirty="0"/>
                  <a:t>个句子组成的。</a:t>
                </a:r>
                <a:r>
                  <a:rPr lang="zh-CN" altLang="en-US" sz="1200" b="1" i="0" kern="1200" dirty="0">
                    <a:solidFill>
                      <a:schemeClr val="tx1"/>
                    </a:solidFill>
                    <a:effectLst/>
                    <a:latin typeface="+mn-lt"/>
                    <a:ea typeface="+mn-ea"/>
                    <a:cs typeface="+mn-cs"/>
                  </a:rPr>
                  <a:t>由于句子表示已经很好地在许多强大的语言理解模型中进行了研究，如</a:t>
                </a:r>
                <a:r>
                  <a:rPr lang="en-US" altLang="zh-CN" sz="1200" b="1" i="0" kern="1200" dirty="0" err="1">
                    <a:solidFill>
                      <a:schemeClr val="tx1"/>
                    </a:solidFill>
                    <a:effectLst/>
                    <a:latin typeface="+mn-lt"/>
                    <a:ea typeface="+mn-ea"/>
                    <a:cs typeface="+mn-cs"/>
                  </a:rPr>
                  <a:t>SentenceBERT</a:t>
                </a:r>
                <a:r>
                  <a:rPr lang="zh-CN" altLang="en-US" sz="1200" b="1" i="0" kern="1200" dirty="0">
                    <a:solidFill>
                      <a:schemeClr val="tx1"/>
                    </a:solidFill>
                    <a:effectLst/>
                    <a:latin typeface="+mn-lt"/>
                    <a:ea typeface="+mn-ea"/>
                    <a:cs typeface="+mn-cs"/>
                  </a:rPr>
                  <a:t>，我们提出直接迁移他们的语义知识来学习句子表示</a:t>
                </a:r>
                <a:r>
                  <a:rPr lang="zh-CN" altLang="en-US" sz="1200" b="0" i="0" kern="1200" dirty="0">
                    <a:solidFill>
                      <a:schemeClr val="tx1"/>
                    </a:solidFill>
                    <a:effectLst/>
                    <a:latin typeface="+mn-lt"/>
                    <a:ea typeface="+mn-ea"/>
                    <a:cs typeface="+mn-cs"/>
                  </a:rPr>
                  <a:t>。但是我们不是直接学习每个句子在</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中的表示，而是学习聚在在</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中的相似度得分。</a:t>
                </a:r>
                <a:r>
                  <a:rPr lang="en-US" altLang="zh-CN" b="0" dirty="0" err="1"/>
                  <a:t>SentenceBERT</a:t>
                </a:r>
                <a:r>
                  <a:rPr lang="zh-CN" altLang="en-US" b="0" dirty="0"/>
                  <a:t>的相似度评分是基于真实的句子，而</a:t>
                </a:r>
                <a:r>
                  <a:rPr lang="en-US" altLang="zh-CN" b="0" dirty="0"/>
                  <a:t>HINT</a:t>
                </a:r>
                <a:r>
                  <a:rPr lang="zh-CN" altLang="en-US" b="0" dirty="0"/>
                  <a:t>进行相似度评分是基于模型生成的句子。由于</a:t>
                </a:r>
                <a:r>
                  <a:rPr lang="en-US" altLang="zh-CN" b="0" dirty="0" err="1"/>
                  <a:t>SentenceBERT</a:t>
                </a:r>
                <a:r>
                  <a:rPr lang="zh-CN" altLang="en-US" b="0" dirty="0"/>
                  <a:t>和</a:t>
                </a:r>
                <a:r>
                  <a:rPr lang="en-US" altLang="zh-CN" b="0" dirty="0"/>
                  <a:t>HINT</a:t>
                </a:r>
                <a:r>
                  <a:rPr lang="zh-CN" altLang="en-US" b="0" dirty="0"/>
                  <a:t>用的句子表示是不同的，为了缓解这个偏差，而是只要让预测得分和</a:t>
                </a:r>
                <a:r>
                  <a:rPr lang="en-US" altLang="zh-CN" b="0" dirty="0"/>
                  <a:t>golden truth</a:t>
                </a:r>
                <a:r>
                  <a:rPr lang="zh-CN" altLang="en-US" b="0" dirty="0"/>
                  <a:t>之间小于一个边界</a:t>
                </a:r>
                <a:r>
                  <a:rPr lang="el-GR" altLang="zh-CN" sz="1200" b="0" i="0" kern="1200" dirty="0">
                    <a:solidFill>
                      <a:schemeClr val="tx1"/>
                    </a:solidFill>
                    <a:effectLst/>
                    <a:latin typeface="+mn-lt"/>
                    <a:ea typeface="+mn-ea"/>
                    <a:cs typeface="+mn-cs"/>
                  </a:rPr>
                  <a:t>Δ ∈ [ 0 , 1 ]</a:t>
                </a:r>
                <a:r>
                  <a:rPr lang="zh-CN" altLang="en-US" sz="1200" b="0" i="0" kern="1200" dirty="0">
                    <a:solidFill>
                      <a:schemeClr val="tx1"/>
                    </a:solidFill>
                    <a:effectLst/>
                    <a:latin typeface="+mn-lt"/>
                    <a:ea typeface="+mn-ea"/>
                    <a:cs typeface="+mn-cs"/>
                  </a:rPr>
                  <a:t>即可。</a:t>
                </a:r>
                <a:br>
                  <a:rPr lang="en-US" altLang="zh-CN" sz="1200" b="0" i="0" kern="1200" dirty="0">
                    <a:solidFill>
                      <a:schemeClr val="tx1"/>
                    </a:solidFill>
                    <a:effectLst/>
                    <a:latin typeface="+mn-lt"/>
                    <a:ea typeface="+mn-ea"/>
                    <a:cs typeface="+mn-cs"/>
                  </a:rPr>
                </a:br>
                <a:r>
                  <a:rPr lang="en-US" altLang="zh-CN" sz="1200" b="0" i="0" kern="1200">
                    <a:solidFill>
                      <a:schemeClr val="tx1"/>
                    </a:solidFill>
                    <a:effectLst/>
                    <a:latin typeface="Cambria Math" panose="02040503050406030204" pitchFamily="18" charset="0"/>
                    <a:ea typeface="+mn-ea"/>
                    <a:cs typeface="+mn-cs"/>
                  </a:rPr>
                  <a:t>𝑡_𝑖𝑗</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Golden</a:t>
                </a:r>
                <a:r>
                  <a:rPr lang="zh-CN" altLang="en-US" sz="1200" b="0" i="0" kern="1200" dirty="0">
                    <a:solidFill>
                      <a:schemeClr val="tx1"/>
                    </a:solidFill>
                    <a:effectLst/>
                    <a:latin typeface="+mn-lt"/>
                    <a:ea typeface="+mn-ea"/>
                    <a:cs typeface="+mn-cs"/>
                  </a:rPr>
                  <a:t>的相似性分数，</a:t>
                </a:r>
                <a:r>
                  <a:rPr lang="en-US" altLang="zh-CN" sz="1200" b="0" i="0" kern="1200">
                    <a:solidFill>
                      <a:schemeClr val="tx1"/>
                    </a:solidFill>
                    <a:effectLst/>
                    <a:latin typeface="Cambria Math" panose="02040503050406030204" pitchFamily="18" charset="0"/>
                    <a:ea typeface="+mn-ea"/>
                    <a:cs typeface="+mn-cs"/>
                  </a:rPr>
                  <a:t>𝑝_𝑖𝑗</a:t>
                </a:r>
                <a:r>
                  <a:rPr lang="zh-CN" altLang="en-US" sz="1200" b="0" i="0" kern="1200" dirty="0">
                    <a:solidFill>
                      <a:schemeClr val="tx1"/>
                    </a:solidFill>
                    <a:effectLst/>
                    <a:latin typeface="+mn-lt"/>
                    <a:ea typeface="+mn-ea"/>
                    <a:cs typeface="+mn-cs"/>
                  </a:rPr>
                  <a:t>是预测的相似性分数，</a:t>
                </a:r>
                <a:r>
                  <a:rPr lang="en-US" altLang="zh-CN" sz="1200" b="0" i="0" kern="1200">
                    <a:solidFill>
                      <a:schemeClr val="tx1"/>
                    </a:solidFill>
                    <a:effectLst/>
                    <a:latin typeface="Cambria Math" panose="02040503050406030204" pitchFamily="18" charset="0"/>
                    <a:ea typeface="+mn-ea"/>
                    <a:cs typeface="+mn-cs"/>
                  </a:rPr>
                  <a:t>𝑠_𝑖𝑗</a:t>
                </a:r>
                <a:r>
                  <a:rPr lang="zh-CN" altLang="en-US" sz="1200" b="0" i="0" kern="1200" dirty="0">
                    <a:solidFill>
                      <a:schemeClr val="tx1"/>
                    </a:solidFill>
                    <a:effectLst/>
                    <a:latin typeface="+mn-lt"/>
                    <a:ea typeface="+mn-ea"/>
                    <a:cs typeface="+mn-cs"/>
                  </a:rPr>
                  <a:t>是一个中间变量来保证</a:t>
                </a:r>
                <a:r>
                  <a:rPr lang="en-US" altLang="zh-CN" sz="1200" b="0" i="0" kern="1200">
                    <a:solidFill>
                      <a:schemeClr val="tx1"/>
                    </a:solidFill>
                    <a:effectLst/>
                    <a:latin typeface="Cambria Math" panose="02040503050406030204" pitchFamily="18" charset="0"/>
                    <a:ea typeface="+mn-ea"/>
                    <a:cs typeface="+mn-cs"/>
                  </a:rPr>
                  <a:t>𝑝_𝑖𝑗</a:t>
                </a:r>
                <a:r>
                  <a:rPr lang="zh-CN" altLang="en-US" sz="1200" b="0" i="0" kern="1200">
                    <a:solidFill>
                      <a:schemeClr val="tx1"/>
                    </a:solidFill>
                    <a:effectLst/>
                    <a:latin typeface="Cambria Math" panose="02040503050406030204" pitchFamily="18" charset="0"/>
                    <a:ea typeface="+mn-ea"/>
                    <a:cs typeface="+mn-cs"/>
                  </a:rPr>
                  <a:t> 对</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的对称，</a:t>
                </a:r>
                <a:r>
                  <a:rPr lang="en-US" altLang="zh-CN" sz="1200" b="0" i="0" kern="1200">
                    <a:solidFill>
                      <a:schemeClr val="tx1"/>
                    </a:solidFill>
                    <a:effectLst/>
                    <a:latin typeface="Cambria Math" panose="02040503050406030204" pitchFamily="18" charset="0"/>
                    <a:ea typeface="+mn-ea"/>
                    <a:cs typeface="+mn-cs"/>
                  </a:rPr>
                  <a:t>𝑊^s</a:t>
                </a:r>
                <a:r>
                  <a:rPr lang="zh-CN" altLang="en-US" sz="1200" b="0" i="0" kern="1200" dirty="0">
                    <a:solidFill>
                      <a:schemeClr val="tx1"/>
                    </a:solidFill>
                    <a:effectLst/>
                    <a:latin typeface="+mn-lt"/>
                    <a:ea typeface="+mn-ea"/>
                    <a:cs typeface="+mn-cs"/>
                  </a:rPr>
                  <a:t>是一个可训练的参数，用于将</a:t>
                </a:r>
                <a:r>
                  <a:rPr lang="en-US" altLang="zh-CN" sz="1200" b="0" i="0" kern="1200" dirty="0">
                    <a:solidFill>
                      <a:schemeClr val="tx1"/>
                    </a:solidFill>
                    <a:effectLst/>
                    <a:latin typeface="+mn-lt"/>
                    <a:ea typeface="+mn-ea"/>
                    <a:cs typeface="+mn-cs"/>
                  </a:rPr>
                  <a:t>HINT</a:t>
                </a:r>
                <a:r>
                  <a:rPr lang="zh-CN" altLang="en-US" sz="1200" b="0" i="0" kern="1200" dirty="0">
                    <a:solidFill>
                      <a:schemeClr val="tx1"/>
                    </a:solidFill>
                    <a:effectLst/>
                    <a:latin typeface="+mn-lt"/>
                    <a:ea typeface="+mn-ea"/>
                    <a:cs typeface="+mn-cs"/>
                  </a:rPr>
                  <a:t>的表示空间转换为</a:t>
                </a:r>
                <a:r>
                  <a:rPr lang="en-US" altLang="zh-CN" sz="1200" b="0" i="0" kern="1200" dirty="0" err="1">
                    <a:solidFill>
                      <a:schemeClr val="tx1"/>
                    </a:solidFill>
                    <a:effectLst/>
                    <a:latin typeface="+mn-lt"/>
                    <a:ea typeface="+mn-ea"/>
                    <a:cs typeface="+mn-cs"/>
                  </a:rPr>
                  <a:t>SentenceBERT</a:t>
                </a:r>
                <a:r>
                  <a:rPr lang="zh-CN" altLang="en-US" sz="1200" b="0" i="0" kern="1200" dirty="0">
                    <a:solidFill>
                      <a:schemeClr val="tx1"/>
                    </a:solidFill>
                    <a:effectLst/>
                    <a:latin typeface="+mn-lt"/>
                    <a:ea typeface="+mn-ea"/>
                    <a:cs typeface="+mn-cs"/>
                  </a:rPr>
                  <a:t>的表示空间</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第三个任务是要看语篇顺序是否正确。</a:t>
                </a:r>
                <a:r>
                  <a:rPr lang="en-US" altLang="zh-CN" b="0" i="0" dirty="0">
                    <a:latin typeface="Cambria Math" panose="02040503050406030204" pitchFamily="18" charset="0"/>
                  </a:rPr>
                  <a:t>𝐻_𝑘^𝑑</a:t>
                </a:r>
                <a:r>
                  <a:rPr lang="zh-CN" altLang="en-US" dirty="0"/>
                  <a:t>是一个有意义的表示，它是可以获取第</a:t>
                </a:r>
                <a:r>
                  <a:rPr lang="en-US" altLang="zh-CN" dirty="0"/>
                  <a:t>k</a:t>
                </a:r>
                <a:r>
                  <a:rPr lang="zh-CN" altLang="en-US" dirty="0"/>
                  <a:t>个句子与当前句子之间的话语关系的。</a:t>
                </a:r>
                <a:r>
                  <a:rPr lang="zh-CN" altLang="en-US" sz="1200" b="1" i="0" kern="1200" dirty="0">
                    <a:solidFill>
                      <a:schemeClr val="tx1"/>
                    </a:solidFill>
                    <a:effectLst/>
                    <a:latin typeface="+mn-lt"/>
                    <a:ea typeface="+mn-ea"/>
                    <a:cs typeface="+mn-cs"/>
                  </a:rPr>
                  <a:t>以前的工作表明，从打乱的句子中重建正确的顺序有助于了解话语关系。</a:t>
                </a:r>
                <a:r>
                  <a:rPr lang="zh-CN" altLang="en-US" sz="1200" b="0" i="0" kern="1200" dirty="0">
                    <a:solidFill>
                      <a:schemeClr val="tx1"/>
                    </a:solidFill>
                    <a:effectLst/>
                    <a:latin typeface="+mn-lt"/>
                    <a:ea typeface="+mn-ea"/>
                    <a:cs typeface="+mn-cs"/>
                  </a:rPr>
                  <a:t>但由于我们是个文本生成任务，不可能生成整个语篇之后再去从打乱的句子中重构正确的句子顺序。所以</a:t>
                </a:r>
                <a:r>
                  <a:rPr lang="en-US" altLang="zh-CN" sz="1200" b="0" i="0" kern="1200" dirty="0">
                    <a:solidFill>
                      <a:schemeClr val="tx1"/>
                    </a:solidFill>
                    <a:effectLst/>
                    <a:latin typeface="+mn-lt"/>
                    <a:ea typeface="+mn-ea"/>
                    <a:cs typeface="+mn-cs"/>
                  </a:rPr>
                  <a:t>HINT</a:t>
                </a:r>
                <a:r>
                  <a:rPr lang="zh-CN" altLang="en-US" sz="1200" b="0" i="0" kern="1200" dirty="0">
                    <a:solidFill>
                      <a:schemeClr val="tx1"/>
                    </a:solidFill>
                    <a:effectLst/>
                    <a:latin typeface="+mn-lt"/>
                    <a:ea typeface="+mn-ea"/>
                    <a:cs typeface="+mn-cs"/>
                  </a:rPr>
                  <a:t>中通过判断两个句子的顺序是否正确来学习语篇级的表征。</a:t>
                </a:r>
                <a:r>
                  <a:rPr lang="en-US" altLang="zh-CN" sz="1200" b="0" i="0" kern="1200">
                    <a:solidFill>
                      <a:schemeClr val="tx1"/>
                    </a:solidFill>
                    <a:effectLst/>
                    <a:latin typeface="Cambria Math" panose="02040503050406030204" pitchFamily="18" charset="0"/>
                    <a:ea typeface="+mn-ea"/>
                    <a:cs typeface="+mn-cs"/>
                  </a:rPr>
                  <a:t>𝑜_ij</a:t>
                </a:r>
                <a:r>
                  <a:rPr lang="zh-CN" altLang="en-US" sz="1200" b="0" i="0" kern="1200">
                    <a:solidFill>
                      <a:schemeClr val="tx1"/>
                    </a:solidFill>
                    <a:effectLst/>
                    <a:latin typeface="Cambria Math" panose="02040503050406030204" pitchFamily="18" charset="0"/>
                    <a:ea typeface="+mn-ea"/>
                    <a:cs typeface="+mn-cs"/>
                  </a:rPr>
                  <a:t> 是</a:t>
                </a:r>
                <a:r>
                  <a:rPr lang="zh-CN" altLang="en-US" sz="1200" b="0" i="0" kern="1200" dirty="0">
                    <a:solidFill>
                      <a:schemeClr val="tx1"/>
                    </a:solidFill>
                    <a:effectLst/>
                    <a:latin typeface="+mn-lt"/>
                    <a:ea typeface="+mn-ea"/>
                    <a:cs typeface="+mn-cs"/>
                  </a:rPr>
                  <a:t>标签的意思（</a:t>
                </a:r>
                <a:r>
                  <a:rPr lang="en-US" altLang="zh-CN" sz="1200" b="0" i="0" kern="1200">
                    <a:solidFill>
                      <a:schemeClr val="tx1"/>
                    </a:solidFill>
                    <a:effectLst/>
                    <a:latin typeface="Cambria Math" panose="02040503050406030204" pitchFamily="18" charset="0"/>
                    <a:ea typeface="+mn-ea"/>
                    <a:cs typeface="+mn-cs"/>
                  </a:rPr>
                  <a:t>𝑌_𝑖</a:t>
                </a:r>
                <a:r>
                  <a:rPr lang="zh-CN" altLang="en-US" sz="1200" b="0" i="0" kern="1200">
                    <a:solidFill>
                      <a:schemeClr val="tx1"/>
                    </a:solidFill>
                    <a:effectLst/>
                    <a:latin typeface="Cambria Math" panose="02040503050406030204" pitchFamily="18" charset="0"/>
                    <a:ea typeface="+mn-ea"/>
                    <a:cs typeface="+mn-cs"/>
                  </a:rPr>
                  <a:t> 在</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Cambria Math" panose="02040503050406030204" pitchFamily="18" charset="0"/>
                    <a:ea typeface="+mn-ea"/>
                    <a:cs typeface="+mn-cs"/>
                  </a:rPr>
                  <a:t>𝑌_𝑗  </a:t>
                </a:r>
                <a:r>
                  <a:rPr lang="zh-CN" altLang="en-US" sz="1200" b="0" i="0" kern="1200" dirty="0">
                    <a:solidFill>
                      <a:schemeClr val="tx1"/>
                    </a:solidFill>
                    <a:effectLst/>
                    <a:latin typeface="Cambria Math" panose="02040503050406030204" pitchFamily="18" charset="0"/>
                    <a:ea typeface="+mn-ea"/>
                    <a:cs typeface="+mn-cs"/>
                  </a:rPr>
                  <a:t>前面</a:t>
                </a:r>
                <a:r>
                  <a:rPr lang="zh-CN" altLang="en-US" sz="1200" b="0" i="0" kern="1200" dirty="0">
                    <a:solidFill>
                      <a:schemeClr val="tx1"/>
                    </a:solidFill>
                    <a:effectLst/>
                    <a:latin typeface="+mn-lt"/>
                    <a:ea typeface="+mn-ea"/>
                    <a:cs typeface="+mn-cs"/>
                  </a:rPr>
                  <a:t>就是</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反之是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a:solidFill>
                      <a:schemeClr val="tx1"/>
                    </a:solidFill>
                    <a:effectLst/>
                    <a:latin typeface="Cambria Math" panose="02040503050406030204" pitchFamily="18" charset="0"/>
                    <a:ea typeface="+mn-ea"/>
                    <a:cs typeface="+mn-cs"/>
                  </a:rPr>
                  <a:t>𝑞_{𝑖𝑗} </a:t>
                </a:r>
                <a:r>
                  <a:rPr lang="zh-CN" altLang="en-US" sz="1200" b="0" i="0" kern="1200" dirty="0">
                    <a:solidFill>
                      <a:schemeClr val="tx1"/>
                    </a:solidFill>
                    <a:effectLst/>
                    <a:latin typeface="+mn-lt"/>
                    <a:ea typeface="+mn-ea"/>
                    <a:cs typeface="+mn-cs"/>
                  </a:rPr>
                  <a:t>是判别的语序评分）</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5"/>
          </p:nvPr>
        </p:nvSpPr>
        <p:spPr/>
        <p:txBody>
          <a:bodyPr/>
          <a:lstStyle/>
          <a:p>
            <a:fld id="{5F395177-B65C-4223-821F-45D8FB930661}" type="slidenum">
              <a:rPr lang="zh-CN" altLang="en-US" smtClean="0"/>
              <a:t>9</a:t>
            </a:fld>
            <a:endParaRPr lang="zh-CN" altLang="en-US"/>
          </a:p>
        </p:txBody>
      </p:sp>
    </p:spTree>
    <p:extLst>
      <p:ext uri="{BB962C8B-B14F-4D97-AF65-F5344CB8AC3E}">
        <p14:creationId xmlns:p14="http://schemas.microsoft.com/office/powerpoint/2010/main" val="2884274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为了有效地学习高级表示，帮助模型提高微调或者推理期间的泛化能力，我们还需要从人工标注的文本中去构建负样本，增强语料库，进行预训练。</a:t>
                </a:r>
                <a:endParaRPr lang="en-US" altLang="zh-CN" sz="1200" b="0" i="0" kern="1200" dirty="0">
                  <a:solidFill>
                    <a:schemeClr val="tx1"/>
                  </a:solidFill>
                  <a:effectLst/>
                  <a:latin typeface="+mn-lt"/>
                  <a:ea typeface="+mn-ea"/>
                  <a:cs typeface="+mn-cs"/>
                </a:endParaRPr>
              </a:p>
              <a:p>
                <a14:m>
                  <m:oMath xmlns:m="http://schemas.openxmlformats.org/officeDocument/2006/math">
                    <m:sSub>
                      <m:sSubPr>
                        <m:ctrlPr>
                          <a:rPr lang="en-US" altLang="zh-CN" b="0" i="1" smtClean="0">
                            <a:solidFill>
                              <a:srgbClr val="4D4D4D"/>
                            </a:solidFill>
                            <a:effectLst/>
                            <a:latin typeface="Cambria Math" panose="02040503050406030204" pitchFamily="18" charset="0"/>
                          </a:rPr>
                        </m:ctrlPr>
                      </m:sSubPr>
                      <m:e>
                        <m:r>
                          <a:rPr lang="en-US" altLang="zh-CN" b="0" i="1" smtClean="0">
                            <a:solidFill>
                              <a:srgbClr val="4D4D4D"/>
                            </a:solidFill>
                            <a:effectLst/>
                            <a:latin typeface="Cambria Math" panose="02040503050406030204" pitchFamily="18" charset="0"/>
                          </a:rPr>
                          <m:t>𝐿</m:t>
                        </m:r>
                      </m:e>
                      <m:sub>
                        <m:r>
                          <a:rPr lang="en-US" altLang="zh-CN" b="0" i="1" smtClean="0">
                            <a:solidFill>
                              <a:srgbClr val="4D4D4D"/>
                            </a:solidFill>
                            <a:effectLst/>
                            <a:latin typeface="Cambria Math" panose="02040503050406030204" pitchFamily="18" charset="0"/>
                          </a:rPr>
                          <m:t>𝐿𝑀</m:t>
                        </m:r>
                      </m:sub>
                    </m:sSub>
                    <m:r>
                      <a:rPr lang="zh-CN" altLang="en-US" b="0" i="1" smtClean="0">
                        <a:solidFill>
                          <a:srgbClr val="4D4D4D"/>
                        </a:solidFill>
                        <a:effectLst/>
                        <a:latin typeface="Cambria Math" panose="02040503050406030204" pitchFamily="18" charset="0"/>
                      </a:rPr>
                      <m:t>只在</m:t>
                    </m:r>
                  </m:oMath>
                </a14:m>
                <a:r>
                  <a:rPr lang="zh-CN" altLang="en-US" b="0" i="0" dirty="0">
                    <a:solidFill>
                      <a:srgbClr val="4D4D4D"/>
                    </a:solidFill>
                    <a:effectLst/>
                    <a:latin typeface="KaTeX_Main"/>
                  </a:rPr>
                  <a:t>人工编写的文本上优化​</a:t>
                </a:r>
                <a:r>
                  <a:rPr lang="zh-CN" altLang="en-US" b="0" i="0" dirty="0">
                    <a:solidFill>
                      <a:srgbClr val="4D4D4D"/>
                    </a:solidFill>
                    <a:effectLst/>
                    <a:latin typeface="-apple-system"/>
                  </a:rPr>
                  <a:t>，</a:t>
                </a:r>
                <a14:m>
                  <m:oMath xmlns:m="http://schemas.openxmlformats.org/officeDocument/2006/math">
                    <m:sSub>
                      <m:sSubPr>
                        <m:ctrlPr>
                          <a:rPr lang="en-US" altLang="zh-CN" b="0" i="1" smtClean="0">
                            <a:solidFill>
                              <a:srgbClr val="4D4D4D"/>
                            </a:solidFill>
                            <a:effectLst/>
                            <a:latin typeface="Cambria Math" panose="02040503050406030204" pitchFamily="18" charset="0"/>
                          </a:rPr>
                        </m:ctrlPr>
                      </m:sSubPr>
                      <m:e>
                        <m:r>
                          <a:rPr lang="en-US" altLang="zh-CN" b="0" i="1" smtClean="0">
                            <a:solidFill>
                              <a:srgbClr val="4D4D4D"/>
                            </a:solidFill>
                            <a:effectLst/>
                            <a:latin typeface="Cambria Math" panose="02040503050406030204" pitchFamily="18" charset="0"/>
                          </a:rPr>
                          <m:t>𝐿</m:t>
                        </m:r>
                      </m:e>
                      <m:sub>
                        <m:r>
                          <a:rPr lang="en-US" altLang="zh-CN" b="0" i="1" smtClean="0">
                            <a:solidFill>
                              <a:srgbClr val="4D4D4D"/>
                            </a:solidFill>
                            <a:effectLst/>
                            <a:latin typeface="Cambria Math" panose="02040503050406030204" pitchFamily="18" charset="0"/>
                          </a:rPr>
                          <m:t>𝐷𝑖𝑠</m:t>
                        </m:r>
                      </m:sub>
                    </m:sSub>
                  </m:oMath>
                </a14:m>
                <a:r>
                  <a:rPr lang="zh-CN" altLang="en-US" b="0" i="0" dirty="0">
                    <a:solidFill>
                      <a:srgbClr val="4D4D4D"/>
                    </a:solidFill>
                    <a:effectLst/>
                    <a:latin typeface="KaTeX_Main"/>
                  </a:rPr>
                  <a:t>​</a:t>
                </a:r>
                <a:r>
                  <a:rPr lang="zh-CN" altLang="en-US" b="0" i="0" dirty="0">
                    <a:solidFill>
                      <a:srgbClr val="4D4D4D"/>
                    </a:solidFill>
                    <a:effectLst/>
                    <a:latin typeface="-apple-system"/>
                  </a:rPr>
                  <a:t>在人工编写的文本和带有打乱的句子上优化，</a:t>
                </a:r>
                <a14:m>
                  <m:oMath xmlns:m="http://schemas.openxmlformats.org/officeDocument/2006/math">
                    <m:sSub>
                      <m:sSubPr>
                        <m:ctrlPr>
                          <a:rPr lang="en-US" altLang="zh-CN" b="0" i="1" smtClean="0">
                            <a:solidFill>
                              <a:srgbClr val="4D4D4D"/>
                            </a:solidFill>
                            <a:effectLst/>
                            <a:latin typeface="Cambria Math" panose="02040503050406030204" pitchFamily="18" charset="0"/>
                          </a:rPr>
                        </m:ctrlPr>
                      </m:sSubPr>
                      <m:e>
                        <m:r>
                          <a:rPr lang="en-US" altLang="zh-CN" b="0" i="1" smtClean="0">
                            <a:solidFill>
                              <a:srgbClr val="4D4D4D"/>
                            </a:solidFill>
                            <a:effectLst/>
                            <a:latin typeface="Cambria Math" panose="02040503050406030204" pitchFamily="18" charset="0"/>
                          </a:rPr>
                          <m:t>𝐿</m:t>
                        </m:r>
                      </m:e>
                      <m:sub>
                        <m:r>
                          <a:rPr lang="en-US" altLang="zh-CN" b="0" i="1" smtClean="0">
                            <a:solidFill>
                              <a:srgbClr val="4D4D4D"/>
                            </a:solidFill>
                            <a:effectLst/>
                            <a:latin typeface="Cambria Math" panose="02040503050406030204" pitchFamily="18" charset="0"/>
                          </a:rPr>
                          <m:t>𝑆𝑒𝑛</m:t>
                        </m:r>
                      </m:sub>
                    </m:sSub>
                  </m:oMath>
                </a14:m>
                <a:r>
                  <a:rPr lang="zh-CN" altLang="en-US" b="0" i="0" dirty="0">
                    <a:solidFill>
                      <a:srgbClr val="4D4D4D"/>
                    </a:solidFill>
                    <a:effectLst/>
                    <a:latin typeface="-apple-system"/>
                  </a:rPr>
                  <a:t>在人工编写的文本和负样本上优化。</a:t>
                </a:r>
                <a:r>
                  <a:rPr lang="en-US" altLang="zh-CN" b="0" i="0" dirty="0">
                    <a:solidFill>
                      <a:srgbClr val="4D4D4D"/>
                    </a:solidFill>
                    <a:effectLst/>
                    <a:latin typeface="KaTeX_Main"/>
                  </a:rPr>
                  <a:t>​</a:t>
                </a:r>
                <a14:m>
                  <m:oMath xmlns:m="http://schemas.openxmlformats.org/officeDocument/2006/math">
                    <m:sSub>
                      <m:sSubPr>
                        <m:ctrlPr>
                          <a:rPr lang="en-US" altLang="zh-CN" b="0" i="1" smtClean="0">
                            <a:solidFill>
                              <a:srgbClr val="4D4D4D"/>
                            </a:solidFill>
                            <a:effectLst/>
                            <a:latin typeface="Cambria Math" panose="02040503050406030204" pitchFamily="18" charset="0"/>
                          </a:rPr>
                        </m:ctrlPr>
                      </m:sSubPr>
                      <m:e>
                        <m:r>
                          <a:rPr lang="en-US" altLang="zh-CN" b="0" i="1" smtClean="0">
                            <a:solidFill>
                              <a:srgbClr val="4D4D4D"/>
                            </a:solidFill>
                            <a:effectLst/>
                            <a:latin typeface="Cambria Math" panose="02040503050406030204" pitchFamily="18" charset="0"/>
                          </a:rPr>
                          <m:t>𝜆</m:t>
                        </m:r>
                      </m:e>
                      <m:sub>
                        <m:r>
                          <a:rPr lang="en-US" altLang="zh-CN" b="0" i="1" smtClean="0">
                            <a:solidFill>
                              <a:srgbClr val="4D4D4D"/>
                            </a:solidFill>
                            <a:effectLst/>
                            <a:latin typeface="Cambria Math" panose="02040503050406030204" pitchFamily="18" charset="0"/>
                          </a:rPr>
                          <m:t>1</m:t>
                        </m:r>
                      </m:sub>
                    </m:sSub>
                  </m:oMath>
                </a14:m>
                <a:r>
                  <a:rPr lang="zh-CN" altLang="en-US" b="0" i="0" dirty="0">
                    <a:solidFill>
                      <a:srgbClr val="4D4D4D"/>
                    </a:solidFill>
                    <a:effectLst/>
                    <a:latin typeface="-apple-system"/>
                  </a:rPr>
                  <a:t>和</a:t>
                </a:r>
                <a14:m>
                  <m:oMath xmlns:m="http://schemas.openxmlformats.org/officeDocument/2006/math">
                    <m:sSub>
                      <m:sSubPr>
                        <m:ctrlPr>
                          <a:rPr lang="en-US" altLang="zh-CN" b="0" i="1" smtClean="0">
                            <a:solidFill>
                              <a:srgbClr val="4D4D4D"/>
                            </a:solidFill>
                            <a:effectLst/>
                            <a:latin typeface="Cambria Math" panose="02040503050406030204" pitchFamily="18" charset="0"/>
                          </a:rPr>
                        </m:ctrlPr>
                      </m:sSubPr>
                      <m:e>
                        <m:r>
                          <a:rPr lang="en-US" altLang="zh-CN" b="0" i="1" smtClean="0">
                            <a:solidFill>
                              <a:srgbClr val="4D4D4D"/>
                            </a:solidFill>
                            <a:effectLst/>
                            <a:latin typeface="Cambria Math" panose="02040503050406030204" pitchFamily="18" charset="0"/>
                          </a:rPr>
                          <m:t>𝜆</m:t>
                        </m:r>
                      </m:e>
                      <m:sub>
                        <m:r>
                          <a:rPr lang="en-US" altLang="zh-CN" b="0" i="1" smtClean="0">
                            <a:solidFill>
                              <a:srgbClr val="4D4D4D"/>
                            </a:solidFill>
                            <a:effectLst/>
                            <a:latin typeface="Cambria Math" panose="02040503050406030204" pitchFamily="18" charset="0"/>
                          </a:rPr>
                          <m:t>2</m:t>
                        </m:r>
                      </m:sub>
                    </m:sSub>
                  </m:oMath>
                </a14:m>
                <a:r>
                  <a:rPr lang="zh-CN" altLang="en-US" b="0" i="0" dirty="0">
                    <a:solidFill>
                      <a:srgbClr val="4D4D4D"/>
                    </a:solidFill>
                    <a:effectLst/>
                    <a:latin typeface="-apple-system"/>
                  </a:rPr>
                  <a:t>是可调节的比例因子</a:t>
                </a:r>
                <a:endParaRPr lang="en-US" altLang="zh-CN" sz="1200" b="0" i="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为了有效地学习高级表示，帮助模型提高微调或者推理期间的泛化能力，我们还需要从人工标注的文本中去构建负样本，增强语料库，进行预训练。</a:t>
                </a:r>
                <a:endParaRPr lang="en-US" altLang="zh-CN" sz="1200" b="0" i="0" kern="1200" dirty="0">
                  <a:solidFill>
                    <a:schemeClr val="tx1"/>
                  </a:solidFill>
                  <a:effectLst/>
                  <a:latin typeface="+mn-lt"/>
                  <a:ea typeface="+mn-ea"/>
                  <a:cs typeface="+mn-cs"/>
                </a:endParaRPr>
              </a:p>
              <a:p>
                <a:r>
                  <a:rPr lang="en-US" altLang="zh-CN" b="0" i="0">
                    <a:solidFill>
                      <a:srgbClr val="4D4D4D"/>
                    </a:solidFill>
                    <a:effectLst/>
                    <a:latin typeface="Cambria Math" panose="02040503050406030204" pitchFamily="18" charset="0"/>
                  </a:rPr>
                  <a:t>𝐿_𝐿𝑀</a:t>
                </a:r>
                <a:r>
                  <a:rPr lang="zh-CN" altLang="en-US" b="0" i="0">
                    <a:solidFill>
                      <a:srgbClr val="4D4D4D"/>
                    </a:solidFill>
                    <a:effectLst/>
                    <a:latin typeface="Cambria Math" panose="02040503050406030204" pitchFamily="18" charset="0"/>
                  </a:rPr>
                  <a:t> 只在</a:t>
                </a:r>
                <a:r>
                  <a:rPr lang="zh-CN" altLang="en-US" b="0" i="0" dirty="0">
                    <a:solidFill>
                      <a:srgbClr val="4D4D4D"/>
                    </a:solidFill>
                    <a:effectLst/>
                    <a:latin typeface="KaTeX_Main"/>
                  </a:rPr>
                  <a:t>人工编写的文本上优化​</a:t>
                </a:r>
                <a:r>
                  <a:rPr lang="zh-CN" altLang="en-US" b="0" i="0" dirty="0">
                    <a:solidFill>
                      <a:srgbClr val="4D4D4D"/>
                    </a:solidFill>
                    <a:effectLst/>
                    <a:latin typeface="-apple-system"/>
                  </a:rPr>
                  <a:t>，</a:t>
                </a:r>
                <a:r>
                  <a:rPr lang="en-US" altLang="zh-CN" b="0" i="0">
                    <a:solidFill>
                      <a:srgbClr val="4D4D4D"/>
                    </a:solidFill>
                    <a:effectLst/>
                    <a:latin typeface="Cambria Math" panose="02040503050406030204" pitchFamily="18" charset="0"/>
                  </a:rPr>
                  <a:t>𝐿_𝐷𝑖𝑠</a:t>
                </a:r>
                <a:r>
                  <a:rPr lang="zh-CN" altLang="en-US" b="0" i="0" dirty="0">
                    <a:solidFill>
                      <a:srgbClr val="4D4D4D"/>
                    </a:solidFill>
                    <a:effectLst/>
                    <a:latin typeface="KaTeX_Main"/>
                  </a:rPr>
                  <a:t>​</a:t>
                </a:r>
                <a:r>
                  <a:rPr lang="zh-CN" altLang="en-US" b="0" i="0" dirty="0">
                    <a:solidFill>
                      <a:srgbClr val="4D4D4D"/>
                    </a:solidFill>
                    <a:effectLst/>
                    <a:latin typeface="-apple-system"/>
                  </a:rPr>
                  <a:t>在人工编写的文本和带有打乱的句子上优化，</a:t>
                </a:r>
                <a:r>
                  <a:rPr lang="en-US" altLang="zh-CN" b="0" i="0">
                    <a:solidFill>
                      <a:srgbClr val="4D4D4D"/>
                    </a:solidFill>
                    <a:effectLst/>
                    <a:latin typeface="Cambria Math" panose="02040503050406030204" pitchFamily="18" charset="0"/>
                  </a:rPr>
                  <a:t>𝐿_𝑆𝑒𝑛</a:t>
                </a:r>
                <a:r>
                  <a:rPr lang="zh-CN" altLang="en-US" b="0" i="0" dirty="0">
                    <a:solidFill>
                      <a:srgbClr val="4D4D4D"/>
                    </a:solidFill>
                    <a:effectLst/>
                    <a:latin typeface="-apple-system"/>
                  </a:rPr>
                  <a:t>在人工编写的文本和负样本上优化。</a:t>
                </a:r>
                <a:r>
                  <a:rPr lang="en-US" altLang="zh-CN" b="0" i="0" dirty="0">
                    <a:solidFill>
                      <a:srgbClr val="4D4D4D"/>
                    </a:solidFill>
                    <a:effectLst/>
                    <a:latin typeface="KaTeX_Main"/>
                  </a:rPr>
                  <a:t>​</a:t>
                </a:r>
                <a:r>
                  <a:rPr lang="en-US" altLang="zh-CN" b="0" i="0">
                    <a:solidFill>
                      <a:srgbClr val="4D4D4D"/>
                    </a:solidFill>
                    <a:effectLst/>
                    <a:latin typeface="Cambria Math" panose="02040503050406030204" pitchFamily="18" charset="0"/>
                  </a:rPr>
                  <a:t>𝜆_1</a:t>
                </a:r>
                <a:r>
                  <a:rPr lang="zh-CN" altLang="en-US" b="0" i="0" dirty="0">
                    <a:solidFill>
                      <a:srgbClr val="4D4D4D"/>
                    </a:solidFill>
                    <a:effectLst/>
                    <a:latin typeface="-apple-system"/>
                  </a:rPr>
                  <a:t>和</a:t>
                </a:r>
                <a:r>
                  <a:rPr lang="en-US" altLang="zh-CN" b="0" i="0">
                    <a:solidFill>
                      <a:srgbClr val="4D4D4D"/>
                    </a:solidFill>
                    <a:effectLst/>
                    <a:latin typeface="Cambria Math" panose="02040503050406030204" pitchFamily="18" charset="0"/>
                  </a:rPr>
                  <a:t>𝜆_2</a:t>
                </a:r>
                <a:r>
                  <a:rPr lang="zh-CN" altLang="en-US" b="0" i="0" dirty="0">
                    <a:solidFill>
                      <a:srgbClr val="4D4D4D"/>
                    </a:solidFill>
                    <a:effectLst/>
                    <a:latin typeface="-apple-system"/>
                  </a:rPr>
                  <a:t>是可调节的比例因子</a:t>
                </a:r>
                <a:endParaRPr lang="en-US" altLang="zh-CN" sz="1200" b="0" i="0" kern="1200" dirty="0">
                  <a:solidFill>
                    <a:schemeClr val="tx1"/>
                  </a:solidFill>
                  <a:effectLst/>
                  <a:latin typeface="+mn-lt"/>
                  <a:ea typeface="+mn-ea"/>
                  <a:cs typeface="+mn-cs"/>
                </a:endParaRPr>
              </a:p>
            </p:txBody>
          </p:sp>
        </mc:Fallback>
      </mc:AlternateContent>
      <p:sp>
        <p:nvSpPr>
          <p:cNvPr id="4" name="灯片编号占位符 3"/>
          <p:cNvSpPr>
            <a:spLocks noGrp="1"/>
          </p:cNvSpPr>
          <p:nvPr>
            <p:ph type="sldNum" sz="quarter" idx="5"/>
          </p:nvPr>
        </p:nvSpPr>
        <p:spPr/>
        <p:txBody>
          <a:bodyPr/>
          <a:lstStyle/>
          <a:p>
            <a:fld id="{5F395177-B65C-4223-821F-45D8FB930661}" type="slidenum">
              <a:rPr lang="zh-CN" altLang="en-US" smtClean="0"/>
              <a:t>10</a:t>
            </a:fld>
            <a:endParaRPr lang="zh-CN" altLang="en-US"/>
          </a:p>
        </p:txBody>
      </p:sp>
    </p:spTree>
    <p:extLst>
      <p:ext uri="{BB962C8B-B14F-4D97-AF65-F5344CB8AC3E}">
        <p14:creationId xmlns:p14="http://schemas.microsoft.com/office/powerpoint/2010/main" val="3292663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正负样本数量是相同的</a:t>
            </a:r>
          </a:p>
        </p:txBody>
      </p:sp>
      <p:sp>
        <p:nvSpPr>
          <p:cNvPr id="4" name="灯片编号占位符 3"/>
          <p:cNvSpPr>
            <a:spLocks noGrp="1"/>
          </p:cNvSpPr>
          <p:nvPr>
            <p:ph type="sldNum" sz="quarter" idx="5"/>
          </p:nvPr>
        </p:nvSpPr>
        <p:spPr/>
        <p:txBody>
          <a:bodyPr/>
          <a:lstStyle/>
          <a:p>
            <a:fld id="{5F395177-B65C-4223-821F-45D8FB930661}" type="slidenum">
              <a:rPr lang="zh-CN" altLang="en-US" smtClean="0"/>
              <a:t>11</a:t>
            </a:fld>
            <a:endParaRPr lang="zh-CN" altLang="en-US"/>
          </a:p>
        </p:txBody>
      </p:sp>
    </p:spTree>
    <p:extLst>
      <p:ext uri="{BB962C8B-B14F-4D97-AF65-F5344CB8AC3E}">
        <p14:creationId xmlns:p14="http://schemas.microsoft.com/office/powerpoint/2010/main" val="2113437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箭头的意思是越怎么样越好</a:t>
            </a:r>
            <a:endParaRPr lang="en-US" altLang="zh-CN" dirty="0"/>
          </a:p>
          <a:p>
            <a:r>
              <a:rPr lang="en-US" altLang="zh-CN" dirty="0"/>
              <a:t>w/o</a:t>
            </a:r>
            <a:r>
              <a:rPr lang="zh-CN" altLang="en-US" dirty="0"/>
              <a:t>意味着剔除</a:t>
            </a:r>
            <a:r>
              <a:rPr lang="en-US" altLang="zh-CN" dirty="0"/>
              <a:t>~</a:t>
            </a:r>
            <a:r>
              <a:rPr lang="zh-CN" altLang="en-US" dirty="0"/>
              <a:t>级特征</a:t>
            </a:r>
            <a:endParaRPr lang="en-US" altLang="zh-CN" dirty="0"/>
          </a:p>
          <a:p>
            <a:r>
              <a:rPr lang="en-US" altLang="zh-CN" dirty="0"/>
              <a:t>w/aux</a:t>
            </a:r>
            <a:r>
              <a:rPr lang="zh-CN" altLang="en-US" dirty="0"/>
              <a:t>意味着使用提出的目标作为任务微调下游数据集</a:t>
            </a:r>
            <a:endParaRPr lang="en-US" altLang="zh-CN" dirty="0"/>
          </a:p>
          <a:p>
            <a:endParaRPr lang="en-US" altLang="zh-CN" dirty="0"/>
          </a:p>
          <a:p>
            <a:r>
              <a:rPr lang="en-US" altLang="zh-CN" dirty="0"/>
              <a:t>PPL</a:t>
            </a:r>
            <a:r>
              <a:rPr lang="zh-CN" altLang="en-US" dirty="0"/>
              <a:t>：预测下一个词时有多少种选择，可选词数越少，大致认为模型越准确</a:t>
            </a:r>
            <a:endParaRPr lang="en-US" altLang="zh-CN" dirty="0"/>
          </a:p>
          <a:p>
            <a:r>
              <a:rPr lang="en-US" altLang="zh-CN" dirty="0"/>
              <a:t>BLEU</a:t>
            </a:r>
            <a:r>
              <a:rPr lang="zh-CN" altLang="en-US" dirty="0"/>
              <a:t>：评估模型生成的句子和实际（人写出来的）句子之间的差异，</a:t>
            </a:r>
            <a:r>
              <a:rPr lang="en-US" altLang="zh-CN" dirty="0"/>
              <a:t>BLEU-n</a:t>
            </a:r>
            <a:r>
              <a:rPr lang="zh-CN" altLang="en-US" dirty="0"/>
              <a:t>代表的就是</a:t>
            </a:r>
            <a:r>
              <a:rPr lang="en-US" altLang="zh-CN" dirty="0"/>
              <a:t>n</a:t>
            </a:r>
            <a:r>
              <a:rPr lang="zh-CN" altLang="en-US" dirty="0"/>
              <a:t>元组，</a:t>
            </a:r>
            <a:r>
              <a:rPr lang="en-US" altLang="zh-CN" dirty="0"/>
              <a:t>BLEU-1</a:t>
            </a:r>
            <a:r>
              <a:rPr lang="zh-CN" altLang="en-US" dirty="0"/>
              <a:t>衡量单词级别的准确性，</a:t>
            </a:r>
            <a:r>
              <a:rPr lang="en-US" altLang="zh-CN" dirty="0"/>
              <a:t>BLEU-2</a:t>
            </a:r>
            <a:r>
              <a:rPr lang="zh-CN" altLang="en-US" dirty="0"/>
              <a:t>（邻近的两个词合在一起）衡量句子的流畅性</a:t>
            </a:r>
            <a:endParaRPr lang="en-US" altLang="zh-CN" dirty="0"/>
          </a:p>
          <a:p>
            <a:r>
              <a:rPr lang="en-US" altLang="zh-CN" b="1" dirty="0"/>
              <a:t>Lexical Repetition (LR-n)</a:t>
            </a:r>
            <a:r>
              <a:rPr lang="zh-CN" altLang="en-US" b="1" dirty="0"/>
              <a:t>：词汇重复率</a:t>
            </a:r>
            <a:r>
              <a:rPr lang="zh-CN" altLang="en-US" dirty="0"/>
              <a:t>，在所有生成文本中至少重复</a:t>
            </a:r>
            <a:r>
              <a:rPr lang="en-US" altLang="zh-CN" dirty="0"/>
              <a:t>n</a:t>
            </a:r>
            <a:r>
              <a:rPr lang="zh-CN" altLang="en-US" dirty="0"/>
              <a:t>次的四元组文本的占比，</a:t>
            </a:r>
            <a:r>
              <a:rPr lang="en-US" altLang="zh-CN" dirty="0"/>
              <a:t>ROC</a:t>
            </a:r>
            <a:r>
              <a:rPr lang="zh-CN" altLang="en-US" dirty="0"/>
              <a:t>设为</a:t>
            </a:r>
            <a:r>
              <a:rPr lang="en-US" altLang="zh-CN" dirty="0"/>
              <a:t>2</a:t>
            </a:r>
            <a:r>
              <a:rPr lang="zh-CN" altLang="en-US" dirty="0"/>
              <a:t>，</a:t>
            </a:r>
            <a:r>
              <a:rPr lang="en-US" altLang="zh-CN" dirty="0"/>
              <a:t>WP</a:t>
            </a:r>
            <a:r>
              <a:rPr lang="zh-CN" altLang="en-US" dirty="0"/>
              <a:t>设为</a:t>
            </a:r>
            <a:r>
              <a:rPr lang="en-US" altLang="zh-CN" dirty="0"/>
              <a:t>5</a:t>
            </a:r>
          </a:p>
          <a:p>
            <a:r>
              <a:rPr lang="en-US" altLang="zh-CN" b="1" dirty="0"/>
              <a:t> Semantic Repetition (SR-n)</a:t>
            </a:r>
            <a:r>
              <a:rPr lang="zh-CN" altLang="en-US" b="1" dirty="0"/>
              <a:t>：语义重复率</a:t>
            </a:r>
            <a:r>
              <a:rPr lang="zh-CN" altLang="en-US" dirty="0"/>
              <a:t>，每个文本中任意两个句子之间的</a:t>
            </a:r>
            <a:r>
              <a:rPr lang="en-US" altLang="zh-CN" dirty="0"/>
              <a:t>top-n </a:t>
            </a:r>
            <a:r>
              <a:rPr lang="en-US" altLang="zh-CN" dirty="0" err="1"/>
              <a:t>SentenceBERT</a:t>
            </a:r>
            <a:r>
              <a:rPr lang="zh-CN" altLang="en-US" dirty="0"/>
              <a:t>相似度，最后把平均值作为最终得分，</a:t>
            </a:r>
            <a:r>
              <a:rPr lang="en-US" altLang="zh-CN" dirty="0"/>
              <a:t>ROC n=1,WP n=10</a:t>
            </a:r>
          </a:p>
          <a:p>
            <a:r>
              <a:rPr lang="en-US" altLang="zh-CN" b="1" dirty="0"/>
              <a:t>Distinct-4 (D-4)</a:t>
            </a:r>
            <a:r>
              <a:rPr lang="zh-CN" altLang="en-US" b="1" dirty="0"/>
              <a:t>：词汇多样性</a:t>
            </a:r>
            <a:r>
              <a:rPr lang="zh-CN" altLang="en-US" b="0" dirty="0"/>
              <a:t>，不重复</a:t>
            </a:r>
            <a:r>
              <a:rPr lang="en-US" altLang="zh-CN" b="0" dirty="0"/>
              <a:t>4</a:t>
            </a:r>
            <a:r>
              <a:rPr lang="zh-CN" altLang="en-US" b="0" dirty="0"/>
              <a:t>元组在所有生成文本四元组中的占比</a:t>
            </a:r>
            <a:endParaRPr lang="en-US" altLang="zh-CN" b="0" dirty="0"/>
          </a:p>
          <a:p>
            <a:r>
              <a:rPr lang="en-US" altLang="zh-CN" b="1" dirty="0"/>
              <a:t>Context Relatedness</a:t>
            </a:r>
            <a:r>
              <a:rPr lang="zh-CN" altLang="en-US" b="1" dirty="0"/>
              <a:t>：上下文相关性</a:t>
            </a:r>
            <a:r>
              <a:rPr lang="zh-CN" altLang="en-US" dirty="0"/>
              <a:t>，这是一个可学习的评价指标，训练一个分类器来区分人工书写文本和利用生成文本中的内容随机替换人工书写文本词语、短语、句子构建的负面样本，然后使用生成文本分类器的平均得分来衡量上下文相关性</a:t>
            </a:r>
            <a:endParaRPr lang="en-US" altLang="zh-CN" dirty="0"/>
          </a:p>
          <a:p>
            <a:r>
              <a:rPr lang="en-US" altLang="zh-CN" dirty="0"/>
              <a:t> </a:t>
            </a:r>
            <a:r>
              <a:rPr lang="en-US" altLang="zh-CN" b="1" dirty="0"/>
              <a:t>Sentence Orders</a:t>
            </a:r>
            <a:r>
              <a:rPr lang="zh-CN" altLang="en-US" b="1" dirty="0"/>
              <a:t>：句子顺序</a:t>
            </a:r>
            <a:endParaRPr lang="en-US" altLang="zh-CN" b="1" dirty="0"/>
          </a:p>
          <a:p>
            <a:endParaRPr lang="en-US" altLang="zh-CN" dirty="0"/>
          </a:p>
          <a:p>
            <a:r>
              <a:rPr lang="zh-CN" altLang="en-US" dirty="0"/>
              <a:t>在</a:t>
            </a:r>
            <a:r>
              <a:rPr lang="en-US" altLang="zh-CN" dirty="0" err="1"/>
              <a:t>ROCstories</a:t>
            </a:r>
            <a:r>
              <a:rPr lang="zh-CN" altLang="en-US" dirty="0"/>
              <a:t>数据集上，可以看出</a:t>
            </a:r>
            <a:r>
              <a:rPr lang="en-US" altLang="zh-CN" dirty="0"/>
              <a:t>HINT</a:t>
            </a:r>
            <a:r>
              <a:rPr lang="zh-CN" altLang="en-US" dirty="0"/>
              <a:t>在</a:t>
            </a:r>
            <a:r>
              <a:rPr lang="en-US" altLang="zh-CN" dirty="0"/>
              <a:t>PPL</a:t>
            </a:r>
            <a:r>
              <a:rPr lang="zh-CN" altLang="en-US" dirty="0"/>
              <a:t>方面是由于所有模型的，这表明它建模文本的能力更强，而且看</a:t>
            </a:r>
            <a:r>
              <a:rPr lang="en-US" altLang="zh-CN" dirty="0"/>
              <a:t>B-1,B-2</a:t>
            </a:r>
            <a:r>
              <a:rPr lang="zh-CN" altLang="en-US" dirty="0"/>
              <a:t>指数，生成文本和人类书写文本是相近的。语义重复也比较少，也就是说它具有更好的捕获语义特征的能力。</a:t>
            </a:r>
            <a:r>
              <a:rPr lang="en-US" altLang="zh-CN" dirty="0"/>
              <a:t>HINT</a:t>
            </a:r>
            <a:r>
              <a:rPr lang="zh-CN" altLang="en-US" dirty="0"/>
              <a:t>也不会损害词汇的多样性。此外，</a:t>
            </a:r>
            <a:r>
              <a:rPr lang="en-US" altLang="zh-CN" dirty="0"/>
              <a:t>HINT</a:t>
            </a:r>
            <a:r>
              <a:rPr lang="zh-CN" altLang="en-US" dirty="0"/>
              <a:t>在上下文相关性和语序方面也优于其他模型。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F395177-B65C-4223-821F-45D8FB930661}" type="slidenum">
              <a:rPr lang="zh-CN" altLang="en-US" smtClean="0"/>
              <a:t>12</a:t>
            </a:fld>
            <a:endParaRPr lang="zh-CN" altLang="en-US"/>
          </a:p>
        </p:txBody>
      </p:sp>
    </p:spTree>
    <p:extLst>
      <p:ext uri="{BB962C8B-B14F-4D97-AF65-F5344CB8AC3E}">
        <p14:creationId xmlns:p14="http://schemas.microsoft.com/office/powerpoint/2010/main" val="378698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箭头的意思是越怎么样越好</a:t>
            </a:r>
            <a:endParaRPr lang="en-US" altLang="zh-CN" dirty="0"/>
          </a:p>
          <a:p>
            <a:r>
              <a:rPr lang="en-US" altLang="zh-CN" dirty="0"/>
              <a:t>PPL</a:t>
            </a:r>
            <a:r>
              <a:rPr lang="zh-CN" altLang="en-US" dirty="0"/>
              <a:t>：预测下一个词时有多少种选择，可选词数越少，大致认为模型越准确</a:t>
            </a:r>
            <a:endParaRPr lang="en-US" altLang="zh-CN" dirty="0"/>
          </a:p>
          <a:p>
            <a:r>
              <a:rPr lang="en-US" altLang="zh-CN" dirty="0"/>
              <a:t>BLEU</a:t>
            </a:r>
            <a:r>
              <a:rPr lang="zh-CN" altLang="en-US" dirty="0"/>
              <a:t>：评估模型生成的句子和实际（人写出来的）句子之间的差异，</a:t>
            </a:r>
            <a:r>
              <a:rPr lang="en-US" altLang="zh-CN" dirty="0"/>
              <a:t>BLEU-n</a:t>
            </a:r>
            <a:r>
              <a:rPr lang="zh-CN" altLang="en-US" dirty="0"/>
              <a:t>代表的就是</a:t>
            </a:r>
            <a:r>
              <a:rPr lang="en-US" altLang="zh-CN" dirty="0"/>
              <a:t>n</a:t>
            </a:r>
            <a:r>
              <a:rPr lang="zh-CN" altLang="en-US" dirty="0"/>
              <a:t>元组，</a:t>
            </a:r>
            <a:r>
              <a:rPr lang="en-US" altLang="zh-CN" dirty="0"/>
              <a:t>BLEU-1</a:t>
            </a:r>
            <a:r>
              <a:rPr lang="zh-CN" altLang="en-US" dirty="0"/>
              <a:t>衡量单词级别的准确性，</a:t>
            </a:r>
            <a:r>
              <a:rPr lang="en-US" altLang="zh-CN" dirty="0"/>
              <a:t>BLEU-2</a:t>
            </a:r>
            <a:r>
              <a:rPr lang="zh-CN" altLang="en-US" dirty="0"/>
              <a:t>（邻近的两个词合在一起）衡量句子的流畅性</a:t>
            </a:r>
            <a:endParaRPr lang="en-US" altLang="zh-CN" dirty="0"/>
          </a:p>
          <a:p>
            <a:r>
              <a:rPr lang="en-US" altLang="zh-CN" dirty="0"/>
              <a:t>Lexical Repetition (LR-n)</a:t>
            </a:r>
            <a:r>
              <a:rPr lang="zh-CN" altLang="en-US" dirty="0"/>
              <a:t>：词汇重复率，在所有生成文本中至少重复</a:t>
            </a:r>
            <a:r>
              <a:rPr lang="en-US" altLang="zh-CN" dirty="0"/>
              <a:t>n</a:t>
            </a:r>
            <a:r>
              <a:rPr lang="zh-CN" altLang="en-US" dirty="0"/>
              <a:t>次的四元组文本的占比，</a:t>
            </a:r>
            <a:r>
              <a:rPr lang="en-US" altLang="zh-CN" dirty="0"/>
              <a:t>ROC</a:t>
            </a:r>
            <a:r>
              <a:rPr lang="zh-CN" altLang="en-US" dirty="0"/>
              <a:t>设为</a:t>
            </a:r>
            <a:r>
              <a:rPr lang="en-US" altLang="zh-CN" dirty="0"/>
              <a:t>2</a:t>
            </a:r>
            <a:r>
              <a:rPr lang="zh-CN" altLang="en-US" dirty="0"/>
              <a:t>，</a:t>
            </a:r>
            <a:r>
              <a:rPr lang="en-US" altLang="zh-CN" dirty="0"/>
              <a:t>WP</a:t>
            </a:r>
            <a:r>
              <a:rPr lang="zh-CN" altLang="en-US" dirty="0"/>
              <a:t>设为</a:t>
            </a:r>
            <a:r>
              <a:rPr lang="en-US" altLang="zh-CN" dirty="0"/>
              <a:t>5</a:t>
            </a:r>
          </a:p>
          <a:p>
            <a:r>
              <a:rPr lang="en-US" altLang="zh-CN" dirty="0"/>
              <a:t> Semantic Repetition (SR-n)</a:t>
            </a:r>
            <a:r>
              <a:rPr lang="zh-CN" altLang="en-US" dirty="0"/>
              <a:t>：语义重复率，每个文本中任意两个句子之间的</a:t>
            </a:r>
            <a:r>
              <a:rPr lang="en-US" altLang="zh-CN" dirty="0"/>
              <a:t>top-n </a:t>
            </a:r>
            <a:r>
              <a:rPr lang="en-US" altLang="zh-CN" dirty="0" err="1"/>
              <a:t>SentenceBERT</a:t>
            </a:r>
            <a:r>
              <a:rPr lang="zh-CN" altLang="en-US" dirty="0"/>
              <a:t>相似度，最后把平均值作为最终得分，</a:t>
            </a:r>
            <a:r>
              <a:rPr lang="en-US" altLang="zh-CN" dirty="0"/>
              <a:t>ROC n=1,WP n=10</a:t>
            </a:r>
          </a:p>
          <a:p>
            <a:r>
              <a:rPr lang="en-US" altLang="zh-CN" dirty="0"/>
              <a:t>Distinct-4 (D-4)</a:t>
            </a:r>
            <a:r>
              <a:rPr lang="zh-CN" altLang="en-US" dirty="0"/>
              <a:t>：词汇多样性，不重复</a:t>
            </a:r>
            <a:r>
              <a:rPr lang="en-US" altLang="zh-CN" dirty="0"/>
              <a:t>4</a:t>
            </a:r>
            <a:r>
              <a:rPr lang="zh-CN" altLang="en-US" dirty="0"/>
              <a:t>元组在所有生成文本四元组中的占比</a:t>
            </a:r>
            <a:endParaRPr lang="en-US" altLang="zh-CN" dirty="0"/>
          </a:p>
          <a:p>
            <a:r>
              <a:rPr lang="en-US" altLang="zh-CN" dirty="0"/>
              <a:t>Context Relatedness</a:t>
            </a:r>
            <a:r>
              <a:rPr lang="zh-CN" altLang="en-US" dirty="0"/>
              <a:t>：上下文相关性，这是一个可学习的评价指标，训练一个分类器来区分人工书写文本和利用生成文本中的内容随机替换人工书写文本词语、短语、句子构建的负面样本，然后使用生成文本分类器的平均得分来衡量上下文相关性</a:t>
            </a:r>
            <a:endParaRPr lang="en-US" altLang="zh-CN" dirty="0"/>
          </a:p>
          <a:p>
            <a:r>
              <a:rPr lang="en-US" altLang="zh-CN" dirty="0"/>
              <a:t> Sentence Orders</a:t>
            </a:r>
            <a:r>
              <a:rPr lang="zh-CN" altLang="en-US" dirty="0"/>
              <a:t>：句子顺序</a:t>
            </a:r>
            <a:endParaRPr lang="en-US" altLang="zh-CN" dirty="0"/>
          </a:p>
          <a:p>
            <a:r>
              <a:rPr lang="zh-CN" altLang="en-US" dirty="0"/>
              <a:t>当生成数百个单词的文本时，所有模型都倾向于重复相似的文本，这样很难训练出令人满意的分类器来区分人工手写文本和负面文本，所以没有提供上下文相关度和语序的分数。这个图表明</a:t>
            </a:r>
            <a:r>
              <a:rPr lang="en-US" altLang="zh-CN" dirty="0"/>
              <a:t>HINT</a:t>
            </a:r>
            <a:r>
              <a:rPr lang="zh-CN" altLang="en-US" dirty="0"/>
              <a:t>在</a:t>
            </a:r>
            <a:r>
              <a:rPr lang="en-US" altLang="zh-CN" dirty="0"/>
              <a:t>WP</a:t>
            </a:r>
            <a:r>
              <a:rPr lang="zh-CN" altLang="en-US" dirty="0"/>
              <a:t>数据集上的结果，除了词汇重复一项之外，都优于其他模型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F395177-B65C-4223-821F-45D8FB930661}" type="slidenum">
              <a:rPr lang="zh-CN" altLang="en-US" smtClean="0"/>
              <a:t>13</a:t>
            </a:fld>
            <a:endParaRPr lang="zh-CN" altLang="en-US"/>
          </a:p>
        </p:txBody>
      </p:sp>
    </p:spTree>
    <p:extLst>
      <p:ext uri="{BB962C8B-B14F-4D97-AF65-F5344CB8AC3E}">
        <p14:creationId xmlns:p14="http://schemas.microsoft.com/office/powerpoint/2010/main" val="163334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67187-26A0-4CBD-A10C-2DE1DE41E38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EEA7E-2AB6-4BE8-A345-7B87B94EC27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1637EB-A44B-45EC-96AA-153D8EC98E9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B29B829B-AAEE-4234-B428-FF080130946A}"/>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148EE30-3075-4927-B018-623194DE48C4}"/>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233738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C0313-287C-48B7-AB5C-AACE0A5B5BD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942371-BA73-4FCB-9AEF-F3D67E66CDB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0312F4-365F-4368-8D2C-C16B974B96DA}"/>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05425F38-AD11-48C7-9910-BFDB4FDADC7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19BBE80-AF79-452E-9830-CED5C25B229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66938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7ED591-E1F3-4263-B9A2-10D951839D33}"/>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0E7C37-3718-4BD2-B74F-269D8D6D1F97}"/>
              </a:ext>
            </a:extLst>
          </p:cNvPr>
          <p:cNvSpPr>
            <a:spLocks noGrp="1"/>
          </p:cNvSpPr>
          <p:nvPr>
            <p:ph type="body" orient="vert" idx="1"/>
          </p:nvPr>
        </p:nvSpPr>
        <p:spPr>
          <a:xfrm>
            <a:off x="838201"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66622C-59D1-45D2-B917-079810188B06}"/>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EFCB819A-74E7-422F-A15F-19F80B8F8EAC}"/>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5A4F183-AD35-4C8B-809B-F8FA052EBBBF}"/>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830568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2021/12/15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43906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2021/12/15</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63253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60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0BACB-3881-496E-99A3-D6EDA2CF8C2D}"/>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C2E6C1-65B5-434C-9EDE-598DB4F1C2EB}"/>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95A2AB-4BE0-477C-943C-BC12F6D339B7}"/>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9362BA71-0AF6-4452-9F87-D74151624512}"/>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20B1EED-DEDF-4B26-B266-140E76B754CD}"/>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56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B05EB-5A8A-4240-86FC-2303F2DA07E0}"/>
              </a:ext>
            </a:extLst>
          </p:cNvPr>
          <p:cNvSpPr>
            <a:spLocks noGrp="1"/>
          </p:cNvSpPr>
          <p:nvPr>
            <p:ph type="title"/>
          </p:nvPr>
        </p:nvSpPr>
        <p:spPr>
          <a:xfrm>
            <a:off x="831849"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E79EC7-AF42-493A-826F-7B354E288BA8}"/>
              </a:ext>
            </a:extLst>
          </p:cNvPr>
          <p:cNvSpPr>
            <a:spLocks noGrp="1"/>
          </p:cNvSpPr>
          <p:nvPr>
            <p:ph type="body" idx="1"/>
          </p:nvPr>
        </p:nvSpPr>
        <p:spPr>
          <a:xfrm>
            <a:off x="831849" y="4589465"/>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9A03C4-6307-4920-8E7E-3A94FDD6B12D}"/>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B70487A7-EA63-4A71-87D3-AEFA4D8CE3C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A6E58A6-C64C-474A-990D-B3A5B8F3549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428849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5E114-2FB9-48C1-B866-EFD0BCAD2958}"/>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249253-0BAD-4170-931E-EA106E692E3B}"/>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638B3C-C922-4A0D-8137-88F6A21CD22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CE125E-C9EA-4B5A-8D81-E4E37134BB11}"/>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000428E1-46FD-48E1-BC86-B3A71CBF8256}"/>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D59266A-14C7-4DE5-A04B-31D8FBC84CDF}"/>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163774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C49D5-E48B-4C7A-8FEE-7D5862BB3748}"/>
              </a:ext>
            </a:extLst>
          </p:cNvPr>
          <p:cNvSpPr>
            <a:spLocks noGrp="1"/>
          </p:cNvSpPr>
          <p:nvPr>
            <p:ph type="title"/>
          </p:nvPr>
        </p:nvSpPr>
        <p:spPr>
          <a:xfrm>
            <a:off x="839788"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61AD89-9D0C-4799-A302-9637414BFF2C}"/>
              </a:ext>
            </a:extLst>
          </p:cNvPr>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F202FC-F61C-45F6-9E2E-6AFA37581B3C}"/>
              </a:ext>
            </a:extLst>
          </p:cNvPr>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702156-F9C3-450A-B894-485F38144E9E}"/>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80E5C1-E12B-41AB-A7DB-FEDC0E5ABEC7}"/>
              </a:ext>
            </a:extLst>
          </p:cNvPr>
          <p:cNvSpPr>
            <a:spLocks noGrp="1"/>
          </p:cNvSpPr>
          <p:nvPr>
            <p:ph sz="quarter" idx="4"/>
          </p:nvPr>
        </p:nvSpPr>
        <p:spPr>
          <a:xfrm>
            <a:off x="6172201"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086F41-F76A-4695-9595-D9FA751743E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8" name="页脚占位符 7">
            <a:extLst>
              <a:ext uri="{FF2B5EF4-FFF2-40B4-BE49-F238E27FC236}">
                <a16:creationId xmlns:a16="http://schemas.microsoft.com/office/drawing/2014/main" id="{0453AADE-096F-4186-B040-C907E10BF2AC}"/>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894ECDDB-BB5C-4B51-9E1E-E27D2AC6490B}"/>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
        <p:nvSpPr>
          <p:cNvPr id="11" name="TextBox 10"/>
          <p:cNvSpPr txBox="1"/>
          <p:nvPr userDrawn="1"/>
        </p:nvSpPr>
        <p:spPr>
          <a:xfrm>
            <a:off x="2136305" y="6431420"/>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45517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1667B-BAE5-480C-A68B-73C9A563FA9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623138-D28F-4C77-BFEB-E05B3C7A13E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4" name="页脚占位符 3">
            <a:extLst>
              <a:ext uri="{FF2B5EF4-FFF2-40B4-BE49-F238E27FC236}">
                <a16:creationId xmlns:a16="http://schemas.microsoft.com/office/drawing/2014/main" id="{7A68F5B3-D563-4114-AB3B-7BCD072B56D0}"/>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79C7141C-DD11-4C6C-9058-BB46313CCA6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92183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2171D5-85DB-4BE5-9192-21CFE2E0896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3" name="页脚占位符 2">
            <a:extLst>
              <a:ext uri="{FF2B5EF4-FFF2-40B4-BE49-F238E27FC236}">
                <a16:creationId xmlns:a16="http://schemas.microsoft.com/office/drawing/2014/main" id="{78728D10-4206-4AC3-99A2-9AE216401A98}"/>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2E38C269-82D3-43D4-9BD9-7D05364A3B7C}"/>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0670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2BAD5-1016-48E8-82EB-F74A8ABBFC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1B1831-427D-4EB3-ABF5-F2040CFD3192}"/>
              </a:ext>
            </a:extLst>
          </p:cNvPr>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8BD00D-E082-4717-BA8B-97E2B7F7331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71A2CB-57F0-4321-840B-E6957FD10C24}"/>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431EEDFF-22D8-418E-8002-427500B3254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573591A-73A5-4062-AD26-7B05DE1F6750}"/>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26709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6A380-BE6E-42B4-85CA-B74A93E94D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FBC3BF-3902-4C68-ADE7-DB8A03098359}"/>
              </a:ext>
            </a:extLst>
          </p:cNvPr>
          <p:cNvSpPr>
            <a:spLocks noGrp="1"/>
          </p:cNvSpPr>
          <p:nvPr>
            <p:ph type="pic" idx="1"/>
          </p:nvPr>
        </p:nvSpPr>
        <p:spPr>
          <a:xfrm>
            <a:off x="5183188"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287630-EAD5-4119-B076-11901C3FEC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2AB513-A53B-4670-B5EA-1AC8FE8E2D01}"/>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C26D43B6-6420-4F6C-B2AF-BC696A299447}"/>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31C1F89-AE2F-49D5-904C-9F5201C1C658}"/>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1227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08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320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文本框 51">
            <a:extLst>
              <a:ext uri="{FF2B5EF4-FFF2-40B4-BE49-F238E27FC236}">
                <a16:creationId xmlns:a16="http://schemas.microsoft.com/office/drawing/2014/main" id="{F7EB6928-92C1-41C0-B5E7-039E4E6553D5}"/>
              </a:ext>
            </a:extLst>
          </p:cNvPr>
          <p:cNvSpPr txBox="1"/>
          <p:nvPr/>
        </p:nvSpPr>
        <p:spPr>
          <a:xfrm>
            <a:off x="635876" y="2151300"/>
            <a:ext cx="9045641" cy="1938992"/>
          </a:xfrm>
          <a:prstGeom prst="rect">
            <a:avLst/>
          </a:prstGeom>
          <a:noFill/>
        </p:spPr>
        <p:txBody>
          <a:bodyPr wrap="square" rtlCol="0">
            <a:spAutoFit/>
          </a:bodyPr>
          <a:lstStyle/>
          <a:p>
            <a:pPr algn="ctr"/>
            <a:r>
              <a:rPr lang="en-US" altLang="zh-CN" sz="4000" dirty="0">
                <a:latin typeface="方正正黑简体" panose="02000000000000000000" pitchFamily="2" charset="-122"/>
                <a:ea typeface="方正正黑简体" panose="02000000000000000000" pitchFamily="2" charset="-122"/>
                <a:cs typeface="+mn-ea"/>
                <a:sym typeface="+mn-lt"/>
              </a:rPr>
              <a:t>Long Text Generation by Modeling Sentence-Level and Discourse-Level Coherence</a:t>
            </a:r>
            <a:endParaRPr lang="zh-CN" altLang="en-US" sz="4000" dirty="0">
              <a:latin typeface="方正正黑简体" panose="02000000000000000000" pitchFamily="2" charset="-122"/>
              <a:ea typeface="方正正黑简体" panose="02000000000000000000" pitchFamily="2" charset="-122"/>
              <a:cs typeface="+mn-ea"/>
              <a:sym typeface="+mn-lt"/>
            </a:endParaRPr>
          </a:p>
        </p:txBody>
      </p:sp>
      <p:sp>
        <p:nvSpPr>
          <p:cNvPr id="59" name="文本框 58">
            <a:extLst>
              <a:ext uri="{FF2B5EF4-FFF2-40B4-BE49-F238E27FC236}">
                <a16:creationId xmlns:a16="http://schemas.microsoft.com/office/drawing/2014/main" id="{C7FF26A9-77FE-4032-9442-3D22260DD7DA}"/>
              </a:ext>
            </a:extLst>
          </p:cNvPr>
          <p:cNvSpPr txBox="1"/>
          <p:nvPr/>
        </p:nvSpPr>
        <p:spPr>
          <a:xfrm>
            <a:off x="2526907" y="4489918"/>
            <a:ext cx="4649397" cy="307777"/>
          </a:xfrm>
          <a:prstGeom prst="rect">
            <a:avLst/>
          </a:prstGeom>
          <a:noFill/>
        </p:spPr>
        <p:txBody>
          <a:bodyPr wrap="square" rtlCol="0">
            <a:spAutoFit/>
          </a:bodyPr>
          <a:lstStyle/>
          <a:p>
            <a:r>
              <a:rPr lang="zh-CN" altLang="en-US" sz="1400" dirty="0">
                <a:solidFill>
                  <a:schemeClr val="tx1">
                    <a:lumMod val="50000"/>
                    <a:lumOff val="50000"/>
                  </a:schemeClr>
                </a:solidFill>
                <a:cs typeface="+mn-ea"/>
                <a:sym typeface="+mn-lt"/>
              </a:rPr>
              <a:t>汇报人：潘欣茹</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学号：</a:t>
            </a:r>
            <a:r>
              <a:rPr lang="en-US" altLang="zh-CN" sz="1400" dirty="0">
                <a:solidFill>
                  <a:schemeClr val="tx1">
                    <a:lumMod val="50000"/>
                    <a:lumOff val="50000"/>
                  </a:schemeClr>
                </a:solidFill>
                <a:cs typeface="+mn-ea"/>
                <a:sym typeface="+mn-lt"/>
              </a:rPr>
              <a:t>51215901123</a:t>
            </a:r>
            <a:r>
              <a:rPr lang="zh-CN" altLang="en-US" sz="1400" dirty="0">
                <a:solidFill>
                  <a:schemeClr val="tx1">
                    <a:lumMod val="50000"/>
                    <a:lumOff val="50000"/>
                  </a:schemeClr>
                </a:solidFill>
                <a:cs typeface="+mn-ea"/>
                <a:sym typeface="+mn-lt"/>
              </a:rPr>
              <a:t> </a:t>
            </a:r>
          </a:p>
        </p:txBody>
      </p:sp>
      <p:grpSp>
        <p:nvGrpSpPr>
          <p:cNvPr id="66" name="组合 65">
            <a:extLst>
              <a:ext uri="{FF2B5EF4-FFF2-40B4-BE49-F238E27FC236}">
                <a16:creationId xmlns:a16="http://schemas.microsoft.com/office/drawing/2014/main" id="{41EC49BF-C072-49CF-98FC-A2F128CF4A03}"/>
              </a:ext>
            </a:extLst>
          </p:cNvPr>
          <p:cNvGrpSpPr/>
          <p:nvPr/>
        </p:nvGrpSpPr>
        <p:grpSpPr>
          <a:xfrm>
            <a:off x="9794267" y="1812321"/>
            <a:ext cx="1111416" cy="2434055"/>
            <a:chOff x="9448800" y="2089837"/>
            <a:chExt cx="1428750" cy="2731515"/>
          </a:xfrm>
        </p:grpSpPr>
        <p:cxnSp>
          <p:nvCxnSpPr>
            <p:cNvPr id="63" name="直接连接符 62">
              <a:extLst>
                <a:ext uri="{FF2B5EF4-FFF2-40B4-BE49-F238E27FC236}">
                  <a16:creationId xmlns:a16="http://schemas.microsoft.com/office/drawing/2014/main" id="{792D400E-BB9C-4D17-AF06-C44BCB2CAD3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F72E8F5-ABDB-47B1-8993-F2DD08F67FA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77">
            <a:extLst>
              <a:ext uri="{FF2B5EF4-FFF2-40B4-BE49-F238E27FC236}">
                <a16:creationId xmlns:a16="http://schemas.microsoft.com/office/drawing/2014/main" id="{609958DE-A971-4AEF-8647-D13F4017C387}"/>
              </a:ext>
            </a:extLst>
          </p:cNvPr>
          <p:cNvGrpSpPr/>
          <p:nvPr/>
        </p:nvGrpSpPr>
        <p:grpSpPr>
          <a:xfrm>
            <a:off x="0" y="530275"/>
            <a:ext cx="12192000" cy="381000"/>
            <a:chOff x="0" y="530275"/>
            <a:chExt cx="12192000" cy="381000"/>
          </a:xfrm>
        </p:grpSpPr>
        <p:cxnSp>
          <p:nvCxnSpPr>
            <p:cNvPr id="50" name="直接连接符 49">
              <a:extLst>
                <a:ext uri="{FF2B5EF4-FFF2-40B4-BE49-F238E27FC236}">
                  <a16:creationId xmlns:a16="http://schemas.microsoft.com/office/drawing/2014/main" id="{8861FF86-231D-45F9-BEC7-6F9B319E3EB0}"/>
                </a:ext>
              </a:extLst>
            </p:cNvPr>
            <p:cNvCxnSpPr/>
            <p:nvPr/>
          </p:nvCxnSpPr>
          <p:spPr>
            <a:xfrm>
              <a:off x="0" y="71884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等腰三角形 67">
              <a:extLst>
                <a:ext uri="{FF2B5EF4-FFF2-40B4-BE49-F238E27FC236}">
                  <a16:creationId xmlns:a16="http://schemas.microsoft.com/office/drawing/2014/main" id="{4F6A80D7-9987-47FF-AB0A-01C812EF68CA}"/>
                </a:ext>
              </a:extLst>
            </p:cNvPr>
            <p:cNvSpPr/>
            <p:nvPr/>
          </p:nvSpPr>
          <p:spPr>
            <a:xfrm rot="5400000">
              <a:off x="281152"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等腰三角形 68">
              <a:extLst>
                <a:ext uri="{FF2B5EF4-FFF2-40B4-BE49-F238E27FC236}">
                  <a16:creationId xmlns:a16="http://schemas.microsoft.com/office/drawing/2014/main" id="{1812DDB9-AFCF-420B-9644-CF4311FB4A6E}"/>
                </a:ext>
              </a:extLst>
            </p:cNvPr>
            <p:cNvSpPr/>
            <p:nvPr/>
          </p:nvSpPr>
          <p:spPr>
            <a:xfrm rot="5400000">
              <a:off x="609600"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9" name="组合 78">
            <a:extLst>
              <a:ext uri="{FF2B5EF4-FFF2-40B4-BE49-F238E27FC236}">
                <a16:creationId xmlns:a16="http://schemas.microsoft.com/office/drawing/2014/main" id="{273C4A6A-42FC-4517-9856-5CE2E0584883}"/>
              </a:ext>
            </a:extLst>
          </p:cNvPr>
          <p:cNvGrpSpPr/>
          <p:nvPr/>
        </p:nvGrpSpPr>
        <p:grpSpPr>
          <a:xfrm>
            <a:off x="0" y="6229350"/>
            <a:ext cx="12192000" cy="381000"/>
            <a:chOff x="0" y="6229350"/>
            <a:chExt cx="12192000" cy="381000"/>
          </a:xfrm>
        </p:grpSpPr>
        <p:cxnSp>
          <p:nvCxnSpPr>
            <p:cNvPr id="67" name="直接连接符 66">
              <a:extLst>
                <a:ext uri="{FF2B5EF4-FFF2-40B4-BE49-F238E27FC236}">
                  <a16:creationId xmlns:a16="http://schemas.microsoft.com/office/drawing/2014/main" id="{B928231F-6E27-4A85-8B70-186C8855C4C1}"/>
                </a:ext>
              </a:extLst>
            </p:cNvPr>
            <p:cNvCxnSpPr/>
            <p:nvPr/>
          </p:nvCxnSpPr>
          <p:spPr>
            <a:xfrm>
              <a:off x="0" y="6400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737C18CD-D616-44C4-874C-FFACB3BC9FAB}"/>
                </a:ext>
              </a:extLst>
            </p:cNvPr>
            <p:cNvGrpSpPr/>
            <p:nvPr/>
          </p:nvGrpSpPr>
          <p:grpSpPr>
            <a:xfrm rot="10800000">
              <a:off x="10865016" y="6229350"/>
              <a:ext cx="656896" cy="381000"/>
              <a:chOff x="10536568" y="6381752"/>
              <a:chExt cx="656896" cy="381000"/>
            </a:xfrm>
          </p:grpSpPr>
          <p:sp>
            <p:nvSpPr>
              <p:cNvPr id="71" name="等腰三角形 70">
                <a:extLst>
                  <a:ext uri="{FF2B5EF4-FFF2-40B4-BE49-F238E27FC236}">
                    <a16:creationId xmlns:a16="http://schemas.microsoft.com/office/drawing/2014/main" id="{1310C947-1533-41A2-AD49-880E3164CFE9}"/>
                  </a:ext>
                </a:extLst>
              </p:cNvPr>
              <p:cNvSpPr/>
              <p:nvPr/>
            </p:nvSpPr>
            <p:spPr>
              <a:xfrm rot="5400000">
                <a:off x="10510292"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等腰三角形 71">
                <a:extLst>
                  <a:ext uri="{FF2B5EF4-FFF2-40B4-BE49-F238E27FC236}">
                    <a16:creationId xmlns:a16="http://schemas.microsoft.com/office/drawing/2014/main" id="{6C4CB927-2B34-4F71-9A56-C3A2378A1131}"/>
                  </a:ext>
                </a:extLst>
              </p:cNvPr>
              <p:cNvSpPr/>
              <p:nvPr/>
            </p:nvSpPr>
            <p:spPr>
              <a:xfrm rot="5400000">
                <a:off x="10838740"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ustDataLst>
      <p:tags r:id="rId1"/>
    </p:custDataLst>
    <p:extLst>
      <p:ext uri="{BB962C8B-B14F-4D97-AF65-F5344CB8AC3E}">
        <p14:creationId xmlns:p14="http://schemas.microsoft.com/office/powerpoint/2010/main" val="2528116346"/>
      </p:ext>
    </p:extLst>
  </p:cSld>
  <p:clrMapOvr>
    <a:masterClrMapping/>
  </p:clrMapOvr>
  <mc:AlternateContent xmlns:mc="http://schemas.openxmlformats.org/markup-compatibility/2006" xmlns:p14="http://schemas.microsoft.com/office/powerpoint/2010/main">
    <mc:Choice Requires="p14">
      <p:transition spd="med" p14:dur="700" advTm="7383">
        <p:fade/>
      </p:transition>
    </mc:Choice>
    <mc:Fallback xmlns="">
      <p:transition spd="med" advTm="738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right)">
                                      <p:cBhvr>
                                        <p:cTn id="2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D7EEC6-D6AB-4722-9CE2-A0EEB5563112}"/>
              </a:ext>
            </a:extLst>
          </p:cNvPr>
          <p:cNvSpPr txBox="1"/>
          <p:nvPr/>
        </p:nvSpPr>
        <p:spPr>
          <a:xfrm>
            <a:off x="79513" y="337930"/>
            <a:ext cx="4780722" cy="830997"/>
          </a:xfrm>
          <a:prstGeom prst="rect">
            <a:avLst/>
          </a:prstGeom>
          <a:noFill/>
        </p:spPr>
        <p:txBody>
          <a:bodyPr wrap="square" rtlCol="0">
            <a:spAutoFit/>
          </a:bodyPr>
          <a:lstStyle/>
          <a:p>
            <a:r>
              <a:rPr lang="en-US" altLang="zh-CN" sz="2400" b="1" i="0" dirty="0">
                <a:solidFill>
                  <a:schemeClr val="tx1">
                    <a:lumMod val="95000"/>
                    <a:lumOff val="5000"/>
                  </a:schemeClr>
                </a:solidFill>
                <a:effectLst/>
                <a:latin typeface="微软雅黑" panose="020B0503020204020204" pitchFamily="34" charset="-122"/>
                <a:ea typeface="微软雅黑" panose="020B0503020204020204" pitchFamily="34" charset="-122"/>
              </a:rPr>
              <a:t>Pretraining and Fine-tuning</a:t>
            </a:r>
          </a:p>
          <a:p>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F4799DD-AAE4-454B-9DF3-ADD0AC042FC6}"/>
                  </a:ext>
                </a:extLst>
              </p:cNvPr>
              <p:cNvSpPr txBox="1"/>
              <p:nvPr/>
            </p:nvSpPr>
            <p:spPr>
              <a:xfrm>
                <a:off x="487018" y="907123"/>
                <a:ext cx="10088218" cy="4746556"/>
              </a:xfrm>
              <a:prstGeom prst="rect">
                <a:avLst/>
              </a:prstGeom>
              <a:noFill/>
            </p:spPr>
            <p:txBody>
              <a:bodyPr wrap="square" rtlCol="0">
                <a:spAutoFit/>
              </a:bodyPr>
              <a:lstStyle/>
              <a:p>
                <a:pPr>
                  <a:lnSpc>
                    <a:spcPct val="200000"/>
                  </a:lnSpc>
                </a:pPr>
                <a:r>
                  <a:rPr lang="en-US" altLang="zh-CN" sz="2000" b="1" dirty="0">
                    <a:latin typeface="+mn-ea"/>
                  </a:rPr>
                  <a:t>Negative samples</a:t>
                </a:r>
              </a:p>
              <a:p>
                <a:pPr marL="342900" indent="-342900">
                  <a:lnSpc>
                    <a:spcPct val="200000"/>
                  </a:lnSpc>
                  <a:buFont typeface="Arial" panose="020B0604020202020204" pitchFamily="34" charset="0"/>
                  <a:buChar char="•"/>
                </a:pPr>
                <a:r>
                  <a:rPr lang="zh-CN" altLang="en-US" sz="2000" dirty="0">
                    <a:latin typeface="+mn-ea"/>
                  </a:rPr>
                  <a:t>相似性预测任务</a:t>
                </a:r>
                <a:endParaRPr lang="en-US" altLang="zh-CN" sz="2000" dirty="0">
                  <a:latin typeface="+mn-ea"/>
                </a:endParaRPr>
              </a:p>
              <a:p>
                <a:pPr marL="800100" lvl="1" indent="-342900">
                  <a:lnSpc>
                    <a:spcPct val="200000"/>
                  </a:lnSpc>
                  <a:buFont typeface="Arial" panose="020B0604020202020204" pitchFamily="34" charset="0"/>
                  <a:buChar char="•"/>
                </a:pPr>
                <a:r>
                  <a:rPr lang="zh-CN" altLang="en-US" sz="2000" dirty="0">
                    <a:latin typeface="+mn-ea"/>
                  </a:rPr>
                  <a:t>随机重复一个句子</a:t>
                </a:r>
                <a:endParaRPr lang="en-US" altLang="zh-CN" sz="2000" dirty="0">
                  <a:latin typeface="+mn-ea"/>
                </a:endParaRPr>
              </a:p>
              <a:p>
                <a:pPr marL="800100" lvl="1" indent="-342900">
                  <a:lnSpc>
                    <a:spcPct val="200000"/>
                  </a:lnSpc>
                  <a:buFont typeface="Arial" panose="020B0604020202020204" pitchFamily="34" charset="0"/>
                  <a:buChar char="•"/>
                </a:pPr>
                <a:r>
                  <a:rPr lang="zh-CN" altLang="en-US" sz="2000" dirty="0">
                    <a:latin typeface="+mn-ea"/>
                  </a:rPr>
                  <a:t>把句子和其他语篇中的某个句子替换</a:t>
                </a:r>
                <a:endParaRPr lang="en-US" altLang="zh-CN" sz="2000" dirty="0">
                  <a:latin typeface="+mn-ea"/>
                </a:endParaRPr>
              </a:p>
              <a:p>
                <a:pPr marL="342900" indent="-342900">
                  <a:lnSpc>
                    <a:spcPct val="200000"/>
                  </a:lnSpc>
                  <a:buFont typeface="Arial" panose="020B0604020202020204" pitchFamily="34" charset="0"/>
                  <a:buChar char="•"/>
                </a:pPr>
                <a:r>
                  <a:rPr lang="zh-CN" altLang="en-US" sz="2000" dirty="0">
                    <a:latin typeface="+mn-ea"/>
                  </a:rPr>
                  <a:t>顺序判别任务</a:t>
                </a:r>
                <a:endParaRPr lang="en-US" altLang="zh-CN" sz="2000" dirty="0">
                  <a:latin typeface="+mn-ea"/>
                </a:endParaRPr>
              </a:p>
              <a:p>
                <a:pPr marL="800100" lvl="1" indent="-342900">
                  <a:lnSpc>
                    <a:spcPct val="200000"/>
                  </a:lnSpc>
                  <a:buFont typeface="Arial" panose="020B0604020202020204" pitchFamily="34" charset="0"/>
                  <a:buChar char="•"/>
                </a:pPr>
                <a:r>
                  <a:rPr lang="zh-CN" altLang="en-US" sz="2000" dirty="0">
                    <a:latin typeface="+mn-ea"/>
                  </a:rPr>
                  <a:t>随机打乱人工标注文本中的句子</a:t>
                </a:r>
                <a:endParaRPr lang="en-US" altLang="zh-CN" sz="2000" dirty="0">
                  <a:latin typeface="+mn-ea"/>
                </a:endParaRPr>
              </a:p>
              <a:p>
                <a:pPr>
                  <a:lnSpc>
                    <a:spcPct val="200000"/>
                  </a:lnSpc>
                </a:pPr>
                <a:r>
                  <a:rPr lang="zh-CN" altLang="en-US" sz="2000" b="1" dirty="0">
                    <a:latin typeface="+mn-ea"/>
                  </a:rPr>
                  <a:t>整体</a:t>
                </a:r>
                <a14:m>
                  <m:oMath xmlns:m="http://schemas.openxmlformats.org/officeDocument/2006/math">
                    <m:r>
                      <a:rPr lang="zh-CN" altLang="en-US" sz="2000" b="1" i="0">
                        <a:latin typeface="Cambria Math" panose="02040503050406030204" pitchFamily="18" charset="0"/>
                      </a:rPr>
                      <m:t>损失函数</m:t>
                    </m:r>
                    <m:r>
                      <a:rPr lang="en-US" altLang="zh-CN" sz="2000" b="1" i="1" smtClean="0">
                        <a:latin typeface="Cambria Math" panose="02040503050406030204" pitchFamily="18" charset="0"/>
                      </a:rPr>
                      <m:t>  </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𝑳</m:t>
                        </m:r>
                      </m:e>
                      <m:sub>
                        <m:r>
                          <a:rPr lang="en-US" altLang="zh-CN" sz="2000" b="1" i="1" smtClean="0">
                            <a:latin typeface="Cambria Math" panose="02040503050406030204" pitchFamily="18" charset="0"/>
                          </a:rPr>
                          <m:t>𝒑𝒓𝒆</m:t>
                        </m:r>
                      </m:sub>
                    </m:sSub>
                  </m:oMath>
                </a14:m>
                <a:endParaRPr lang="en-US" altLang="zh-CN" sz="1600" b="1" dirty="0">
                  <a:latin typeface="+mn-ea"/>
                </a:endParaRPr>
              </a:p>
              <a:p>
                <a:endParaRPr lang="zh-CN" altLang="en-US" sz="1600" dirty="0">
                  <a:latin typeface="+mn-ea"/>
                </a:endParaRPr>
              </a:p>
            </p:txBody>
          </p:sp>
        </mc:Choice>
        <mc:Fallback xmlns="">
          <p:sp>
            <p:nvSpPr>
              <p:cNvPr id="4" name="文本框 3">
                <a:extLst>
                  <a:ext uri="{FF2B5EF4-FFF2-40B4-BE49-F238E27FC236}">
                    <a16:creationId xmlns:a16="http://schemas.microsoft.com/office/drawing/2014/main" id="{0F4799DD-AAE4-454B-9DF3-ADD0AC042FC6}"/>
                  </a:ext>
                </a:extLst>
              </p:cNvPr>
              <p:cNvSpPr txBox="1">
                <a:spLocks noRot="1" noChangeAspect="1" noMove="1" noResize="1" noEditPoints="1" noAdjustHandles="1" noChangeArrowheads="1" noChangeShapeType="1" noTextEdit="1"/>
              </p:cNvSpPr>
              <p:nvPr/>
            </p:nvSpPr>
            <p:spPr>
              <a:xfrm>
                <a:off x="487018" y="907123"/>
                <a:ext cx="10088218" cy="4746556"/>
              </a:xfrm>
              <a:prstGeom prst="rect">
                <a:avLst/>
              </a:prstGeom>
              <a:blipFill>
                <a:blip r:embed="rId4"/>
                <a:stretch>
                  <a:fillRect l="-66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9A7704B-0860-47B8-B7CF-FD3906E3A615}"/>
              </a:ext>
            </a:extLst>
          </p:cNvPr>
          <p:cNvPicPr>
            <a:picLocks noChangeAspect="1"/>
          </p:cNvPicPr>
          <p:nvPr/>
        </p:nvPicPr>
        <p:blipFill>
          <a:blip r:embed="rId5"/>
          <a:stretch>
            <a:fillRect/>
          </a:stretch>
        </p:blipFill>
        <p:spPr>
          <a:xfrm>
            <a:off x="3320528" y="5355525"/>
            <a:ext cx="5334795" cy="488684"/>
          </a:xfrm>
          <a:prstGeom prst="rect">
            <a:avLst/>
          </a:prstGeom>
        </p:spPr>
      </p:pic>
    </p:spTree>
    <p:custDataLst>
      <p:tags r:id="rId1"/>
    </p:custDataLst>
    <p:extLst>
      <p:ext uri="{BB962C8B-B14F-4D97-AF65-F5344CB8AC3E}">
        <p14:creationId xmlns:p14="http://schemas.microsoft.com/office/powerpoint/2010/main" val="3450053597"/>
      </p:ext>
    </p:extLst>
  </p:cSld>
  <p:clrMapOvr>
    <a:masterClrMapping/>
  </p:clrMapOvr>
  <mc:AlternateContent xmlns:mc="http://schemas.openxmlformats.org/markup-compatibility/2006" xmlns:p14="http://schemas.microsoft.com/office/powerpoint/2010/main">
    <mc:Choice Requires="p14">
      <p:transition spd="slow" p14:dur="1200" advTm="6379">
        <p14:prism/>
      </p:transition>
    </mc:Choice>
    <mc:Fallback xmlns="">
      <p:transition spd="slow" advTm="6379">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9" name="组合 18">
            <a:extLst>
              <a:ext uri="{FF2B5EF4-FFF2-40B4-BE49-F238E27FC236}">
                <a16:creationId xmlns:a16="http://schemas.microsoft.com/office/drawing/2014/main" id="{337C2027-1294-4BD5-9AFD-B1E7476881DF}"/>
              </a:ext>
            </a:extLst>
          </p:cNvPr>
          <p:cNvGrpSpPr/>
          <p:nvPr/>
        </p:nvGrpSpPr>
        <p:grpSpPr>
          <a:xfrm>
            <a:off x="918119" y="2074291"/>
            <a:ext cx="3253831" cy="3088254"/>
            <a:chOff x="918118" y="2074291"/>
            <a:chExt cx="3253831" cy="3088254"/>
          </a:xfrm>
        </p:grpSpPr>
        <p:sp>
          <p:nvSpPr>
            <p:cNvPr id="10" name="矩形 9">
              <a:extLst>
                <a:ext uri="{FF2B5EF4-FFF2-40B4-BE49-F238E27FC236}">
                  <a16:creationId xmlns:a16="http://schemas.microsoft.com/office/drawing/2014/main" id="{30E1EFB3-70B9-466F-B113-D3257691EDEA}"/>
                </a:ext>
              </a:extLst>
            </p:cNvPr>
            <p:cNvSpPr/>
            <p:nvPr/>
          </p:nvSpPr>
          <p:spPr>
            <a:xfrm>
              <a:off x="918118" y="2074291"/>
              <a:ext cx="3253831" cy="3088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B90618F1-0E6F-469A-B180-EE41686236BC}"/>
                </a:ext>
              </a:extLst>
            </p:cNvPr>
            <p:cNvSpPr txBox="1"/>
            <p:nvPr/>
          </p:nvSpPr>
          <p:spPr>
            <a:xfrm>
              <a:off x="1604891" y="2708685"/>
              <a:ext cx="2175306" cy="1862048"/>
            </a:xfrm>
            <a:prstGeom prst="rect">
              <a:avLst/>
            </a:prstGeom>
            <a:noFill/>
          </p:spPr>
          <p:txBody>
            <a:bodyPr wrap="square" rtlCol="0">
              <a:spAutoFit/>
            </a:bodyPr>
            <a:lstStyle/>
            <a:p>
              <a:r>
                <a:rPr lang="en-US" altLang="zh-CN" sz="11500" i="1" dirty="0">
                  <a:cs typeface="+mn-ea"/>
                  <a:sym typeface="+mn-lt"/>
                </a:rPr>
                <a:t>04</a:t>
              </a:r>
              <a:endParaRPr lang="zh-CN" altLang="en-US" sz="11500" i="1" dirty="0">
                <a:cs typeface="+mn-ea"/>
                <a:sym typeface="+mn-lt"/>
              </a:endParaRPr>
            </a:p>
          </p:txBody>
        </p:sp>
      </p:grpSp>
      <p:sp>
        <p:nvSpPr>
          <p:cNvPr id="12" name="矩形 11">
            <a:extLst>
              <a:ext uri="{FF2B5EF4-FFF2-40B4-BE49-F238E27FC236}">
                <a16:creationId xmlns:a16="http://schemas.microsoft.com/office/drawing/2014/main" id="{C3583783-6B5E-46B5-A1F0-9B2AEF870258}"/>
              </a:ext>
            </a:extLst>
          </p:cNvPr>
          <p:cNvSpPr/>
          <p:nvPr/>
        </p:nvSpPr>
        <p:spPr>
          <a:xfrm>
            <a:off x="5497919" y="3031854"/>
            <a:ext cx="4768148" cy="923330"/>
          </a:xfrm>
          <a:prstGeom prst="rect">
            <a:avLst/>
          </a:prstGeom>
        </p:spPr>
        <p:txBody>
          <a:bodyPr wrap="square">
            <a:spAutoFit/>
          </a:bodyPr>
          <a:lstStyle/>
          <a:p>
            <a:r>
              <a:rPr lang="en-US" altLang="zh-CN" sz="5400" dirty="0">
                <a:cs typeface="+mn-ea"/>
                <a:sym typeface="+mn-lt"/>
              </a:rPr>
              <a:t>Experiments</a:t>
            </a:r>
            <a:endParaRPr lang="zh-CN" altLang="en-US" sz="5400" dirty="0">
              <a:cs typeface="+mn-ea"/>
              <a:sym typeface="+mn-lt"/>
            </a:endParaRPr>
          </a:p>
        </p:txBody>
      </p:sp>
      <p:grpSp>
        <p:nvGrpSpPr>
          <p:cNvPr id="14" name="组合 13">
            <a:extLst>
              <a:ext uri="{FF2B5EF4-FFF2-40B4-BE49-F238E27FC236}">
                <a16:creationId xmlns:a16="http://schemas.microsoft.com/office/drawing/2014/main" id="{482BBE96-69A7-4A76-A932-88E53D18A9C8}"/>
              </a:ext>
            </a:extLst>
          </p:cNvPr>
          <p:cNvGrpSpPr/>
          <p:nvPr/>
        </p:nvGrpSpPr>
        <p:grpSpPr>
          <a:xfrm>
            <a:off x="10657819" y="2644915"/>
            <a:ext cx="555708" cy="1855199"/>
            <a:chOff x="9448800" y="2089837"/>
            <a:chExt cx="1428750" cy="2731515"/>
          </a:xfrm>
        </p:grpSpPr>
        <p:cxnSp>
          <p:nvCxnSpPr>
            <p:cNvPr id="15" name="直接连接符 14">
              <a:extLst>
                <a:ext uri="{FF2B5EF4-FFF2-40B4-BE49-F238E27FC236}">
                  <a16:creationId xmlns:a16="http://schemas.microsoft.com/office/drawing/2014/main" id="{432751E4-025E-4109-93A3-83F164638D8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ED24C1D-1D00-4BE8-B461-2ECAD67BF1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24161845"/>
      </p:ext>
    </p:extLst>
  </p:cSld>
  <p:clrMapOvr>
    <a:masterClrMapping/>
  </p:clrMapOvr>
  <mc:AlternateContent xmlns:mc="http://schemas.openxmlformats.org/markup-compatibility/2006" xmlns:p14="http://schemas.microsoft.com/office/powerpoint/2010/main">
    <mc:Choice Requires="p14">
      <p:transition spd="slow" p14:dur="1400" advTm="4211">
        <p14:ripple/>
      </p:transition>
    </mc:Choice>
    <mc:Fallback xmlns="">
      <p:transition spd="slow" advTm="42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AC287852-6849-4A8B-BCDA-4244C4895DCE}"/>
              </a:ext>
            </a:extLst>
          </p:cNvPr>
          <p:cNvGrpSpPr/>
          <p:nvPr/>
        </p:nvGrpSpPr>
        <p:grpSpPr>
          <a:xfrm>
            <a:off x="0" y="517338"/>
            <a:ext cx="12192000" cy="381000"/>
            <a:chOff x="0" y="517338"/>
            <a:chExt cx="12192000" cy="381000"/>
          </a:xfrm>
        </p:grpSpPr>
        <p:cxnSp>
          <p:nvCxnSpPr>
            <p:cNvPr id="4" name="直接连接符 3">
              <a:extLst>
                <a:ext uri="{FF2B5EF4-FFF2-40B4-BE49-F238E27FC236}">
                  <a16:creationId xmlns:a16="http://schemas.microsoft.com/office/drawing/2014/main" id="{71599FD0-F18A-432C-8424-7F3D82CA6814}"/>
                </a:ext>
              </a:extLst>
            </p:cNvPr>
            <p:cNvCxnSpPr/>
            <p:nvPr/>
          </p:nvCxnSpPr>
          <p:spPr>
            <a:xfrm>
              <a:off x="0" y="707838"/>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967CC22E-0C58-4109-B7B9-8787BE11D568}"/>
                </a:ext>
              </a:extLst>
            </p:cNvPr>
            <p:cNvGrpSpPr/>
            <p:nvPr/>
          </p:nvGrpSpPr>
          <p:grpSpPr>
            <a:xfrm rot="10800000">
              <a:off x="11060824" y="517338"/>
              <a:ext cx="656896" cy="381000"/>
              <a:chOff x="307428" y="393221"/>
              <a:chExt cx="656896" cy="381000"/>
            </a:xfrm>
          </p:grpSpPr>
          <p:sp>
            <p:nvSpPr>
              <p:cNvPr id="6" name="等腰三角形 5">
                <a:extLst>
                  <a:ext uri="{FF2B5EF4-FFF2-40B4-BE49-F238E27FC236}">
                    <a16:creationId xmlns:a16="http://schemas.microsoft.com/office/drawing/2014/main" id="{85AA3231-723F-43AF-93AC-BA1EFAF7B57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C5C72CAA-F9F4-42BC-BAE6-2C74B1B4F16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3" name="图片 2">
            <a:extLst>
              <a:ext uri="{FF2B5EF4-FFF2-40B4-BE49-F238E27FC236}">
                <a16:creationId xmlns:a16="http://schemas.microsoft.com/office/drawing/2014/main" id="{F952888B-19CF-48B2-B4B7-485753232C07}"/>
              </a:ext>
            </a:extLst>
          </p:cNvPr>
          <p:cNvPicPr>
            <a:picLocks noChangeAspect="1"/>
          </p:cNvPicPr>
          <p:nvPr/>
        </p:nvPicPr>
        <p:blipFill>
          <a:blip r:embed="rId4"/>
          <a:stretch>
            <a:fillRect/>
          </a:stretch>
        </p:blipFill>
        <p:spPr>
          <a:xfrm>
            <a:off x="94941" y="898338"/>
            <a:ext cx="12002117" cy="5537485"/>
          </a:xfrm>
          <a:prstGeom prst="rect">
            <a:avLst/>
          </a:prstGeom>
        </p:spPr>
      </p:pic>
    </p:spTree>
    <p:custDataLst>
      <p:tags r:id="rId1"/>
    </p:custDataLst>
    <p:extLst>
      <p:ext uri="{BB962C8B-B14F-4D97-AF65-F5344CB8AC3E}">
        <p14:creationId xmlns:p14="http://schemas.microsoft.com/office/powerpoint/2010/main" val="1973814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97">
        <p15:prstTrans prst="peelOff"/>
      </p:transition>
    </mc:Choice>
    <mc:Fallback xmlns="">
      <p:transition spd="slow" advTm="44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AC287852-6849-4A8B-BCDA-4244C4895DCE}"/>
              </a:ext>
            </a:extLst>
          </p:cNvPr>
          <p:cNvGrpSpPr/>
          <p:nvPr/>
        </p:nvGrpSpPr>
        <p:grpSpPr>
          <a:xfrm>
            <a:off x="0" y="517338"/>
            <a:ext cx="12192000" cy="381000"/>
            <a:chOff x="0" y="517338"/>
            <a:chExt cx="12192000" cy="381000"/>
          </a:xfrm>
        </p:grpSpPr>
        <p:cxnSp>
          <p:nvCxnSpPr>
            <p:cNvPr id="4" name="直接连接符 3">
              <a:extLst>
                <a:ext uri="{FF2B5EF4-FFF2-40B4-BE49-F238E27FC236}">
                  <a16:creationId xmlns:a16="http://schemas.microsoft.com/office/drawing/2014/main" id="{71599FD0-F18A-432C-8424-7F3D82CA6814}"/>
                </a:ext>
              </a:extLst>
            </p:cNvPr>
            <p:cNvCxnSpPr/>
            <p:nvPr/>
          </p:nvCxnSpPr>
          <p:spPr>
            <a:xfrm>
              <a:off x="0" y="707838"/>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967CC22E-0C58-4109-B7B9-8787BE11D568}"/>
                </a:ext>
              </a:extLst>
            </p:cNvPr>
            <p:cNvGrpSpPr/>
            <p:nvPr/>
          </p:nvGrpSpPr>
          <p:grpSpPr>
            <a:xfrm rot="10800000">
              <a:off x="11060824" y="517338"/>
              <a:ext cx="656896" cy="381000"/>
              <a:chOff x="307428" y="393221"/>
              <a:chExt cx="656896" cy="381000"/>
            </a:xfrm>
          </p:grpSpPr>
          <p:sp>
            <p:nvSpPr>
              <p:cNvPr id="6" name="等腰三角形 5">
                <a:extLst>
                  <a:ext uri="{FF2B5EF4-FFF2-40B4-BE49-F238E27FC236}">
                    <a16:creationId xmlns:a16="http://schemas.microsoft.com/office/drawing/2014/main" id="{85AA3231-723F-43AF-93AC-BA1EFAF7B57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C5C72CAA-F9F4-42BC-BAE6-2C74B1B4F16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8" name="图片 7">
            <a:extLst>
              <a:ext uri="{FF2B5EF4-FFF2-40B4-BE49-F238E27FC236}">
                <a16:creationId xmlns:a16="http://schemas.microsoft.com/office/drawing/2014/main" id="{3DCA80E8-FA61-4F3E-B16F-E7DA47C62A36}"/>
              </a:ext>
            </a:extLst>
          </p:cNvPr>
          <p:cNvPicPr>
            <a:picLocks noChangeAspect="1"/>
          </p:cNvPicPr>
          <p:nvPr/>
        </p:nvPicPr>
        <p:blipFill>
          <a:blip r:embed="rId4"/>
          <a:stretch>
            <a:fillRect/>
          </a:stretch>
        </p:blipFill>
        <p:spPr>
          <a:xfrm>
            <a:off x="1068476" y="1088838"/>
            <a:ext cx="10055048" cy="5133526"/>
          </a:xfrm>
          <a:prstGeom prst="rect">
            <a:avLst/>
          </a:prstGeom>
        </p:spPr>
      </p:pic>
    </p:spTree>
    <p:custDataLst>
      <p:tags r:id="rId1"/>
    </p:custDataLst>
    <p:extLst>
      <p:ext uri="{BB962C8B-B14F-4D97-AF65-F5344CB8AC3E}">
        <p14:creationId xmlns:p14="http://schemas.microsoft.com/office/powerpoint/2010/main" val="9624890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497">
        <p15:prstTrans prst="peelOff"/>
      </p:transition>
    </mc:Choice>
    <mc:Fallback xmlns="">
      <p:transition spd="slow" advTm="44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A0DB2586-72C8-4A52-BBF4-3F0C0D6C61C0}"/>
              </a:ext>
            </a:extLst>
          </p:cNvPr>
          <p:cNvSpPr txBox="1"/>
          <p:nvPr/>
        </p:nvSpPr>
        <p:spPr>
          <a:xfrm>
            <a:off x="3135757" y="2433278"/>
            <a:ext cx="5412440" cy="1569660"/>
          </a:xfrm>
          <a:prstGeom prst="rect">
            <a:avLst/>
          </a:prstGeom>
          <a:noFill/>
        </p:spPr>
        <p:txBody>
          <a:bodyPr wrap="square" rtlCol="0">
            <a:spAutoFit/>
          </a:bodyPr>
          <a:lstStyle/>
          <a:p>
            <a:r>
              <a:rPr lang="en-US" altLang="zh-CN" sz="9600" dirty="0">
                <a:latin typeface="方正正黑简体" panose="02000000000000000000" pitchFamily="2" charset="-122"/>
                <a:ea typeface="方正正黑简体" panose="02000000000000000000" pitchFamily="2" charset="-122"/>
                <a:cs typeface="+mn-ea"/>
                <a:sym typeface="+mn-lt"/>
              </a:rPr>
              <a:t>Thanks</a:t>
            </a:r>
            <a:endParaRPr lang="zh-CN" altLang="en-US" sz="9600" dirty="0">
              <a:latin typeface="方正正黑简体" panose="02000000000000000000" pitchFamily="2" charset="-122"/>
              <a:ea typeface="方正正黑简体" panose="02000000000000000000" pitchFamily="2" charset="-122"/>
              <a:cs typeface="+mn-ea"/>
              <a:sym typeface="+mn-lt"/>
            </a:endParaRPr>
          </a:p>
        </p:txBody>
      </p:sp>
      <p:cxnSp>
        <p:nvCxnSpPr>
          <p:cNvPr id="23" name="直接连接符 22">
            <a:extLst>
              <a:ext uri="{FF2B5EF4-FFF2-40B4-BE49-F238E27FC236}">
                <a16:creationId xmlns:a16="http://schemas.microsoft.com/office/drawing/2014/main" id="{BDBF2F93-4D06-411F-8BB9-7C7DDD0BB25A}"/>
              </a:ext>
            </a:extLst>
          </p:cNvPr>
          <p:cNvCxnSpPr>
            <a:cxnSpLocks/>
          </p:cNvCxnSpPr>
          <p:nvPr/>
        </p:nvCxnSpPr>
        <p:spPr>
          <a:xfrm>
            <a:off x="3357754" y="4002938"/>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A3EFB883-84EA-4731-8509-8AEF47BAEE9C}"/>
              </a:ext>
            </a:extLst>
          </p:cNvPr>
          <p:cNvGrpSpPr/>
          <p:nvPr/>
        </p:nvGrpSpPr>
        <p:grpSpPr>
          <a:xfrm>
            <a:off x="9084409" y="2211972"/>
            <a:ext cx="1111416" cy="2434055"/>
            <a:chOff x="9448800" y="2089837"/>
            <a:chExt cx="1428750" cy="2731515"/>
          </a:xfrm>
        </p:grpSpPr>
        <p:cxnSp>
          <p:nvCxnSpPr>
            <p:cNvPr id="26" name="直接连接符 25">
              <a:extLst>
                <a:ext uri="{FF2B5EF4-FFF2-40B4-BE49-F238E27FC236}">
                  <a16:creationId xmlns:a16="http://schemas.microsoft.com/office/drawing/2014/main" id="{C6B0FB22-0FD9-48A6-ACBC-72D8F4F33C0F}"/>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30187E8-9A8C-4616-8050-BDFA3D153504}"/>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CEFAC774-A535-4A11-ACEB-F30A3BBCD3A3}"/>
              </a:ext>
            </a:extLst>
          </p:cNvPr>
          <p:cNvGrpSpPr/>
          <p:nvPr/>
        </p:nvGrpSpPr>
        <p:grpSpPr>
          <a:xfrm>
            <a:off x="0" y="530275"/>
            <a:ext cx="12192000" cy="381000"/>
            <a:chOff x="0" y="530275"/>
            <a:chExt cx="12192000" cy="381000"/>
          </a:xfrm>
        </p:grpSpPr>
        <p:cxnSp>
          <p:nvCxnSpPr>
            <p:cNvPr id="30" name="直接连接符 29">
              <a:extLst>
                <a:ext uri="{FF2B5EF4-FFF2-40B4-BE49-F238E27FC236}">
                  <a16:creationId xmlns:a16="http://schemas.microsoft.com/office/drawing/2014/main" id="{356DFA4C-49D2-40EB-9232-1838439A7090}"/>
                </a:ext>
              </a:extLst>
            </p:cNvPr>
            <p:cNvCxnSpPr/>
            <p:nvPr/>
          </p:nvCxnSpPr>
          <p:spPr>
            <a:xfrm>
              <a:off x="0" y="71884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等腰三角形 30">
              <a:extLst>
                <a:ext uri="{FF2B5EF4-FFF2-40B4-BE49-F238E27FC236}">
                  <a16:creationId xmlns:a16="http://schemas.microsoft.com/office/drawing/2014/main" id="{B73E7B38-0DAA-4F3A-A722-2C7E750B2F2B}"/>
                </a:ext>
              </a:extLst>
            </p:cNvPr>
            <p:cNvSpPr/>
            <p:nvPr/>
          </p:nvSpPr>
          <p:spPr>
            <a:xfrm rot="5400000">
              <a:off x="281152"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31">
              <a:extLst>
                <a:ext uri="{FF2B5EF4-FFF2-40B4-BE49-F238E27FC236}">
                  <a16:creationId xmlns:a16="http://schemas.microsoft.com/office/drawing/2014/main" id="{B52710CA-B79D-453E-B8EC-BBA08C5B98F9}"/>
                </a:ext>
              </a:extLst>
            </p:cNvPr>
            <p:cNvSpPr/>
            <p:nvPr/>
          </p:nvSpPr>
          <p:spPr>
            <a:xfrm rot="5400000">
              <a:off x="609600"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5AD067DB-EF9F-46AF-96CD-55084B667A9D}"/>
              </a:ext>
            </a:extLst>
          </p:cNvPr>
          <p:cNvGrpSpPr/>
          <p:nvPr/>
        </p:nvGrpSpPr>
        <p:grpSpPr>
          <a:xfrm>
            <a:off x="0" y="6229350"/>
            <a:ext cx="12192000" cy="381000"/>
            <a:chOff x="0" y="6229350"/>
            <a:chExt cx="12192000" cy="381000"/>
          </a:xfrm>
        </p:grpSpPr>
        <p:cxnSp>
          <p:nvCxnSpPr>
            <p:cNvPr id="28" name="直接连接符 27">
              <a:extLst>
                <a:ext uri="{FF2B5EF4-FFF2-40B4-BE49-F238E27FC236}">
                  <a16:creationId xmlns:a16="http://schemas.microsoft.com/office/drawing/2014/main" id="{73DF310F-0822-4C15-AF1D-92DAAD658754}"/>
                </a:ext>
              </a:extLst>
            </p:cNvPr>
            <p:cNvCxnSpPr/>
            <p:nvPr/>
          </p:nvCxnSpPr>
          <p:spPr>
            <a:xfrm>
              <a:off x="0" y="6400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64BE58CF-C025-4075-B769-74B91A69F983}"/>
                </a:ext>
              </a:extLst>
            </p:cNvPr>
            <p:cNvGrpSpPr/>
            <p:nvPr/>
          </p:nvGrpSpPr>
          <p:grpSpPr>
            <a:xfrm rot="10800000">
              <a:off x="10865016" y="6229350"/>
              <a:ext cx="656896" cy="381000"/>
              <a:chOff x="10536568" y="6381752"/>
              <a:chExt cx="656896" cy="381000"/>
            </a:xfrm>
          </p:grpSpPr>
          <p:sp>
            <p:nvSpPr>
              <p:cNvPr id="34" name="等腰三角形 33">
                <a:extLst>
                  <a:ext uri="{FF2B5EF4-FFF2-40B4-BE49-F238E27FC236}">
                    <a16:creationId xmlns:a16="http://schemas.microsoft.com/office/drawing/2014/main" id="{5AD019AC-A1E7-40B3-9675-7595CBE8AAA6}"/>
                  </a:ext>
                </a:extLst>
              </p:cNvPr>
              <p:cNvSpPr/>
              <p:nvPr/>
            </p:nvSpPr>
            <p:spPr>
              <a:xfrm rot="5400000">
                <a:off x="10510292"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等腰三角形 34">
                <a:extLst>
                  <a:ext uri="{FF2B5EF4-FFF2-40B4-BE49-F238E27FC236}">
                    <a16:creationId xmlns:a16="http://schemas.microsoft.com/office/drawing/2014/main" id="{B72FBCB3-6588-4557-8520-C00DB563DADA}"/>
                  </a:ext>
                </a:extLst>
              </p:cNvPr>
              <p:cNvSpPr/>
              <p:nvPr/>
            </p:nvSpPr>
            <p:spPr>
              <a:xfrm rot="5400000">
                <a:off x="10838740"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ustDataLst>
      <p:tags r:id="rId1"/>
    </p:custDataLst>
    <p:extLst>
      <p:ext uri="{BB962C8B-B14F-4D97-AF65-F5344CB8AC3E}">
        <p14:creationId xmlns:p14="http://schemas.microsoft.com/office/powerpoint/2010/main" val="1851676168"/>
      </p:ext>
    </p:extLst>
  </p:cSld>
  <p:clrMapOvr>
    <a:masterClrMapping/>
  </p:clrMapOvr>
  <mc:AlternateContent xmlns:mc="http://schemas.openxmlformats.org/markup-compatibility/2006" xmlns:p14="http://schemas.microsoft.com/office/powerpoint/2010/main">
    <mc:Choice Requires="p14">
      <p:transition spd="med" p14:dur="700" advTm="5237">
        <p:fade/>
      </p:transition>
    </mc:Choice>
    <mc:Fallback xmlns="">
      <p:transition spd="med" advTm="52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righ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a:extLst>
              <a:ext uri="{FF2B5EF4-FFF2-40B4-BE49-F238E27FC236}">
                <a16:creationId xmlns:a16="http://schemas.microsoft.com/office/drawing/2014/main" id="{A2CE4CBF-350E-44F9-8DDC-DB34A9C5366E}"/>
              </a:ext>
            </a:extLst>
          </p:cNvPr>
          <p:cNvGrpSpPr/>
          <p:nvPr/>
        </p:nvGrpSpPr>
        <p:grpSpPr>
          <a:xfrm>
            <a:off x="0" y="505586"/>
            <a:ext cx="12192000" cy="381000"/>
            <a:chOff x="0" y="391286"/>
            <a:chExt cx="12192000" cy="381000"/>
          </a:xfrm>
        </p:grpSpPr>
        <p:cxnSp>
          <p:nvCxnSpPr>
            <p:cNvPr id="46" name="直接连接符 45">
              <a:extLst>
                <a:ext uri="{FF2B5EF4-FFF2-40B4-BE49-F238E27FC236}">
                  <a16:creationId xmlns:a16="http://schemas.microsoft.com/office/drawing/2014/main" id="{9D6674A3-4E59-4DB5-BC33-E73CAD97C9FE}"/>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726303FD-0278-4874-98B2-DBE3BE59CF9B}"/>
                </a:ext>
              </a:extLst>
            </p:cNvPr>
            <p:cNvGrpSpPr/>
            <p:nvPr/>
          </p:nvGrpSpPr>
          <p:grpSpPr>
            <a:xfrm rot="10800000">
              <a:off x="11060824" y="391286"/>
              <a:ext cx="656896" cy="381000"/>
              <a:chOff x="307428" y="393221"/>
              <a:chExt cx="656896" cy="381000"/>
            </a:xfrm>
          </p:grpSpPr>
          <p:sp>
            <p:nvSpPr>
              <p:cNvPr id="47" name="等腰三角形 46">
                <a:extLst>
                  <a:ext uri="{FF2B5EF4-FFF2-40B4-BE49-F238E27FC236}">
                    <a16:creationId xmlns:a16="http://schemas.microsoft.com/office/drawing/2014/main" id="{DDE9E944-1897-49F3-8944-23758630814C}"/>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等腰三角形 47">
                <a:extLst>
                  <a:ext uri="{FF2B5EF4-FFF2-40B4-BE49-F238E27FC236}">
                    <a16:creationId xmlns:a16="http://schemas.microsoft.com/office/drawing/2014/main" id="{8B7EDC4D-9E05-474B-AB87-605B36A54817}"/>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51" name="矩形 50">
            <a:extLst>
              <a:ext uri="{FF2B5EF4-FFF2-40B4-BE49-F238E27FC236}">
                <a16:creationId xmlns:a16="http://schemas.microsoft.com/office/drawing/2014/main" id="{81ABE9E7-7AEA-41C1-AA12-E930FA450746}"/>
              </a:ext>
            </a:extLst>
          </p:cNvPr>
          <p:cNvSpPr/>
          <p:nvPr/>
        </p:nvSpPr>
        <p:spPr>
          <a:xfrm>
            <a:off x="826377" y="2209802"/>
            <a:ext cx="4469524" cy="2914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文本框 51">
            <a:extLst>
              <a:ext uri="{FF2B5EF4-FFF2-40B4-BE49-F238E27FC236}">
                <a16:creationId xmlns:a16="http://schemas.microsoft.com/office/drawing/2014/main" id="{E7480302-A73C-4EED-AE77-6A0D0C9D746F}"/>
              </a:ext>
            </a:extLst>
          </p:cNvPr>
          <p:cNvSpPr txBox="1"/>
          <p:nvPr/>
        </p:nvSpPr>
        <p:spPr>
          <a:xfrm>
            <a:off x="1053185" y="3159282"/>
            <a:ext cx="4015908" cy="1015663"/>
          </a:xfrm>
          <a:prstGeom prst="rect">
            <a:avLst/>
          </a:prstGeom>
          <a:noFill/>
        </p:spPr>
        <p:txBody>
          <a:bodyPr wrap="square" rtlCol="0">
            <a:spAutoFit/>
          </a:bodyPr>
          <a:lstStyle/>
          <a:p>
            <a:r>
              <a:rPr lang="en-US" altLang="zh-CN" sz="6000" i="1" dirty="0">
                <a:cs typeface="+mn-ea"/>
                <a:sym typeface="+mn-lt"/>
              </a:rPr>
              <a:t>CATALOG</a:t>
            </a:r>
            <a:endParaRPr lang="zh-CN" altLang="en-US" sz="4800" i="1" dirty="0">
              <a:cs typeface="+mn-ea"/>
              <a:sym typeface="+mn-lt"/>
            </a:endParaRPr>
          </a:p>
        </p:txBody>
      </p:sp>
      <p:sp>
        <p:nvSpPr>
          <p:cNvPr id="54" name="文本框 53">
            <a:extLst>
              <a:ext uri="{FF2B5EF4-FFF2-40B4-BE49-F238E27FC236}">
                <a16:creationId xmlns:a16="http://schemas.microsoft.com/office/drawing/2014/main" id="{B3770F59-CC54-4EFC-AE39-0C0E6D50481A}"/>
              </a:ext>
            </a:extLst>
          </p:cNvPr>
          <p:cNvSpPr txBox="1"/>
          <p:nvPr/>
        </p:nvSpPr>
        <p:spPr>
          <a:xfrm>
            <a:off x="6189400" y="1752601"/>
            <a:ext cx="857251" cy="1323439"/>
          </a:xfrm>
          <a:prstGeom prst="rect">
            <a:avLst/>
          </a:prstGeom>
          <a:noFill/>
        </p:spPr>
        <p:txBody>
          <a:bodyPr wrap="square" rtlCol="0">
            <a:spAutoFit/>
          </a:bodyPr>
          <a:lstStyle/>
          <a:p>
            <a:r>
              <a:rPr lang="en-US" altLang="zh-CN" sz="4000" dirty="0">
                <a:cs typeface="+mn-ea"/>
                <a:sym typeface="+mn-lt"/>
              </a:rPr>
              <a:t>01.</a:t>
            </a:r>
            <a:endParaRPr lang="zh-CN" altLang="en-US" sz="4000" dirty="0">
              <a:cs typeface="+mn-ea"/>
              <a:sym typeface="+mn-lt"/>
            </a:endParaRPr>
          </a:p>
        </p:txBody>
      </p:sp>
      <p:sp>
        <p:nvSpPr>
          <p:cNvPr id="56" name="文本框 55">
            <a:extLst>
              <a:ext uri="{FF2B5EF4-FFF2-40B4-BE49-F238E27FC236}">
                <a16:creationId xmlns:a16="http://schemas.microsoft.com/office/drawing/2014/main" id="{3FD6454B-7FDB-496F-A0C0-331B08ED2822}"/>
              </a:ext>
            </a:extLst>
          </p:cNvPr>
          <p:cNvSpPr txBox="1"/>
          <p:nvPr/>
        </p:nvSpPr>
        <p:spPr>
          <a:xfrm>
            <a:off x="7090475" y="1830690"/>
            <a:ext cx="3366658" cy="707886"/>
          </a:xfrm>
          <a:prstGeom prst="rect">
            <a:avLst/>
          </a:prstGeom>
          <a:noFill/>
        </p:spPr>
        <p:txBody>
          <a:bodyPr wrap="square" rtlCol="0">
            <a:spAutoFit/>
          </a:bodyPr>
          <a:lstStyle/>
          <a:p>
            <a:pPr algn="dist"/>
            <a:r>
              <a:rPr lang="en-US" altLang="zh-CN" sz="4000" dirty="0">
                <a:cs typeface="+mn-ea"/>
                <a:sym typeface="+mn-lt"/>
              </a:rPr>
              <a:t>Background</a:t>
            </a:r>
            <a:endParaRPr lang="zh-CN" altLang="en-US" sz="4000" dirty="0">
              <a:cs typeface="+mn-ea"/>
              <a:sym typeface="+mn-lt"/>
            </a:endParaRPr>
          </a:p>
        </p:txBody>
      </p:sp>
      <p:sp>
        <p:nvSpPr>
          <p:cNvPr id="58" name="文本框 57">
            <a:extLst>
              <a:ext uri="{FF2B5EF4-FFF2-40B4-BE49-F238E27FC236}">
                <a16:creationId xmlns:a16="http://schemas.microsoft.com/office/drawing/2014/main" id="{AD80E643-B556-4249-9E62-8347153BC60F}"/>
              </a:ext>
            </a:extLst>
          </p:cNvPr>
          <p:cNvSpPr txBox="1"/>
          <p:nvPr/>
        </p:nvSpPr>
        <p:spPr>
          <a:xfrm>
            <a:off x="6189400" y="2884776"/>
            <a:ext cx="857251" cy="1323439"/>
          </a:xfrm>
          <a:prstGeom prst="rect">
            <a:avLst/>
          </a:prstGeom>
          <a:noFill/>
        </p:spPr>
        <p:txBody>
          <a:bodyPr wrap="square" rtlCol="0">
            <a:spAutoFit/>
          </a:bodyPr>
          <a:lstStyle/>
          <a:p>
            <a:r>
              <a:rPr lang="en-US" altLang="zh-CN" sz="4000" dirty="0">
                <a:cs typeface="+mn-ea"/>
                <a:sym typeface="+mn-lt"/>
              </a:rPr>
              <a:t>02.</a:t>
            </a:r>
            <a:endParaRPr lang="zh-CN" altLang="en-US" sz="4000" dirty="0">
              <a:cs typeface="+mn-ea"/>
              <a:sym typeface="+mn-lt"/>
            </a:endParaRPr>
          </a:p>
        </p:txBody>
      </p:sp>
      <p:sp>
        <p:nvSpPr>
          <p:cNvPr id="62" name="文本框 61">
            <a:extLst>
              <a:ext uri="{FF2B5EF4-FFF2-40B4-BE49-F238E27FC236}">
                <a16:creationId xmlns:a16="http://schemas.microsoft.com/office/drawing/2014/main" id="{DD1BC1A2-CA6F-4BC8-BF92-F547208B11C2}"/>
              </a:ext>
            </a:extLst>
          </p:cNvPr>
          <p:cNvSpPr txBox="1"/>
          <p:nvPr/>
        </p:nvSpPr>
        <p:spPr>
          <a:xfrm>
            <a:off x="6189400" y="3898001"/>
            <a:ext cx="857251" cy="1323439"/>
          </a:xfrm>
          <a:prstGeom prst="rect">
            <a:avLst/>
          </a:prstGeom>
          <a:noFill/>
        </p:spPr>
        <p:txBody>
          <a:bodyPr wrap="square" rtlCol="0">
            <a:spAutoFit/>
          </a:bodyPr>
          <a:lstStyle/>
          <a:p>
            <a:r>
              <a:rPr lang="en-US" altLang="zh-CN" sz="4000" dirty="0">
                <a:cs typeface="+mn-ea"/>
                <a:sym typeface="+mn-lt"/>
              </a:rPr>
              <a:t>03.</a:t>
            </a:r>
            <a:endParaRPr lang="zh-CN" altLang="en-US" sz="4000" dirty="0">
              <a:cs typeface="+mn-ea"/>
              <a:sym typeface="+mn-lt"/>
            </a:endParaRPr>
          </a:p>
        </p:txBody>
      </p:sp>
      <p:sp>
        <p:nvSpPr>
          <p:cNvPr id="66" name="文本框 65">
            <a:extLst>
              <a:ext uri="{FF2B5EF4-FFF2-40B4-BE49-F238E27FC236}">
                <a16:creationId xmlns:a16="http://schemas.microsoft.com/office/drawing/2014/main" id="{A63A8D1A-076F-4730-AB99-B0A2D801E514}"/>
              </a:ext>
            </a:extLst>
          </p:cNvPr>
          <p:cNvSpPr txBox="1"/>
          <p:nvPr/>
        </p:nvSpPr>
        <p:spPr>
          <a:xfrm>
            <a:off x="6189400" y="4911227"/>
            <a:ext cx="857251" cy="1323439"/>
          </a:xfrm>
          <a:prstGeom prst="rect">
            <a:avLst/>
          </a:prstGeom>
          <a:noFill/>
        </p:spPr>
        <p:txBody>
          <a:bodyPr wrap="square" rtlCol="0">
            <a:spAutoFit/>
          </a:bodyPr>
          <a:lstStyle/>
          <a:p>
            <a:r>
              <a:rPr lang="en-US" altLang="zh-CN" sz="4000" dirty="0">
                <a:cs typeface="+mn-ea"/>
                <a:sym typeface="+mn-lt"/>
              </a:rPr>
              <a:t>04.</a:t>
            </a:r>
            <a:endParaRPr lang="zh-CN" altLang="en-US" sz="4000" dirty="0">
              <a:cs typeface="+mn-ea"/>
              <a:sym typeface="+mn-lt"/>
            </a:endParaRPr>
          </a:p>
        </p:txBody>
      </p:sp>
      <p:sp>
        <p:nvSpPr>
          <p:cNvPr id="27" name="文本框 26">
            <a:extLst>
              <a:ext uri="{FF2B5EF4-FFF2-40B4-BE49-F238E27FC236}">
                <a16:creationId xmlns:a16="http://schemas.microsoft.com/office/drawing/2014/main" id="{ABCDD4DA-923D-4D9F-979A-03A17B75C6E4}"/>
              </a:ext>
            </a:extLst>
          </p:cNvPr>
          <p:cNvSpPr txBox="1"/>
          <p:nvPr/>
        </p:nvSpPr>
        <p:spPr>
          <a:xfrm>
            <a:off x="7090475" y="2884776"/>
            <a:ext cx="3798071" cy="707886"/>
          </a:xfrm>
          <a:prstGeom prst="rect">
            <a:avLst/>
          </a:prstGeom>
          <a:noFill/>
        </p:spPr>
        <p:txBody>
          <a:bodyPr wrap="square" rtlCol="0">
            <a:spAutoFit/>
          </a:bodyPr>
          <a:lstStyle/>
          <a:p>
            <a:pPr algn="dist"/>
            <a:r>
              <a:rPr lang="en-US" altLang="zh-CN" sz="4000" dirty="0">
                <a:cs typeface="+mn-ea"/>
                <a:sym typeface="+mn-lt"/>
              </a:rPr>
              <a:t>Related Work</a:t>
            </a:r>
            <a:endParaRPr lang="zh-CN" altLang="en-US" sz="4000" dirty="0">
              <a:cs typeface="+mn-ea"/>
              <a:sym typeface="+mn-lt"/>
            </a:endParaRPr>
          </a:p>
        </p:txBody>
      </p:sp>
      <p:sp>
        <p:nvSpPr>
          <p:cNvPr id="15" name="文本框 14">
            <a:extLst>
              <a:ext uri="{FF2B5EF4-FFF2-40B4-BE49-F238E27FC236}">
                <a16:creationId xmlns:a16="http://schemas.microsoft.com/office/drawing/2014/main" id="{AF5B6843-4AC2-467B-994D-FED2B2EF4CB0}"/>
              </a:ext>
            </a:extLst>
          </p:cNvPr>
          <p:cNvSpPr txBox="1"/>
          <p:nvPr/>
        </p:nvSpPr>
        <p:spPr>
          <a:xfrm>
            <a:off x="7046651" y="3938862"/>
            <a:ext cx="3798071" cy="707886"/>
          </a:xfrm>
          <a:prstGeom prst="rect">
            <a:avLst/>
          </a:prstGeom>
          <a:noFill/>
        </p:spPr>
        <p:txBody>
          <a:bodyPr wrap="square" rtlCol="0">
            <a:spAutoFit/>
          </a:bodyPr>
          <a:lstStyle/>
          <a:p>
            <a:pPr algn="dist"/>
            <a:r>
              <a:rPr lang="en-US" altLang="zh-CN" sz="4000" dirty="0">
                <a:cs typeface="+mn-ea"/>
                <a:sym typeface="+mn-lt"/>
              </a:rPr>
              <a:t>Methodology</a:t>
            </a:r>
            <a:endParaRPr lang="zh-CN" altLang="en-US" sz="4000" dirty="0">
              <a:cs typeface="+mn-ea"/>
              <a:sym typeface="+mn-lt"/>
            </a:endParaRPr>
          </a:p>
        </p:txBody>
      </p:sp>
      <p:sp>
        <p:nvSpPr>
          <p:cNvPr id="16" name="文本框 15">
            <a:extLst>
              <a:ext uri="{FF2B5EF4-FFF2-40B4-BE49-F238E27FC236}">
                <a16:creationId xmlns:a16="http://schemas.microsoft.com/office/drawing/2014/main" id="{0790F082-7570-460B-B837-82FCA25C7B17}"/>
              </a:ext>
            </a:extLst>
          </p:cNvPr>
          <p:cNvSpPr txBox="1"/>
          <p:nvPr/>
        </p:nvSpPr>
        <p:spPr>
          <a:xfrm>
            <a:off x="7090475" y="4911227"/>
            <a:ext cx="3798071" cy="707886"/>
          </a:xfrm>
          <a:prstGeom prst="rect">
            <a:avLst/>
          </a:prstGeom>
          <a:noFill/>
        </p:spPr>
        <p:txBody>
          <a:bodyPr wrap="square" rtlCol="0">
            <a:spAutoFit/>
          </a:bodyPr>
          <a:lstStyle/>
          <a:p>
            <a:pPr algn="dist"/>
            <a:r>
              <a:rPr lang="en-US" altLang="zh-CN" sz="4000" dirty="0">
                <a:cs typeface="+mn-ea"/>
                <a:sym typeface="+mn-lt"/>
              </a:rPr>
              <a:t>Experiments</a:t>
            </a:r>
            <a:endParaRPr lang="zh-CN" altLang="en-US" sz="4000" dirty="0">
              <a:cs typeface="+mn-ea"/>
              <a:sym typeface="+mn-lt"/>
            </a:endParaRPr>
          </a:p>
        </p:txBody>
      </p:sp>
    </p:spTree>
    <p:custDataLst>
      <p:tags r:id="rId1"/>
    </p:custDataLst>
    <p:extLst>
      <p:ext uri="{BB962C8B-B14F-4D97-AF65-F5344CB8AC3E}">
        <p14:creationId xmlns:p14="http://schemas.microsoft.com/office/powerpoint/2010/main" val="3479155273"/>
      </p:ext>
    </p:extLst>
  </p:cSld>
  <p:clrMapOvr>
    <a:masterClrMapping/>
  </p:clrMapOvr>
  <p:transition spd="slow" advTm="839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righ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arn(outVertical)">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1000"/>
                                        <p:tgtEl>
                                          <p:spTgt spid="52"/>
                                        </p:tgtEl>
                                      </p:cBhvr>
                                    </p:animEffect>
                                    <p:anim calcmode="lin" valueType="num">
                                      <p:cBhvr>
                                        <p:cTn id="32" dur="1000" fill="hold"/>
                                        <p:tgtEl>
                                          <p:spTgt spid="52"/>
                                        </p:tgtEl>
                                        <p:attrNameLst>
                                          <p:attrName>ppt_x</p:attrName>
                                        </p:attrNameLst>
                                      </p:cBhvr>
                                      <p:tavLst>
                                        <p:tav tm="0">
                                          <p:val>
                                            <p:strVal val="#ppt_x"/>
                                          </p:val>
                                        </p:tav>
                                        <p:tav tm="100000">
                                          <p:val>
                                            <p:strVal val="#ppt_x"/>
                                          </p:val>
                                        </p:tav>
                                      </p:tavLst>
                                    </p:anim>
                                    <p:anim calcmode="lin" valueType="num">
                                      <p:cBhvr>
                                        <p:cTn id="33" dur="900" decel="100000" fill="hold"/>
                                        <p:tgtEl>
                                          <p:spTgt spid="5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54" grpId="0"/>
      <p:bldP spid="58" grpId="0"/>
      <p:bldP spid="62" grpId="0"/>
      <p:bldP spid="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9" name="组合 18">
            <a:extLst>
              <a:ext uri="{FF2B5EF4-FFF2-40B4-BE49-F238E27FC236}">
                <a16:creationId xmlns:a16="http://schemas.microsoft.com/office/drawing/2014/main" id="{337C2027-1294-4BD5-9AFD-B1E7476881DF}"/>
              </a:ext>
            </a:extLst>
          </p:cNvPr>
          <p:cNvGrpSpPr/>
          <p:nvPr/>
        </p:nvGrpSpPr>
        <p:grpSpPr>
          <a:xfrm>
            <a:off x="918119" y="2074291"/>
            <a:ext cx="3253831" cy="3088254"/>
            <a:chOff x="918118" y="2074291"/>
            <a:chExt cx="3253831" cy="3088254"/>
          </a:xfrm>
        </p:grpSpPr>
        <p:sp>
          <p:nvSpPr>
            <p:cNvPr id="10" name="矩形 9">
              <a:extLst>
                <a:ext uri="{FF2B5EF4-FFF2-40B4-BE49-F238E27FC236}">
                  <a16:creationId xmlns:a16="http://schemas.microsoft.com/office/drawing/2014/main" id="{30E1EFB3-70B9-466F-B113-D3257691EDEA}"/>
                </a:ext>
              </a:extLst>
            </p:cNvPr>
            <p:cNvSpPr/>
            <p:nvPr/>
          </p:nvSpPr>
          <p:spPr>
            <a:xfrm>
              <a:off x="918118" y="2074291"/>
              <a:ext cx="3253831" cy="3088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B90618F1-0E6F-469A-B180-EE41686236BC}"/>
                </a:ext>
              </a:extLst>
            </p:cNvPr>
            <p:cNvSpPr txBox="1"/>
            <p:nvPr/>
          </p:nvSpPr>
          <p:spPr>
            <a:xfrm>
              <a:off x="1604891" y="2708685"/>
              <a:ext cx="2175306" cy="1862048"/>
            </a:xfrm>
            <a:prstGeom prst="rect">
              <a:avLst/>
            </a:prstGeom>
            <a:noFill/>
          </p:spPr>
          <p:txBody>
            <a:bodyPr wrap="square" rtlCol="0">
              <a:spAutoFit/>
            </a:bodyPr>
            <a:lstStyle/>
            <a:p>
              <a:r>
                <a:rPr lang="en-US" altLang="zh-CN" sz="11500" i="1" dirty="0">
                  <a:cs typeface="+mn-ea"/>
                  <a:sym typeface="+mn-lt"/>
                </a:rPr>
                <a:t>01</a:t>
              </a:r>
              <a:endParaRPr lang="zh-CN" altLang="en-US" sz="11500" i="1" dirty="0">
                <a:cs typeface="+mn-ea"/>
                <a:sym typeface="+mn-lt"/>
              </a:endParaRPr>
            </a:p>
          </p:txBody>
        </p:sp>
      </p:grpSp>
      <p:sp>
        <p:nvSpPr>
          <p:cNvPr id="12" name="矩形 11">
            <a:extLst>
              <a:ext uri="{FF2B5EF4-FFF2-40B4-BE49-F238E27FC236}">
                <a16:creationId xmlns:a16="http://schemas.microsoft.com/office/drawing/2014/main" id="{C3583783-6B5E-46B5-A1F0-9B2AEF870258}"/>
              </a:ext>
            </a:extLst>
          </p:cNvPr>
          <p:cNvSpPr/>
          <p:nvPr/>
        </p:nvSpPr>
        <p:spPr>
          <a:xfrm>
            <a:off x="5699643" y="3031854"/>
            <a:ext cx="4322018" cy="923330"/>
          </a:xfrm>
          <a:prstGeom prst="rect">
            <a:avLst/>
          </a:prstGeom>
        </p:spPr>
        <p:txBody>
          <a:bodyPr wrap="square">
            <a:spAutoFit/>
          </a:bodyPr>
          <a:lstStyle/>
          <a:p>
            <a:r>
              <a:rPr lang="en-US" altLang="zh-CN" sz="5400" dirty="0">
                <a:cs typeface="+mn-ea"/>
                <a:sym typeface="+mn-lt"/>
              </a:rPr>
              <a:t>Background</a:t>
            </a:r>
            <a:endParaRPr lang="zh-CN" altLang="en-US" sz="5400" dirty="0">
              <a:cs typeface="+mn-ea"/>
              <a:sym typeface="+mn-lt"/>
            </a:endParaRPr>
          </a:p>
        </p:txBody>
      </p:sp>
      <p:grpSp>
        <p:nvGrpSpPr>
          <p:cNvPr id="14" name="组合 13">
            <a:extLst>
              <a:ext uri="{FF2B5EF4-FFF2-40B4-BE49-F238E27FC236}">
                <a16:creationId xmlns:a16="http://schemas.microsoft.com/office/drawing/2014/main" id="{482BBE96-69A7-4A76-A932-88E53D18A9C8}"/>
              </a:ext>
            </a:extLst>
          </p:cNvPr>
          <p:cNvGrpSpPr/>
          <p:nvPr/>
        </p:nvGrpSpPr>
        <p:grpSpPr>
          <a:xfrm>
            <a:off x="10657819" y="2644915"/>
            <a:ext cx="555708" cy="1855199"/>
            <a:chOff x="9448800" y="2089837"/>
            <a:chExt cx="1428750" cy="2731515"/>
          </a:xfrm>
        </p:grpSpPr>
        <p:cxnSp>
          <p:nvCxnSpPr>
            <p:cNvPr id="15" name="直接连接符 14">
              <a:extLst>
                <a:ext uri="{FF2B5EF4-FFF2-40B4-BE49-F238E27FC236}">
                  <a16:creationId xmlns:a16="http://schemas.microsoft.com/office/drawing/2014/main" id="{432751E4-025E-4109-93A3-83F164638D8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ED24C1D-1D00-4BE8-B461-2ECAD67BF1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39377066"/>
      </p:ext>
    </p:extLst>
  </p:cSld>
  <p:clrMapOvr>
    <a:masterClrMapping/>
  </p:clrMapOvr>
  <mc:AlternateContent xmlns:mc="http://schemas.openxmlformats.org/markup-compatibility/2006" xmlns:p14="http://schemas.microsoft.com/office/powerpoint/2010/main">
    <mc:Choice Requires="p14">
      <p:transition spd="slow" p14:dur="1400" advTm="4211">
        <p14:ripple/>
      </p:transition>
    </mc:Choice>
    <mc:Fallback xmlns="">
      <p:transition spd="slow" advTm="42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89C79A0E-8789-40D6-953D-2CB7B5165DB0}"/>
              </a:ext>
            </a:extLst>
          </p:cNvPr>
          <p:cNvGrpSpPr/>
          <p:nvPr/>
        </p:nvGrpSpPr>
        <p:grpSpPr>
          <a:xfrm>
            <a:off x="0" y="542592"/>
            <a:ext cx="12192000" cy="381000"/>
            <a:chOff x="0" y="391286"/>
            <a:chExt cx="12192000" cy="381000"/>
          </a:xfrm>
        </p:grpSpPr>
        <p:cxnSp>
          <p:nvCxnSpPr>
            <p:cNvPr id="4" name="直接连接符 3">
              <a:extLst>
                <a:ext uri="{FF2B5EF4-FFF2-40B4-BE49-F238E27FC236}">
                  <a16:creationId xmlns:a16="http://schemas.microsoft.com/office/drawing/2014/main" id="{EAE9139D-16CE-4F1F-A69A-33B67CB6E837}"/>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0D374DF3-77F7-4BF2-8204-3AA3687714D0}"/>
                </a:ext>
              </a:extLst>
            </p:cNvPr>
            <p:cNvGrpSpPr/>
            <p:nvPr/>
          </p:nvGrpSpPr>
          <p:grpSpPr>
            <a:xfrm rot="10800000">
              <a:off x="11060824" y="391286"/>
              <a:ext cx="656896" cy="381000"/>
              <a:chOff x="307428" y="393221"/>
              <a:chExt cx="656896" cy="381000"/>
            </a:xfrm>
          </p:grpSpPr>
          <p:sp>
            <p:nvSpPr>
              <p:cNvPr id="6" name="等腰三角形 5">
                <a:extLst>
                  <a:ext uri="{FF2B5EF4-FFF2-40B4-BE49-F238E27FC236}">
                    <a16:creationId xmlns:a16="http://schemas.microsoft.com/office/drawing/2014/main" id="{FBF21690-7459-4916-B9E2-657ABE18F00E}"/>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8C086EAE-6801-4189-9071-B4A464ED04EC}"/>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cxnSp>
        <p:nvCxnSpPr>
          <p:cNvPr id="12" name="直接连接符 11">
            <a:extLst>
              <a:ext uri="{FF2B5EF4-FFF2-40B4-BE49-F238E27FC236}">
                <a16:creationId xmlns:a16="http://schemas.microsoft.com/office/drawing/2014/main" id="{84E78A2D-36A6-4CE1-9F01-025443195E29}"/>
              </a:ext>
            </a:extLst>
          </p:cNvPr>
          <p:cNvCxnSpPr>
            <a:stCxn id="14" idx="4"/>
            <a:endCxn id="20" idx="0"/>
          </p:cNvCxnSpPr>
          <p:nvPr/>
        </p:nvCxnSpPr>
        <p:spPr>
          <a:xfrm>
            <a:off x="6291952" y="2356769"/>
            <a:ext cx="0" cy="2626063"/>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9FB7C33A-FA22-4E72-839A-93E9F737C775}"/>
              </a:ext>
            </a:extLst>
          </p:cNvPr>
          <p:cNvGrpSpPr/>
          <p:nvPr/>
        </p:nvGrpSpPr>
        <p:grpSpPr>
          <a:xfrm>
            <a:off x="5950865" y="1674597"/>
            <a:ext cx="682173" cy="682173"/>
            <a:chOff x="5950860" y="1911571"/>
            <a:chExt cx="682173" cy="682173"/>
          </a:xfrm>
          <a:solidFill>
            <a:schemeClr val="tx1"/>
          </a:solidFill>
        </p:grpSpPr>
        <p:sp>
          <p:nvSpPr>
            <p:cNvPr id="14" name="椭圆 13">
              <a:extLst>
                <a:ext uri="{FF2B5EF4-FFF2-40B4-BE49-F238E27FC236}">
                  <a16:creationId xmlns:a16="http://schemas.microsoft.com/office/drawing/2014/main" id="{79BBEFC7-6060-4C89-ACDF-88AA2CD4FF6B}"/>
                </a:ext>
              </a:extLst>
            </p:cNvPr>
            <p:cNvSpPr/>
            <p:nvPr/>
          </p:nvSpPr>
          <p:spPr>
            <a:xfrm>
              <a:off x="5950860" y="1911571"/>
              <a:ext cx="682173" cy="6821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5" name="图片 14">
              <a:extLst>
                <a:ext uri="{FF2B5EF4-FFF2-40B4-BE49-F238E27FC236}">
                  <a16:creationId xmlns:a16="http://schemas.microsoft.com/office/drawing/2014/main" id="{0D1344DA-D59D-42B7-A753-C9BA6995A303}"/>
                </a:ext>
              </a:extLst>
            </p:cNvPr>
            <p:cNvPicPr>
              <a:picLocks noChangeAspect="1"/>
            </p:cNvPicPr>
            <p:nvPr/>
          </p:nvPicPr>
          <p:blipFill>
            <a:blip r:embed="rId4"/>
            <a:stretch>
              <a:fillRect/>
            </a:stretch>
          </p:blipFill>
          <p:spPr>
            <a:xfrm>
              <a:off x="6142553" y="2132215"/>
              <a:ext cx="294384" cy="294392"/>
            </a:xfrm>
            <a:prstGeom prst="rect">
              <a:avLst/>
            </a:prstGeom>
            <a:grpFill/>
          </p:spPr>
        </p:pic>
      </p:grpSp>
      <p:grpSp>
        <p:nvGrpSpPr>
          <p:cNvPr id="16" name="组合 15">
            <a:extLst>
              <a:ext uri="{FF2B5EF4-FFF2-40B4-BE49-F238E27FC236}">
                <a16:creationId xmlns:a16="http://schemas.microsoft.com/office/drawing/2014/main" id="{B30B574B-1CBB-47AF-8B54-381DE322C68C}"/>
              </a:ext>
            </a:extLst>
          </p:cNvPr>
          <p:cNvGrpSpPr/>
          <p:nvPr/>
        </p:nvGrpSpPr>
        <p:grpSpPr>
          <a:xfrm>
            <a:off x="5950865" y="3328714"/>
            <a:ext cx="682173" cy="682173"/>
            <a:chOff x="5950860" y="3565689"/>
            <a:chExt cx="682173" cy="682173"/>
          </a:xfrm>
          <a:solidFill>
            <a:schemeClr val="tx1"/>
          </a:solidFill>
        </p:grpSpPr>
        <p:sp>
          <p:nvSpPr>
            <p:cNvPr id="17" name="椭圆 16">
              <a:extLst>
                <a:ext uri="{FF2B5EF4-FFF2-40B4-BE49-F238E27FC236}">
                  <a16:creationId xmlns:a16="http://schemas.microsoft.com/office/drawing/2014/main" id="{053DE588-0D51-4203-A915-2317BD7BDA57}"/>
                </a:ext>
              </a:extLst>
            </p:cNvPr>
            <p:cNvSpPr/>
            <p:nvPr/>
          </p:nvSpPr>
          <p:spPr>
            <a:xfrm>
              <a:off x="5950860" y="3565689"/>
              <a:ext cx="682173" cy="6821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8" name="图片 17">
              <a:extLst>
                <a:ext uri="{FF2B5EF4-FFF2-40B4-BE49-F238E27FC236}">
                  <a16:creationId xmlns:a16="http://schemas.microsoft.com/office/drawing/2014/main" id="{31427E5F-BF81-446A-AD71-176462238953}"/>
                </a:ext>
              </a:extLst>
            </p:cNvPr>
            <p:cNvPicPr>
              <a:picLocks noChangeAspect="1"/>
            </p:cNvPicPr>
            <p:nvPr/>
          </p:nvPicPr>
          <p:blipFill>
            <a:blip r:embed="rId4"/>
            <a:stretch>
              <a:fillRect/>
            </a:stretch>
          </p:blipFill>
          <p:spPr>
            <a:xfrm>
              <a:off x="6150265" y="3779361"/>
              <a:ext cx="294384" cy="294392"/>
            </a:xfrm>
            <a:prstGeom prst="rect">
              <a:avLst/>
            </a:prstGeom>
            <a:grpFill/>
          </p:spPr>
        </p:pic>
      </p:grpSp>
      <p:grpSp>
        <p:nvGrpSpPr>
          <p:cNvPr id="19" name="组合 18">
            <a:extLst>
              <a:ext uri="{FF2B5EF4-FFF2-40B4-BE49-F238E27FC236}">
                <a16:creationId xmlns:a16="http://schemas.microsoft.com/office/drawing/2014/main" id="{356C5F3F-89D0-41F9-9EAA-1D3F54179B5C}"/>
              </a:ext>
            </a:extLst>
          </p:cNvPr>
          <p:cNvGrpSpPr/>
          <p:nvPr/>
        </p:nvGrpSpPr>
        <p:grpSpPr>
          <a:xfrm>
            <a:off x="5950865" y="4982834"/>
            <a:ext cx="682173" cy="682173"/>
            <a:chOff x="5950860" y="5219807"/>
            <a:chExt cx="682173" cy="682173"/>
          </a:xfrm>
          <a:solidFill>
            <a:schemeClr val="tx1"/>
          </a:solidFill>
        </p:grpSpPr>
        <p:sp>
          <p:nvSpPr>
            <p:cNvPr id="20" name="椭圆 19">
              <a:extLst>
                <a:ext uri="{FF2B5EF4-FFF2-40B4-BE49-F238E27FC236}">
                  <a16:creationId xmlns:a16="http://schemas.microsoft.com/office/drawing/2014/main" id="{4DD3EC03-1950-4A77-B776-5414FF78AF52}"/>
                </a:ext>
              </a:extLst>
            </p:cNvPr>
            <p:cNvSpPr/>
            <p:nvPr/>
          </p:nvSpPr>
          <p:spPr>
            <a:xfrm>
              <a:off x="5950860" y="5219807"/>
              <a:ext cx="682173" cy="6821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图片 20">
              <a:extLst>
                <a:ext uri="{FF2B5EF4-FFF2-40B4-BE49-F238E27FC236}">
                  <a16:creationId xmlns:a16="http://schemas.microsoft.com/office/drawing/2014/main" id="{3C1D41A4-8C30-4CD4-89C3-0081EE258EEC}"/>
                </a:ext>
              </a:extLst>
            </p:cNvPr>
            <p:cNvPicPr>
              <a:picLocks noChangeAspect="1"/>
            </p:cNvPicPr>
            <p:nvPr/>
          </p:nvPicPr>
          <p:blipFill>
            <a:blip r:embed="rId4"/>
            <a:stretch>
              <a:fillRect/>
            </a:stretch>
          </p:blipFill>
          <p:spPr>
            <a:xfrm>
              <a:off x="6150265" y="5433479"/>
              <a:ext cx="294384" cy="294392"/>
            </a:xfrm>
            <a:prstGeom prst="rect">
              <a:avLst/>
            </a:prstGeom>
            <a:grpFill/>
          </p:spPr>
        </p:pic>
      </p:grpSp>
      <p:sp>
        <p:nvSpPr>
          <p:cNvPr id="22" name="文本框 21">
            <a:extLst>
              <a:ext uri="{FF2B5EF4-FFF2-40B4-BE49-F238E27FC236}">
                <a16:creationId xmlns:a16="http://schemas.microsoft.com/office/drawing/2014/main" id="{1B3C99B4-2520-4F73-B779-124B36B80EAC}"/>
              </a:ext>
            </a:extLst>
          </p:cNvPr>
          <p:cNvSpPr txBox="1"/>
          <p:nvPr/>
        </p:nvSpPr>
        <p:spPr>
          <a:xfrm>
            <a:off x="6774721" y="1617420"/>
            <a:ext cx="5058955" cy="1289905"/>
          </a:xfrm>
          <a:prstGeom prst="rect">
            <a:avLst/>
          </a:prstGeom>
          <a:noFill/>
        </p:spPr>
        <p:txBody>
          <a:bodyPr wrap="square" rtlCol="0">
            <a:spAutoFit/>
          </a:bodyPr>
          <a:lstStyle/>
          <a:p>
            <a:pPr>
              <a:lnSpc>
                <a:spcPct val="150000"/>
              </a:lnSpc>
            </a:pPr>
            <a:r>
              <a:rPr lang="zh-CN" altLang="en-US" dirty="0">
                <a:cs typeface="+mn-ea"/>
                <a:sym typeface="+mn-lt"/>
              </a:rPr>
              <a:t>研究目标：生成长而连贯的文本</a:t>
            </a:r>
            <a:endParaRPr lang="en-US" altLang="zh-CN" dirty="0">
              <a:cs typeface="+mn-ea"/>
              <a:sym typeface="+mn-lt"/>
            </a:endParaRPr>
          </a:p>
          <a:p>
            <a:pPr>
              <a:lnSpc>
                <a:spcPct val="150000"/>
              </a:lnSpc>
            </a:pPr>
            <a:r>
              <a:rPr lang="zh-CN" altLang="en-US" dirty="0">
                <a:cs typeface="+mn-ea"/>
                <a:sym typeface="+mn-lt"/>
              </a:rPr>
              <a:t>研究应用：故事生成</a:t>
            </a:r>
          </a:p>
          <a:p>
            <a:pPr>
              <a:lnSpc>
                <a:spcPct val="150000"/>
              </a:lnSpc>
            </a:pPr>
            <a:endParaRPr lang="zh-CN" altLang="en-US" dirty="0">
              <a:cs typeface="+mn-ea"/>
              <a:sym typeface="+mn-lt"/>
            </a:endParaRPr>
          </a:p>
        </p:txBody>
      </p:sp>
      <p:sp>
        <p:nvSpPr>
          <p:cNvPr id="23" name="文本框 22">
            <a:extLst>
              <a:ext uri="{FF2B5EF4-FFF2-40B4-BE49-F238E27FC236}">
                <a16:creationId xmlns:a16="http://schemas.microsoft.com/office/drawing/2014/main" id="{2F41F359-D2AC-401C-9DBB-1B8F88863369}"/>
              </a:ext>
            </a:extLst>
          </p:cNvPr>
          <p:cNvSpPr txBox="1"/>
          <p:nvPr/>
        </p:nvSpPr>
        <p:spPr>
          <a:xfrm>
            <a:off x="6774721" y="3166723"/>
            <a:ext cx="5058955" cy="1289905"/>
          </a:xfrm>
          <a:prstGeom prst="rect">
            <a:avLst/>
          </a:prstGeom>
          <a:noFill/>
        </p:spPr>
        <p:txBody>
          <a:bodyPr wrap="square" rtlCol="0">
            <a:spAutoFit/>
          </a:bodyPr>
          <a:lstStyle/>
          <a:p>
            <a:pPr>
              <a:lnSpc>
                <a:spcPct val="150000"/>
              </a:lnSpc>
            </a:pPr>
            <a:r>
              <a:rPr lang="zh-CN" altLang="en-US" dirty="0">
                <a:cs typeface="+mn-ea"/>
                <a:sym typeface="+mn-lt"/>
              </a:rPr>
              <a:t>研究现状：</a:t>
            </a:r>
          </a:p>
          <a:p>
            <a:pPr>
              <a:lnSpc>
                <a:spcPct val="150000"/>
              </a:lnSpc>
            </a:pPr>
            <a:r>
              <a:rPr lang="zh-CN" altLang="en-US" dirty="0">
                <a:cs typeface="+mn-ea"/>
                <a:sym typeface="+mn-lt"/>
              </a:rPr>
              <a:t>句内连贯√</a:t>
            </a:r>
            <a:endParaRPr lang="en-US" altLang="zh-CN" dirty="0">
              <a:cs typeface="+mn-ea"/>
              <a:sym typeface="+mn-lt"/>
            </a:endParaRPr>
          </a:p>
          <a:p>
            <a:pPr>
              <a:lnSpc>
                <a:spcPct val="150000"/>
              </a:lnSpc>
            </a:pPr>
            <a:r>
              <a:rPr lang="zh-CN" altLang="en-US" dirty="0">
                <a:cs typeface="+mn-ea"/>
                <a:sym typeface="+mn-lt"/>
              </a:rPr>
              <a:t>语篇连贯</a:t>
            </a:r>
            <a:r>
              <a:rPr lang="en-US" altLang="zh-CN" dirty="0">
                <a:cs typeface="+mn-ea"/>
                <a:sym typeface="+mn-lt"/>
              </a:rPr>
              <a:t>×</a:t>
            </a:r>
            <a:endParaRPr lang="zh-CN" altLang="en-US" dirty="0">
              <a:cs typeface="+mn-ea"/>
              <a:sym typeface="+mn-lt"/>
            </a:endParaRPr>
          </a:p>
        </p:txBody>
      </p:sp>
      <p:sp>
        <p:nvSpPr>
          <p:cNvPr id="24" name="文本框 23">
            <a:extLst>
              <a:ext uri="{FF2B5EF4-FFF2-40B4-BE49-F238E27FC236}">
                <a16:creationId xmlns:a16="http://schemas.microsoft.com/office/drawing/2014/main" id="{5DFFE147-40D4-4D62-8513-F00BA0F0DD95}"/>
              </a:ext>
            </a:extLst>
          </p:cNvPr>
          <p:cNvSpPr txBox="1"/>
          <p:nvPr/>
        </p:nvSpPr>
        <p:spPr>
          <a:xfrm>
            <a:off x="6774721" y="4820842"/>
            <a:ext cx="5058955" cy="1289905"/>
          </a:xfrm>
          <a:prstGeom prst="rect">
            <a:avLst/>
          </a:prstGeom>
          <a:noFill/>
        </p:spPr>
        <p:txBody>
          <a:bodyPr wrap="square" rtlCol="0">
            <a:spAutoFit/>
          </a:bodyPr>
          <a:lstStyle/>
          <a:p>
            <a:pPr>
              <a:lnSpc>
                <a:spcPct val="150000"/>
              </a:lnSpc>
            </a:pPr>
            <a:r>
              <a:rPr lang="zh-CN" altLang="en-US" dirty="0">
                <a:cs typeface="+mn-ea"/>
                <a:sym typeface="+mn-lt"/>
              </a:rPr>
              <a:t>推测原因：</a:t>
            </a:r>
            <a:endParaRPr lang="en-US" altLang="zh-CN" dirty="0">
              <a:cs typeface="+mn-ea"/>
              <a:sym typeface="+mn-lt"/>
            </a:endParaRPr>
          </a:p>
          <a:p>
            <a:pPr>
              <a:lnSpc>
                <a:spcPct val="150000"/>
              </a:lnSpc>
            </a:pPr>
            <a:r>
              <a:rPr lang="en-US" altLang="zh-CN" dirty="0">
                <a:cs typeface="+mn-ea"/>
                <a:sym typeface="+mn-lt"/>
              </a:rPr>
              <a:t>Decoder</a:t>
            </a:r>
            <a:r>
              <a:rPr lang="zh-CN" altLang="en-US" dirty="0">
                <a:cs typeface="+mn-ea"/>
                <a:sym typeface="+mn-lt"/>
              </a:rPr>
              <a:t>难以捕捉</a:t>
            </a:r>
            <a:r>
              <a:rPr lang="en-US" altLang="zh-CN" dirty="0">
                <a:cs typeface="+mn-ea"/>
                <a:sym typeface="+mn-lt"/>
              </a:rPr>
              <a:t>token-level</a:t>
            </a:r>
            <a:r>
              <a:rPr lang="zh-CN" altLang="en-US" dirty="0">
                <a:cs typeface="+mn-ea"/>
                <a:sym typeface="+mn-lt"/>
              </a:rPr>
              <a:t>（这里的</a:t>
            </a:r>
            <a:r>
              <a:rPr lang="en-US" altLang="zh-CN" dirty="0">
                <a:cs typeface="+mn-ea"/>
                <a:sym typeface="+mn-lt"/>
              </a:rPr>
              <a:t>token</a:t>
            </a:r>
            <a:r>
              <a:rPr lang="zh-CN" altLang="en-US" dirty="0">
                <a:cs typeface="+mn-ea"/>
                <a:sym typeface="+mn-lt"/>
              </a:rPr>
              <a:t>是词）之外的上下文中的高级语义和语篇结构</a:t>
            </a:r>
          </a:p>
        </p:txBody>
      </p:sp>
      <p:pic>
        <p:nvPicPr>
          <p:cNvPr id="3" name="图片 2">
            <a:extLst>
              <a:ext uri="{FF2B5EF4-FFF2-40B4-BE49-F238E27FC236}">
                <a16:creationId xmlns:a16="http://schemas.microsoft.com/office/drawing/2014/main" id="{91D91316-FA8A-47C4-9AC0-CD0A77018636}"/>
              </a:ext>
            </a:extLst>
          </p:cNvPr>
          <p:cNvPicPr>
            <a:picLocks noChangeAspect="1"/>
          </p:cNvPicPr>
          <p:nvPr/>
        </p:nvPicPr>
        <p:blipFill>
          <a:blip r:embed="rId5"/>
          <a:stretch>
            <a:fillRect/>
          </a:stretch>
        </p:blipFill>
        <p:spPr>
          <a:xfrm>
            <a:off x="358324" y="998030"/>
            <a:ext cx="5315126" cy="5562661"/>
          </a:xfrm>
          <a:prstGeom prst="rect">
            <a:avLst/>
          </a:prstGeom>
        </p:spPr>
      </p:pic>
    </p:spTree>
    <p:custDataLst>
      <p:tags r:id="rId1"/>
    </p:custDataLst>
    <p:extLst>
      <p:ext uri="{BB962C8B-B14F-4D97-AF65-F5344CB8AC3E}">
        <p14:creationId xmlns:p14="http://schemas.microsoft.com/office/powerpoint/2010/main" val="3391279914"/>
      </p:ext>
    </p:extLst>
  </p:cSld>
  <p:clrMapOvr>
    <a:masterClrMapping/>
  </p:clrMapOvr>
  <mc:AlternateContent xmlns:mc="http://schemas.openxmlformats.org/markup-compatibility/2006" xmlns:p14="http://schemas.microsoft.com/office/powerpoint/2010/main">
    <mc:Choice Requires="p14">
      <p:transition spd="slow" p14:dur="1200" advTm="6379">
        <p14:prism/>
      </p:transition>
    </mc:Choice>
    <mc:Fallback xmlns="">
      <p:transition spd="slow" advTm="63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4"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ppt_x</p:attrName>
                                        </p:attrNameLst>
                                      </p:cBhvr>
                                      <p:tavLst>
                                        <p:tav tm="0">
                                          <p:val>
                                            <p:strVal val="#ppt_x"/>
                                          </p:val>
                                        </p:tav>
                                        <p:tav tm="100000">
                                          <p:val>
                                            <p:strVal val="#ppt_x"/>
                                          </p:val>
                                        </p:tav>
                                      </p:tavLst>
                                    </p:anim>
                                    <p:anim calcmode="lin" valueType="num">
                                      <p:cBhvr>
                                        <p:cTn id="27" dur="500" fill="hold"/>
                                        <p:tgtEl>
                                          <p:spTgt spid="12"/>
                                        </p:tgtEl>
                                        <p:attrNameLst>
                                          <p:attrName>ppt_y</p:attrName>
                                        </p:attrNameLst>
                                      </p:cBhvr>
                                      <p:tavLst>
                                        <p:tav tm="0">
                                          <p:val>
                                            <p:strVal val="#ppt_y+#ppt_h/2"/>
                                          </p:val>
                                        </p:tav>
                                        <p:tav tm="100000">
                                          <p:val>
                                            <p:strVal val="#ppt_y"/>
                                          </p:val>
                                        </p:tav>
                                      </p:tavLst>
                                    </p:anim>
                                    <p:anim calcmode="lin" valueType="num">
                                      <p:cBhvr>
                                        <p:cTn id="28" dur="500" fill="hold"/>
                                        <p:tgtEl>
                                          <p:spTgt spid="12"/>
                                        </p:tgtEl>
                                        <p:attrNameLst>
                                          <p:attrName>ppt_w</p:attrName>
                                        </p:attrNameLst>
                                      </p:cBhvr>
                                      <p:tavLst>
                                        <p:tav tm="0">
                                          <p:val>
                                            <p:strVal val="#ppt_w"/>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89C79A0E-8789-40D6-953D-2CB7B5165DB0}"/>
              </a:ext>
            </a:extLst>
          </p:cNvPr>
          <p:cNvGrpSpPr/>
          <p:nvPr/>
        </p:nvGrpSpPr>
        <p:grpSpPr>
          <a:xfrm>
            <a:off x="0" y="542592"/>
            <a:ext cx="12192000" cy="381000"/>
            <a:chOff x="0" y="391286"/>
            <a:chExt cx="12192000" cy="381000"/>
          </a:xfrm>
        </p:grpSpPr>
        <p:cxnSp>
          <p:nvCxnSpPr>
            <p:cNvPr id="4" name="直接连接符 3">
              <a:extLst>
                <a:ext uri="{FF2B5EF4-FFF2-40B4-BE49-F238E27FC236}">
                  <a16:creationId xmlns:a16="http://schemas.microsoft.com/office/drawing/2014/main" id="{EAE9139D-16CE-4F1F-A69A-33B67CB6E837}"/>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0D374DF3-77F7-4BF2-8204-3AA3687714D0}"/>
                </a:ext>
              </a:extLst>
            </p:cNvPr>
            <p:cNvGrpSpPr/>
            <p:nvPr/>
          </p:nvGrpSpPr>
          <p:grpSpPr>
            <a:xfrm rot="10800000">
              <a:off x="11060824" y="391286"/>
              <a:ext cx="656896" cy="381000"/>
              <a:chOff x="307428" y="393221"/>
              <a:chExt cx="656896" cy="381000"/>
            </a:xfrm>
          </p:grpSpPr>
          <p:sp>
            <p:nvSpPr>
              <p:cNvPr id="6" name="等腰三角形 5">
                <a:extLst>
                  <a:ext uri="{FF2B5EF4-FFF2-40B4-BE49-F238E27FC236}">
                    <a16:creationId xmlns:a16="http://schemas.microsoft.com/office/drawing/2014/main" id="{FBF21690-7459-4916-B9E2-657ABE18F00E}"/>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8C086EAE-6801-4189-9071-B4A464ED04EC}"/>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2" name="文本框 21">
            <a:extLst>
              <a:ext uri="{FF2B5EF4-FFF2-40B4-BE49-F238E27FC236}">
                <a16:creationId xmlns:a16="http://schemas.microsoft.com/office/drawing/2014/main" id="{1B3C99B4-2520-4F73-B779-124B36B80EAC}"/>
              </a:ext>
            </a:extLst>
          </p:cNvPr>
          <p:cNvSpPr txBox="1"/>
          <p:nvPr/>
        </p:nvSpPr>
        <p:spPr>
          <a:xfrm>
            <a:off x="1326873" y="2819296"/>
            <a:ext cx="8968862" cy="3332772"/>
          </a:xfrm>
          <a:prstGeom prst="rect">
            <a:avLst/>
          </a:prstGeom>
          <a:noFill/>
        </p:spPr>
        <p:txBody>
          <a:bodyPr wrap="square" rtlCol="0">
            <a:spAutoFit/>
          </a:bodyPr>
          <a:lstStyle/>
          <a:p>
            <a:pPr>
              <a:lnSpc>
                <a:spcPct val="200000"/>
              </a:lnSpc>
            </a:pPr>
            <a:r>
              <a:rPr lang="zh-CN" altLang="en-US" dirty="0">
                <a:cs typeface="+mn-ea"/>
                <a:sym typeface="+mn-lt"/>
              </a:rPr>
              <a:t>预训练目标：</a:t>
            </a:r>
            <a:endParaRPr lang="en-US" altLang="zh-CN" dirty="0">
              <a:cs typeface="+mn-ea"/>
              <a:sym typeface="+mn-lt"/>
            </a:endParaRPr>
          </a:p>
          <a:p>
            <a:pPr marL="285750" indent="-285750">
              <a:lnSpc>
                <a:spcPct val="200000"/>
              </a:lnSpc>
              <a:buFont typeface="Arial" panose="020B0604020202020204" pitchFamily="34" charset="0"/>
              <a:buChar char="•"/>
            </a:pPr>
            <a:r>
              <a:rPr lang="zh-CN" altLang="en-US" dirty="0">
                <a:cs typeface="+mn-ea"/>
                <a:sym typeface="+mn-lt"/>
              </a:rPr>
              <a:t>句子间的语义相似性检测：</a:t>
            </a:r>
          </a:p>
          <a:p>
            <a:pPr>
              <a:lnSpc>
                <a:spcPct val="200000"/>
              </a:lnSpc>
            </a:pPr>
            <a:r>
              <a:rPr lang="en-US" altLang="zh-CN" dirty="0">
                <a:cs typeface="+mn-ea"/>
                <a:sym typeface="+mn-lt"/>
              </a:rPr>
              <a:t>     </a:t>
            </a:r>
            <a:r>
              <a:rPr lang="zh-CN" altLang="en-US" dirty="0">
                <a:cs typeface="+mn-ea"/>
                <a:sym typeface="+mn-lt"/>
              </a:rPr>
              <a:t>使用句子级别的表征来预测句子间的相似性，以</a:t>
            </a:r>
            <a:r>
              <a:rPr lang="en-US" altLang="zh-CN" dirty="0" err="1">
                <a:cs typeface="+mn-ea"/>
                <a:sym typeface="+mn-lt"/>
              </a:rPr>
              <a:t>SentencceBERT</a:t>
            </a:r>
            <a:r>
              <a:rPr lang="zh-CN" altLang="en-US" dirty="0">
                <a:cs typeface="+mn-ea"/>
                <a:sym typeface="+mn-lt"/>
              </a:rPr>
              <a:t>作为教师模型</a:t>
            </a:r>
          </a:p>
          <a:p>
            <a:pPr marL="285750" indent="-285750">
              <a:lnSpc>
                <a:spcPct val="200000"/>
              </a:lnSpc>
              <a:buFont typeface="Arial" panose="020B0604020202020204" pitchFamily="34" charset="0"/>
              <a:buChar char="•"/>
            </a:pPr>
            <a:r>
              <a:rPr lang="zh-CN" altLang="en-US" dirty="0">
                <a:cs typeface="+mn-ea"/>
                <a:sym typeface="+mn-lt"/>
              </a:rPr>
              <a:t>句序判别：</a:t>
            </a:r>
          </a:p>
          <a:p>
            <a:pPr>
              <a:lnSpc>
                <a:spcPct val="200000"/>
              </a:lnSpc>
            </a:pPr>
            <a:r>
              <a:rPr lang="zh-CN" altLang="en-US" dirty="0">
                <a:cs typeface="+mn-ea"/>
                <a:sym typeface="+mn-lt"/>
              </a:rPr>
              <a:t>     使用语篇级别的表征来区分正常和打断的句子顺序</a:t>
            </a:r>
          </a:p>
          <a:p>
            <a:pPr>
              <a:lnSpc>
                <a:spcPct val="200000"/>
              </a:lnSpc>
            </a:pPr>
            <a:r>
              <a:rPr lang="zh-CN" altLang="en-US" dirty="0">
                <a:cs typeface="+mn-ea"/>
                <a:sym typeface="+mn-lt"/>
              </a:rPr>
              <a:t>     帮助</a:t>
            </a:r>
            <a:r>
              <a:rPr lang="en-US" altLang="zh-CN" dirty="0">
                <a:cs typeface="+mn-ea"/>
                <a:sym typeface="+mn-lt"/>
              </a:rPr>
              <a:t>decoder</a:t>
            </a:r>
            <a:r>
              <a:rPr lang="zh-CN" altLang="en-US" dirty="0">
                <a:cs typeface="+mn-ea"/>
                <a:sym typeface="+mn-lt"/>
              </a:rPr>
              <a:t>获得前缀的语义和语篇结构</a:t>
            </a:r>
          </a:p>
        </p:txBody>
      </p:sp>
      <p:sp>
        <p:nvSpPr>
          <p:cNvPr id="2" name="文本框 1">
            <a:extLst>
              <a:ext uri="{FF2B5EF4-FFF2-40B4-BE49-F238E27FC236}">
                <a16:creationId xmlns:a16="http://schemas.microsoft.com/office/drawing/2014/main" id="{1655F24D-0329-4F5F-8CF3-AA8E33586695}"/>
              </a:ext>
            </a:extLst>
          </p:cNvPr>
          <p:cNvSpPr txBox="1"/>
          <p:nvPr/>
        </p:nvSpPr>
        <p:spPr>
          <a:xfrm>
            <a:off x="407504" y="943471"/>
            <a:ext cx="1381539" cy="584775"/>
          </a:xfrm>
          <a:prstGeom prst="rect">
            <a:avLst/>
          </a:prstGeom>
          <a:noFill/>
        </p:spPr>
        <p:txBody>
          <a:bodyPr wrap="square" rtlCol="0">
            <a:spAutoFit/>
          </a:bodyPr>
          <a:lstStyle/>
          <a:p>
            <a:pPr algn="dist"/>
            <a:r>
              <a:rPr lang="en-US" altLang="zh-CN" sz="3200" b="1" dirty="0"/>
              <a:t>HINT</a:t>
            </a:r>
            <a:endParaRPr lang="zh-CN" altLang="en-US" sz="3200" b="1" dirty="0"/>
          </a:p>
        </p:txBody>
      </p:sp>
      <p:pic>
        <p:nvPicPr>
          <p:cNvPr id="9" name="图片 8">
            <a:extLst>
              <a:ext uri="{FF2B5EF4-FFF2-40B4-BE49-F238E27FC236}">
                <a16:creationId xmlns:a16="http://schemas.microsoft.com/office/drawing/2014/main" id="{11D5006A-B711-46E9-A051-728E6CF329A3}"/>
              </a:ext>
            </a:extLst>
          </p:cNvPr>
          <p:cNvPicPr>
            <a:picLocks noChangeAspect="1"/>
          </p:cNvPicPr>
          <p:nvPr/>
        </p:nvPicPr>
        <p:blipFill>
          <a:blip r:embed="rId4"/>
          <a:stretch>
            <a:fillRect/>
          </a:stretch>
        </p:blipFill>
        <p:spPr>
          <a:xfrm>
            <a:off x="1635745" y="1646694"/>
            <a:ext cx="8045863" cy="1054154"/>
          </a:xfrm>
          <a:prstGeom prst="rect">
            <a:avLst/>
          </a:prstGeom>
        </p:spPr>
      </p:pic>
    </p:spTree>
    <p:custDataLst>
      <p:tags r:id="rId1"/>
    </p:custDataLst>
    <p:extLst>
      <p:ext uri="{BB962C8B-B14F-4D97-AF65-F5344CB8AC3E}">
        <p14:creationId xmlns:p14="http://schemas.microsoft.com/office/powerpoint/2010/main" val="1511382921"/>
      </p:ext>
    </p:extLst>
  </p:cSld>
  <p:clrMapOvr>
    <a:masterClrMapping/>
  </p:clrMapOvr>
  <mc:AlternateContent xmlns:mc="http://schemas.openxmlformats.org/markup-compatibility/2006" xmlns:p14="http://schemas.microsoft.com/office/powerpoint/2010/main">
    <mc:Choice Requires="p14">
      <p:transition spd="slow" p14:dur="1200" advTm="6379">
        <p14:prism/>
      </p:transition>
    </mc:Choice>
    <mc:Fallback xmlns="">
      <p:transition spd="slow" advTm="63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9" name="组合 18">
            <a:extLst>
              <a:ext uri="{FF2B5EF4-FFF2-40B4-BE49-F238E27FC236}">
                <a16:creationId xmlns:a16="http://schemas.microsoft.com/office/drawing/2014/main" id="{337C2027-1294-4BD5-9AFD-B1E7476881DF}"/>
              </a:ext>
            </a:extLst>
          </p:cNvPr>
          <p:cNvGrpSpPr/>
          <p:nvPr/>
        </p:nvGrpSpPr>
        <p:grpSpPr>
          <a:xfrm>
            <a:off x="918119" y="2074291"/>
            <a:ext cx="3253831" cy="3088254"/>
            <a:chOff x="918118" y="2074291"/>
            <a:chExt cx="3253831" cy="3088254"/>
          </a:xfrm>
        </p:grpSpPr>
        <p:sp>
          <p:nvSpPr>
            <p:cNvPr id="10" name="矩形 9">
              <a:extLst>
                <a:ext uri="{FF2B5EF4-FFF2-40B4-BE49-F238E27FC236}">
                  <a16:creationId xmlns:a16="http://schemas.microsoft.com/office/drawing/2014/main" id="{30E1EFB3-70B9-466F-B113-D3257691EDEA}"/>
                </a:ext>
              </a:extLst>
            </p:cNvPr>
            <p:cNvSpPr/>
            <p:nvPr/>
          </p:nvSpPr>
          <p:spPr>
            <a:xfrm>
              <a:off x="918118" y="2074291"/>
              <a:ext cx="3253831" cy="3088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B90618F1-0E6F-469A-B180-EE41686236BC}"/>
                </a:ext>
              </a:extLst>
            </p:cNvPr>
            <p:cNvSpPr txBox="1"/>
            <p:nvPr/>
          </p:nvSpPr>
          <p:spPr>
            <a:xfrm>
              <a:off x="1604891" y="2708685"/>
              <a:ext cx="2175306" cy="1862048"/>
            </a:xfrm>
            <a:prstGeom prst="rect">
              <a:avLst/>
            </a:prstGeom>
            <a:noFill/>
          </p:spPr>
          <p:txBody>
            <a:bodyPr wrap="square" rtlCol="0">
              <a:spAutoFit/>
            </a:bodyPr>
            <a:lstStyle/>
            <a:p>
              <a:r>
                <a:rPr lang="en-US" altLang="zh-CN" sz="11500" i="1" dirty="0">
                  <a:cs typeface="+mn-ea"/>
                  <a:sym typeface="+mn-lt"/>
                </a:rPr>
                <a:t>02</a:t>
              </a:r>
              <a:endParaRPr lang="zh-CN" altLang="en-US" sz="11500" i="1" dirty="0">
                <a:cs typeface="+mn-ea"/>
                <a:sym typeface="+mn-lt"/>
              </a:endParaRPr>
            </a:p>
          </p:txBody>
        </p:sp>
      </p:grpSp>
      <p:sp>
        <p:nvSpPr>
          <p:cNvPr id="12" name="矩形 11">
            <a:extLst>
              <a:ext uri="{FF2B5EF4-FFF2-40B4-BE49-F238E27FC236}">
                <a16:creationId xmlns:a16="http://schemas.microsoft.com/office/drawing/2014/main" id="{C3583783-6B5E-46B5-A1F0-9B2AEF870258}"/>
              </a:ext>
            </a:extLst>
          </p:cNvPr>
          <p:cNvSpPr/>
          <p:nvPr/>
        </p:nvSpPr>
        <p:spPr>
          <a:xfrm>
            <a:off x="5300191" y="3031854"/>
            <a:ext cx="5439722" cy="923330"/>
          </a:xfrm>
          <a:prstGeom prst="rect">
            <a:avLst/>
          </a:prstGeom>
        </p:spPr>
        <p:txBody>
          <a:bodyPr wrap="square">
            <a:spAutoFit/>
          </a:bodyPr>
          <a:lstStyle/>
          <a:p>
            <a:r>
              <a:rPr lang="en-US" altLang="zh-CN" sz="5400" dirty="0">
                <a:cs typeface="+mn-ea"/>
                <a:sym typeface="+mn-lt"/>
              </a:rPr>
              <a:t>Related Works</a:t>
            </a:r>
            <a:endParaRPr lang="zh-CN" altLang="en-US" sz="5400" dirty="0">
              <a:cs typeface="+mn-ea"/>
              <a:sym typeface="+mn-lt"/>
            </a:endParaRPr>
          </a:p>
        </p:txBody>
      </p:sp>
      <p:grpSp>
        <p:nvGrpSpPr>
          <p:cNvPr id="14" name="组合 13">
            <a:extLst>
              <a:ext uri="{FF2B5EF4-FFF2-40B4-BE49-F238E27FC236}">
                <a16:creationId xmlns:a16="http://schemas.microsoft.com/office/drawing/2014/main" id="{482BBE96-69A7-4A76-A932-88E53D18A9C8}"/>
              </a:ext>
            </a:extLst>
          </p:cNvPr>
          <p:cNvGrpSpPr/>
          <p:nvPr/>
        </p:nvGrpSpPr>
        <p:grpSpPr>
          <a:xfrm>
            <a:off x="10657819" y="2644915"/>
            <a:ext cx="555708" cy="1855199"/>
            <a:chOff x="9448800" y="2089837"/>
            <a:chExt cx="1428750" cy="2731515"/>
          </a:xfrm>
        </p:grpSpPr>
        <p:cxnSp>
          <p:nvCxnSpPr>
            <p:cNvPr id="15" name="直接连接符 14">
              <a:extLst>
                <a:ext uri="{FF2B5EF4-FFF2-40B4-BE49-F238E27FC236}">
                  <a16:creationId xmlns:a16="http://schemas.microsoft.com/office/drawing/2014/main" id="{432751E4-025E-4109-93A3-83F164638D8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ED24C1D-1D00-4BE8-B461-2ECAD67BF1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61271564"/>
      </p:ext>
    </p:extLst>
  </p:cSld>
  <p:clrMapOvr>
    <a:masterClrMapping/>
  </p:clrMapOvr>
  <mc:AlternateContent xmlns:mc="http://schemas.openxmlformats.org/markup-compatibility/2006" xmlns:p14="http://schemas.microsoft.com/office/powerpoint/2010/main">
    <mc:Choice Requires="p14">
      <p:transition spd="slow" p14:dur="1400" advTm="4211">
        <p14:ripple/>
      </p:transition>
    </mc:Choice>
    <mc:Fallback xmlns="">
      <p:transition spd="slow" advTm="42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89C79A0E-8789-40D6-953D-2CB7B5165DB0}"/>
              </a:ext>
            </a:extLst>
          </p:cNvPr>
          <p:cNvGrpSpPr/>
          <p:nvPr/>
        </p:nvGrpSpPr>
        <p:grpSpPr>
          <a:xfrm>
            <a:off x="0" y="542592"/>
            <a:ext cx="12192000" cy="381000"/>
            <a:chOff x="0" y="391286"/>
            <a:chExt cx="12192000" cy="381000"/>
          </a:xfrm>
        </p:grpSpPr>
        <p:cxnSp>
          <p:nvCxnSpPr>
            <p:cNvPr id="4" name="直接连接符 3">
              <a:extLst>
                <a:ext uri="{FF2B5EF4-FFF2-40B4-BE49-F238E27FC236}">
                  <a16:creationId xmlns:a16="http://schemas.microsoft.com/office/drawing/2014/main" id="{EAE9139D-16CE-4F1F-A69A-33B67CB6E837}"/>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0D374DF3-77F7-4BF2-8204-3AA3687714D0}"/>
                </a:ext>
              </a:extLst>
            </p:cNvPr>
            <p:cNvGrpSpPr/>
            <p:nvPr/>
          </p:nvGrpSpPr>
          <p:grpSpPr>
            <a:xfrm rot="10800000">
              <a:off x="11060824" y="391286"/>
              <a:ext cx="656896" cy="381000"/>
              <a:chOff x="307428" y="393221"/>
              <a:chExt cx="656896" cy="381000"/>
            </a:xfrm>
          </p:grpSpPr>
          <p:sp>
            <p:nvSpPr>
              <p:cNvPr id="6" name="等腰三角形 5">
                <a:extLst>
                  <a:ext uri="{FF2B5EF4-FFF2-40B4-BE49-F238E27FC236}">
                    <a16:creationId xmlns:a16="http://schemas.microsoft.com/office/drawing/2014/main" id="{FBF21690-7459-4916-B9E2-657ABE18F00E}"/>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8C086EAE-6801-4189-9071-B4A464ED04EC}"/>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2" name="文本框 21">
            <a:extLst>
              <a:ext uri="{FF2B5EF4-FFF2-40B4-BE49-F238E27FC236}">
                <a16:creationId xmlns:a16="http://schemas.microsoft.com/office/drawing/2014/main" id="{1B3C99B4-2520-4F73-B779-124B36B80EAC}"/>
              </a:ext>
            </a:extLst>
          </p:cNvPr>
          <p:cNvSpPr txBox="1"/>
          <p:nvPr/>
        </p:nvSpPr>
        <p:spPr>
          <a:xfrm>
            <a:off x="188844" y="964258"/>
            <a:ext cx="12191999" cy="5256375"/>
          </a:xfrm>
          <a:prstGeom prst="rect">
            <a:avLst/>
          </a:prstGeom>
          <a:noFill/>
        </p:spPr>
        <p:txBody>
          <a:bodyPr wrap="square" rtlCol="0">
            <a:spAutoFit/>
          </a:bodyPr>
          <a:lstStyle/>
          <a:p>
            <a:pPr>
              <a:lnSpc>
                <a:spcPct val="200000"/>
              </a:lnSpc>
            </a:pPr>
            <a:r>
              <a:rPr lang="en-US" altLang="zh-CN" sz="2000" b="1" dirty="0">
                <a:cs typeface="+mn-ea"/>
                <a:sym typeface="+mn-lt"/>
              </a:rPr>
              <a:t>Long Text Generation:</a:t>
            </a:r>
          </a:p>
          <a:p>
            <a:pPr marL="285750" indent="-285750">
              <a:lnSpc>
                <a:spcPct val="150000"/>
              </a:lnSpc>
              <a:buFont typeface="Arial" panose="020B0604020202020204" pitchFamily="34" charset="0"/>
              <a:buChar char="•"/>
            </a:pPr>
            <a:r>
              <a:rPr lang="zh-CN" altLang="en-US" dirty="0">
                <a:cs typeface="+mn-ea"/>
                <a:sym typeface="+mn-lt"/>
              </a:rPr>
              <a:t>使用基于</a:t>
            </a:r>
            <a:r>
              <a:rPr lang="en-US" altLang="zh-CN" dirty="0">
                <a:cs typeface="+mn-ea"/>
                <a:sym typeface="+mn-lt"/>
              </a:rPr>
              <a:t>RNN</a:t>
            </a:r>
            <a:r>
              <a:rPr lang="zh-CN" altLang="en-US" dirty="0">
                <a:cs typeface="+mn-ea"/>
                <a:sym typeface="+mn-lt"/>
              </a:rPr>
              <a:t>的编码器来学习句子表示</a:t>
            </a:r>
            <a:endParaRPr lang="en-US" altLang="zh-CN" dirty="0">
              <a:cs typeface="+mn-ea"/>
              <a:sym typeface="+mn-lt"/>
            </a:endParaRPr>
          </a:p>
          <a:p>
            <a:pPr marL="742950" lvl="1" indent="-285750">
              <a:lnSpc>
                <a:spcPct val="150000"/>
              </a:lnSpc>
              <a:buFont typeface="Arial" panose="020B0604020202020204" pitchFamily="34" charset="0"/>
              <a:buChar char="•"/>
            </a:pPr>
            <a:r>
              <a:rPr lang="en-US" altLang="zh-CN" dirty="0"/>
              <a:t>A Hierarchical Neural Autoencoder for Paragraphs and Documents</a:t>
            </a:r>
          </a:p>
          <a:p>
            <a:pPr marL="742950" lvl="1" indent="-285750">
              <a:lnSpc>
                <a:spcPct val="150000"/>
              </a:lnSpc>
              <a:buFont typeface="Arial" panose="020B0604020202020204" pitchFamily="34" charset="0"/>
              <a:buChar char="•"/>
            </a:pPr>
            <a:r>
              <a:rPr lang="en-US" altLang="zh-CN" dirty="0"/>
              <a:t>Generating High-Quality and Informative Conversation Responses with Sequence-to-Sequence Models</a:t>
            </a:r>
          </a:p>
          <a:p>
            <a:pPr marL="285750" indent="-285750">
              <a:lnSpc>
                <a:spcPct val="150000"/>
              </a:lnSpc>
              <a:buFont typeface="Arial" panose="020B0604020202020204" pitchFamily="34" charset="0"/>
              <a:buChar char="•"/>
            </a:pPr>
            <a:r>
              <a:rPr lang="zh-CN" altLang="en-US" dirty="0">
                <a:cs typeface="+mn-ea"/>
                <a:sym typeface="+mn-lt"/>
              </a:rPr>
              <a:t>将外部知识纳入生成模型（特别是常识故事生成）</a:t>
            </a:r>
            <a:endParaRPr lang="en-US" altLang="zh-CN" dirty="0">
              <a:cs typeface="+mn-ea"/>
              <a:sym typeface="+mn-lt"/>
            </a:endParaRPr>
          </a:p>
          <a:p>
            <a:pPr marL="285750" indent="-285750">
              <a:lnSpc>
                <a:spcPct val="150000"/>
              </a:lnSpc>
              <a:buFont typeface="Arial" panose="020B0604020202020204" pitchFamily="34" charset="0"/>
              <a:buChar char="•"/>
            </a:pPr>
            <a:r>
              <a:rPr lang="zh-CN" altLang="en-US" dirty="0">
                <a:cs typeface="+mn-ea"/>
                <a:sym typeface="+mn-lt"/>
              </a:rPr>
              <a:t>减轻语义重复等潜在问题</a:t>
            </a:r>
            <a:endParaRPr lang="en-US" altLang="zh-CN" dirty="0">
              <a:cs typeface="+mn-ea"/>
              <a:sym typeface="+mn-lt"/>
            </a:endParaRPr>
          </a:p>
          <a:p>
            <a:pPr marL="285750" indent="-285750">
              <a:lnSpc>
                <a:spcPct val="150000"/>
              </a:lnSpc>
              <a:buFont typeface="Arial" panose="020B0604020202020204" pitchFamily="34" charset="0"/>
              <a:buChar char="•"/>
            </a:pPr>
            <a:endParaRPr lang="en-US" altLang="zh-CN" dirty="0">
              <a:cs typeface="+mn-ea"/>
              <a:sym typeface="+mn-lt"/>
            </a:endParaRPr>
          </a:p>
          <a:p>
            <a:pPr>
              <a:lnSpc>
                <a:spcPct val="200000"/>
              </a:lnSpc>
            </a:pPr>
            <a:r>
              <a:rPr lang="en-US" altLang="zh-CN" sz="2000" b="1" dirty="0">
                <a:cs typeface="+mn-ea"/>
                <a:sym typeface="+mn-lt"/>
              </a:rPr>
              <a:t>High-Level </a:t>
            </a:r>
            <a:r>
              <a:rPr lang="en-US" altLang="zh-CN" sz="2000" b="1" dirty="0" err="1">
                <a:cs typeface="+mn-ea"/>
                <a:sym typeface="+mn-lt"/>
              </a:rPr>
              <a:t>Lanuage</a:t>
            </a:r>
            <a:r>
              <a:rPr lang="en-US" altLang="zh-CN" sz="2000" b="1" dirty="0">
                <a:cs typeface="+mn-ea"/>
                <a:sym typeface="+mn-lt"/>
              </a:rPr>
              <a:t> Representation</a:t>
            </a:r>
          </a:p>
          <a:p>
            <a:pPr marL="285750" indent="-285750">
              <a:lnSpc>
                <a:spcPct val="200000"/>
              </a:lnSpc>
              <a:buFont typeface="Arial" panose="020B0604020202020204" pitchFamily="34" charset="0"/>
              <a:buChar char="•"/>
            </a:pPr>
            <a:r>
              <a:rPr lang="zh-CN" altLang="en-US" dirty="0">
                <a:cs typeface="+mn-ea"/>
                <a:sym typeface="+mn-lt"/>
              </a:rPr>
              <a:t>通过重建其近邻的句子去学习句子的表示</a:t>
            </a:r>
            <a:endParaRPr lang="en-US" altLang="zh-CN" dirty="0">
              <a:cs typeface="+mn-ea"/>
              <a:sym typeface="+mn-lt"/>
            </a:endParaRPr>
          </a:p>
          <a:p>
            <a:pPr marL="742950" lvl="1" indent="-285750">
              <a:lnSpc>
                <a:spcPct val="200000"/>
              </a:lnSpc>
              <a:buFont typeface="Arial" panose="020B0604020202020204" pitchFamily="34" charset="0"/>
              <a:buChar char="•"/>
            </a:pPr>
            <a:r>
              <a:rPr lang="en-US" altLang="zh-CN" dirty="0">
                <a:cs typeface="+mn-ea"/>
                <a:sym typeface="+mn-lt"/>
              </a:rPr>
              <a:t>Skip-Thought vectors</a:t>
            </a:r>
            <a:r>
              <a:rPr lang="zh-CN" altLang="en-US" dirty="0">
                <a:cs typeface="+mn-ea"/>
                <a:sym typeface="+mn-lt"/>
              </a:rPr>
              <a:t>、</a:t>
            </a:r>
            <a:r>
              <a:rPr lang="en-US" altLang="zh-CN" dirty="0">
                <a:cs typeface="+mn-ea"/>
                <a:sym typeface="+mn-lt"/>
              </a:rPr>
              <a:t>HLSTM</a:t>
            </a:r>
            <a:r>
              <a:rPr lang="zh-CN" altLang="en-US" dirty="0">
                <a:cs typeface="+mn-ea"/>
                <a:sym typeface="+mn-lt"/>
              </a:rPr>
              <a:t>、</a:t>
            </a:r>
            <a:r>
              <a:rPr lang="en-US" altLang="zh-CN" dirty="0" err="1">
                <a:cs typeface="+mn-ea"/>
                <a:sym typeface="+mn-lt"/>
              </a:rPr>
              <a:t>SentenceBERT</a:t>
            </a:r>
            <a:r>
              <a:rPr lang="zh-CN" altLang="en-US" dirty="0">
                <a:cs typeface="+mn-ea"/>
                <a:sym typeface="+mn-lt"/>
              </a:rPr>
              <a:t>、</a:t>
            </a:r>
            <a:r>
              <a:rPr lang="en-US" altLang="zh-CN" dirty="0">
                <a:cs typeface="+mn-ea"/>
                <a:sym typeface="+mn-lt"/>
              </a:rPr>
              <a:t>CONPONO</a:t>
            </a:r>
            <a:r>
              <a:rPr lang="zh-CN" altLang="en-US" dirty="0">
                <a:cs typeface="+mn-ea"/>
                <a:sym typeface="+mn-lt"/>
              </a:rPr>
              <a:t>、</a:t>
            </a:r>
            <a:r>
              <a:rPr lang="en-US" altLang="zh-CN" dirty="0">
                <a:cs typeface="+mn-ea"/>
                <a:sym typeface="+mn-lt"/>
              </a:rPr>
              <a:t>SLM</a:t>
            </a:r>
          </a:p>
        </p:txBody>
      </p:sp>
    </p:spTree>
    <p:custDataLst>
      <p:tags r:id="rId1"/>
    </p:custDataLst>
    <p:extLst>
      <p:ext uri="{BB962C8B-B14F-4D97-AF65-F5344CB8AC3E}">
        <p14:creationId xmlns:p14="http://schemas.microsoft.com/office/powerpoint/2010/main" val="3588961307"/>
      </p:ext>
    </p:extLst>
  </p:cSld>
  <p:clrMapOvr>
    <a:masterClrMapping/>
  </p:clrMapOvr>
  <mc:AlternateContent xmlns:mc="http://schemas.openxmlformats.org/markup-compatibility/2006" xmlns:p14="http://schemas.microsoft.com/office/powerpoint/2010/main">
    <mc:Choice Requires="p14">
      <p:transition spd="slow" p14:dur="1200" advTm="6379">
        <p14:prism/>
      </p:transition>
    </mc:Choice>
    <mc:Fallback xmlns="">
      <p:transition spd="slow" advTm="63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9" name="组合 18">
            <a:extLst>
              <a:ext uri="{FF2B5EF4-FFF2-40B4-BE49-F238E27FC236}">
                <a16:creationId xmlns:a16="http://schemas.microsoft.com/office/drawing/2014/main" id="{337C2027-1294-4BD5-9AFD-B1E7476881DF}"/>
              </a:ext>
            </a:extLst>
          </p:cNvPr>
          <p:cNvGrpSpPr/>
          <p:nvPr/>
        </p:nvGrpSpPr>
        <p:grpSpPr>
          <a:xfrm>
            <a:off x="918119" y="2074291"/>
            <a:ext cx="3253831" cy="3088254"/>
            <a:chOff x="918118" y="2074291"/>
            <a:chExt cx="3253831" cy="3088254"/>
          </a:xfrm>
        </p:grpSpPr>
        <p:sp>
          <p:nvSpPr>
            <p:cNvPr id="10" name="矩形 9">
              <a:extLst>
                <a:ext uri="{FF2B5EF4-FFF2-40B4-BE49-F238E27FC236}">
                  <a16:creationId xmlns:a16="http://schemas.microsoft.com/office/drawing/2014/main" id="{30E1EFB3-70B9-466F-B113-D3257691EDEA}"/>
                </a:ext>
              </a:extLst>
            </p:cNvPr>
            <p:cNvSpPr/>
            <p:nvPr/>
          </p:nvSpPr>
          <p:spPr>
            <a:xfrm>
              <a:off x="918118" y="2074291"/>
              <a:ext cx="3253831" cy="3088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B90618F1-0E6F-469A-B180-EE41686236BC}"/>
                </a:ext>
              </a:extLst>
            </p:cNvPr>
            <p:cNvSpPr txBox="1"/>
            <p:nvPr/>
          </p:nvSpPr>
          <p:spPr>
            <a:xfrm>
              <a:off x="1604891" y="2708685"/>
              <a:ext cx="2175306" cy="1862048"/>
            </a:xfrm>
            <a:prstGeom prst="rect">
              <a:avLst/>
            </a:prstGeom>
            <a:noFill/>
          </p:spPr>
          <p:txBody>
            <a:bodyPr wrap="square" rtlCol="0">
              <a:spAutoFit/>
            </a:bodyPr>
            <a:lstStyle/>
            <a:p>
              <a:r>
                <a:rPr lang="en-US" altLang="zh-CN" sz="11500" i="1" dirty="0">
                  <a:cs typeface="+mn-ea"/>
                  <a:sym typeface="+mn-lt"/>
                </a:rPr>
                <a:t>03</a:t>
              </a:r>
              <a:endParaRPr lang="zh-CN" altLang="en-US" sz="11500" i="1" dirty="0">
                <a:cs typeface="+mn-ea"/>
                <a:sym typeface="+mn-lt"/>
              </a:endParaRPr>
            </a:p>
          </p:txBody>
        </p:sp>
      </p:grpSp>
      <p:sp>
        <p:nvSpPr>
          <p:cNvPr id="12" name="矩形 11">
            <a:extLst>
              <a:ext uri="{FF2B5EF4-FFF2-40B4-BE49-F238E27FC236}">
                <a16:creationId xmlns:a16="http://schemas.microsoft.com/office/drawing/2014/main" id="{C3583783-6B5E-46B5-A1F0-9B2AEF870258}"/>
              </a:ext>
            </a:extLst>
          </p:cNvPr>
          <p:cNvSpPr/>
          <p:nvPr/>
        </p:nvSpPr>
        <p:spPr>
          <a:xfrm>
            <a:off x="5497919" y="3031854"/>
            <a:ext cx="4768148" cy="923330"/>
          </a:xfrm>
          <a:prstGeom prst="rect">
            <a:avLst/>
          </a:prstGeom>
        </p:spPr>
        <p:txBody>
          <a:bodyPr wrap="square">
            <a:spAutoFit/>
          </a:bodyPr>
          <a:lstStyle/>
          <a:p>
            <a:r>
              <a:rPr lang="en-US" altLang="zh-CN" sz="5400" dirty="0">
                <a:cs typeface="+mn-ea"/>
                <a:sym typeface="+mn-lt"/>
              </a:rPr>
              <a:t>Methodology</a:t>
            </a:r>
            <a:endParaRPr lang="zh-CN" altLang="en-US" sz="5400" dirty="0">
              <a:cs typeface="+mn-ea"/>
              <a:sym typeface="+mn-lt"/>
            </a:endParaRPr>
          </a:p>
        </p:txBody>
      </p:sp>
      <p:grpSp>
        <p:nvGrpSpPr>
          <p:cNvPr id="14" name="组合 13">
            <a:extLst>
              <a:ext uri="{FF2B5EF4-FFF2-40B4-BE49-F238E27FC236}">
                <a16:creationId xmlns:a16="http://schemas.microsoft.com/office/drawing/2014/main" id="{482BBE96-69A7-4A76-A932-88E53D18A9C8}"/>
              </a:ext>
            </a:extLst>
          </p:cNvPr>
          <p:cNvGrpSpPr/>
          <p:nvPr/>
        </p:nvGrpSpPr>
        <p:grpSpPr>
          <a:xfrm>
            <a:off x="10657819" y="2644915"/>
            <a:ext cx="555708" cy="1855199"/>
            <a:chOff x="9448800" y="2089837"/>
            <a:chExt cx="1428750" cy="2731515"/>
          </a:xfrm>
        </p:grpSpPr>
        <p:cxnSp>
          <p:nvCxnSpPr>
            <p:cNvPr id="15" name="直接连接符 14">
              <a:extLst>
                <a:ext uri="{FF2B5EF4-FFF2-40B4-BE49-F238E27FC236}">
                  <a16:creationId xmlns:a16="http://schemas.microsoft.com/office/drawing/2014/main" id="{432751E4-025E-4109-93A3-83F164638D8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ED24C1D-1D00-4BE8-B461-2ECAD67BF1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03476024"/>
      </p:ext>
    </p:extLst>
  </p:cSld>
  <p:clrMapOvr>
    <a:masterClrMapping/>
  </p:clrMapOvr>
  <mc:AlternateContent xmlns:mc="http://schemas.openxmlformats.org/markup-compatibility/2006" xmlns:p14="http://schemas.microsoft.com/office/powerpoint/2010/main">
    <mc:Choice Requires="p14">
      <p:transition spd="slow" p14:dur="1400" advTm="4211">
        <p14:ripple/>
      </p:transition>
    </mc:Choice>
    <mc:Fallback xmlns="">
      <p:transition spd="slow" advTm="421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4A38D2-21A9-450B-8EAC-A39DC475A7B4}"/>
              </a:ext>
            </a:extLst>
          </p:cNvPr>
          <p:cNvPicPr>
            <a:picLocks noChangeAspect="1"/>
          </p:cNvPicPr>
          <p:nvPr/>
        </p:nvPicPr>
        <p:blipFill>
          <a:blip r:embed="rId4"/>
          <a:stretch>
            <a:fillRect/>
          </a:stretch>
        </p:blipFill>
        <p:spPr>
          <a:xfrm>
            <a:off x="176580" y="214160"/>
            <a:ext cx="11838839" cy="4613302"/>
          </a:xfrm>
          <a:prstGeom prst="rect">
            <a:avLst/>
          </a:prstGeom>
        </p:spPr>
      </p:pic>
      <p:pic>
        <p:nvPicPr>
          <p:cNvPr id="9" name="图片 8">
            <a:extLst>
              <a:ext uri="{FF2B5EF4-FFF2-40B4-BE49-F238E27FC236}">
                <a16:creationId xmlns:a16="http://schemas.microsoft.com/office/drawing/2014/main" id="{98943857-BB40-4066-8F51-D949116AF288}"/>
              </a:ext>
            </a:extLst>
          </p:cNvPr>
          <p:cNvPicPr>
            <a:picLocks noChangeAspect="1"/>
          </p:cNvPicPr>
          <p:nvPr/>
        </p:nvPicPr>
        <p:blipFill>
          <a:blip r:embed="rId5"/>
          <a:stretch>
            <a:fillRect/>
          </a:stretch>
        </p:blipFill>
        <p:spPr>
          <a:xfrm>
            <a:off x="108142" y="4964238"/>
            <a:ext cx="3818226" cy="1679602"/>
          </a:xfrm>
          <a:prstGeom prst="rect">
            <a:avLst/>
          </a:prstGeom>
        </p:spPr>
      </p:pic>
      <p:pic>
        <p:nvPicPr>
          <p:cNvPr id="11" name="图片 10">
            <a:extLst>
              <a:ext uri="{FF2B5EF4-FFF2-40B4-BE49-F238E27FC236}">
                <a16:creationId xmlns:a16="http://schemas.microsoft.com/office/drawing/2014/main" id="{85B28DF1-EFBA-4A6E-B2CA-7D975DF1B485}"/>
              </a:ext>
            </a:extLst>
          </p:cNvPr>
          <p:cNvPicPr>
            <a:picLocks noChangeAspect="1"/>
          </p:cNvPicPr>
          <p:nvPr/>
        </p:nvPicPr>
        <p:blipFill>
          <a:blip r:embed="rId6"/>
          <a:stretch>
            <a:fillRect/>
          </a:stretch>
        </p:blipFill>
        <p:spPr>
          <a:xfrm>
            <a:off x="4019405" y="5070503"/>
            <a:ext cx="3850360" cy="1467071"/>
          </a:xfrm>
          <a:prstGeom prst="rect">
            <a:avLst/>
          </a:prstGeom>
        </p:spPr>
      </p:pic>
      <p:pic>
        <p:nvPicPr>
          <p:cNvPr id="13" name="图片 12">
            <a:extLst>
              <a:ext uri="{FF2B5EF4-FFF2-40B4-BE49-F238E27FC236}">
                <a16:creationId xmlns:a16="http://schemas.microsoft.com/office/drawing/2014/main" id="{4712E333-8F8F-4EB1-88BC-EA56A8FF74B2}"/>
              </a:ext>
            </a:extLst>
          </p:cNvPr>
          <p:cNvPicPr>
            <a:picLocks noChangeAspect="1"/>
          </p:cNvPicPr>
          <p:nvPr/>
        </p:nvPicPr>
        <p:blipFill>
          <a:blip r:embed="rId7"/>
          <a:stretch>
            <a:fillRect/>
          </a:stretch>
        </p:blipFill>
        <p:spPr>
          <a:xfrm>
            <a:off x="7963201" y="5070503"/>
            <a:ext cx="4120657" cy="1467071"/>
          </a:xfrm>
          <a:prstGeom prst="rect">
            <a:avLst/>
          </a:prstGeom>
        </p:spPr>
      </p:pic>
      <p:pic>
        <p:nvPicPr>
          <p:cNvPr id="6" name="图片 5">
            <a:extLst>
              <a:ext uri="{FF2B5EF4-FFF2-40B4-BE49-F238E27FC236}">
                <a16:creationId xmlns:a16="http://schemas.microsoft.com/office/drawing/2014/main" id="{4D8BA0B3-20D1-4DFE-BEFF-017DB3F995EB}"/>
              </a:ext>
            </a:extLst>
          </p:cNvPr>
          <p:cNvPicPr>
            <a:picLocks noChangeAspect="1"/>
          </p:cNvPicPr>
          <p:nvPr/>
        </p:nvPicPr>
        <p:blipFill>
          <a:blip r:embed="rId8"/>
          <a:stretch>
            <a:fillRect/>
          </a:stretch>
        </p:blipFill>
        <p:spPr>
          <a:xfrm>
            <a:off x="4383421" y="4632990"/>
            <a:ext cx="4408212" cy="403806"/>
          </a:xfrm>
          <a:prstGeom prst="rect">
            <a:avLst/>
          </a:prstGeom>
        </p:spPr>
      </p:pic>
    </p:spTree>
    <p:custDataLst>
      <p:tags r:id="rId1"/>
    </p:custDataLst>
    <p:extLst>
      <p:ext uri="{BB962C8B-B14F-4D97-AF65-F5344CB8AC3E}">
        <p14:creationId xmlns:p14="http://schemas.microsoft.com/office/powerpoint/2010/main" val="3716732616"/>
      </p:ext>
    </p:extLst>
  </p:cSld>
  <p:clrMapOvr>
    <a:masterClrMapping/>
  </p:clrMapOvr>
  <mc:AlternateContent xmlns:mc="http://schemas.openxmlformats.org/markup-compatibility/2006" xmlns:p14="http://schemas.microsoft.com/office/powerpoint/2010/main">
    <mc:Choice Requires="p14">
      <p:transition spd="slow" p14:dur="1200" advTm="6379">
        <p14:prism/>
      </p:transition>
    </mc:Choice>
    <mc:Fallback xmlns="">
      <p:transition spd="slow" advTm="6379">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3|0.9|0.7|0.9|0.7|0.7|1|0.9"/>
</p:tagLst>
</file>

<file path=ppt/tags/tag10.xml><?xml version="1.0" encoding="utf-8"?>
<p:tagLst xmlns:a="http://schemas.openxmlformats.org/drawingml/2006/main" xmlns:r="http://schemas.openxmlformats.org/officeDocument/2006/relationships" xmlns:p="http://schemas.openxmlformats.org/presentationml/2006/main">
  <p:tag name="TIMING" val="|0.2|0.8|0.6|0.7|0.7|0.7|0.8|0.7"/>
</p:tagLst>
</file>

<file path=ppt/tags/tag11.xml><?xml version="1.0" encoding="utf-8"?>
<p:tagLst xmlns:a="http://schemas.openxmlformats.org/drawingml/2006/main" xmlns:r="http://schemas.openxmlformats.org/officeDocument/2006/relationships" xmlns:p="http://schemas.openxmlformats.org/presentationml/2006/main">
  <p:tag name="TIMING" val="|0.3|0.7|0.7|0.7|0.8"/>
</p:tagLst>
</file>

<file path=ppt/tags/tag12.xml><?xml version="1.0" encoding="utf-8"?>
<p:tagLst xmlns:a="http://schemas.openxmlformats.org/drawingml/2006/main" xmlns:r="http://schemas.openxmlformats.org/officeDocument/2006/relationships" xmlns:p="http://schemas.openxmlformats.org/presentationml/2006/main">
  <p:tag name="TIMING" val="|0|0.7|0.7|0.8|1.3"/>
</p:tagLst>
</file>

<file path=ppt/tags/tag13.xml><?xml version="1.0" encoding="utf-8"?>
<p:tagLst xmlns:a="http://schemas.openxmlformats.org/drawingml/2006/main" xmlns:r="http://schemas.openxmlformats.org/officeDocument/2006/relationships" xmlns:p="http://schemas.openxmlformats.org/presentationml/2006/main">
  <p:tag name="TIMING" val="|0|0.7|0.7|0.8|1.3"/>
</p:tagLst>
</file>

<file path=ppt/tags/tag14.xml><?xml version="1.0" encoding="utf-8"?>
<p:tagLst xmlns:a="http://schemas.openxmlformats.org/drawingml/2006/main" xmlns:r="http://schemas.openxmlformats.org/officeDocument/2006/relationships" xmlns:p="http://schemas.openxmlformats.org/presentationml/2006/main">
  <p:tag name="TIMING" val="|0.6|0.7|0.7|0.7|0.9|0.8"/>
</p:tagLst>
</file>

<file path=ppt/tags/tag2.xml><?xml version="1.0" encoding="utf-8"?>
<p:tagLst xmlns:a="http://schemas.openxmlformats.org/drawingml/2006/main" xmlns:r="http://schemas.openxmlformats.org/officeDocument/2006/relationships" xmlns:p="http://schemas.openxmlformats.org/presentationml/2006/main">
  <p:tag name="TIMING" val="|0.3|0.8|0.7|0.8|1|0.7|0.7|0.8|0.8"/>
</p:tagLst>
</file>

<file path=ppt/tags/tag3.xml><?xml version="1.0" encoding="utf-8"?>
<p:tagLst xmlns:a="http://schemas.openxmlformats.org/drawingml/2006/main" xmlns:r="http://schemas.openxmlformats.org/officeDocument/2006/relationships" xmlns:p="http://schemas.openxmlformats.org/presentationml/2006/main">
  <p:tag name="TIMING" val="|0.3|0.7|0.7|0.7|0.8"/>
</p:tagLst>
</file>

<file path=ppt/tags/tag4.xml><?xml version="1.0" encoding="utf-8"?>
<p:tagLst xmlns:a="http://schemas.openxmlformats.org/drawingml/2006/main" xmlns:r="http://schemas.openxmlformats.org/officeDocument/2006/relationships" xmlns:p="http://schemas.openxmlformats.org/presentationml/2006/main">
  <p:tag name="TIMING" val="|0.2|0.8|0.6|0.7|0.7|0.7|0.8|0.7"/>
</p:tagLst>
</file>

<file path=ppt/tags/tag5.xml><?xml version="1.0" encoding="utf-8"?>
<p:tagLst xmlns:a="http://schemas.openxmlformats.org/drawingml/2006/main" xmlns:r="http://schemas.openxmlformats.org/officeDocument/2006/relationships" xmlns:p="http://schemas.openxmlformats.org/presentationml/2006/main">
  <p:tag name="TIMING" val="|0.2|0.8|0.6|0.7|0.7|0.7|0.8|0.7"/>
</p:tagLst>
</file>

<file path=ppt/tags/tag6.xml><?xml version="1.0" encoding="utf-8"?>
<p:tagLst xmlns:a="http://schemas.openxmlformats.org/drawingml/2006/main" xmlns:r="http://schemas.openxmlformats.org/officeDocument/2006/relationships" xmlns:p="http://schemas.openxmlformats.org/presentationml/2006/main">
  <p:tag name="TIMING" val="|0.3|0.7|0.7|0.7|0.8"/>
</p:tagLst>
</file>

<file path=ppt/tags/tag7.xml><?xml version="1.0" encoding="utf-8"?>
<p:tagLst xmlns:a="http://schemas.openxmlformats.org/drawingml/2006/main" xmlns:r="http://schemas.openxmlformats.org/officeDocument/2006/relationships" xmlns:p="http://schemas.openxmlformats.org/presentationml/2006/main">
  <p:tag name="TIMING" val="|0.2|0.8|0.6|0.7|0.7|0.7|0.8|0.7"/>
</p:tagLst>
</file>

<file path=ppt/tags/tag8.xml><?xml version="1.0" encoding="utf-8"?>
<p:tagLst xmlns:a="http://schemas.openxmlformats.org/drawingml/2006/main" xmlns:r="http://schemas.openxmlformats.org/officeDocument/2006/relationships" xmlns:p="http://schemas.openxmlformats.org/presentationml/2006/main">
  <p:tag name="TIMING" val="|0.3|0.7|0.7|0.7|0.8"/>
</p:tagLst>
</file>

<file path=ppt/tags/tag9.xml><?xml version="1.0" encoding="utf-8"?>
<p:tagLst xmlns:a="http://schemas.openxmlformats.org/drawingml/2006/main" xmlns:r="http://schemas.openxmlformats.org/officeDocument/2006/relationships" xmlns:p="http://schemas.openxmlformats.org/presentationml/2006/main">
  <p:tag name="TIMING" val="|0.2|0.8|0.6|0.7|0.7|0.7|0.8|0.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lvvoqjl">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2118</Words>
  <Application>Microsoft Office PowerPoint</Application>
  <PresentationFormat>宽屏</PresentationFormat>
  <Paragraphs>115</Paragraphs>
  <Slides>14</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-apple-system</vt:lpstr>
      <vt:lpstr>KaTeX_Main</vt:lpstr>
      <vt:lpstr>等线</vt:lpstr>
      <vt:lpstr>方正正黑简体</vt:lpstr>
      <vt:lpstr>微软雅黑</vt:lpstr>
      <vt:lpstr>Arial</vt:lpstr>
      <vt:lpstr>Calibri</vt:lpstr>
      <vt:lpstr>Cambria Math</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黑色极简</dc:title>
  <dc:creator>第一PPT</dc:creator>
  <cp:keywords>www.1ppt.com</cp:keywords>
  <dc:description>www.1ppt.com</dc:description>
  <cp:lastModifiedBy>NeysaBan</cp:lastModifiedBy>
  <cp:revision>34</cp:revision>
  <dcterms:created xsi:type="dcterms:W3CDTF">2020-12-15T09:58:26Z</dcterms:created>
  <dcterms:modified xsi:type="dcterms:W3CDTF">2021-12-15T10:53:21Z</dcterms:modified>
</cp:coreProperties>
</file>