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9" r:id="rId2"/>
    <p:sldId id="1189" r:id="rId3"/>
    <p:sldId id="1190" r:id="rId4"/>
    <p:sldId id="1191" r:id="rId5"/>
    <p:sldId id="1192" r:id="rId6"/>
    <p:sldId id="1193" r:id="rId7"/>
    <p:sldId id="1194" r:id="rId8"/>
    <p:sldId id="1195" r:id="rId9"/>
    <p:sldId id="1196" r:id="rId10"/>
    <p:sldId id="1197" r:id="rId11"/>
    <p:sldId id="1198" r:id="rId12"/>
    <p:sldId id="1199" r:id="rId13"/>
    <p:sldId id="1200" r:id="rId14"/>
    <p:sldId id="1201" r:id="rId15"/>
    <p:sldId id="1202" r:id="rId16"/>
    <p:sldId id="1203" r:id="rId17"/>
    <p:sldId id="1204" r:id="rId18"/>
    <p:sldId id="7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60" autoAdjust="0"/>
  </p:normalViewPr>
  <p:slideViewPr>
    <p:cSldViewPr snapToGrid="0">
      <p:cViewPr varScale="1">
        <p:scale>
          <a:sx n="93" d="100"/>
          <a:sy n="93" d="100"/>
        </p:scale>
        <p:origin x="15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62A22-EB74-414C-815C-1A58A81A671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CDA6E-E466-453B-940E-2DAF30B9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07914673#ref_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search?q=%E7%9F%A5%E8%AF%86%E5%9B%BE%E8%B0%B1&amp;search_source=Entity&amp;hybrid_search_source=Entity&amp;hybrid_search_extra=%7B%22sourceType%22%3A%22article%22%2C%22sourceId%22%3A107914673%7D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将每一个实体表示为一个复杂的向量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，每一个关系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也被表示为一个复杂的向量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，一个已声明事实（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s,r,o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）的分数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TComplEx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用时间扩展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每一个时间戳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也被表示为一个复杂的向量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对于一个已声明的事实（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s,r,o,t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TComplEx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评分函数为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TNTComplEx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使用关系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的两种表示形式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，对时间敏感和对时间不敏感两种相加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TimePlex</a:t>
            </a:r>
            <a:r>
              <a:rPr lang="zh-CN" alt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对每一个关系</a:t>
            </a:r>
            <a:r>
              <a:rPr lang="en-US" altLang="zh-CN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CN" alt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使用三种表示，将元组（</a:t>
            </a:r>
            <a:r>
              <a:rPr lang="en-US" altLang="zh-CN" sz="12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s,r,o,t</a:t>
            </a:r>
            <a:r>
              <a:rPr lang="zh-CN" alt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）基本分数写为。</a:t>
            </a:r>
            <a:endParaRPr lang="en-US" altLang="zh-CN" sz="1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200" kern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基于复数的表示方法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以往工作的问题在于不能很好地处理非对称关系，因为实数向量之间的点积计算是具有交换性的，在知识库中非对称关系的比例远多于对称关系的比例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提出了一个基于复数表示的方法，因为复数之间的埃尔米特乘积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(Hermitian dot product)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是不具有交换性的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74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KG Embedding model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用来在时态知识图谱中对每一个实体和时间戳生成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用来生成问题的两个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问题中提到的的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entity/time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结合使用等式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的问题嵌入，得到实体和时间的预测分数向量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分数向量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起来，通过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得到答案概率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最后使用交叉熵损失对模型进行训练。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32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8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仅基于大型预训练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性能明显低于使用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嵌入（时间或非时间）进行增强的方法。可能是因为特定于我们的时态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嵌入有助于模型关注这些实体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时间戳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嵌入的方法中，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在所有指标上都表现最好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具有非时态嵌入，因此它在回答为时间的问题上的性能非常低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简单问题，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远远优于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。原因：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TComplEx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评分函数存在组合嵌入的诱导偏差，这与创建实体和时间嵌入时使用的函数相同，因此简单的问题很容易回答。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中需要训练的参数较少，而在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编码器中需要从头开始训练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通常需要大量不同的数据才能训练成功。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96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表显示了基于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嵌入的模型在不同类型推理中的性能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。正如上文所说，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简单推理问题（简单实体、简单时间）上表现出色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后问题似乎都是最具挑战性的，而最好的方法只有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0.288.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</a:t>
            </a:r>
            <a:r>
              <a:rPr lang="en-US" altLang="zh-CN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[7]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来说，首先对于每个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triple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，以预测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为例，我们将（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h,r,t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知识图谱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中的任意实体来代替，然后通过得分函数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来计算分数，这样我们可以得到一系列的分数，之后按照顺序将这些分数排列。然后，我们知道在上个排列中，排的越前越好。现在重点来了，我们去看每个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triple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中正确答案也就是真实的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到底能在上述序列中排多少位。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triple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正确答案是否排在序列的前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位，如果在的话就计数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。最终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排在前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总个数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Hit@m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400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显示了训练数据集尺寸大小对模型性能的影响。正如我们所看到的一样，对于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，将训练数据集的大小从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，可以稳定地提高其对简单和复杂推理类型问题的性能。在复杂推理的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中，这种效应有些存在，但在简单推理类型的问题中则不存在。我们假设这是因为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有更多可训练的参数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它有一个需要从头开始训练的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transformer——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只需要微调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和训练一些浅投影层。这些结果证实了我们的假设，即拥有一个大的、即使是合成的，数据集对于训练时态推理模型是有用的。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31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-replace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，使用时态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TComplex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）与非时态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）相比在性能上有了显著的提升。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CRONKGQA-CX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-replace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中，具有时序答案的问题的准确度都非常低（分别为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0.057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），这远远低于这些模型使用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TComplEx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时的准确度。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033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08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KGs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是一种多关系图，每个边都与一个持续时间关联。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可能包含一个事实，像（奥巴马，现任，美国总统），然而时序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也包含开始和结束的时间（奥巴马，就任，美国总统，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作为知识库来回答自然语言问题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答案通常是在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中的一个实体（节点）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下层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是一个时序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答案是实体或者持续时间。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可能需要复杂的时间推理。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中实体和关系的低维密集向量表示。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嵌入是将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实体、关系和时间戳嵌入到低维向量空间中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上问答收到了研究界的广泛关注，时序知识图谱中的问答系统是一个相对未勘测的领域，其中一个原因是缺乏广泛覆盖的数据集。解决？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作者提出了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CRONQUESTION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，目前已知的最大的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KGQA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创建这个数据集的时候必须包含三个主要的指导原则：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、相关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必须提供时间注释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、问题必须包含时间推理的元素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、标记实例的数量必须足够大，以便用来训练模型，而不仅仅用来评估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410k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要求时序推理的自然语言问题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03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有了这个新数据集之后，发现各种最先进的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KGQA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方法远远达不到预期的效果，如何解决？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作者提出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CRONKGQA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，利用最新的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KG Embeddings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的解决方案。实现了优于所有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的解决方案，它利用了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35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KGQA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数据集比较，目前已经存在这么多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KGQA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SimpleQuestion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只能够提取单一的事实来回答问题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MetaQA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WebQuestion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可以多跳推理，但必须穿过多条边才能得出答案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ComplexWebQuestion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包含多跳和连接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比较类型的问题。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这些都不是针对时间推理的，它们所基于的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都是非时态的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TempQuestions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是专门针对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QA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KGQA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数据集，但是他所基于的知识图谱不是时间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，并且问题比较少，只包含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个问题，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年之后未更新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14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TEQUILA</a:t>
            </a:r>
            <a:r>
              <a:rPr kumimoji="1" lang="zh-CN" altLang="en-US" sz="1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是一个专门针对时序</a:t>
            </a:r>
            <a:r>
              <a:rPr kumimoji="1" lang="en-US" altLang="zh-CN" sz="1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KGQA</a:t>
            </a:r>
            <a:r>
              <a:rPr kumimoji="1" lang="zh-CN" altLang="en-US" sz="1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的一个方法</a:t>
            </a:r>
            <a:endParaRPr kumimoji="1" lang="en-US" altLang="zh-CN" sz="12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200" b="1" kern="1200" dirty="0">
                <a:solidFill>
                  <a:srgbClr val="2E67C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它可以把问题分为两个部分，非时序子问题</a:t>
            </a:r>
            <a:r>
              <a:rPr kumimoji="1" lang="en-US" altLang="zh-CN" sz="1200" b="1" kern="1200" dirty="0">
                <a:solidFill>
                  <a:srgbClr val="2E67C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1" lang="zh-CN" altLang="en-US" sz="1200" b="1" kern="1200" dirty="0">
                <a:solidFill>
                  <a:srgbClr val="2E67C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时序约束，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然后使用任何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KGQA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引擎检索子问题的答案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使用时间间隔上的约束推理来计算对整个问题的完整答案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5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知识图谱主要由两个部分组成，带有时序注释的知识图谱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一组需要时态推理的自然语言问题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07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数据集中不同推理类型和不同答案类型的问题数量。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将问题分为简答推理和复杂推理问题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简单推理：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这些问题需要回答一个事实，答案可以是一个实体或者时间实例。谁是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年的美国总统？（奥巴马，担任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美国总统，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复杂推理：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这些问题要求多个事实来回答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谁是美国的第一任总统？这需要对与实体“美国总统”有关的多个事实进行推理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91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E309A-4322-476B-A516-5AB949DD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1F03B-4528-405C-8789-63E033060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B17DE-93EC-41D3-A9B4-53C97BDC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0B759-E588-40F9-AFB6-D76084C9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7247D-0C60-4A53-8E16-39672E9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7BCA-DD6A-4FA4-84AE-072FFB6F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F7BB4-6D37-4EE3-8AC1-3D7DF22B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72EB3-EBCA-4B30-A241-42CF46BF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5C903-3FB3-477D-9F45-12DD6167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2D9D1-94BD-407E-BCB0-DE7AA92F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204FC-34B7-4B22-8274-3296F86EF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2AB62-47E9-4210-9327-8A012B4FA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01A05-2054-4EC8-ADCF-CC0E8484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7B8C5-22C0-4877-9888-5FE9E086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C067E-893A-4E82-85A2-E80F3C7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0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55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22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466F-D4B1-47AF-8497-A9D7D18C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CDD7A-D0F6-4B3B-9732-448574DB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54F3-147F-4B32-ACB1-B0BAF29D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51B4D-D5A2-4AB1-BC42-02557C0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DBE03-7E1B-4F19-9183-E6459F69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3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67EDF-734B-4702-A591-2044F77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8FBFC-9371-4151-B693-AD86AC6B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11583-0AA2-47AB-9050-1C87072A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0EDA7-9399-43CF-B428-0D715CF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B31CC-BB22-4193-8F50-757BBBD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3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E6364-6F7F-4B3A-9C81-663AA33B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847D4-4A2D-4481-B474-21637E02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4E4A2-D09A-4DA1-BDED-5A07EF66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0E256F-60B7-4E38-A436-B579C1A6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2045E-E435-48CE-A7D3-7CC19293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32E31-D520-4B37-8DE0-21B1FA7D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C8EDD-42C5-49C3-9328-5F1B9273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FC411-6A6C-451E-8C5A-A62B2AB5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994AF-FBF0-43CD-9D83-1E8892CBB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6EDBB-9C77-42EA-98AA-D6EDE410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AFBFC6-CE23-4ECC-B40B-7E40BD13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F72F4-7103-413A-9BF0-FF8B1CDC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E50017-237A-4D69-96C7-289C5A4E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DA0507-7F0B-400E-87BC-19E9EAA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A159E-65D5-452B-8020-F3808A5F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6FC2C-940B-41AE-A522-3A69349C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C0DFB-A526-46E5-8A5D-A56A6E4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61224-AD51-4920-9435-82B779D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D68D0-76F9-4798-BAD9-C6923EB0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64D59D-0AA7-4203-974E-240D9EA6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0D258-FE08-42D2-9273-F8A64A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1409-3668-43C9-8F56-3EFA6D3B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A4722-8265-4A03-8D98-D5B52720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10843-F526-4A6A-A434-F3BB1DE6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5C2E2-0EBF-4F10-8D0E-20B6B721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60EC6-DD0A-473E-981A-E2767478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8360E-DFCD-480B-8B06-D61263C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2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6334-6BD2-4F81-87F8-858A99B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0CF4EB-DD18-48F9-9F18-308051A3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46E3EC-6673-410A-9AF1-87BD01A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5C573-D91B-48B3-871F-5257FBB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E5216-3F20-44E8-BD88-78F2BF91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F27C7-A361-4C67-84DA-E5CF7D2B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CC7E3-1729-4760-BB11-C534C4FE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2F9D1-81CD-45ED-A2FE-1F5CCF5F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78421-44B9-4613-B39C-695F7E2BF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F100-C2A7-41BF-974D-8B6BF36DC2D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86060-1FA7-45E3-958B-519FE178C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32DD-0B84-4064-84E8-81927A446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EAF6-654F-4396-A12D-14D976AC6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4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88219" y="6211867"/>
            <a:ext cx="884221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华东师范大学 计算机科学与技术学院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46585" y="5826050"/>
            <a:ext cx="5479025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ym typeface="微软雅黑" panose="020B0503020204020204" pitchFamily="34" charset="-122"/>
              </a:rPr>
              <a:t>51215901124  </a:t>
            </a:r>
            <a:r>
              <a:rPr lang="zh-CN" altLang="en-US" sz="2400" dirty="0">
                <a:sym typeface="微软雅黑" panose="020B0503020204020204" pitchFamily="34" charset="-122"/>
              </a:rPr>
              <a:t>马圣进   </a:t>
            </a:r>
            <a:r>
              <a:rPr lang="en-US" altLang="zh-CN" sz="2400" dirty="0">
                <a:sym typeface="微软雅黑" panose="020B0503020204020204" pitchFamily="34" charset="-122"/>
              </a:rPr>
              <a:t>21-</a:t>
            </a:r>
            <a:r>
              <a:rPr lang="zh-CN" altLang="en-US" sz="2400" dirty="0">
                <a:sym typeface="微软雅黑" panose="020B0503020204020204" pitchFamily="34" charset="-122"/>
              </a:rPr>
              <a:t>硕士</a:t>
            </a:r>
          </a:p>
        </p:txBody>
      </p:sp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61" y="4532883"/>
            <a:ext cx="1524000" cy="1524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8219" y="4756274"/>
            <a:ext cx="9571703" cy="107721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sym typeface="微软雅黑" panose="020B0503020204020204" pitchFamily="34" charset="-122"/>
              </a:rPr>
              <a:t>Question Answering Over Temporal Knowledge Graphs </a:t>
            </a:r>
            <a:endParaRPr lang="zh-CN" altLang="en-US" sz="32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D3500D-A3F3-43AE-A8C3-846FE91D6A12}"/>
              </a:ext>
            </a:extLst>
          </p:cNvPr>
          <p:cNvSpPr txBox="1"/>
          <p:nvPr/>
        </p:nvSpPr>
        <p:spPr>
          <a:xfrm>
            <a:off x="794829" y="1158023"/>
            <a:ext cx="11035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 Embeddings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523797-D093-44C9-BF1A-1DA61AED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744" y="2151986"/>
            <a:ext cx="5596172" cy="11122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2FD1A6-954E-4657-B849-975B93499839}"/>
              </a:ext>
            </a:extLst>
          </p:cNvPr>
          <p:cNvSpPr txBox="1"/>
          <p:nvPr/>
        </p:nvSpPr>
        <p:spPr>
          <a:xfrm>
            <a:off x="794829" y="3232299"/>
            <a:ext cx="1103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TComplEx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TNTComplEx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0A50B3-6922-419B-959A-1EF5CC948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144" y="3937501"/>
            <a:ext cx="5104350" cy="641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FC3F69-2612-4D3F-A3C2-6D1DA2B1C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144" y="4719748"/>
            <a:ext cx="4860806" cy="5323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6A68CB-D1DD-4BD8-B9B2-8B3679D96D36}"/>
              </a:ext>
            </a:extLst>
          </p:cNvPr>
          <p:cNvSpPr txBox="1"/>
          <p:nvPr/>
        </p:nvSpPr>
        <p:spPr>
          <a:xfrm>
            <a:off x="883435" y="5222923"/>
            <a:ext cx="1103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TimePlex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CEC2CA-928A-498E-9D78-5CF139EDA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267" y="5755297"/>
            <a:ext cx="5777642" cy="9541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7573D9-A200-4ED1-8840-79D3E2B3FB9C}"/>
              </a:ext>
            </a:extLst>
          </p:cNvPr>
          <p:cNvSpPr txBox="1"/>
          <p:nvPr/>
        </p:nvSpPr>
        <p:spPr>
          <a:xfrm>
            <a:off x="180000" y="108000"/>
            <a:ext cx="851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——Temporal KG Embeddings</a:t>
            </a:r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2679B7-DAC6-481B-B91A-F7CD8A72F2E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D9C4C26-48B4-4DFF-A2E2-4EF9E9DD8857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CCF75E-893B-428F-B5C8-24201998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9" y="569665"/>
            <a:ext cx="11210925" cy="533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4B9FD7-A9E8-42AF-B97F-772FF4FF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6" y="5145050"/>
            <a:ext cx="3695700" cy="438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0531E0-F4C9-4776-8427-0B4AC47CD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09" y="5866451"/>
            <a:ext cx="4124325" cy="4667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A05349B-EC80-48A3-94FB-D428ADA38A70}"/>
              </a:ext>
            </a:extLst>
          </p:cNvPr>
          <p:cNvSpPr txBox="1"/>
          <p:nvPr/>
        </p:nvSpPr>
        <p:spPr>
          <a:xfrm>
            <a:off x="180000" y="108000"/>
            <a:ext cx="851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——CRONKGQA</a:t>
            </a:r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EDB0D6-AAE5-4BA9-BB8F-088F3B094D3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72F298-1CF5-4375-9FBA-76DB78ED7E8D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E7F553-3D2C-4CF0-9FE5-03A4A7BCC69D}"/>
              </a:ext>
            </a:extLst>
          </p:cNvPr>
          <p:cNvSpPr txBox="1"/>
          <p:nvPr/>
        </p:nvSpPr>
        <p:spPr>
          <a:xfrm>
            <a:off x="731033" y="772136"/>
            <a:ext cx="11035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在这一部分，主要回答以下四个问题：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CRONKGQA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CRONQUESTION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任务上表现如何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、在特定的推理任务中，某些方法是否比其他方法表现得更好？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、训练数据集的大小（问题的数量）对模型的性能有多大的影响？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嵌入是否比非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嵌入具有任何优势？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51D736-943E-460E-B875-ED284E0157E5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5411E3-B011-4683-B271-AE6241B403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59BADC-1840-4C6D-82B1-AB98E3627DA2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E7F553-3D2C-4CF0-9FE5-03A4A7BCC69D}"/>
              </a:ext>
            </a:extLst>
          </p:cNvPr>
          <p:cNvSpPr txBox="1"/>
          <p:nvPr/>
        </p:nvSpPr>
        <p:spPr>
          <a:xfrm>
            <a:off x="731033" y="772136"/>
            <a:ext cx="1103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CRONKGQA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CRONQUESTION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任务上表现如何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1A0967-698B-43CC-93E8-44FA1E5D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023509"/>
            <a:ext cx="11153775" cy="3257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42D7E7-0035-4640-AE0C-D587D9180428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10E585-C2BC-4AE1-9998-D28868926AA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4F8B32-E634-449F-B721-D98C1E516E8C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E7F553-3D2C-4CF0-9FE5-03A4A7BCC69D}"/>
              </a:ext>
            </a:extLst>
          </p:cNvPr>
          <p:cNvSpPr txBox="1"/>
          <p:nvPr/>
        </p:nvSpPr>
        <p:spPr>
          <a:xfrm>
            <a:off x="731033" y="772136"/>
            <a:ext cx="1103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、在特定的推理任务中，某些方法是否比其他方法表现得更好？</a:t>
            </a: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C7B9FF-2B69-49B9-AC79-DEEB49D4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07" y="2455898"/>
            <a:ext cx="7534168" cy="20262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B8B7335-7808-4F10-9CC6-2D20EA653079}"/>
              </a:ext>
            </a:extLst>
          </p:cNvPr>
          <p:cNvSpPr/>
          <p:nvPr/>
        </p:nvSpPr>
        <p:spPr>
          <a:xfrm>
            <a:off x="2203184" y="4688610"/>
            <a:ext cx="7192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Hits@1 for different reasoning type questions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ACDA9-5F01-419B-BE02-7BE6E941F91B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2059F0-5F33-4020-9136-CD0B5EDB2C9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9C0F59-2FBD-4201-901A-956B46DDF6F5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E7F553-3D2C-4CF0-9FE5-03A4A7BCC69D}"/>
              </a:ext>
            </a:extLst>
          </p:cNvPr>
          <p:cNvSpPr txBox="1"/>
          <p:nvPr/>
        </p:nvSpPr>
        <p:spPr>
          <a:xfrm>
            <a:off x="731033" y="772136"/>
            <a:ext cx="1103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、训练数据集的大小（问题的数量）对模型的性能有多大的影响？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B7335-7808-4F10-9CC6-2D20EA653079}"/>
              </a:ext>
            </a:extLst>
          </p:cNvPr>
          <p:cNvSpPr/>
          <p:nvPr/>
        </p:nvSpPr>
        <p:spPr>
          <a:xfrm>
            <a:off x="1446199" y="5795893"/>
            <a:ext cx="10090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performance (hits@10) vs. training dataset size (percentage) for CRONKGQA and T-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-add. 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847D0C-6840-46BB-B8AB-882ECCF3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91" y="1267325"/>
            <a:ext cx="5391150" cy="4486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159836-C92E-46BB-A772-8DF59CC2FA3F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87361D-B458-480E-AF20-E8B3EB6454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9691367-66D2-4F63-827A-B3FF815E8B11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E7F553-3D2C-4CF0-9FE5-03A4A7BCC69D}"/>
              </a:ext>
            </a:extLst>
          </p:cNvPr>
          <p:cNvSpPr txBox="1"/>
          <p:nvPr/>
        </p:nvSpPr>
        <p:spPr>
          <a:xfrm>
            <a:off x="731033" y="772136"/>
            <a:ext cx="1103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嵌入是否比非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嵌入具有优势？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B7335-7808-4F10-9CC6-2D20EA653079}"/>
              </a:ext>
            </a:extLst>
          </p:cNvPr>
          <p:cNvSpPr/>
          <p:nvPr/>
        </p:nvSpPr>
        <p:spPr>
          <a:xfrm>
            <a:off x="1446199" y="5795893"/>
            <a:ext cx="10090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Hits@1 for CRONKGQA and T-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-replace using 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(CX) and 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TComplEx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(TCX) KG embeddings.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D8CC05-4BBE-45F5-8C32-076AB226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595" y="1980932"/>
            <a:ext cx="6704879" cy="32030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49505C-2049-4D62-A656-744758600AC1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3BE1ED-37DF-49DE-AF8A-FFF606A376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FF8952F-EE32-470E-81AA-D06C401CA2AA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7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E7F553-3D2C-4CF0-9FE5-03A4A7BCC69D}"/>
              </a:ext>
            </a:extLst>
          </p:cNvPr>
          <p:cNvSpPr txBox="1"/>
          <p:nvPr/>
        </p:nvSpPr>
        <p:spPr>
          <a:xfrm>
            <a:off x="573722" y="1085174"/>
            <a:ext cx="110356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、本文提出了一种新的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数据集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CRONQUESTIONS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，增加数据集的大小可以稳定的提高方法在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KGQA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任务中的性能。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、在新数据集上应用大型预训练的基于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方法，然后将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 Embedding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注入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。提出了一种新方法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CRONKGQA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，可以利用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 Embedding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KGQA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、思考：在涉及复杂推理问题上仍有很大的提升空间。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910F18-AE66-40CE-B8EC-A69C007420A6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总结与思考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7625F7C-3679-4AB9-A76C-207BB0D0E41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41738E-DECA-49F9-BD97-44FCA362A007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38599" y="5227007"/>
            <a:ext cx="452482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谢 谢 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5227007"/>
            <a:ext cx="1320800" cy="1236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890" y="3804920"/>
            <a:ext cx="11035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 KGQA </a:t>
            </a:r>
          </a:p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underlying KG is a Temporal KG.</a:t>
            </a:r>
          </a:p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answer is either an entity or time duration.</a:t>
            </a:r>
          </a:p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Complex temporal reasoning might be needed.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1890" y="1590040"/>
            <a:ext cx="10026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3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Temporal </a:t>
            </a:r>
            <a:r>
              <a:rPr kumimoji="1" lang="en-US" altLang="zh-CN" sz="3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Knowledge Graphs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regular knowledge graph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（奥巴马，现任，美国总统）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temporal knowledge graph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（奥巴马，现任，美国总统，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2008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2016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85E70-70FF-464A-ACB1-F58713B773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359626-60E6-4759-86B3-0E88DC42D7BC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890" y="3804920"/>
            <a:ext cx="11035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 </a:t>
            </a:r>
            <a:r>
              <a:rPr kumimoji="1" lang="en-US" altLang="zh-CN" sz="3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KG Embedding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Temporal KG embeddings are another upcoming area where entities, relations and timestamps in a temporal KG are embedded in a low-dimensional vector space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1890" y="1590040"/>
            <a:ext cx="10363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KG Embedding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KG Embeddings are low-dimensional dense vector representations of entities and relations in a KG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2AC240-50D8-46F3-B38E-A181C9CF934F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C98C10-ACA1-4057-BEA5-4BF7033DE1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F800F4F-A028-4893-8816-9E40CE89DA69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2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693" y="1056134"/>
            <a:ext cx="112386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Temporal KGQA develop limited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Why?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Lack of broad-coverage datasets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</a:p>
          <a:p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CRONQUESTION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(the largest known Temporal KGQA dataset)</a:t>
            </a: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There were three main guiding principles while creating this dataset: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The associated KG must provide temporal annotations.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Questions must involve an element of temporal reasoning.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number of labeled instances must be large enough that it can be used for training models, rather than for evaluation alone.</a:t>
            </a: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CRONQUESTION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125k Entities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328k Facts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410k natural language questions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）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991DDF-9E95-4273-B3D3-C513FEAD6608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63684D-67BE-475D-9E16-5D52DDA936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F6915C7-8DA3-4F11-A952-651E14DA09F6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1770" y="1462449"/>
            <a:ext cx="10026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Then , finding state-of-the-art KGQA methods fall far short of the desired performance on this new dataset  </a:t>
            </a:r>
          </a:p>
          <a:p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CRONKGQA</a:t>
            </a: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(a transformer-based solution that exploits recent advances in Temporal KG embeddings)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1C3A8A-F6B7-4340-9ACB-17FE6BC9681B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E6FEF6-4AA0-4753-9E18-422DD31429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A2AA6C-C882-4C76-8548-FEBDCEA8E9ED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1770" y="1462449"/>
            <a:ext cx="1002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Temporal QA data sets</a:t>
            </a:r>
          </a:p>
          <a:p>
            <a:endParaRPr 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AB9EA3-3692-41A2-9834-95468DD7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3" y="2437292"/>
            <a:ext cx="11153775" cy="2876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81CC8B-6F48-4974-A090-0D6F99092AB1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210E37-547E-4416-8AFD-8F116A3DEB9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BE0F0-CA28-4451-B728-D07394A1D956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1770" y="1462449"/>
            <a:ext cx="10026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Temporal QA algorithms</a:t>
            </a:r>
          </a:p>
          <a:p>
            <a:endParaRPr 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D3500D-A3F3-43AE-A8C3-846FE91D6A12}"/>
              </a:ext>
            </a:extLst>
          </p:cNvPr>
          <p:cNvSpPr txBox="1"/>
          <p:nvPr/>
        </p:nvSpPr>
        <p:spPr>
          <a:xfrm>
            <a:off x="1156335" y="2199403"/>
            <a:ext cx="1103566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Recent KGQA algorithms work with </a:t>
            </a:r>
            <a:r>
              <a:rPr lang="en-US" altLang="zh-CN" sz="2800" i="1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non-temporal KGs</a:t>
            </a:r>
          </a:p>
          <a:p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TEQUILA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one method aimed specifically at temporal KGQA.</a:t>
            </a: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TEQUILA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-&gt;non-temporal sub-questions + temporal constraints. </a:t>
            </a:r>
          </a:p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缺点：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、使用预先准备的模板进行分解，并假设实体具有时间约束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、是为非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设计的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DD1636-8775-4A26-9185-F71487F20687}"/>
              </a:ext>
            </a:extLst>
          </p:cNvPr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5A0EBD-D697-41B7-8622-BC5E420957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2BF081-69ED-48F5-BA45-A2B167D4FD76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1770" y="1462449"/>
            <a:ext cx="100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CRONQUESTIONS</a:t>
            </a:r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consists of two parts</a:t>
            </a:r>
          </a:p>
          <a:p>
            <a:r>
              <a:rPr kumimoji="1" lang="en-US" altLang="zh-CN" sz="2400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kumimoji="1" lang="zh-CN" altLang="en-US" sz="2400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 with temporal annotations + natural language questions requiring temporal reasoning.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D3500D-A3F3-43AE-A8C3-846FE91D6A12}"/>
              </a:ext>
            </a:extLst>
          </p:cNvPr>
          <p:cNvSpPr txBox="1"/>
          <p:nvPr/>
        </p:nvSpPr>
        <p:spPr>
          <a:xfrm>
            <a:off x="773564" y="2717895"/>
            <a:ext cx="11035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KG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提出的</a:t>
            </a:r>
            <a:r>
              <a:rPr lang="en-US" altLang="zh-CN" sz="2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WikiData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子集中获取所有带有时间注释的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事实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，删除了一些谓词，时间戳离散为年，最终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拥有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323k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个事实、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125k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个实体和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个关系。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但是会忽略很多重要事件，比如有事件实体二战，但不知道二战何时开始，何时结束，需要这些来回答，“二战期间谁是美国总统？”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</a:t>
            </a:r>
            <a:r>
              <a:rPr lang="en-US" altLang="zh-CN" sz="2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WikiData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提取具有“开始时间”和“结束时间”注释的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实体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，以事实的形式添加，最终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拥有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328k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个事实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207BF2-988A-42E2-B36D-D465C1D3E4AD}"/>
              </a:ext>
            </a:extLst>
          </p:cNvPr>
          <p:cNvSpPr txBox="1"/>
          <p:nvPr/>
        </p:nvSpPr>
        <p:spPr>
          <a:xfrm>
            <a:off x="180000" y="108000"/>
            <a:ext cx="1082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——CRONQUESTIONS: The new Temporal KGQA dataset</a:t>
            </a:r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9CF054-4480-4E06-87A6-56B016A344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307323C-A89B-418C-B467-85FB5CE938BE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D3500D-A3F3-43AE-A8C3-846FE91D6A12}"/>
              </a:ext>
            </a:extLst>
          </p:cNvPr>
          <p:cNvSpPr txBox="1"/>
          <p:nvPr/>
        </p:nvSpPr>
        <p:spPr>
          <a:xfrm>
            <a:off x="816094" y="1325030"/>
            <a:ext cx="11035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Questions</a:t>
            </a: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Each of examples contains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）一个被改写的自然语言问题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）问题中的一组实体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）一组‘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gold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’答案（实体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时间）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11C5C3-68A2-4FC9-BBC0-93C26124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51" y="737289"/>
            <a:ext cx="5038849" cy="313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23D79C-6475-44D4-93CB-F0D869EE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63" y="4048509"/>
            <a:ext cx="11210925" cy="2114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ACE206-D013-4847-9D1D-8D566BB0C9CE}"/>
              </a:ext>
            </a:extLst>
          </p:cNvPr>
          <p:cNvSpPr txBox="1"/>
          <p:nvPr/>
        </p:nvSpPr>
        <p:spPr>
          <a:xfrm>
            <a:off x="179999" y="108000"/>
            <a:ext cx="1035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r>
              <a:rPr kumimoji="1" lang="en-US" altLang="zh-CN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——CRONQUESTIONS: The new Temporal KGQA dataset</a:t>
            </a:r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45E06-5F96-4903-A182-987A25F54BE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11" y="0"/>
            <a:ext cx="736289" cy="70675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670F1B8-9CBE-41FE-ACF6-87B170C313D3}"/>
              </a:ext>
            </a:extLst>
          </p:cNvPr>
          <p:cNvCxnSpPr/>
          <p:nvPr/>
        </p:nvCxnSpPr>
        <p:spPr>
          <a:xfrm>
            <a:off x="-4445" y="72802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2407</Words>
  <Application>Microsoft Office PowerPoint</Application>
  <PresentationFormat>宽屏</PresentationFormat>
  <Paragraphs>167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楷体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 m</dc:creator>
  <cp:lastModifiedBy>mm m</cp:lastModifiedBy>
  <cp:revision>40</cp:revision>
  <dcterms:created xsi:type="dcterms:W3CDTF">2021-12-01T11:58:00Z</dcterms:created>
  <dcterms:modified xsi:type="dcterms:W3CDTF">2021-12-08T13:13:52Z</dcterms:modified>
</cp:coreProperties>
</file>