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62" r:id="rId5"/>
    <p:sldId id="322" r:id="rId6"/>
    <p:sldId id="323" r:id="rId7"/>
    <p:sldId id="324" r:id="rId8"/>
    <p:sldId id="338" r:id="rId9"/>
    <p:sldId id="325" r:id="rId10"/>
    <p:sldId id="326" r:id="rId11"/>
    <p:sldId id="327" r:id="rId12"/>
    <p:sldId id="328" r:id="rId13"/>
    <p:sldId id="329" r:id="rId14"/>
    <p:sldId id="330" r:id="rId15"/>
    <p:sldId id="331" r:id="rId16"/>
    <p:sldId id="332" r:id="rId17"/>
    <p:sldId id="334" r:id="rId18"/>
    <p:sldId id="333" r:id="rId19"/>
    <p:sldId id="335" r:id="rId20"/>
    <p:sldId id="336" r:id="rId21"/>
    <p:sldId id="337" r:id="rId22"/>
    <p:sldId id="261"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6F66"/>
    <a:srgbClr val="004900"/>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6" d="100"/>
          <a:sy n="106" d="100"/>
        </p:scale>
        <p:origin x="138" y="96"/>
      </p:cViewPr>
      <p:guideLst/>
    </p:cSldViewPr>
  </p:slideViewPr>
  <p:notesTextViewPr>
    <p:cViewPr>
      <p:scale>
        <a:sx n="3" d="2"/>
        <a:sy n="3" d="2"/>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l="18336" b="4696"/>
          <a:stretch>
            <a:fillRect/>
          </a:stretch>
        </p:blipFill>
        <p:spPr>
          <a:xfrm rot="5400000">
            <a:off x="2667000" y="-2667000"/>
            <a:ext cx="6858000" cy="12192000"/>
          </a:xfrm>
          <a:prstGeom prst="rect">
            <a:avLst/>
          </a:prstGeom>
        </p:spPr>
      </p:pic>
      <p:sp>
        <p:nvSpPr>
          <p:cNvPr id="9801" name="副标题 2"/>
          <p:cNvSpPr>
            <a:spLocks noGrp="1"/>
          </p:cNvSpPr>
          <p:nvPr userDrawn="1">
            <p:ph type="subTitle" idx="1"/>
          </p:nvPr>
        </p:nvSpPr>
        <p:spPr>
          <a:xfrm>
            <a:off x="6451002" y="2492896"/>
            <a:ext cx="5069486" cy="399287"/>
          </a:xfrm>
        </p:spPr>
        <p:txBody>
          <a:bodyPr anchor="t">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451002" y="1672982"/>
            <a:ext cx="5069486" cy="687417"/>
          </a:xfrm>
        </p:spPr>
        <p:txBody>
          <a:bodyPr anchor="b">
            <a:normAutofit/>
          </a:bodyPr>
          <a:lstStyle>
            <a:lvl1pPr algn="r">
              <a:lnSpc>
                <a:spcPct val="100000"/>
              </a:lnSpc>
              <a:defRPr sz="2800">
                <a:solidFill>
                  <a:schemeClr val="tx1"/>
                </a:solidFill>
                <a:effectLst/>
              </a:defRPr>
            </a:lvl1pPr>
          </a:lstStyle>
          <a:p>
            <a:r>
              <a:rPr lang="en-US" altLang="zh-CN" dirty="0"/>
              <a:t>Click to edit Master title style</a:t>
            </a:r>
            <a:endParaRPr lang="zh-CN" altLang="en-US" dirty="0"/>
          </a:p>
        </p:txBody>
      </p:sp>
      <p:sp>
        <p:nvSpPr>
          <p:cNvPr id="8" name="文本占位符 13"/>
          <p:cNvSpPr>
            <a:spLocks noGrp="1"/>
          </p:cNvSpPr>
          <p:nvPr userDrawn="1">
            <p:ph type="body" sz="quarter" idx="10" hasCustomPrompt="1"/>
          </p:nvPr>
        </p:nvSpPr>
        <p:spPr>
          <a:xfrm>
            <a:off x="677093" y="5400675"/>
            <a:ext cx="5069487" cy="371475"/>
          </a:xfrm>
        </p:spPr>
        <p:txBody>
          <a:bodyPr anchor="ctr">
            <a:norm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9" name="文本占位符 13"/>
          <p:cNvSpPr>
            <a:spLocks noGrp="1"/>
          </p:cNvSpPr>
          <p:nvPr userDrawn="1">
            <p:ph type="body" sz="quarter" idx="11" hasCustomPrompt="1"/>
          </p:nvPr>
        </p:nvSpPr>
        <p:spPr>
          <a:xfrm>
            <a:off x="677093" y="5772150"/>
            <a:ext cx="5069487" cy="371475"/>
          </a:xfrm>
        </p:spPr>
        <p:txBody>
          <a:bodyPr anchor="ctr">
            <a:norm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a:extLst>
              <a:ext uri="{28A0092B-C50C-407E-A947-70E740481C1C}">
                <a14:useLocalDpi xmlns:a14="http://schemas.microsoft.com/office/drawing/2010/main" val="0"/>
              </a:ext>
            </a:extLst>
          </a:blip>
          <a:srcRect t="37812" b="37812"/>
          <a:stretch>
            <a:fillRect/>
          </a:stretch>
        </p:blipFill>
        <p:spPr>
          <a:xfrm>
            <a:off x="0" y="1943100"/>
            <a:ext cx="12192000" cy="2971800"/>
          </a:xfrm>
          <a:prstGeom prst="rect">
            <a:avLst/>
          </a:prstGeom>
        </p:spPr>
      </p:pic>
      <p:sp>
        <p:nvSpPr>
          <p:cNvPr id="20" name="标题 1"/>
          <p:cNvSpPr>
            <a:spLocks noGrp="1"/>
          </p:cNvSpPr>
          <p:nvPr>
            <p:ph type="title"/>
          </p:nvPr>
        </p:nvSpPr>
        <p:spPr>
          <a:xfrm>
            <a:off x="669925" y="2606713"/>
            <a:ext cx="6432600" cy="656792"/>
          </a:xfrm>
        </p:spPr>
        <p:txBody>
          <a:bodyPr anchor="b">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669925" y="3392869"/>
            <a:ext cx="6432600" cy="1015623"/>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5" name="直接连接符 4"/>
          <p:cNvCxnSpPr/>
          <p:nvPr userDrawn="1"/>
        </p:nvCxnSpPr>
        <p:spPr>
          <a:xfrm>
            <a:off x="0" y="19431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0" y="49149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cxnSp>
        <p:nvCxnSpPr>
          <p:cNvPr id="9" name="直接连接符 8"/>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日期占位符 5"/>
          <p:cNvSpPr>
            <a:spLocks noGrp="1"/>
          </p:cNvSpPr>
          <p:nvPr>
            <p:ph type="dt" sz="half" idx="10"/>
          </p:nvPr>
        </p:nvSpPr>
        <p:spPr/>
        <p:txBody>
          <a:bodyPr/>
          <a:lstStyle/>
          <a:p>
            <a:fld id="{93D31F3C-1533-4ADE-ADA4-C66B5AA4B42B}"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2">
            <a:extLst>
              <a:ext uri="{28A0092B-C50C-407E-A947-70E740481C1C}">
                <a14:useLocalDpi xmlns:a14="http://schemas.microsoft.com/office/drawing/2010/main" val="0"/>
              </a:ext>
            </a:extLst>
          </a:blip>
          <a:srcRect l="18336" b="4696"/>
          <a:stretch>
            <a:fillRect/>
          </a:stretch>
        </p:blipFill>
        <p:spPr>
          <a:xfrm rot="5400000">
            <a:off x="2667000" y="-2667000"/>
            <a:ext cx="6858000" cy="12192000"/>
          </a:xfrm>
          <a:prstGeom prst="rect">
            <a:avLst/>
          </a:prstGeom>
        </p:spPr>
      </p:pic>
      <p:sp>
        <p:nvSpPr>
          <p:cNvPr id="13" name="标题 1"/>
          <p:cNvSpPr>
            <a:spLocks noGrp="1"/>
          </p:cNvSpPr>
          <p:nvPr>
            <p:ph type="ctrTitle" hasCustomPrompt="1"/>
          </p:nvPr>
        </p:nvSpPr>
        <p:spPr>
          <a:xfrm>
            <a:off x="669925" y="1992532"/>
            <a:ext cx="4489971" cy="655784"/>
          </a:xfrm>
        </p:spPr>
        <p:txBody>
          <a:bodyPr anchor="ctr">
            <a:normAutofit/>
          </a:bodyPr>
          <a:lstStyle>
            <a:lvl1pPr marL="0" indent="0" algn="l">
              <a:buFont typeface="Arial" panose="020B0604020202020204" pitchFamily="34" charset="0"/>
              <a:buNone/>
              <a:defRPr sz="3200">
                <a:solidFill>
                  <a:schemeClr val="tx1"/>
                </a:solidFill>
                <a:effectLst/>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2834493"/>
            <a:ext cx="4489971" cy="310871"/>
          </a:xfrm>
        </p:spPr>
        <p:txBody>
          <a:bodyPr vert="horz" lIns="91440" tIns="45720" rIns="91440" bIns="45720" rtlCol="0">
            <a:normAutofit/>
          </a:bodyPr>
          <a:lstStyle>
            <a:lvl1pPr marL="0" indent="0" algn="l">
              <a:buNone/>
              <a:defRPr lang="zh-CN" altLang="en-US" sz="1600" smtClean="0">
                <a:solidFill>
                  <a:schemeClr val="tx1"/>
                </a:solidFill>
                <a:effectLst/>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69925" y="3150127"/>
            <a:ext cx="4489971" cy="310871"/>
          </a:xfrm>
        </p:spPr>
        <p:txBody>
          <a:bodyPr vert="horz" lIns="91440" tIns="45720" rIns="91440" bIns="45720" rtlCol="0">
            <a:normAutofit/>
          </a:bodyPr>
          <a:lstStyle>
            <a:lvl1pPr marL="0" indent="0" algn="l">
              <a:buNone/>
              <a:defRPr lang="zh-CN" altLang="en-US" sz="1600" smtClean="0">
                <a:solidFill>
                  <a:schemeClr val="tx1"/>
                </a:solidFill>
                <a:effectLst/>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4" name="平行四边形 13"/>
          <p:cNvSpPr/>
          <p:nvPr/>
        </p:nvSpPr>
        <p:spPr>
          <a:xfrm flipH="1">
            <a:off x="669923" y="1006281"/>
            <a:ext cx="10850562"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7" name="日期占位符 3"/>
          <p:cNvSpPr>
            <a:spLocks noGrp="1"/>
          </p:cNvSpPr>
          <p:nvPr>
            <p:ph type="dt" sz="half" idx="2"/>
          </p:nvPr>
        </p:nvSpPr>
        <p:spPr>
          <a:xfrm>
            <a:off x="5401732" y="6238875"/>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3D31F3C-1533-4ADE-ADA4-C66B5AA4B42B}" type="datetime1">
              <a:rPr lang="zh-CN" altLang="en-US" smtClean="0"/>
            </a:fld>
            <a:endParaRPr lang="zh-CN" altLang="en-US"/>
          </a:p>
        </p:txBody>
      </p:sp>
      <p:sp>
        <p:nvSpPr>
          <p:cNvPr id="18" name="页脚占位符 4"/>
          <p:cNvSpPr>
            <a:spLocks noGrp="1"/>
          </p:cNvSpPr>
          <p:nvPr>
            <p:ph type="ftr" sz="quarter" idx="3"/>
          </p:nvPr>
        </p:nvSpPr>
        <p:spPr>
          <a:xfrm>
            <a:off x="669924" y="6238875"/>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9" name="灯片编号占位符 5"/>
          <p:cNvSpPr>
            <a:spLocks noGrp="1"/>
          </p:cNvSpPr>
          <p:nvPr>
            <p:ph type="sldNum" sz="quarter" idx="4"/>
          </p:nvPr>
        </p:nvSpPr>
        <p:spPr>
          <a:xfrm>
            <a:off x="8610599" y="6238875"/>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0835" y="1052195"/>
            <a:ext cx="11530330" cy="1894840"/>
          </a:xfrm>
        </p:spPr>
        <p:txBody>
          <a:bodyPr>
            <a:noAutofit/>
          </a:bodyPr>
          <a:lstStyle/>
          <a:p>
            <a:pPr algn="l"/>
            <a:r>
              <a:rPr sz="3600" dirty="0"/>
              <a:t>Challenges in Information-Seeking QA:</a:t>
            </a:r>
            <a:br>
              <a:rPr sz="3600" dirty="0"/>
            </a:br>
            <a:r>
              <a:rPr sz="3600" dirty="0"/>
              <a:t>Unanswerable Questions and Paragraph Retrieval</a:t>
            </a:r>
            <a:endParaRPr sz="3600" dirty="0"/>
          </a:p>
        </p:txBody>
      </p:sp>
      <p:sp>
        <p:nvSpPr>
          <p:cNvPr id="5" name="文本占位符 4"/>
          <p:cNvSpPr>
            <a:spLocks noGrp="1"/>
          </p:cNvSpPr>
          <p:nvPr>
            <p:ph type="body" sz="quarter" idx="10"/>
          </p:nvPr>
        </p:nvSpPr>
        <p:spPr/>
        <p:txBody>
          <a:bodyPr/>
          <a:lstStyle/>
          <a:p>
            <a:r>
              <a:rPr lang="zh-CN" altLang="en-US" dirty="0"/>
              <a:t>吴楷文</a:t>
            </a:r>
            <a:endParaRPr lang="zh-CN" altLang="en-US" dirty="0"/>
          </a:p>
        </p:txBody>
      </p:sp>
      <p:pic>
        <p:nvPicPr>
          <p:cNvPr id="4" name="图片 3" descr="timg"/>
          <p:cNvPicPr>
            <a:picLocks noChangeAspect="1"/>
          </p:cNvPicPr>
          <p:nvPr/>
        </p:nvPicPr>
        <p:blipFill>
          <a:blip r:embed="rId1"/>
          <a:srcRect l="4621" r="7432" b="11069"/>
          <a:stretch>
            <a:fillRect/>
          </a:stretch>
        </p:blipFill>
        <p:spPr>
          <a:xfrm>
            <a:off x="10200640" y="188595"/>
            <a:ext cx="1450340" cy="1474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Answerability Prediction</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4030980"/>
          </a:xfrm>
          <a:prstGeom prst="rect">
            <a:avLst/>
          </a:prstGeom>
          <a:noFill/>
        </p:spPr>
        <p:txBody>
          <a:bodyPr wrap="square" rtlCol="0">
            <a:spAutoFit/>
          </a:bodyPr>
          <a:p>
            <a:endParaRPr lang="zh-CN" altLang="en-US" sz="3200"/>
          </a:p>
          <a:p>
            <a:r>
              <a:rPr lang="zh-CN" altLang="en-US" sz="3200"/>
              <a:t>可答性预测</a:t>
            </a:r>
            <a:r>
              <a:rPr lang="zh-CN" altLang="en-US" sz="3200"/>
              <a:t>实验：</a:t>
            </a:r>
            <a:endParaRPr lang="zh-CN" altLang="en-US" sz="3200"/>
          </a:p>
          <a:p>
            <a:endParaRPr lang="en-US" altLang="zh-CN" sz="3200"/>
          </a:p>
          <a:p>
            <a:r>
              <a:rPr lang="en-US" altLang="zh-CN" sz="3200"/>
              <a:t>1.Q only</a:t>
            </a:r>
            <a:endParaRPr lang="en-US" altLang="zh-CN" sz="3200"/>
          </a:p>
          <a:p>
            <a:endParaRPr lang="en-US" altLang="zh-CN" sz="3200"/>
          </a:p>
          <a:p>
            <a:r>
              <a:rPr lang="en-US" altLang="zh-CN" sz="3200"/>
              <a:t>2.QA models</a:t>
            </a:r>
            <a:endParaRPr lang="zh-CN" altLang="en-US" sz="3200"/>
          </a:p>
          <a:p>
            <a:endParaRPr lang="zh-CN" altLang="en-US" sz="3200"/>
          </a:p>
          <a:p>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Answerability Prediction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553335"/>
          </a:xfrm>
          <a:prstGeom prst="rect">
            <a:avLst/>
          </a:prstGeom>
          <a:noFill/>
        </p:spPr>
        <p:txBody>
          <a:bodyPr wrap="square" rtlCol="0">
            <a:spAutoFit/>
          </a:bodyPr>
          <a:p>
            <a:endParaRPr lang="zh-CN" altLang="en-US" sz="3200"/>
          </a:p>
          <a:p>
            <a:pPr algn="ctr"/>
            <a:r>
              <a:rPr lang="zh-CN" altLang="en-US" sz="3200"/>
              <a:t>可答性实验</a:t>
            </a:r>
            <a:r>
              <a:rPr lang="zh-CN" altLang="en-US" sz="3200"/>
              <a:t>结果</a:t>
            </a:r>
            <a:endParaRPr lang="zh-CN" altLang="en-US" sz="3200"/>
          </a:p>
          <a:p>
            <a:endParaRPr lang="zh-CN" altLang="en-US" sz="3200"/>
          </a:p>
          <a:p>
            <a:endParaRPr lang="zh-CN" altLang="en-US" sz="3200"/>
          </a:p>
          <a:p>
            <a:endParaRPr lang="en-US" altLang="zh-CN" sz="3200"/>
          </a:p>
        </p:txBody>
      </p:sp>
      <p:pic>
        <p:nvPicPr>
          <p:cNvPr id="6" name="图片 5"/>
          <p:cNvPicPr>
            <a:picLocks noChangeAspect="1"/>
          </p:cNvPicPr>
          <p:nvPr/>
        </p:nvPicPr>
        <p:blipFill>
          <a:blip r:embed="rId2"/>
          <a:stretch>
            <a:fillRect/>
          </a:stretch>
        </p:blipFill>
        <p:spPr>
          <a:xfrm>
            <a:off x="3432175" y="2420620"/>
            <a:ext cx="5648960" cy="3445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6000750"/>
          </a:xfrm>
          <a:prstGeom prst="rect">
            <a:avLst/>
          </a:prstGeom>
          <a:noFill/>
        </p:spPr>
        <p:txBody>
          <a:bodyPr wrap="square" rtlCol="0">
            <a:spAutoFit/>
          </a:bodyPr>
          <a:p>
            <a:endParaRPr lang="zh-CN" altLang="en-US" sz="3200"/>
          </a:p>
          <a:p>
            <a:pPr algn="l"/>
            <a:r>
              <a:rPr lang="zh-CN" altLang="en-US" sz="3200"/>
              <a:t>不可答性</a:t>
            </a:r>
            <a:r>
              <a:rPr lang="zh-CN" altLang="en-US" sz="3200"/>
              <a:t>分析：</a:t>
            </a:r>
            <a:endParaRPr lang="zh-CN" altLang="en-US" sz="3200"/>
          </a:p>
          <a:p>
            <a:pPr algn="l"/>
            <a:endParaRPr lang="zh-CN" altLang="en-US" sz="3200"/>
          </a:p>
          <a:p>
            <a:pPr algn="l"/>
            <a:endParaRPr lang="zh-CN" altLang="en-US" sz="3200"/>
          </a:p>
          <a:p>
            <a:pPr algn="l"/>
            <a:r>
              <a:rPr lang="en-US" altLang="zh-CN" sz="3200"/>
              <a:t>1.</a:t>
            </a:r>
            <a:r>
              <a:rPr lang="zh-CN" altLang="en-US" sz="3200"/>
              <a:t>不可答性</a:t>
            </a:r>
            <a:r>
              <a:rPr lang="zh-CN" altLang="en-US" sz="3200"/>
              <a:t>来自哪里？</a:t>
            </a:r>
            <a:endParaRPr lang="zh-CN" altLang="en-US" sz="3200"/>
          </a:p>
          <a:p>
            <a:pPr algn="l"/>
            <a:endParaRPr lang="zh-CN" altLang="en-US" sz="3200"/>
          </a:p>
          <a:p>
            <a:pPr algn="l"/>
            <a:endParaRPr lang="zh-CN" altLang="en-US" sz="3200"/>
          </a:p>
          <a:p>
            <a:pPr algn="l"/>
            <a:r>
              <a:rPr lang="en-US" altLang="zh-CN" sz="3200"/>
              <a:t>2.</a:t>
            </a:r>
            <a:r>
              <a:rPr lang="zh-CN" altLang="en-US" sz="3200"/>
              <a:t>当维基不是唯一的信息源时，部分不可答问题是否可</a:t>
            </a:r>
            <a:r>
              <a:rPr lang="zh-CN" altLang="en-US" sz="3200"/>
              <a:t>答？</a:t>
            </a:r>
            <a:endParaRPr lang="zh-CN" altLang="en-US" sz="3200"/>
          </a:p>
          <a:p>
            <a:pPr algn="l"/>
            <a:endParaRPr lang="zh-CN" altLang="en-US" sz="3200"/>
          </a:p>
          <a:p>
            <a:endParaRPr lang="zh-CN" altLang="en-US" sz="3200"/>
          </a:p>
          <a:p>
            <a:endParaRPr lang="zh-CN" altLang="en-US" sz="3200"/>
          </a:p>
          <a:p>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061210"/>
          </a:xfrm>
          <a:prstGeom prst="rect">
            <a:avLst/>
          </a:prstGeom>
          <a:noFill/>
        </p:spPr>
        <p:txBody>
          <a:bodyPr wrap="square" rtlCol="0">
            <a:spAutoFit/>
          </a:bodyPr>
          <a:p>
            <a:endParaRPr lang="zh-CN" altLang="en-US" sz="3200"/>
          </a:p>
          <a:p>
            <a:pPr algn="ctr"/>
            <a:r>
              <a:rPr lang="zh-CN" altLang="en-US" sz="3200"/>
              <a:t>不可答问题</a:t>
            </a:r>
            <a:r>
              <a:rPr lang="zh-CN" altLang="en-US" sz="3200"/>
              <a:t>分类</a:t>
            </a:r>
            <a:endParaRPr lang="zh-CN" altLang="en-US" sz="3200"/>
          </a:p>
          <a:p>
            <a:endParaRPr lang="zh-CN" altLang="en-US" sz="3200"/>
          </a:p>
          <a:p>
            <a:endParaRPr lang="en-US" altLang="zh-CN" sz="3200"/>
          </a:p>
        </p:txBody>
      </p:sp>
      <p:pic>
        <p:nvPicPr>
          <p:cNvPr id="7" name="图片 6"/>
          <p:cNvPicPr>
            <a:picLocks noChangeAspect="1"/>
          </p:cNvPicPr>
          <p:nvPr/>
        </p:nvPicPr>
        <p:blipFill>
          <a:blip r:embed="rId2"/>
          <a:stretch>
            <a:fillRect/>
          </a:stretch>
        </p:blipFill>
        <p:spPr>
          <a:xfrm>
            <a:off x="1215390" y="2204720"/>
            <a:ext cx="9761855" cy="37941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6062345"/>
          </a:xfrm>
          <a:prstGeom prst="rect">
            <a:avLst/>
          </a:prstGeom>
          <a:noFill/>
        </p:spPr>
        <p:txBody>
          <a:bodyPr wrap="square" rtlCol="0">
            <a:spAutoFit/>
          </a:bodyPr>
          <a:p>
            <a:endParaRPr lang="zh-CN" altLang="en-US" sz="3200"/>
          </a:p>
          <a:p>
            <a:r>
              <a:rPr lang="en-US" altLang="zh-CN" sz="3200"/>
              <a:t>Retrieval miss</a:t>
            </a:r>
            <a:endParaRPr lang="en-US" altLang="zh-CN" sz="3200"/>
          </a:p>
          <a:p>
            <a:endParaRPr lang="zh-CN" altLang="en-US" sz="3200"/>
          </a:p>
          <a:p>
            <a:r>
              <a:rPr lang="en-US" altLang="zh-CN" sz="3200"/>
              <a:t>	</a:t>
            </a:r>
            <a:r>
              <a:rPr lang="en-US" altLang="zh-CN" sz="2800"/>
              <a:t>Factoid:</a:t>
            </a:r>
            <a:r>
              <a:rPr lang="zh-CN" altLang="en-US" sz="2800"/>
              <a:t>维基有答案，但是谷歌没有成功定位到</a:t>
            </a:r>
            <a:r>
              <a:rPr lang="en-US" altLang="zh-CN" sz="2800"/>
              <a:t>/</a:t>
            </a:r>
            <a:r>
              <a:rPr lang="zh-CN" altLang="en-US" sz="2800"/>
              <a:t>维基没有答案（</a:t>
            </a:r>
            <a:r>
              <a:rPr lang="en-US" altLang="zh-CN" sz="2800"/>
              <a:t>eg:</a:t>
            </a:r>
            <a:r>
              <a:rPr lang="zh-CN" altLang="en-US" sz="2800"/>
              <a:t>when is this is us season 2 released on</a:t>
            </a:r>
            <a:r>
              <a:rPr lang="en-US" altLang="zh-CN" sz="2800"/>
              <a:t> </a:t>
            </a:r>
            <a:r>
              <a:rPr lang="zh-CN" altLang="en-US" sz="2800"/>
              <a:t>dvd？）</a:t>
            </a:r>
            <a:endParaRPr lang="en-US" altLang="zh-CN" sz="2800"/>
          </a:p>
          <a:p>
            <a:endParaRPr lang="en-US" altLang="zh-CN" sz="2800"/>
          </a:p>
          <a:p>
            <a:r>
              <a:rPr lang="en-US" altLang="zh-CN" sz="2800"/>
              <a:t>	Non-factoid:</a:t>
            </a:r>
            <a:r>
              <a:rPr lang="zh-CN" altLang="en-US" sz="2800"/>
              <a:t>答案的复杂度过高，一个段落无法总结出结果</a:t>
            </a:r>
            <a:endParaRPr lang="zh-CN" altLang="en-US" sz="2800"/>
          </a:p>
          <a:p>
            <a:r>
              <a:rPr lang="en-US" altLang="zh-CN" sz="2800"/>
              <a:t>(eg:what is the difference between a bernese mountain dog and a swiss mountain dog?)</a:t>
            </a:r>
            <a:endParaRPr lang="en-US" altLang="zh-CN" sz="2800"/>
          </a:p>
          <a:p>
            <a:r>
              <a:rPr lang="en-US" altLang="zh-CN" sz="2800"/>
              <a:t>	Multievidece:</a:t>
            </a:r>
            <a:r>
              <a:rPr lang="zh-CN" altLang="en-US" sz="2800"/>
              <a:t>答案需要基于多个事实进行推理</a:t>
            </a:r>
            <a:r>
              <a:rPr lang="en-US" altLang="zh-CN" sz="2800"/>
              <a:t>(how many states in india have at least one international border?)</a:t>
            </a:r>
            <a:endParaRPr lang="zh-CN" altLang="en-US" sz="2800"/>
          </a:p>
          <a:p>
            <a:endParaRPr lang="zh-CN" altLang="en-US" sz="3200"/>
          </a:p>
          <a:p>
            <a:endParaRPr lang="en-US" altLang="zh-CN"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4646295"/>
          </a:xfrm>
          <a:prstGeom prst="rect">
            <a:avLst/>
          </a:prstGeom>
          <a:noFill/>
        </p:spPr>
        <p:txBody>
          <a:bodyPr wrap="square" rtlCol="0">
            <a:spAutoFit/>
          </a:bodyPr>
          <a:p>
            <a:endParaRPr lang="zh-CN" altLang="en-US" sz="3200"/>
          </a:p>
          <a:p>
            <a:r>
              <a:rPr lang="en-US" altLang="zh-CN" sz="3200"/>
              <a:t>Invalid QA</a:t>
            </a:r>
            <a:endParaRPr lang="zh-CN" altLang="en-US" sz="3200"/>
          </a:p>
          <a:p>
            <a:r>
              <a:rPr lang="en-US" altLang="zh-CN" sz="3200"/>
              <a:t>	</a:t>
            </a:r>
            <a:r>
              <a:rPr lang="en-US" altLang="zh-CN" sz="2800"/>
              <a:t>Invalid questions:</a:t>
            </a:r>
            <a:r>
              <a:rPr sz="2800"/>
              <a:t>提问不清晰</a:t>
            </a:r>
            <a:r>
              <a:rPr lang="en-US" sz="2800"/>
              <a:t>/</a:t>
            </a:r>
            <a:r>
              <a:rPr lang="zh-CN" altLang="en-US" sz="2800"/>
              <a:t>陈述句</a:t>
            </a:r>
            <a:r>
              <a:rPr lang="en-US" altLang="zh-CN" sz="2800"/>
              <a:t>(eg:the judds love can build a bridge album)</a:t>
            </a:r>
            <a:endParaRPr sz="2800"/>
          </a:p>
          <a:p>
            <a:endParaRPr sz="2800"/>
          </a:p>
          <a:p>
            <a:r>
              <a:rPr lang="en-US" altLang="zh-CN" sz="2800"/>
              <a:t>	False premise:</a:t>
            </a:r>
            <a:r>
              <a:rPr lang="zh-CN" altLang="en-US" sz="2800"/>
              <a:t>问题</a:t>
            </a:r>
            <a:r>
              <a:rPr lang="en-US" altLang="zh-CN" sz="2800"/>
              <a:t>基于错误的前提或者假设(eg:what harry potter movie came out in 2008?)</a:t>
            </a:r>
            <a:endParaRPr lang="en-US" altLang="zh-CN" sz="2800"/>
          </a:p>
          <a:p>
            <a:endParaRPr lang="en-US" altLang="zh-CN" sz="2800"/>
          </a:p>
          <a:p>
            <a:r>
              <a:rPr lang="en-US" altLang="zh-CN" sz="2800"/>
              <a:t>	</a:t>
            </a:r>
            <a:r>
              <a:rPr sz="2800"/>
              <a:t>Invalid answers:模型错误，没有能成功找正确答案</a:t>
            </a:r>
            <a:endParaRPr sz="2800"/>
          </a:p>
          <a:p>
            <a:endParaRPr lang="en-US" altLang="zh-CN"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061210"/>
          </a:xfrm>
          <a:prstGeom prst="rect">
            <a:avLst/>
          </a:prstGeom>
          <a:noFill/>
        </p:spPr>
        <p:txBody>
          <a:bodyPr wrap="square" rtlCol="0">
            <a:spAutoFit/>
          </a:bodyPr>
          <a:p>
            <a:endParaRPr lang="zh-CN" altLang="en-US" sz="3200"/>
          </a:p>
          <a:p>
            <a:endParaRPr lang="zh-CN" altLang="en-US" sz="3200"/>
          </a:p>
          <a:p>
            <a:endParaRPr lang="zh-CN" altLang="en-US" sz="3200"/>
          </a:p>
          <a:p>
            <a:endParaRPr lang="en-US" altLang="zh-CN" sz="3200"/>
          </a:p>
        </p:txBody>
      </p:sp>
      <p:pic>
        <p:nvPicPr>
          <p:cNvPr id="5" name="图片 4"/>
          <p:cNvPicPr>
            <a:picLocks noChangeAspect="1"/>
          </p:cNvPicPr>
          <p:nvPr/>
        </p:nvPicPr>
        <p:blipFill>
          <a:blip r:embed="rId2"/>
          <a:srcRect r="1050" b="36230"/>
          <a:stretch>
            <a:fillRect/>
          </a:stretch>
        </p:blipFill>
        <p:spPr>
          <a:xfrm>
            <a:off x="6024245" y="1484630"/>
            <a:ext cx="5748020" cy="2748915"/>
          </a:xfrm>
          <a:prstGeom prst="rect">
            <a:avLst/>
          </a:prstGeom>
        </p:spPr>
      </p:pic>
      <p:sp>
        <p:nvSpPr>
          <p:cNvPr id="7" name="文本框 6"/>
          <p:cNvSpPr txBox="1"/>
          <p:nvPr/>
        </p:nvSpPr>
        <p:spPr>
          <a:xfrm>
            <a:off x="767715" y="1484630"/>
            <a:ext cx="5089525" cy="4399915"/>
          </a:xfrm>
          <a:prstGeom prst="rect">
            <a:avLst/>
          </a:prstGeom>
          <a:noFill/>
        </p:spPr>
        <p:txBody>
          <a:bodyPr wrap="square" rtlCol="0">
            <a:spAutoFit/>
          </a:bodyPr>
          <a:p>
            <a:pPr algn="just"/>
            <a:r>
              <a:rPr lang="en-US" altLang="zh-CN" sz="2000"/>
              <a:t>1. </a:t>
            </a:r>
            <a:r>
              <a:rPr lang="zh-CN" altLang="en-US" sz="2000"/>
              <a:t>Invalid answers相对而言很少，说明模型的能力是合格的，检查了所有的Invalid answers问题发现这类问题都需要大量浏览相关文档。</a:t>
            </a:r>
            <a:endParaRPr lang="zh-CN" altLang="en-US" sz="2000"/>
          </a:p>
          <a:p>
            <a:pPr algn="just"/>
            <a:r>
              <a:rPr lang="en-US" altLang="zh-CN" sz="2000"/>
              <a:t>2. </a:t>
            </a:r>
            <a:r>
              <a:rPr lang="zh-CN" altLang="en-US" sz="2000"/>
              <a:t>在NQ中，问题都是来自于用户的检索记录，错误的提问比较普遍（占到了总问题的14%，在不可答问题中占到了38%）</a:t>
            </a:r>
            <a:endParaRPr lang="zh-CN" altLang="en-US" sz="2000"/>
          </a:p>
          <a:p>
            <a:pPr algn="just"/>
            <a:r>
              <a:rPr lang="en-US" altLang="zh-CN" sz="2000"/>
              <a:t>3. </a:t>
            </a:r>
            <a:r>
              <a:rPr lang="zh-CN" altLang="en-US" sz="2000"/>
              <a:t>在TDQA中，文档检索是导致问题不可答的一个主要问题（不同语言中占到了50%-74%）这表明用于搜索相关文档的检索系统还有较大的提升空间</a:t>
            </a:r>
            <a:endParaRPr lang="zh-CN" altLang="en-US" sz="2000"/>
          </a:p>
          <a:p>
            <a:pPr algn="just"/>
            <a:r>
              <a:rPr lang="en-US" altLang="zh-CN" sz="2000"/>
              <a:t>4. </a:t>
            </a:r>
            <a:r>
              <a:rPr lang="zh-CN" altLang="en-US" sz="2000"/>
              <a:t>TDQA中部分语言的问题难度明显更大，分别有20%，32%的不可答问题集中于韩语和俄语。</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061210"/>
          </a:xfrm>
          <a:prstGeom prst="rect">
            <a:avLst/>
          </a:prstGeom>
          <a:noFill/>
        </p:spPr>
        <p:txBody>
          <a:bodyPr wrap="square" rtlCol="0">
            <a:spAutoFit/>
          </a:bodyPr>
          <a:p>
            <a:endParaRPr lang="zh-CN" altLang="en-US" sz="3200"/>
          </a:p>
          <a:p>
            <a:endParaRPr lang="zh-CN" altLang="en-US" sz="3200"/>
          </a:p>
          <a:p>
            <a:endParaRPr lang="zh-CN" altLang="en-US" sz="3200"/>
          </a:p>
          <a:p>
            <a:endParaRPr lang="en-US" altLang="zh-CN" sz="3200"/>
          </a:p>
        </p:txBody>
      </p:sp>
      <p:sp>
        <p:nvSpPr>
          <p:cNvPr id="7" name="文本框 6"/>
          <p:cNvSpPr txBox="1"/>
          <p:nvPr/>
        </p:nvSpPr>
        <p:spPr>
          <a:xfrm>
            <a:off x="767715" y="1484630"/>
            <a:ext cx="5089525" cy="3784600"/>
          </a:xfrm>
          <a:prstGeom prst="rect">
            <a:avLst/>
          </a:prstGeom>
          <a:noFill/>
        </p:spPr>
        <p:txBody>
          <a:bodyPr wrap="square" rtlCol="0">
            <a:spAutoFit/>
          </a:bodyPr>
          <a:p>
            <a:pPr algn="just"/>
            <a:r>
              <a:rPr lang="zh-CN" altLang="en-US" sz="2000"/>
              <a:t>这些都是factoid问题，在TDQA的日语，韩语和俄语中，分别有66.7%，55.6%和34.8%的答案能在其他维基页面中被找到，而在NQ中大多数factoid问题（75.6%）的答案都可以在非维基页面被找到。这表明若把维基作为唯一的信息源会大大影响答案检索的覆盖面。有时答案还会被概括在表格中，这时候就需要模型去检索表格。还可以用另一种语言去检索问题，提高文档检索的覆盖面，例如孟加拉语的文档信息很少，很多问题都找不到孟加拉语的答案，但是换种语言之后就能找到答案。</a:t>
            </a:r>
            <a:endParaRPr lang="zh-CN" altLang="en-US" sz="2000"/>
          </a:p>
        </p:txBody>
      </p:sp>
      <p:pic>
        <p:nvPicPr>
          <p:cNvPr id="6" name="图片 5"/>
          <p:cNvPicPr>
            <a:picLocks noChangeAspect="1"/>
          </p:cNvPicPr>
          <p:nvPr/>
        </p:nvPicPr>
        <p:blipFill>
          <a:blip r:embed="rId2"/>
          <a:srcRect r="1563" b="48880"/>
          <a:stretch>
            <a:fillRect/>
          </a:stretch>
        </p:blipFill>
        <p:spPr>
          <a:xfrm>
            <a:off x="5880100" y="1268730"/>
            <a:ext cx="6139815" cy="2894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6. Annotating Unanswerability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061210"/>
          </a:xfrm>
          <a:prstGeom prst="rect">
            <a:avLst/>
          </a:prstGeom>
          <a:noFill/>
        </p:spPr>
        <p:txBody>
          <a:bodyPr wrap="square" rtlCol="0">
            <a:spAutoFit/>
          </a:bodyPr>
          <a:p>
            <a:endParaRPr lang="zh-CN" altLang="en-US" sz="3200"/>
          </a:p>
          <a:p>
            <a:endParaRPr lang="zh-CN" altLang="en-US" sz="3200"/>
          </a:p>
          <a:p>
            <a:endParaRPr lang="zh-CN" altLang="en-US" sz="3200"/>
          </a:p>
          <a:p>
            <a:endParaRPr lang="en-US" altLang="zh-CN" sz="3200"/>
          </a:p>
        </p:txBody>
      </p:sp>
      <p:sp>
        <p:nvSpPr>
          <p:cNvPr id="7" name="文本框 6"/>
          <p:cNvSpPr txBox="1"/>
          <p:nvPr/>
        </p:nvSpPr>
        <p:spPr>
          <a:xfrm>
            <a:off x="767715" y="1484630"/>
            <a:ext cx="10866120" cy="4399915"/>
          </a:xfrm>
          <a:prstGeom prst="rect">
            <a:avLst/>
          </a:prstGeom>
          <a:noFill/>
        </p:spPr>
        <p:txBody>
          <a:bodyPr wrap="square" rtlCol="0">
            <a:spAutoFit/>
          </a:bodyPr>
          <a:p>
            <a:pPr algn="just"/>
            <a:r>
              <a:rPr lang="zh-CN" altLang="en-US" sz="2800" b="1"/>
              <a:t>不足之处：</a:t>
            </a:r>
            <a:endParaRPr lang="zh-CN" altLang="en-US" sz="2800" b="1"/>
          </a:p>
          <a:p>
            <a:pPr algn="just"/>
            <a:r>
              <a:rPr lang="en-US" altLang="zh-CN" sz="2800"/>
              <a:t>1.</a:t>
            </a:r>
            <a:r>
              <a:rPr lang="zh-CN" altLang="en-US" sz="2800"/>
              <a:t>本实验目前有部分问题尤其是non-factoid和multi-evidence类问题不可答是因为本实验所采取的模型只能在一个文段中提取信息，若模型可以在多个文段中提取信息，这些问题即可变成可答问题。</a:t>
            </a:r>
            <a:endParaRPr lang="zh-CN" altLang="en-US" sz="2800"/>
          </a:p>
          <a:p>
            <a:pPr algn="just"/>
            <a:endParaRPr lang="en-US" altLang="zh-CN" sz="2800"/>
          </a:p>
          <a:p>
            <a:pPr algn="just"/>
            <a:r>
              <a:rPr lang="en-US" altLang="zh-CN" sz="2800"/>
              <a:t>2.</a:t>
            </a:r>
            <a:r>
              <a:rPr lang="zh-CN" altLang="en-US" sz="2800"/>
              <a:t>词汇重叠依旧是一个棘手的问题，对于模型而言当我们给它匹配一个错误但是貌似相关的文段时，它很容易对问题的可答性进行误分类，比如问题是歌曲</a:t>
            </a:r>
            <a:r>
              <a:rPr lang="en-US" altLang="zh-CN" sz="2800"/>
              <a:t>Angel in my life</a:t>
            </a:r>
            <a:r>
              <a:rPr lang="zh-CN" altLang="en-US" sz="2800"/>
              <a:t>的演唱者是谁，匹配的文段没有答案，只有</a:t>
            </a:r>
            <a:r>
              <a:rPr lang="en-US" altLang="zh-CN" sz="2800"/>
              <a:t>My life</a:t>
            </a:r>
            <a:r>
              <a:rPr lang="zh-CN" altLang="en-US" sz="2800"/>
              <a:t>的演唱者，但是模型会认为可以找到答案，从而判断是可答问题。</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Conclusion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061210"/>
          </a:xfrm>
          <a:prstGeom prst="rect">
            <a:avLst/>
          </a:prstGeom>
          <a:noFill/>
        </p:spPr>
        <p:txBody>
          <a:bodyPr wrap="square" rtlCol="0">
            <a:spAutoFit/>
          </a:bodyPr>
          <a:p>
            <a:endParaRPr lang="zh-CN" altLang="en-US" sz="3200"/>
          </a:p>
          <a:p>
            <a:endParaRPr lang="zh-CN" altLang="en-US" sz="3200"/>
          </a:p>
          <a:p>
            <a:endParaRPr lang="zh-CN" altLang="en-US" sz="3200"/>
          </a:p>
          <a:p>
            <a:endParaRPr lang="en-US" altLang="zh-CN" sz="3200"/>
          </a:p>
        </p:txBody>
      </p:sp>
      <p:sp>
        <p:nvSpPr>
          <p:cNvPr id="7" name="文本框 6"/>
          <p:cNvSpPr txBox="1"/>
          <p:nvPr/>
        </p:nvSpPr>
        <p:spPr>
          <a:xfrm>
            <a:off x="767715" y="1484630"/>
            <a:ext cx="10866120" cy="3969385"/>
          </a:xfrm>
          <a:prstGeom prst="rect">
            <a:avLst/>
          </a:prstGeom>
          <a:noFill/>
        </p:spPr>
        <p:txBody>
          <a:bodyPr wrap="square" rtlCol="0">
            <a:spAutoFit/>
          </a:bodyPr>
          <a:p>
            <a:pPr algn="just"/>
            <a:endParaRPr lang="zh-CN" altLang="en-US" sz="2800" b="1"/>
          </a:p>
          <a:p>
            <a:pPr algn="just"/>
            <a:r>
              <a:rPr lang="en-US" altLang="zh-CN" sz="2800"/>
              <a:t>1.</a:t>
            </a:r>
            <a:r>
              <a:rPr lang="zh-CN" altLang="en-US" sz="2800"/>
              <a:t>不把维基百科作为唯一的信息源</a:t>
            </a:r>
            <a:endParaRPr lang="zh-CN" altLang="en-US" sz="2800"/>
          </a:p>
          <a:p>
            <a:pPr algn="just"/>
            <a:endParaRPr lang="zh-CN" altLang="en-US" sz="2800"/>
          </a:p>
          <a:p>
            <a:pPr algn="just"/>
            <a:r>
              <a:rPr lang="en-US" altLang="zh-CN" sz="2800"/>
              <a:t>2.</a:t>
            </a:r>
            <a:r>
              <a:rPr sz="2800"/>
              <a:t>无效问题和模糊问题在QA中很常见，这类问题的目的模糊不清，但是部分这类问题只要被稍微编辑之后就可以回答，可以对它们进行进一步的标注和细分</a:t>
            </a:r>
            <a:endParaRPr sz="2800"/>
          </a:p>
          <a:p>
            <a:pPr algn="just"/>
            <a:endParaRPr lang="en-US" sz="2800"/>
          </a:p>
          <a:p>
            <a:pPr algn="just"/>
            <a:r>
              <a:rPr lang="en-US" sz="2800"/>
              <a:t>3.只在一个固定的范围或者一个文段中提取答案大大影响了答案的覆盖范围，可以尝试让模型在整个证据文档中提取答案</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B</a:t>
            </a:r>
            <a:r>
              <a:rPr lang="en-US" altLang="zh-CN" dirty="0"/>
              <a:t>ackground</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1056005" y="1700530"/>
            <a:ext cx="10348595" cy="3046095"/>
          </a:xfrm>
          <a:prstGeom prst="rect">
            <a:avLst/>
          </a:prstGeom>
          <a:noFill/>
        </p:spPr>
        <p:txBody>
          <a:bodyPr wrap="square" rtlCol="0">
            <a:spAutoFit/>
          </a:bodyPr>
          <a:p>
            <a:r>
              <a:rPr lang="zh-CN" altLang="en-US" sz="3200"/>
              <a:t>两类</a:t>
            </a:r>
            <a:r>
              <a:rPr lang="zh-CN" altLang="en-US" sz="3200"/>
              <a:t>问题：</a:t>
            </a:r>
            <a:endParaRPr lang="zh-CN" altLang="en-US" sz="3200"/>
          </a:p>
          <a:p>
            <a:endParaRPr lang="zh-CN" altLang="en-US" sz="3200"/>
          </a:p>
          <a:p>
            <a:r>
              <a:rPr lang="en-US" altLang="zh-CN" sz="3200"/>
              <a:t>1.</a:t>
            </a:r>
            <a:r>
              <a:rPr lang="zh-CN" altLang="en-US" sz="3200"/>
              <a:t>基于文本的问题解决准确率很高</a:t>
            </a:r>
            <a:endParaRPr lang="zh-CN" altLang="en-US" sz="3200"/>
          </a:p>
          <a:p>
            <a:endParaRPr lang="zh-CN" altLang="en-US" sz="3200"/>
          </a:p>
          <a:p>
            <a:endParaRPr lang="zh-CN" altLang="en-US" sz="3200"/>
          </a:p>
          <a:p>
            <a:r>
              <a:rPr lang="en-US" altLang="zh-CN" sz="3200"/>
              <a:t>2.</a:t>
            </a:r>
            <a:r>
              <a:rPr lang="zh-CN" altLang="en-US" sz="3200"/>
              <a:t>独立于文本的问题依旧是一个</a:t>
            </a:r>
            <a:r>
              <a:rPr lang="zh-CN" altLang="en-US" sz="3200"/>
              <a:t>挑战</a:t>
            </a:r>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4453" y="3711565"/>
            <a:ext cx="4489971" cy="655784"/>
          </a:xfrm>
        </p:spPr>
        <p:txBody>
          <a:bodyPr>
            <a:normAutofit fontScale="90000"/>
          </a:bodyPr>
          <a:lstStyle/>
          <a:p>
            <a:br>
              <a:rPr lang="en-US" altLang="zh-CN" dirty="0"/>
            </a:br>
            <a:endParaRPr lang="zh-CN" altLang="en-US" b="0" dirty="0"/>
          </a:p>
        </p:txBody>
      </p:sp>
      <p:grpSp>
        <p:nvGrpSpPr>
          <p:cNvPr id="6" name="组合 5"/>
          <p:cNvGrpSpPr/>
          <p:nvPr/>
        </p:nvGrpSpPr>
        <p:grpSpPr>
          <a:xfrm>
            <a:off x="643255" y="2207260"/>
            <a:ext cx="2827020" cy="1508125"/>
            <a:chOff x="2855913" y="-477838"/>
            <a:chExt cx="5757862" cy="2501900"/>
          </a:xfrm>
          <a:solidFill>
            <a:schemeClr val="accent1"/>
          </a:solidFill>
        </p:grpSpPr>
        <p:sp>
          <p:nvSpPr>
            <p:cNvPr id="7"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p>
          </p:txBody>
        </p:sp>
        <p:sp>
          <p:nvSpPr>
            <p:cNvPr id="8"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p>
          </p:txBody>
        </p:sp>
        <p:sp>
          <p:nvSpPr>
            <p:cNvPr id="9"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I</a:t>
            </a:r>
            <a:r>
              <a:rPr lang="en-US" altLang="zh-CN" dirty="0"/>
              <a:t>ntroduction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1127760" y="1916430"/>
            <a:ext cx="10348595" cy="3046095"/>
          </a:xfrm>
          <a:prstGeom prst="rect">
            <a:avLst/>
          </a:prstGeom>
          <a:noFill/>
        </p:spPr>
        <p:txBody>
          <a:bodyPr wrap="square" rtlCol="0">
            <a:spAutoFit/>
          </a:bodyPr>
          <a:p>
            <a:r>
              <a:rPr lang="zh-CN" altLang="en-US" sz="3200"/>
              <a:t>提升</a:t>
            </a:r>
            <a:r>
              <a:rPr lang="zh-CN" altLang="en-US" sz="3200"/>
              <a:t>方向：</a:t>
            </a:r>
            <a:endParaRPr lang="zh-CN" altLang="en-US" sz="3200"/>
          </a:p>
          <a:p>
            <a:endParaRPr lang="zh-CN" altLang="en-US" sz="3200"/>
          </a:p>
          <a:p>
            <a:r>
              <a:rPr lang="en-US" altLang="zh-CN" sz="3200"/>
              <a:t>1.</a:t>
            </a:r>
            <a:r>
              <a:rPr lang="zh-CN" altLang="en-US" sz="3200"/>
              <a:t>段落</a:t>
            </a:r>
            <a:r>
              <a:rPr lang="zh-CN" altLang="en-US" sz="3200"/>
              <a:t>选取</a:t>
            </a:r>
            <a:endParaRPr lang="zh-CN" altLang="en-US" sz="3200"/>
          </a:p>
          <a:p>
            <a:endParaRPr lang="zh-CN" altLang="en-US" sz="3200"/>
          </a:p>
          <a:p>
            <a:endParaRPr lang="zh-CN" altLang="en-US" sz="3200"/>
          </a:p>
          <a:p>
            <a:r>
              <a:rPr lang="en-US" altLang="zh-CN" sz="3200"/>
              <a:t>2.</a:t>
            </a:r>
            <a:r>
              <a:rPr lang="zh-CN" altLang="en-US" sz="3200"/>
              <a:t>可答性</a:t>
            </a:r>
            <a:r>
              <a:rPr lang="zh-CN" altLang="en-US" sz="3200"/>
              <a:t>预测</a:t>
            </a:r>
            <a:endParaRPr lang="zh-C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Dataset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1127760" y="1916430"/>
            <a:ext cx="10348595" cy="3538220"/>
          </a:xfrm>
          <a:prstGeom prst="rect">
            <a:avLst/>
          </a:prstGeom>
          <a:noFill/>
        </p:spPr>
        <p:txBody>
          <a:bodyPr wrap="square" rtlCol="0">
            <a:spAutoFit/>
          </a:bodyPr>
          <a:p>
            <a:r>
              <a:rPr lang="zh-CN" altLang="en-US" sz="3200"/>
              <a:t>数据集：</a:t>
            </a:r>
            <a:endParaRPr lang="zh-CN" altLang="en-US" sz="3200"/>
          </a:p>
          <a:p>
            <a:endParaRPr lang="zh-CN" altLang="en-US" sz="3200"/>
          </a:p>
          <a:p>
            <a:r>
              <a:rPr lang="en-US" altLang="zh-CN" sz="3200"/>
              <a:t>1.Natural Questions(NQ):</a:t>
            </a:r>
            <a:r>
              <a:rPr lang="zh-CN" altLang="en-US" sz="3200"/>
              <a:t>谷歌搜索</a:t>
            </a:r>
            <a:r>
              <a:rPr lang="zh-CN" altLang="en-US" sz="3200"/>
              <a:t>英文问题</a:t>
            </a:r>
            <a:r>
              <a:rPr lang="zh-CN" altLang="en-US" sz="3200"/>
              <a:t>集</a:t>
            </a:r>
            <a:endParaRPr lang="zh-CN" altLang="en-US" sz="3200"/>
          </a:p>
          <a:p>
            <a:endParaRPr lang="zh-CN" altLang="en-US" sz="3200"/>
          </a:p>
          <a:p>
            <a:r>
              <a:rPr lang="en-US" altLang="zh-CN" sz="3200"/>
              <a:t>2.TyDi QA:</a:t>
            </a:r>
            <a:r>
              <a:rPr lang="zh-CN" altLang="en-US" sz="3200"/>
              <a:t>谷歌发布的涵盖</a:t>
            </a:r>
            <a:r>
              <a:rPr lang="en-US" altLang="zh-CN" sz="3200"/>
              <a:t>11</a:t>
            </a:r>
            <a:r>
              <a:rPr lang="zh-CN" altLang="en-US" sz="3200"/>
              <a:t>种语言的</a:t>
            </a:r>
            <a:r>
              <a:rPr lang="zh-CN" altLang="en-US" sz="3200"/>
              <a:t>问题集</a:t>
            </a:r>
            <a:endParaRPr lang="zh-CN" altLang="en-US" sz="3200"/>
          </a:p>
          <a:p>
            <a:endParaRPr lang="zh-CN" altLang="en-US" sz="3200"/>
          </a:p>
          <a:p>
            <a:r>
              <a:rPr lang="en-US" altLang="zh-CN" sz="3200"/>
              <a:t>3.SQuAD 2.0:</a:t>
            </a:r>
            <a:r>
              <a:rPr lang="zh-CN" altLang="en-US" sz="3200"/>
              <a:t>人为地基于</a:t>
            </a:r>
            <a:r>
              <a:rPr lang="zh-CN" altLang="en-US" sz="3200"/>
              <a:t>文段提问并给出</a:t>
            </a:r>
            <a:r>
              <a:rPr lang="zh-CN" altLang="en-US" sz="3200"/>
              <a:t>答案</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Dataset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pic>
        <p:nvPicPr>
          <p:cNvPr id="5" name="图片 4"/>
          <p:cNvPicPr>
            <a:picLocks noChangeAspect="1"/>
          </p:cNvPicPr>
          <p:nvPr/>
        </p:nvPicPr>
        <p:blipFill>
          <a:blip r:embed="rId2"/>
          <a:stretch>
            <a:fillRect/>
          </a:stretch>
        </p:blipFill>
        <p:spPr>
          <a:xfrm>
            <a:off x="2352040" y="1196340"/>
            <a:ext cx="7240905" cy="2406015"/>
          </a:xfrm>
          <a:prstGeom prst="rect">
            <a:avLst/>
          </a:prstGeom>
        </p:spPr>
      </p:pic>
      <p:sp>
        <p:nvSpPr>
          <p:cNvPr id="6" name="文本框 5"/>
          <p:cNvSpPr txBox="1"/>
          <p:nvPr/>
        </p:nvSpPr>
        <p:spPr>
          <a:xfrm>
            <a:off x="922020" y="3769995"/>
            <a:ext cx="10348595" cy="2061210"/>
          </a:xfrm>
          <a:prstGeom prst="rect">
            <a:avLst/>
          </a:prstGeom>
          <a:noFill/>
        </p:spPr>
        <p:txBody>
          <a:bodyPr wrap="square" rtlCol="0">
            <a:spAutoFit/>
          </a:bodyPr>
          <a:p>
            <a:r>
              <a:rPr lang="zh-CN" altLang="en-US" sz="3200"/>
              <a:t>差异：</a:t>
            </a:r>
            <a:endParaRPr lang="zh-CN" altLang="en-US" sz="3200"/>
          </a:p>
          <a:p>
            <a:r>
              <a:rPr lang="en-US" altLang="zh-CN" sz="3200"/>
              <a:t>1.</a:t>
            </a:r>
            <a:r>
              <a:rPr lang="zh-CN" altLang="en-US" sz="3200"/>
              <a:t>不可答问题的</a:t>
            </a:r>
            <a:r>
              <a:rPr lang="zh-CN" altLang="en-US" sz="3200"/>
              <a:t>来源</a:t>
            </a:r>
            <a:endParaRPr lang="zh-CN" altLang="en-US" sz="3200"/>
          </a:p>
          <a:p>
            <a:endParaRPr lang="zh-CN" altLang="en-US" sz="3200"/>
          </a:p>
          <a:p>
            <a:r>
              <a:rPr lang="en-US" altLang="zh-CN" sz="3200"/>
              <a:t>2.</a:t>
            </a:r>
            <a:r>
              <a:rPr lang="zh-CN" altLang="en-US" sz="3200"/>
              <a:t>答案</a:t>
            </a:r>
            <a:r>
              <a:rPr lang="zh-CN" altLang="en-US" sz="3200"/>
              <a:t>段落数量</a:t>
            </a:r>
            <a:endParaRPr lang="zh-CN"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Dataset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6" name="文本框 5"/>
          <p:cNvSpPr txBox="1"/>
          <p:nvPr/>
        </p:nvSpPr>
        <p:spPr>
          <a:xfrm>
            <a:off x="767715" y="1772285"/>
            <a:ext cx="10348595" cy="3046095"/>
          </a:xfrm>
          <a:prstGeom prst="rect">
            <a:avLst/>
          </a:prstGeom>
          <a:noFill/>
        </p:spPr>
        <p:txBody>
          <a:bodyPr wrap="square" rtlCol="0">
            <a:spAutoFit/>
          </a:bodyPr>
          <a:p>
            <a:r>
              <a:rPr lang="zh-CN" altLang="en-US" sz="3200"/>
              <a:t>模型判断为不可答的</a:t>
            </a:r>
            <a:r>
              <a:rPr lang="zh-CN" altLang="en-US" sz="3200"/>
              <a:t>情况：</a:t>
            </a:r>
            <a:endParaRPr lang="zh-CN" altLang="en-US" sz="3200"/>
          </a:p>
          <a:p>
            <a:endParaRPr lang="zh-CN" altLang="en-US" sz="3200"/>
          </a:p>
          <a:p>
            <a:r>
              <a:rPr lang="en-US" altLang="zh-CN" sz="3200"/>
              <a:t>1.</a:t>
            </a:r>
            <a:r>
              <a:rPr lang="zh-CN" altLang="en-US" sz="3200"/>
              <a:t>模型不能从</a:t>
            </a:r>
            <a:r>
              <a:rPr lang="zh-CN" altLang="en-US" sz="3200"/>
              <a:t>匹配文本中提取出答案</a:t>
            </a:r>
            <a:endParaRPr lang="zh-CN" altLang="en-US" sz="3200"/>
          </a:p>
          <a:p>
            <a:endParaRPr lang="zh-CN" altLang="en-US" sz="3200"/>
          </a:p>
          <a:p>
            <a:endParaRPr lang="zh-CN" altLang="en-US" sz="3200"/>
          </a:p>
          <a:p>
            <a:r>
              <a:rPr lang="en-US" altLang="zh-CN" sz="3200"/>
              <a:t>2.</a:t>
            </a:r>
            <a:r>
              <a:rPr lang="zh-CN" altLang="en-US" sz="3200"/>
              <a:t>问题的答案分散在多个段落中</a:t>
            </a:r>
            <a:endParaRPr lang="zh-CN" alt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QA performences with Gold T </a:t>
            </a:r>
            <a:r>
              <a:rPr lang="en-US" altLang="zh-CN" dirty="0"/>
              <a:t>and Gold P</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1127760" y="1916430"/>
            <a:ext cx="10348595" cy="2553335"/>
          </a:xfrm>
          <a:prstGeom prst="rect">
            <a:avLst/>
          </a:prstGeom>
          <a:noFill/>
        </p:spPr>
        <p:txBody>
          <a:bodyPr wrap="square" rtlCol="0">
            <a:spAutoFit/>
          </a:bodyPr>
          <a:p>
            <a:endParaRPr lang="zh-CN" altLang="en-US" sz="3200"/>
          </a:p>
          <a:p>
            <a:r>
              <a:rPr lang="en-US" altLang="zh-CN" sz="3200"/>
              <a:t>1.Gold paragraph</a:t>
            </a:r>
            <a:endParaRPr lang="zh-CN" altLang="en-US" sz="3200"/>
          </a:p>
          <a:p>
            <a:endParaRPr lang="zh-CN" altLang="en-US" sz="3200"/>
          </a:p>
          <a:p>
            <a:endParaRPr lang="zh-CN" altLang="en-US" sz="3200"/>
          </a:p>
          <a:p>
            <a:r>
              <a:rPr lang="en-US" altLang="zh-CN" sz="3200"/>
              <a:t>2.G</a:t>
            </a:r>
            <a:r>
              <a:rPr lang="en-US" altLang="zh-CN" sz="3200"/>
              <a:t>old type</a:t>
            </a:r>
            <a:endParaRPr lang="en-US" altLang="zh-CN"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 QA performences with Gold T and Gold P</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pic>
        <p:nvPicPr>
          <p:cNvPr id="7" name="图片 6"/>
          <p:cNvPicPr>
            <a:picLocks noChangeAspect="1"/>
          </p:cNvPicPr>
          <p:nvPr/>
        </p:nvPicPr>
        <p:blipFill>
          <a:blip r:embed="rId2"/>
          <a:srcRect l="362" t="-378" r="596" b="51512"/>
          <a:stretch>
            <a:fillRect/>
          </a:stretch>
        </p:blipFill>
        <p:spPr>
          <a:xfrm>
            <a:off x="2856230" y="2276475"/>
            <a:ext cx="6563360" cy="3806825"/>
          </a:xfrm>
          <a:prstGeom prst="rect">
            <a:avLst/>
          </a:prstGeom>
        </p:spPr>
      </p:pic>
      <p:sp>
        <p:nvSpPr>
          <p:cNvPr id="25" name="文本框 24"/>
          <p:cNvSpPr txBox="1"/>
          <p:nvPr/>
        </p:nvSpPr>
        <p:spPr>
          <a:xfrm>
            <a:off x="911860" y="1124585"/>
            <a:ext cx="10348595" cy="2553335"/>
          </a:xfrm>
          <a:prstGeom prst="rect">
            <a:avLst/>
          </a:prstGeom>
          <a:noFill/>
        </p:spPr>
        <p:txBody>
          <a:bodyPr wrap="square" rtlCol="0">
            <a:spAutoFit/>
          </a:bodyPr>
          <a:p>
            <a:endParaRPr lang="zh-CN" altLang="en-US" sz="3200"/>
          </a:p>
          <a:p>
            <a:pPr algn="ctr"/>
            <a:r>
              <a:rPr lang="en-US" altLang="zh-CN" sz="3200"/>
              <a:t>Gold T&amp;Gold P </a:t>
            </a:r>
            <a:r>
              <a:rPr lang="zh-CN" altLang="en-US" sz="3200"/>
              <a:t>对模型的</a:t>
            </a:r>
            <a:r>
              <a:rPr lang="zh-CN" altLang="en-US" sz="3200"/>
              <a:t>提升</a:t>
            </a:r>
            <a:endParaRPr lang="zh-CN" altLang="en-US" sz="3200"/>
          </a:p>
          <a:p>
            <a:endParaRPr lang="zh-CN" altLang="en-US" sz="3200"/>
          </a:p>
          <a:p>
            <a:endParaRPr lang="zh-CN" altLang="en-US" sz="3200"/>
          </a:p>
          <a:p>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 QA performences with Gold T and Gold P</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timg"/>
          <p:cNvPicPr>
            <a:picLocks noChangeAspect="1"/>
          </p:cNvPicPr>
          <p:nvPr/>
        </p:nvPicPr>
        <p:blipFill>
          <a:blip r:embed="rId1"/>
          <a:srcRect l="4621" r="7432" b="11069"/>
          <a:stretch>
            <a:fillRect/>
          </a:stretch>
        </p:blipFill>
        <p:spPr>
          <a:xfrm>
            <a:off x="11153775" y="0"/>
            <a:ext cx="1038225" cy="1055370"/>
          </a:xfrm>
          <a:prstGeom prst="rect">
            <a:avLst/>
          </a:prstGeom>
        </p:spPr>
      </p:pic>
      <p:sp>
        <p:nvSpPr>
          <p:cNvPr id="25" name="文本框 24"/>
          <p:cNvSpPr txBox="1"/>
          <p:nvPr/>
        </p:nvSpPr>
        <p:spPr>
          <a:xfrm>
            <a:off x="911860" y="1124585"/>
            <a:ext cx="10348595" cy="2553335"/>
          </a:xfrm>
          <a:prstGeom prst="rect">
            <a:avLst/>
          </a:prstGeom>
          <a:noFill/>
        </p:spPr>
        <p:txBody>
          <a:bodyPr wrap="square" rtlCol="0">
            <a:spAutoFit/>
          </a:bodyPr>
          <a:p>
            <a:endParaRPr lang="zh-CN" altLang="en-US" sz="3200"/>
          </a:p>
          <a:p>
            <a:pPr algn="ctr"/>
            <a:r>
              <a:rPr lang="en-US" altLang="zh-CN" sz="3200"/>
              <a:t>Gold T&amp;Gold P </a:t>
            </a:r>
            <a:r>
              <a:rPr lang="zh-CN" altLang="en-US" sz="3200"/>
              <a:t>对模型的</a:t>
            </a:r>
            <a:r>
              <a:rPr lang="zh-CN" altLang="en-US" sz="3200"/>
              <a:t>提升</a:t>
            </a:r>
            <a:endParaRPr lang="zh-CN" altLang="en-US" sz="3200"/>
          </a:p>
          <a:p>
            <a:endParaRPr lang="zh-CN" altLang="en-US" sz="3200"/>
          </a:p>
          <a:p>
            <a:endParaRPr lang="zh-CN" altLang="en-US" sz="3200"/>
          </a:p>
          <a:p>
            <a:endParaRPr lang="en-US" altLang="zh-CN" sz="3200"/>
          </a:p>
        </p:txBody>
      </p:sp>
      <p:pic>
        <p:nvPicPr>
          <p:cNvPr id="5" name="图片 4"/>
          <p:cNvPicPr>
            <a:picLocks noChangeAspect="1"/>
          </p:cNvPicPr>
          <p:nvPr/>
        </p:nvPicPr>
        <p:blipFill>
          <a:blip r:embed="rId2"/>
          <a:srcRect t="62401" r="-374" b="9407"/>
          <a:stretch>
            <a:fillRect/>
          </a:stretch>
        </p:blipFill>
        <p:spPr>
          <a:xfrm>
            <a:off x="2927985" y="2780665"/>
            <a:ext cx="6760845" cy="2232025"/>
          </a:xfrm>
          <a:prstGeom prst="rect">
            <a:avLst/>
          </a:prstGeom>
        </p:spPr>
      </p:pic>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f1bb91f9-1041-4c5a-ac6f-5053a68bf64e"/>
</p:tagLst>
</file>

<file path=ppt/theme/theme1.xml><?xml version="1.0" encoding="utf-8"?>
<a:theme xmlns:a="http://schemas.openxmlformats.org/drawingml/2006/main" name="主题5">
  <a:themeElements>
    <a:clrScheme name="自定义 10">
      <a:dk1>
        <a:srgbClr val="000000"/>
      </a:dk1>
      <a:lt1>
        <a:srgbClr val="FFFFFF"/>
      </a:lt1>
      <a:dk2>
        <a:srgbClr val="778495"/>
      </a:dk2>
      <a:lt2>
        <a:srgbClr val="F0F0F0"/>
      </a:lt2>
      <a:accent1>
        <a:srgbClr val="A78343"/>
      </a:accent1>
      <a:accent2>
        <a:srgbClr val="A5644E"/>
      </a:accent2>
      <a:accent3>
        <a:srgbClr val="B58B80"/>
      </a:accent3>
      <a:accent4>
        <a:srgbClr val="C3986D"/>
      </a:accent4>
      <a:accent5>
        <a:srgbClr val="A19574"/>
      </a:accent5>
      <a:accent6>
        <a:srgbClr val="C17529"/>
      </a:accent6>
      <a:hlink>
        <a:srgbClr val="A78343"/>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rgbClr val="FFFFFF"/>
    </a:lt1>
    <a:dk2>
      <a:srgbClr val="778495"/>
    </a:dk2>
    <a:lt2>
      <a:srgbClr val="F0F0F0"/>
    </a:lt2>
    <a:accent1>
      <a:srgbClr val="A78343"/>
    </a:accent1>
    <a:accent2>
      <a:srgbClr val="A5644E"/>
    </a:accent2>
    <a:accent3>
      <a:srgbClr val="B58B80"/>
    </a:accent3>
    <a:accent4>
      <a:srgbClr val="C3986D"/>
    </a:accent4>
    <a:accent5>
      <a:srgbClr val="A19574"/>
    </a:accent5>
    <a:accent6>
      <a:srgbClr val="C17529"/>
    </a:accent6>
    <a:hlink>
      <a:srgbClr val="A78343"/>
    </a:hlink>
    <a:folHlink>
      <a:srgbClr val="BFBFBF"/>
    </a:folHlink>
  </a:clrScheme>
</a:themeOverride>
</file>

<file path=ppt/theme/themeOverride2.xml><?xml version="1.0" encoding="utf-8"?>
<a:themeOverride xmlns:a="http://schemas.openxmlformats.org/drawingml/2006/main">
  <a:clrScheme name="自定义 10">
    <a:dk1>
      <a:srgbClr val="000000"/>
    </a:dk1>
    <a:lt1>
      <a:srgbClr val="FFFFFF"/>
    </a:lt1>
    <a:dk2>
      <a:srgbClr val="778495"/>
    </a:dk2>
    <a:lt2>
      <a:srgbClr val="F0F0F0"/>
    </a:lt2>
    <a:accent1>
      <a:srgbClr val="A78343"/>
    </a:accent1>
    <a:accent2>
      <a:srgbClr val="A5644E"/>
    </a:accent2>
    <a:accent3>
      <a:srgbClr val="B58B80"/>
    </a:accent3>
    <a:accent4>
      <a:srgbClr val="C3986D"/>
    </a:accent4>
    <a:accent5>
      <a:srgbClr val="A19574"/>
    </a:accent5>
    <a:accent6>
      <a:srgbClr val="C17529"/>
    </a:accent6>
    <a:hlink>
      <a:srgbClr val="A78343"/>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2315</Words>
  <Application>WPS 演示</Application>
  <PresentationFormat>宽屏</PresentationFormat>
  <Paragraphs>208</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微软雅黑</vt:lpstr>
      <vt:lpstr>Arial Unicode MS</vt:lpstr>
      <vt:lpstr>等线</vt:lpstr>
      <vt:lpstr>主题5</vt:lpstr>
      <vt:lpstr>Challenges in Information-Seeking QA: Unanswerable Questions and Paragraph Retrieval</vt:lpstr>
      <vt:lpstr>1. Background</vt:lpstr>
      <vt:lpstr>2. Introduction </vt:lpstr>
      <vt:lpstr>3. Dataset </vt:lpstr>
      <vt:lpstr>3. Dataset </vt:lpstr>
      <vt:lpstr>3. Dataset </vt:lpstr>
      <vt:lpstr>4. QA performences with Gold T and Gold P</vt:lpstr>
      <vt:lpstr>4. QA performences with Gold T and Gold P</vt:lpstr>
      <vt:lpstr>4. QA performences with Gold T and Gold P</vt:lpstr>
      <vt:lpstr>5. Answerability Prediction</vt:lpstr>
      <vt:lpstr>5. Answerability Prediction </vt:lpstr>
      <vt:lpstr>6. Annotating Unanswerability </vt:lpstr>
      <vt:lpstr>6. Annotating Unanswerability </vt:lpstr>
      <vt:lpstr>6. Annotating Unanswerability </vt:lpstr>
      <vt:lpstr>6. Annotating Unanswerability </vt:lpstr>
      <vt:lpstr>6. Annotating Unanswerability </vt:lpstr>
      <vt:lpstr>6. Annotating Unanswerability </vt:lpstr>
      <vt:lpstr>6. Annotating Unanswerability </vt:lpstr>
      <vt:lpstr>7. Conclusion</vt:lpstr>
      <vt:lpstr>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work report</cp:category>
  <cp:lastModifiedBy>芝麻Kevin</cp:lastModifiedBy>
  <cp:revision>19</cp:revision>
  <cp:lastPrinted>2017-10-26T16:00:00Z</cp:lastPrinted>
  <dcterms:created xsi:type="dcterms:W3CDTF">2017-10-26T16:00:00Z</dcterms:created>
  <dcterms:modified xsi:type="dcterms:W3CDTF">2021-12-14T14:20:48Z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KSOProductBuildVer">
    <vt:lpwstr>2052-11.1.0.11115</vt:lpwstr>
  </property>
  <property fmtid="{D5CDD505-2E9C-101B-9397-08002B2CF9AE}" pid="4" name="ICV">
    <vt:lpwstr>6ACECD141E63442CA25031379B4C3FD0</vt:lpwstr>
  </property>
</Properties>
</file>