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6"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最近的神经文本生成模型在从结构化数据（如表格格式）生成描述性文本方面有了显著的改进。</a:t>
            </a:r>
            <a:endParaRPr lang="zh-CN" altLang="en-US"/>
          </a:p>
          <a:p>
            <a:r>
              <a:rPr lang="zh-CN" altLang="en-US"/>
              <a:t>剩下的重要挑战之一是生成更多的分析性描述，这些描述可以从数据源中的事实推断出来。</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该模型的任务是通过将表表示转换为表描述Y=y1，y2，…yn来生成文本</a:t>
            </a:r>
            <a:endParaRPr lang="zh-CN" altLang="en-US"/>
          </a:p>
          <a:p>
            <a:r>
              <a:rPr lang="zh-CN" altLang="en-US"/>
              <a:t>Template-based Generator：我们设计了一个基于特定领域模板的生成器，在生成表描述时包含两种类型的句子：表引用语句和数据描述语句。</a:t>
            </a:r>
            <a:endParaRPr lang="zh-CN" altLang="en-US"/>
          </a:p>
          <a:p>
            <a:r>
              <a:rPr lang="zh-CN" altLang="en-US"/>
              <a:t> </a:t>
            </a:r>
            <a:r>
              <a:rPr lang="en-US" altLang="zh-CN"/>
              <a:t>                                              </a:t>
            </a:r>
            <a:r>
              <a:rPr lang="zh-CN" altLang="en-US"/>
              <a:t>由于我们的任务侧重于数字推理描述，我们使用预执行操作表T_op中的最大记录定义模板化句子</a:t>
            </a:r>
            <a:endParaRPr lang="zh-CN" altLang="en-US"/>
          </a:p>
          <a:p>
            <a:r>
              <a:rPr lang="zh-CN" altLang="en-US"/>
              <a:t>Pointer-Generator：指针生成器(Pointer-generator)是一种seq2seq模型，具有注意和复制机制。</a:t>
            </a:r>
            <a:endParaRPr lang="zh-CN" altLang="en-US"/>
          </a:p>
          <a:p>
            <a:r>
              <a:rPr lang="zh-CN" altLang="en-US"/>
              <a:t> </a:t>
            </a:r>
            <a:r>
              <a:rPr lang="en-US" altLang="zh-CN"/>
              <a:t>                                </a:t>
            </a:r>
            <a:r>
              <a:rPr lang="zh-CN" altLang="en-US"/>
              <a:t>该模型通过从源文本联合复制和从词汇表生成来处理数据到文本生成中的词汇表外问题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该模型的任务是通过将表表示转换为表描述Y=y1，y2，…yn来生成文本</a:t>
            </a:r>
            <a:endParaRPr lang="zh-CN" altLang="en-US">
              <a:sym typeface="+mn-ea"/>
            </a:endParaRPr>
          </a:p>
          <a:p>
            <a:r>
              <a:rPr lang="zh-CN" altLang="en-US">
                <a:sym typeface="+mn-ea"/>
              </a:rPr>
              <a:t>预先训练的模型</a:t>
            </a:r>
            <a:endParaRPr lang="zh-CN" altLang="en-US">
              <a:sym typeface="+mn-ea"/>
            </a:endParaRPr>
          </a:p>
          <a:p>
            <a:r>
              <a:rPr lang="zh-CN" altLang="en-US"/>
              <a:t>（</a:t>
            </a:r>
            <a:r>
              <a:rPr lang="en-US" altLang="zh-CN"/>
              <a:t>1</a:t>
            </a:r>
            <a:r>
              <a:rPr lang="zh-CN" altLang="en-US"/>
              <a:t>）Fine-tuned GPT2:GPT2是一种预先训练的语言模型，具有仅解码器的transformer架构。</a:t>
            </a:r>
            <a:endParaRPr lang="zh-CN" altLang="en-US"/>
          </a:p>
          <a:p>
            <a:r>
              <a:rPr lang="zh-CN" altLang="en-US"/>
              <a:t>我们使用表表示P_T作为输入前缀微调了GPT2模型。我们将表表示P_T和表描述Y串联输入模型并生成新的表描述Y。</a:t>
            </a:r>
            <a:endParaRPr lang="zh-CN" altLang="en-US"/>
          </a:p>
          <a:p>
            <a:r>
              <a:rPr lang="zh-CN" altLang="en-US"/>
              <a:t>在推理阶段，我们只使用表表示P_T作为输入，在P_T的最后一个标记之后生成表描述Y。</a:t>
            </a:r>
            <a:endParaRPr lang="zh-CN" altLang="en-US"/>
          </a:p>
          <a:p>
            <a:r>
              <a:rPr lang="zh-CN" altLang="en-US"/>
              <a:t>（</a:t>
            </a:r>
            <a:r>
              <a:rPr lang="en-US" altLang="zh-CN"/>
              <a:t>2</a:t>
            </a:r>
            <a:r>
              <a:rPr lang="zh-CN" altLang="en-US"/>
              <a:t>）Fine-tuned T5:T5是一种预训练transformer模型，具有encoder-decoder体系结构，</a:t>
            </a:r>
            <a:endParaRPr lang="zh-CN" altLang="en-US"/>
          </a:p>
          <a:p>
            <a:r>
              <a:rPr lang="zh-CN" altLang="en-US"/>
              <a:t>通过转换为文本到文本格式来解决自然语言任务。我们在数据集中对T5模型进行了微调，</a:t>
            </a:r>
            <a:endParaRPr lang="zh-CN" altLang="en-US"/>
          </a:p>
          <a:p>
            <a:r>
              <a:rPr lang="zh-CN" altLang="en-US"/>
              <a:t>在生成输出表描述Y的表表示中添加了“总结(summarize)”前缀。</a:t>
            </a:r>
            <a:endParaRPr lang="zh-CN" altLang="en-US"/>
          </a:p>
          <a:p>
            <a:endParaRPr lang="zh-CN" altLang="en-US"/>
          </a:p>
          <a:p>
            <a:r>
              <a:rPr lang="zh-CN" altLang="en-US"/>
              <a:t>问题：预先训练的生成器通常会生成与表源不一致的文本</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虽然基于指针生成器的复制机制用于预先训练的模型比较流行，但它不能保持具有更丰富推理的句子的全局逻辑结构。</a:t>
            </a:r>
            <a:endParaRPr lang="zh-CN" altLang="en-US"/>
          </a:p>
          <a:p>
            <a:r>
              <a:rPr lang="zh-CN" altLang="en-US"/>
              <a:t>我们采用了一种基于占位符的更简单的复制机制，该占位符具有更具体的标记。进一步提出了一种基于排名的占位符对齐算法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首先，我们使用字符串匹配将Y中的实体和数字与数据表T_D和预执行的算术运算结果表T_op顶部对齐。</a:t>
            </a:r>
            <a:endParaRPr lang="zh-CN" altLang="en-US"/>
          </a:p>
          <a:p>
            <a:r>
              <a:rPr lang="zh-CN" altLang="en-US"/>
              <a:t>对齐从预执行的算术运算结果表T_op顶部的第一行到最后一行开始。如果没有找到匹配的token，它将继续到按照数据表T_D的行执行。</a:t>
            </a:r>
            <a:endParaRPr lang="zh-CN" altLang="en-US"/>
          </a:p>
          <a:p>
            <a:r>
              <a:rPr lang="zh-CN" altLang="en-US"/>
              <a:t>因为我们关注逻辑文本生成，所以我们在对齐中设置了T_op比T_D更高的排名。然后，我们用模板化描述Y_temp中相应的占位符替换匹配的tokens.</a:t>
            </a:r>
            <a:endParaRPr lang="zh-CN" altLang="en-US"/>
          </a:p>
          <a:p>
            <a:r>
              <a:rPr lang="zh-CN" altLang="en-US"/>
              <a:t>如图3所示，由于句子Y中的“our full model”与最大运算的标题结果相匹配，我们将其替换为&lt;header_max&gt;占位符。</a:t>
            </a:r>
            <a:endParaRPr lang="zh-CN" altLang="en-US"/>
          </a:p>
          <a:p>
            <a:r>
              <a:rPr lang="zh-CN" altLang="en-US"/>
              <a:t>在微调阶段，模型学习生成模板化描述Y_temp，包括占位符和单词，而不是直接生成Y。</a:t>
            </a:r>
            <a:endParaRPr lang="zh-CN" altLang="en-US"/>
          </a:p>
          <a:p>
            <a:r>
              <a:rPr lang="zh-CN" altLang="en-US"/>
              <a:t>在推理阶段，我们设计了一个带有占位符内存的排序算法，为预测模板化描述ˆY_temp的占位符选择最佳替换标记，以生成生成描述ˆY。我们在源表的同一行中定义一组值作为内容集，并优先使用相同的内容集替换一句话中的占位符，确保句子的连贯性。T_D的内容集是由元组（标题、度量和值）组成。对于T_OP，内容集由由元组（运算结果的标题、运算结果的度量和运算结果的值）组成。</a:t>
            </a:r>
            <a:endParaRPr lang="zh-CN" altLang="en-US"/>
          </a:p>
          <a:p>
            <a:r>
              <a:rPr lang="zh-CN" altLang="en-US"/>
              <a:t>我们利用占位符内存临时保存来自先前选择的相同内容集的优先占位符候选。例如，如图3所示，在步骤1中用T_OP的第一行最大记录的标题结果替换header_max 占位符后，来自相同内容集（metric_max和value_max）的相关占位符将作为搜索空间中排名较高的候选项添加到占位符内存中。</a:t>
            </a:r>
            <a:endParaRPr lang="zh-CN" altLang="en-US"/>
          </a:p>
          <a:p>
            <a:r>
              <a:rPr lang="zh-CN" altLang="en-US"/>
              <a:t>占位符内存在下面的ˆYtemp语句中重置为空，对齐从下一个表源内容集再次开始。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我们在提出的数据集上进行了实验，以评估文本生成模型的性能，并验证了使用不同表表示方法的有效性。</a:t>
            </a:r>
            <a:endParaRPr lang="zh-CN" altLang="en-US"/>
          </a:p>
          <a:p>
            <a:r>
              <a:rPr lang="zh-CN" altLang="en-US"/>
              <a:t>生成表描述的示例</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）生成的表格描述中支持和反驳事实的平均数量、反驳占全部事实的百分比以及与表格标题的关联程度</a:t>
            </a:r>
            <a:endParaRPr lang="zh-CN" altLang="en-US"/>
          </a:p>
          <a:p>
            <a:r>
              <a:rPr lang="zh-CN" altLang="en-US"/>
              <a:t>（</a:t>
            </a:r>
            <a:r>
              <a:rPr lang="en-US" altLang="zh-CN"/>
              <a:t>2</a:t>
            </a:r>
            <a:r>
              <a:rPr lang="zh-CN" altLang="en-US"/>
              <a:t>）表描述生成器的语法性、连贯性和简洁性级别。</a:t>
            </a:r>
            <a:endParaRPr lang="zh-CN" altLang="en-US"/>
          </a:p>
          <a:p>
            <a:r>
              <a:rPr lang="zh-CN" altLang="en-US"/>
              <a:t>使用MaxDiff方法计算每个模型的得分：一个描述被选为最佳的次数减去被选为最差的次数分数从−100（绝对最差）到100（绝对最好）</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实验结果表明，不同的模型具有不同类型的表表示和建议的复制机制。在Wilcoxon检验下，星号*符号的得分与原始模型显著不同（p&lt;0.05）。</a:t>
            </a:r>
            <a:endParaRPr lang="zh-CN" altLang="en-US"/>
          </a:p>
          <a:p>
            <a:r>
              <a:rPr lang="zh-CN" altLang="en-US"/>
              <a:t>在BLEU、ROUGE-L、METORE和BERTSCORE方面，经过微调的T5模型表现优于其他模型。</a:t>
            </a:r>
            <a:endParaRPr lang="zh-CN" altLang="en-US"/>
          </a:p>
          <a:p>
            <a:r>
              <a:rPr lang="zh-CN" altLang="en-US"/>
              <a:t>最佳微调T5模型的PARENT略低于基于模板的生成器，这意味着微调T5模型在生成相关表描述方面也具有可比性。</a:t>
            </a:r>
            <a:endParaRPr lang="zh-CN" altLang="en-US"/>
          </a:p>
          <a:p>
            <a:r>
              <a:rPr lang="zh-CN" altLang="en-US"/>
              <a:t>指针生成器模型得分最低，因为我们的数据集由有限的表集合组成，表集合具有广泛的词汇表和具有挑战性的目标文本。</a:t>
            </a:r>
            <a:endParaRPr lang="zh-CN" altLang="en-US"/>
          </a:p>
          <a:p>
            <a:r>
              <a:rPr lang="zh-CN" altLang="en-US"/>
              <a:t>尽管我们提出的复制机制未能在仅解码器的预训练模型中学习生成更好的输出，</a:t>
            </a:r>
            <a:endParaRPr lang="zh-CN" altLang="en-US"/>
          </a:p>
          <a:p>
            <a:r>
              <a:rPr lang="zh-CN" altLang="en-US"/>
              <a:t>但我们表明，具有编码器-解码器体系结构的基于复制的预训练模型可以获得更好的BLEU分数并提高正确性。</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）提出了numericNLG</a:t>
            </a:r>
            <a:endParaRPr lang="zh-CN" altLang="en-US"/>
          </a:p>
          <a:p>
            <a:r>
              <a:rPr lang="zh-CN" altLang="en-US"/>
              <a:t>（</a:t>
            </a:r>
            <a:r>
              <a:rPr lang="en-US" altLang="zh-CN"/>
              <a:t>2</a:t>
            </a:r>
            <a:r>
              <a:rPr lang="zh-CN" altLang="en-US"/>
              <a:t>）我们通过使用几种类型的表线性化作为输入表示，与基于模板的生成器和指针生成器相比，对经过微调的预训练模型进行了实验。</a:t>
            </a:r>
            <a:endParaRPr lang="zh-CN" altLang="en-US"/>
          </a:p>
          <a:p>
            <a:r>
              <a:rPr lang="zh-CN" altLang="en-US"/>
              <a:t>（</a:t>
            </a:r>
            <a:r>
              <a:rPr lang="en-US" altLang="zh-CN"/>
              <a:t>3</a:t>
            </a:r>
            <a:r>
              <a:rPr lang="zh-CN" altLang="en-US"/>
              <a:t>）尽管我们提出的复制机制未能学会在仅使用解码器的预训练模型中生成更好的输出</a:t>
            </a:r>
            <a:endParaRPr lang="zh-CN" altLang="en-US"/>
          </a:p>
          <a:p>
            <a:r>
              <a:rPr lang="zh-CN" altLang="en-US"/>
              <a:t>但我们证明，具有编码器-解码器架构的基于复制的预训练模型可以获得更好的BLEU分数，并提高了正确性。</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（1）一个用于数字表格到文本生成的新数据集，这个数据集使用一个表格和一段来自科学论文的具有丰富推论的表格描述组成数据对</a:t>
            </a:r>
            <a:endParaRPr lang="zh-CN" altLang="en-US"/>
          </a:p>
          <a:p>
            <a:r>
              <a:rPr lang="zh-CN" altLang="en-US"/>
              <a:t>（2）一个具有丰富的数值推理信息的表到文本生成框架。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本文构建了一个numericNLG数据集</a:t>
            </a:r>
            <a:endParaRPr lang="zh-CN" altLang="en-US"/>
          </a:p>
          <a:p>
            <a:r>
              <a:rPr lang="zh-CN" altLang="en-US"/>
              <a:t>这是一个新的表到文本数据集，专注于数字推理的文本生成任务。我们从科学论文中收集表格描述，这些科学论文是由推理更丰富的专家自然产生的。</a:t>
            </a:r>
            <a:endParaRPr lang="zh-CN" altLang="en-US"/>
          </a:p>
          <a:p>
            <a:r>
              <a:rPr lang="zh-CN" altLang="en-US"/>
              <a:t>一个是数据集的创建</a:t>
            </a:r>
            <a:endParaRPr lang="zh-CN" altLang="en-US"/>
          </a:p>
          <a:p>
            <a:r>
              <a:rPr lang="zh-CN" altLang="en-US"/>
              <a:t>另一个是本文提出的数据集与其他数据集的一些比较</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我们构建了一个基于实验结果数字表的表到文本数据集，该数据集是从ACL文选网站上的科学论文PDF文件中提取的。</a:t>
            </a:r>
            <a:endParaRPr lang="zh-CN" altLang="en-US"/>
          </a:p>
          <a:p>
            <a:r>
              <a:rPr lang="zh-CN" altLang="en-US"/>
              <a:t>然后，我们使用PDFMiner从源文件中收集对应描述的候选项。</a:t>
            </a:r>
            <a:endParaRPr lang="zh-CN" altLang="en-US"/>
          </a:p>
          <a:p>
            <a:r>
              <a:rPr lang="zh-CN" altLang="en-US"/>
              <a:t>我们使用标题中的表号作为集合的关键字。</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（1）检查表格及其相应的描述，然后仅推荐至少有一句话表示表格中数字事实的描述。</a:t>
            </a:r>
            <a:endParaRPr lang="zh-CN" altLang="en-US"/>
          </a:p>
          <a:p>
            <a:r>
              <a:rPr lang="zh-CN" altLang="en-US"/>
              <a:t>（2）将推荐描述的每句话分为三个事实检查类：数据描述、支持性描述和与表无关的描述。</a:t>
            </a:r>
            <a:endParaRPr lang="zh-CN" altLang="en-US"/>
          </a:p>
          <a:p>
            <a:r>
              <a:rPr lang="en-US" altLang="zh-CN"/>
              <a:t>        </a:t>
            </a:r>
            <a:r>
              <a:rPr lang="zh-CN" altLang="en-US"/>
              <a:t>作为最终的数据集，我们只使用属于数据描述类别的句子来减少事实幻觉。</a:t>
            </a:r>
            <a:endParaRPr lang="zh-CN" altLang="en-US"/>
          </a:p>
          <a:p>
            <a:r>
              <a:rPr lang="zh-CN" altLang="en-US"/>
              <a:t>（3） 通过选择在描述中直接声明或逻辑推断的部分表标题（称为目标标题），标识表描述的内容计划。</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）ROTOWIRE（Wiseman et al.，2017）数据集由NBA篮球比赛的摘要组成，其中包含若干段落，并与相应的方块分数表配对。由于ROTOWIRE只有39种记录类型，因此每个表都包含具有有限模式的类似记录类型。虽然ROTOWIRE表格中的大部分内容都是数值，但摘要中只包含一些数字推理语句，例如两个篮球队之间的得分比较。虽然我们的数据集与ROTOWIRE一样由封闭域文章组成，但它的文本较短（一段），并且具有无限的表模式。</a:t>
            </a:r>
            <a:endParaRPr lang="zh-CN" altLang="en-US"/>
          </a:p>
          <a:p>
            <a:r>
              <a:rPr lang="zh-CN" altLang="en-US"/>
              <a:t>（</a:t>
            </a:r>
            <a:r>
              <a:rPr lang="en-US" altLang="zh-CN"/>
              <a:t>2</a:t>
            </a:r>
            <a:r>
              <a:rPr lang="zh-CN" altLang="en-US"/>
              <a:t>）Chen等人（2020a）引入了LOGICNLG数据集，以便于研究具有更丰富推理的表到文本生成任务。该数据集包含从Wikipedia抓取的开放域表的无限模式，与五个包含不同逻辑推理的带注释的句子配对。虽然大多数推论都是数值推理，但表格内容并不是完全数值的。</a:t>
            </a:r>
            <a:endParaRPr lang="zh-CN" altLang="en-US"/>
          </a:p>
          <a:p>
            <a:r>
              <a:rPr lang="zh-CN" altLang="en-US"/>
              <a:t>（</a:t>
            </a:r>
            <a:r>
              <a:rPr lang="en-US" altLang="zh-CN"/>
              <a:t>3</a:t>
            </a:r>
            <a:r>
              <a:rPr lang="zh-CN" altLang="en-US"/>
              <a:t>）与LOGICNLG在生成可由表格中的事实在逻辑上包含的文本方面的动机类似，numericNLG由人类专家在科学论文中自然生成的段落集合组成，并与其对应的数字表格配对。我们的数据集的表比LOGICNLG少，主要关注科学领域中的数字文本。</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
            </a:r>
            <a:r>
              <a:rPr lang="en-US" altLang="zh-CN"/>
              <a:t>1</a:t>
            </a:r>
            <a:r>
              <a:rPr lang="zh-CN" altLang="en-US"/>
              <a:t>）本文使用由标题、行标题、列标题、单元格值和度量组成的表示，称为数据表。</a:t>
            </a:r>
            <a:endParaRPr lang="zh-CN" altLang="en-US"/>
          </a:p>
          <a:p>
            <a:r>
              <a:rPr lang="zh-CN" altLang="en-US"/>
              <a:t>（</a:t>
            </a:r>
            <a:r>
              <a:rPr lang="en-US" altLang="zh-CN"/>
              <a:t>2</a:t>
            </a:r>
            <a:r>
              <a:rPr lang="zh-CN" altLang="en-US"/>
              <a:t>）通过仅对目标单元格进行数学运算来限制计算，我们提供了一个预执行单元格操作表（T_op）。</a:t>
            </a:r>
            <a:endParaRPr lang="zh-CN" altLang="en-US"/>
          </a:p>
          <a:p>
            <a:r>
              <a:rPr lang="zh-CN" altLang="en-US"/>
              <a:t> </a:t>
            </a:r>
            <a:r>
              <a:rPr lang="en-US" altLang="zh-CN"/>
              <a:t>       </a:t>
            </a:r>
            <a:r>
              <a:rPr lang="zh-CN" altLang="en-US"/>
              <a:t>在本研究中，我们涵盖了最大值、最小值和差分运算。</a:t>
            </a:r>
            <a:endParaRPr lang="zh-CN" altLang="en-US"/>
          </a:p>
          <a:p>
            <a:r>
              <a:rPr lang="zh-CN" altLang="en-US"/>
              <a:t>（</a:t>
            </a:r>
            <a:r>
              <a:rPr lang="en-US" altLang="zh-CN"/>
              <a:t>3</a:t>
            </a:r>
            <a:r>
              <a:rPr lang="zh-CN" altLang="en-US"/>
              <a:t>）把T(表)转化为一个水平的序列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预处理表、数据表和预执行操作表的示例</a:t>
            </a:r>
            <a:endParaRPr lang="zh-CN" altLang="en-US"/>
          </a:p>
          <a:p>
            <a:r>
              <a:rPr lang="zh-CN" altLang="en-US"/>
              <a:t>左上角这个是我们的原始表格，下面这个是我们的数据表</a:t>
            </a:r>
            <a:endParaRPr lang="zh-CN" altLang="en-US"/>
          </a:p>
          <a:p>
            <a:r>
              <a:rPr lang="zh-CN" altLang="en-US"/>
              <a:t>右边这个是预执行了算术运算的操作表，我们主要是计算了，最大值，最小值和差分运算。</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把表格线性化为序列的几种方式</a:t>
            </a:r>
            <a:endParaRPr lang="zh-CN" altLang="en-US"/>
          </a:p>
          <a:p>
            <a:r>
              <a:rPr lang="zh-CN" altLang="en-US"/>
              <a:t>朴素表示</a:t>
            </a:r>
            <a:endParaRPr lang="zh-CN" altLang="en-US"/>
          </a:p>
          <a:p>
            <a:r>
              <a:rPr lang="zh-CN" altLang="en-US"/>
              <a:t>基于数据的模板</a:t>
            </a:r>
            <a:endParaRPr lang="zh-CN" altLang="en-US"/>
          </a:p>
          <a:p>
            <a:r>
              <a:rPr lang="zh-CN" altLang="en-US"/>
              <a:t>基于推理的模板</a:t>
            </a:r>
            <a:endParaRPr lang="zh-CN" altLang="en-US"/>
          </a:p>
          <a:p>
            <a:r>
              <a:rPr lang="zh-CN" altLang="en-US"/>
              <a:t>基于数据和推理的模板</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80185" y="2117408"/>
            <a:ext cx="9144000" cy="2387600"/>
          </a:xfrm>
        </p:spPr>
        <p:txBody>
          <a:bodyPr>
            <a:normAutofit fontScale="90000"/>
          </a:bodyPr>
          <a:p>
            <a:r>
              <a:rPr lang="zh-CN" altLang="en-US"/>
              <a:t>Towards Table-to-Text Generation with Numerical Reasoning</a:t>
            </a:r>
            <a:endParaRPr lang="zh-CN" altLang="en-US"/>
          </a:p>
        </p:txBody>
      </p:sp>
      <p:sp>
        <p:nvSpPr>
          <p:cNvPr id="3" name="内容占位符 2"/>
          <p:cNvSpPr>
            <a:spLocks noGrp="1"/>
          </p:cNvSpPr>
          <p:nvPr>
            <p:ph idx="1"/>
          </p:nvPr>
        </p:nvSpPr>
        <p:spPr>
          <a:xfrm>
            <a:off x="2058035" y="5204460"/>
            <a:ext cx="7987665" cy="955675"/>
          </a:xfrm>
        </p:spPr>
        <p:txBody>
          <a:bodyPr>
            <a:normAutofit fontScale="90000" lnSpcReduction="20000"/>
          </a:bodyPr>
          <a:p>
            <a:r>
              <a:rPr lang="en-US" sz="3200"/>
              <a:t>51215901128</a:t>
            </a:r>
            <a:endParaRPr lang="en-US" sz="3200"/>
          </a:p>
          <a:p>
            <a:r>
              <a:rPr lang="zh-CN" altLang="en-US" sz="3200"/>
              <a:t>王文硕</a:t>
            </a: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Table Representation</a:t>
            </a:r>
            <a:endParaRPr lang="zh-CN" altLang="en-US"/>
          </a:p>
        </p:txBody>
      </p:sp>
      <p:pic>
        <p:nvPicPr>
          <p:cNvPr id="5" name="内容占位符 4"/>
          <p:cNvPicPr>
            <a:picLocks noChangeAspect="1"/>
          </p:cNvPicPr>
          <p:nvPr>
            <p:ph idx="1"/>
          </p:nvPr>
        </p:nvPicPr>
        <p:blipFill>
          <a:blip r:embed="rId1"/>
          <a:stretch>
            <a:fillRect/>
          </a:stretch>
        </p:blipFill>
        <p:spPr>
          <a:xfrm>
            <a:off x="1351280" y="2042795"/>
            <a:ext cx="3232150" cy="1104900"/>
          </a:xfrm>
          <a:prstGeom prst="rect">
            <a:avLst/>
          </a:prstGeom>
        </p:spPr>
      </p:pic>
      <p:sp>
        <p:nvSpPr>
          <p:cNvPr id="9" name="文本框 8"/>
          <p:cNvSpPr txBox="1"/>
          <p:nvPr/>
        </p:nvSpPr>
        <p:spPr>
          <a:xfrm>
            <a:off x="1237615" y="1598930"/>
            <a:ext cx="3801110" cy="368300"/>
          </a:xfrm>
          <a:prstGeom prst="rect">
            <a:avLst/>
          </a:prstGeom>
          <a:noFill/>
        </p:spPr>
        <p:txBody>
          <a:bodyPr wrap="square" rtlCol="0" anchor="t">
            <a:spAutoFit/>
          </a:bodyPr>
          <a:p>
            <a:r>
              <a:rPr lang="zh-CN" altLang="en-US">
                <a:solidFill>
                  <a:schemeClr val="accent1">
                    <a:lumMod val="75000"/>
                  </a:schemeClr>
                </a:solidFill>
              </a:rPr>
              <a:t>（</a:t>
            </a:r>
            <a:r>
              <a:rPr lang="en-US" altLang="zh-CN">
                <a:solidFill>
                  <a:schemeClr val="accent1">
                    <a:lumMod val="75000"/>
                  </a:schemeClr>
                </a:solidFill>
              </a:rPr>
              <a:t>1</a:t>
            </a:r>
            <a:r>
              <a:rPr lang="zh-CN" altLang="en-US">
                <a:solidFill>
                  <a:schemeClr val="accent1">
                    <a:lumMod val="75000"/>
                  </a:schemeClr>
                </a:solidFill>
              </a:rPr>
              <a:t>）Naive Representation</a:t>
            </a:r>
            <a:endParaRPr lang="zh-CN" altLang="en-US">
              <a:solidFill>
                <a:schemeClr val="accent1">
                  <a:lumMod val="75000"/>
                </a:schemeClr>
              </a:solidFill>
            </a:endParaRPr>
          </a:p>
        </p:txBody>
      </p:sp>
      <p:grpSp>
        <p:nvGrpSpPr>
          <p:cNvPr id="13" name="组合 12"/>
          <p:cNvGrpSpPr/>
          <p:nvPr/>
        </p:nvGrpSpPr>
        <p:grpSpPr>
          <a:xfrm>
            <a:off x="6236970" y="1691005"/>
            <a:ext cx="3914140" cy="1223645"/>
            <a:chOff x="1949" y="6385"/>
            <a:chExt cx="6164" cy="1927"/>
          </a:xfrm>
        </p:grpSpPr>
        <p:pic>
          <p:nvPicPr>
            <p:cNvPr id="6" name="图片 5"/>
            <p:cNvPicPr>
              <a:picLocks noChangeAspect="1"/>
            </p:cNvPicPr>
            <p:nvPr/>
          </p:nvPicPr>
          <p:blipFill>
            <a:blip r:embed="rId2"/>
            <a:stretch>
              <a:fillRect/>
            </a:stretch>
          </p:blipFill>
          <p:spPr>
            <a:xfrm>
              <a:off x="2182" y="7112"/>
              <a:ext cx="5090" cy="1200"/>
            </a:xfrm>
            <a:prstGeom prst="rect">
              <a:avLst/>
            </a:prstGeom>
          </p:spPr>
        </p:pic>
        <p:sp>
          <p:nvSpPr>
            <p:cNvPr id="10" name="文本框 9"/>
            <p:cNvSpPr txBox="1"/>
            <p:nvPr/>
          </p:nvSpPr>
          <p:spPr>
            <a:xfrm>
              <a:off x="1949" y="6385"/>
              <a:ext cx="6164" cy="580"/>
            </a:xfrm>
            <a:prstGeom prst="rect">
              <a:avLst/>
            </a:prstGeom>
            <a:noFill/>
          </p:spPr>
          <p:txBody>
            <a:bodyPr wrap="square" rtlCol="0" anchor="t">
              <a:spAutoFit/>
            </a:bodyPr>
            <a:p>
              <a:r>
                <a:rPr lang="zh-CN" altLang="en-US">
                  <a:solidFill>
                    <a:schemeClr val="accent1">
                      <a:lumMod val="75000"/>
                    </a:schemeClr>
                  </a:solidFill>
                </a:rPr>
                <a:t>（</a:t>
              </a:r>
              <a:r>
                <a:rPr lang="en-US" altLang="zh-CN">
                  <a:solidFill>
                    <a:schemeClr val="accent1">
                      <a:lumMod val="75000"/>
                    </a:schemeClr>
                  </a:solidFill>
                </a:rPr>
                <a:t>2</a:t>
              </a:r>
              <a:r>
                <a:rPr lang="zh-CN" altLang="en-US">
                  <a:solidFill>
                    <a:schemeClr val="accent1">
                      <a:lumMod val="75000"/>
                    </a:schemeClr>
                  </a:solidFill>
                </a:rPr>
                <a:t>）Data-based Template (T</a:t>
              </a:r>
              <a:r>
                <a:rPr lang="en-US" altLang="zh-CN">
                  <a:solidFill>
                    <a:schemeClr val="accent1">
                      <a:lumMod val="75000"/>
                    </a:schemeClr>
                  </a:solidFill>
                </a:rPr>
                <a:t>_</a:t>
              </a:r>
              <a:r>
                <a:rPr lang="zh-CN" altLang="en-US">
                  <a:solidFill>
                    <a:schemeClr val="accent1">
                      <a:lumMod val="75000"/>
                    </a:schemeClr>
                  </a:solidFill>
                </a:rPr>
                <a:t>D</a:t>
              </a:r>
              <a:r>
                <a:rPr lang="en-US" altLang="zh-CN">
                  <a:solidFill>
                    <a:schemeClr val="accent1">
                      <a:lumMod val="75000"/>
                    </a:schemeClr>
                  </a:solidFill>
                </a:rPr>
                <a:t> </a:t>
              </a:r>
              <a:r>
                <a:rPr lang="zh-CN" altLang="en-US">
                  <a:solidFill>
                    <a:schemeClr val="accent1">
                      <a:lumMod val="75000"/>
                    </a:schemeClr>
                  </a:solidFill>
                </a:rPr>
                <a:t>temp)</a:t>
              </a:r>
              <a:endParaRPr lang="zh-CN" altLang="en-US">
                <a:solidFill>
                  <a:schemeClr val="accent1">
                    <a:lumMod val="75000"/>
                  </a:schemeClr>
                </a:solidFill>
              </a:endParaRPr>
            </a:p>
          </p:txBody>
        </p:sp>
      </p:grpSp>
      <p:grpSp>
        <p:nvGrpSpPr>
          <p:cNvPr id="14" name="组合 13"/>
          <p:cNvGrpSpPr/>
          <p:nvPr/>
        </p:nvGrpSpPr>
        <p:grpSpPr>
          <a:xfrm>
            <a:off x="975360" y="3677285"/>
            <a:ext cx="4822190" cy="1809115"/>
            <a:chOff x="9806" y="2518"/>
            <a:chExt cx="7594" cy="2849"/>
          </a:xfrm>
        </p:grpSpPr>
        <p:pic>
          <p:nvPicPr>
            <p:cNvPr id="7" name="图片 6"/>
            <p:cNvPicPr>
              <a:picLocks noChangeAspect="1"/>
            </p:cNvPicPr>
            <p:nvPr/>
          </p:nvPicPr>
          <p:blipFill>
            <a:blip r:embed="rId3"/>
            <a:stretch>
              <a:fillRect/>
            </a:stretch>
          </p:blipFill>
          <p:spPr>
            <a:xfrm>
              <a:off x="10653" y="3217"/>
              <a:ext cx="4910" cy="2150"/>
            </a:xfrm>
            <a:prstGeom prst="rect">
              <a:avLst/>
            </a:prstGeom>
          </p:spPr>
        </p:pic>
        <p:sp>
          <p:nvSpPr>
            <p:cNvPr id="11" name="文本框 10"/>
            <p:cNvSpPr txBox="1"/>
            <p:nvPr/>
          </p:nvSpPr>
          <p:spPr>
            <a:xfrm>
              <a:off x="9806" y="2518"/>
              <a:ext cx="7594" cy="580"/>
            </a:xfrm>
            <a:prstGeom prst="rect">
              <a:avLst/>
            </a:prstGeom>
            <a:noFill/>
          </p:spPr>
          <p:txBody>
            <a:bodyPr wrap="square" rtlCol="0" anchor="t">
              <a:spAutoFit/>
            </a:bodyPr>
            <a:p>
              <a:r>
                <a:rPr lang="zh-CN" altLang="en-US">
                  <a:solidFill>
                    <a:schemeClr val="accent6">
                      <a:lumMod val="75000"/>
                    </a:schemeClr>
                  </a:solidFill>
                </a:rPr>
                <a:t>（</a:t>
              </a:r>
              <a:r>
                <a:rPr lang="en-US" altLang="zh-CN">
                  <a:solidFill>
                    <a:schemeClr val="accent6">
                      <a:lumMod val="75000"/>
                    </a:schemeClr>
                  </a:solidFill>
                </a:rPr>
                <a:t>3</a:t>
              </a:r>
              <a:r>
                <a:rPr lang="zh-CN" altLang="en-US">
                  <a:solidFill>
                    <a:schemeClr val="accent6">
                      <a:lumMod val="75000"/>
                    </a:schemeClr>
                  </a:solidFill>
                </a:rPr>
                <a:t>）Reasoning-based Template (T</a:t>
              </a:r>
              <a:r>
                <a:rPr lang="en-US" altLang="zh-CN">
                  <a:solidFill>
                    <a:schemeClr val="accent6">
                      <a:lumMod val="75000"/>
                    </a:schemeClr>
                  </a:solidFill>
                </a:rPr>
                <a:t>_</a:t>
              </a:r>
              <a:r>
                <a:rPr lang="zh-CN" altLang="en-US">
                  <a:solidFill>
                    <a:schemeClr val="accent6">
                      <a:lumMod val="75000"/>
                    </a:schemeClr>
                  </a:solidFill>
                </a:rPr>
                <a:t>OP</a:t>
              </a:r>
              <a:r>
                <a:rPr lang="en-US" altLang="zh-CN">
                  <a:solidFill>
                    <a:schemeClr val="accent6">
                      <a:lumMod val="75000"/>
                    </a:schemeClr>
                  </a:solidFill>
                </a:rPr>
                <a:t> </a:t>
              </a:r>
              <a:r>
                <a:rPr lang="zh-CN" altLang="en-US">
                  <a:solidFill>
                    <a:schemeClr val="accent6">
                      <a:lumMod val="75000"/>
                    </a:schemeClr>
                  </a:solidFill>
                </a:rPr>
                <a:t>temp)</a:t>
              </a:r>
              <a:endParaRPr lang="zh-CN" altLang="en-US">
                <a:solidFill>
                  <a:schemeClr val="accent6">
                    <a:lumMod val="75000"/>
                  </a:schemeClr>
                </a:solidFill>
              </a:endParaRPr>
            </a:p>
          </p:txBody>
        </p:sp>
      </p:grpSp>
      <p:grpSp>
        <p:nvGrpSpPr>
          <p:cNvPr id="15" name="组合 14"/>
          <p:cNvGrpSpPr/>
          <p:nvPr/>
        </p:nvGrpSpPr>
        <p:grpSpPr>
          <a:xfrm>
            <a:off x="6225540" y="3665855"/>
            <a:ext cx="4838065" cy="1604645"/>
            <a:chOff x="9822" y="6385"/>
            <a:chExt cx="7619" cy="2527"/>
          </a:xfrm>
        </p:grpSpPr>
        <p:pic>
          <p:nvPicPr>
            <p:cNvPr id="8" name="图片 7"/>
            <p:cNvPicPr>
              <a:picLocks noChangeAspect="1"/>
            </p:cNvPicPr>
            <p:nvPr/>
          </p:nvPicPr>
          <p:blipFill>
            <a:blip r:embed="rId4"/>
            <a:stretch>
              <a:fillRect/>
            </a:stretch>
          </p:blipFill>
          <p:spPr>
            <a:xfrm>
              <a:off x="10653" y="7482"/>
              <a:ext cx="5210" cy="1430"/>
            </a:xfrm>
            <a:prstGeom prst="rect">
              <a:avLst/>
            </a:prstGeom>
          </p:spPr>
        </p:pic>
        <p:sp>
          <p:nvSpPr>
            <p:cNvPr id="12" name="文本框 11"/>
            <p:cNvSpPr txBox="1"/>
            <p:nvPr/>
          </p:nvSpPr>
          <p:spPr>
            <a:xfrm>
              <a:off x="9822" y="6385"/>
              <a:ext cx="7619" cy="1016"/>
            </a:xfrm>
            <a:prstGeom prst="rect">
              <a:avLst/>
            </a:prstGeom>
            <a:noFill/>
          </p:spPr>
          <p:txBody>
            <a:bodyPr wrap="square" rtlCol="0" anchor="t">
              <a:spAutoFit/>
            </a:bodyPr>
            <a:p>
              <a:r>
                <a:rPr lang="zh-CN" altLang="en-US">
                  <a:solidFill>
                    <a:schemeClr val="accent6">
                      <a:lumMod val="75000"/>
                    </a:schemeClr>
                  </a:solidFill>
                </a:rPr>
                <a:t>（</a:t>
              </a:r>
              <a:r>
                <a:rPr lang="en-US" altLang="zh-CN">
                  <a:solidFill>
                    <a:schemeClr val="accent6">
                      <a:lumMod val="75000"/>
                    </a:schemeClr>
                  </a:solidFill>
                </a:rPr>
                <a:t>4</a:t>
              </a:r>
              <a:r>
                <a:rPr lang="zh-CN" altLang="en-US">
                  <a:solidFill>
                    <a:schemeClr val="accent6">
                      <a:lumMod val="75000"/>
                    </a:schemeClr>
                  </a:solidFill>
                </a:rPr>
                <a:t>）Data and Reasoning-based Template</a:t>
              </a:r>
              <a:endParaRPr lang="zh-CN" altLang="en-US">
                <a:solidFill>
                  <a:schemeClr val="accent6">
                    <a:lumMod val="75000"/>
                  </a:schemeClr>
                </a:solidFill>
              </a:endParaRPr>
            </a:p>
            <a:p>
              <a:r>
                <a:rPr lang="zh-CN" altLang="en-US">
                  <a:solidFill>
                    <a:schemeClr val="accent6">
                      <a:lumMod val="75000"/>
                    </a:schemeClr>
                  </a:solidFill>
                </a:rPr>
                <a:t> </a:t>
              </a:r>
              <a:r>
                <a:rPr lang="en-US" altLang="zh-CN">
                  <a:solidFill>
                    <a:schemeClr val="accent6">
                      <a:lumMod val="75000"/>
                    </a:schemeClr>
                  </a:solidFill>
                </a:rPr>
                <a:t>          </a:t>
              </a:r>
              <a:r>
                <a:rPr lang="zh-CN" altLang="en-US">
                  <a:solidFill>
                    <a:schemeClr val="accent6">
                      <a:lumMod val="75000"/>
                    </a:schemeClr>
                  </a:solidFill>
                </a:rPr>
                <a:t>(T</a:t>
              </a:r>
              <a:r>
                <a:rPr lang="en-US" altLang="zh-CN">
                  <a:solidFill>
                    <a:schemeClr val="accent6">
                      <a:lumMod val="75000"/>
                    </a:schemeClr>
                  </a:solidFill>
                </a:rPr>
                <a:t>_</a:t>
              </a:r>
              <a:r>
                <a:rPr lang="zh-CN" altLang="en-US">
                  <a:solidFill>
                    <a:schemeClr val="accent6">
                      <a:lumMod val="75000"/>
                    </a:schemeClr>
                  </a:solidFill>
                </a:rPr>
                <a:t>D+T</a:t>
              </a:r>
              <a:r>
                <a:rPr lang="en-US" altLang="zh-CN">
                  <a:solidFill>
                    <a:schemeClr val="accent6">
                      <a:lumMod val="75000"/>
                    </a:schemeClr>
                  </a:solidFill>
                </a:rPr>
                <a:t>_</a:t>
              </a:r>
              <a:r>
                <a:rPr lang="zh-CN" altLang="en-US">
                  <a:solidFill>
                    <a:schemeClr val="accent6">
                      <a:lumMod val="75000"/>
                    </a:schemeClr>
                  </a:solidFill>
                </a:rPr>
                <a:t>OP</a:t>
              </a:r>
              <a:r>
                <a:rPr lang="en-US" altLang="zh-CN">
                  <a:solidFill>
                    <a:schemeClr val="accent6">
                      <a:lumMod val="75000"/>
                    </a:schemeClr>
                  </a:solidFill>
                </a:rPr>
                <a:t> </a:t>
              </a:r>
              <a:r>
                <a:rPr lang="zh-CN" altLang="en-US">
                  <a:solidFill>
                    <a:schemeClr val="accent6">
                      <a:lumMod val="75000"/>
                    </a:schemeClr>
                  </a:solidFill>
                </a:rPr>
                <a:t>temp)</a:t>
              </a:r>
              <a:endParaRPr lang="zh-CN" altLang="en-US">
                <a:solidFill>
                  <a:schemeClr val="accent6">
                    <a:lumMod val="75000"/>
                  </a:schemeClr>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Generation Models</a:t>
            </a:r>
            <a:endParaRPr lang="zh-CN" altLang="en-US"/>
          </a:p>
        </p:txBody>
      </p:sp>
      <p:sp>
        <p:nvSpPr>
          <p:cNvPr id="3" name="内容占位符 2"/>
          <p:cNvSpPr>
            <a:spLocks noGrp="1"/>
          </p:cNvSpPr>
          <p:nvPr>
            <p:ph idx="1"/>
          </p:nvPr>
        </p:nvSpPr>
        <p:spPr>
          <a:xfrm>
            <a:off x="838200" y="1832610"/>
            <a:ext cx="9728200" cy="4824095"/>
          </a:xfrm>
        </p:spPr>
        <p:txBody>
          <a:bodyPr>
            <a:normAutofit/>
          </a:bodyPr>
          <a:p>
            <a:r>
              <a:rPr lang="zh-CN" altLang="en-US" sz="2400"/>
              <a:t>The task is to generate text by translating table</a:t>
            </a:r>
            <a:r>
              <a:rPr lang="en-US" altLang="zh-CN" sz="2400"/>
              <a:t> </a:t>
            </a:r>
            <a:r>
              <a:rPr lang="zh-CN" altLang="en-US" sz="2400"/>
              <a:t>representation</a:t>
            </a:r>
            <a:r>
              <a:rPr lang="en-US" altLang="zh-CN" sz="2400"/>
              <a:t> </a:t>
            </a:r>
            <a:r>
              <a:rPr lang="zh-CN" altLang="en-US" sz="2400"/>
              <a:t>P</a:t>
            </a:r>
            <a:r>
              <a:rPr lang="en-US" altLang="zh-CN" sz="2400"/>
              <a:t>_</a:t>
            </a:r>
            <a:r>
              <a:rPr lang="zh-CN" altLang="en-US" sz="2400"/>
              <a:t>T</a:t>
            </a:r>
            <a:r>
              <a:rPr lang="en-US" altLang="zh-CN" sz="2400"/>
              <a:t> </a:t>
            </a:r>
            <a:r>
              <a:rPr lang="zh-CN" altLang="en-US" sz="2400"/>
              <a:t>into table description</a:t>
            </a:r>
            <a:r>
              <a:rPr lang="en-US" altLang="zh-CN" sz="2400"/>
              <a:t> </a:t>
            </a:r>
            <a:r>
              <a:rPr lang="zh-CN" altLang="en-US" sz="2400"/>
              <a:t>Y=y1, y2, ..., yn.</a:t>
            </a:r>
            <a:endParaRPr lang="zh-CN" altLang="en-US" sz="2400"/>
          </a:p>
          <a:p>
            <a:r>
              <a:rPr lang="en-US" altLang="zh-CN" sz="2400" b="1" u="sng">
                <a:solidFill>
                  <a:srgbClr val="0070C0"/>
                </a:solidFill>
              </a:rPr>
              <a:t>Baseline</a:t>
            </a:r>
            <a:endParaRPr lang="zh-CN" altLang="en-US" sz="2400" b="1" u="sng">
              <a:solidFill>
                <a:srgbClr val="0070C0"/>
              </a:solidFill>
            </a:endParaRPr>
          </a:p>
          <a:p>
            <a:r>
              <a:rPr lang="zh-CN" altLang="en-US" sz="2400">
                <a:solidFill>
                  <a:srgbClr val="0070C0"/>
                </a:solidFill>
              </a:rPr>
              <a:t>Template-based Generator</a:t>
            </a:r>
            <a:endParaRPr lang="zh-CN" altLang="en-US" sz="2400">
              <a:solidFill>
                <a:srgbClr val="0070C0"/>
              </a:solidFill>
            </a:endParaRPr>
          </a:p>
          <a:p>
            <a:endParaRPr lang="zh-CN" altLang="en-US" sz="2400">
              <a:solidFill>
                <a:srgbClr val="0070C0"/>
              </a:solidFill>
            </a:endParaRPr>
          </a:p>
          <a:p>
            <a:endParaRPr lang="zh-CN" altLang="en-US" sz="2400">
              <a:solidFill>
                <a:srgbClr val="0070C0"/>
              </a:solidFill>
            </a:endParaRPr>
          </a:p>
          <a:p>
            <a:endParaRPr lang="zh-CN" altLang="en-US" sz="2400">
              <a:solidFill>
                <a:srgbClr val="0070C0"/>
              </a:solidFill>
            </a:endParaRPr>
          </a:p>
          <a:p>
            <a:r>
              <a:rPr lang="zh-CN" altLang="en-US" sz="2400">
                <a:solidFill>
                  <a:srgbClr val="0070C0"/>
                </a:solidFill>
              </a:rPr>
              <a:t>Pointer-Generator</a:t>
            </a:r>
            <a:r>
              <a:rPr lang="en-US" altLang="zh-CN" sz="2400">
                <a:solidFill>
                  <a:srgbClr val="0070C0"/>
                </a:solidFill>
              </a:rPr>
              <a:t>:</a:t>
            </a:r>
            <a:r>
              <a:rPr lang="zh-CN" altLang="en-US" sz="2400">
                <a:solidFill>
                  <a:srgbClr val="0070C0"/>
                </a:solidFill>
              </a:rPr>
              <a:t>a sequence-to-sequence model with attention and a copy mechanism.</a:t>
            </a:r>
            <a:endParaRPr lang="zh-CN" altLang="en-US" sz="2400">
              <a:solidFill>
                <a:srgbClr val="0070C0"/>
              </a:solidFill>
            </a:endParaRPr>
          </a:p>
          <a:p>
            <a:endParaRPr lang="zh-CN" altLang="en-US" sz="2400">
              <a:solidFill>
                <a:srgbClr val="7030A0"/>
              </a:solidFill>
            </a:endParaRPr>
          </a:p>
        </p:txBody>
      </p:sp>
      <p:pic>
        <p:nvPicPr>
          <p:cNvPr id="4" name="图片 3"/>
          <p:cNvPicPr>
            <a:picLocks noChangeAspect="1"/>
          </p:cNvPicPr>
          <p:nvPr/>
        </p:nvPicPr>
        <p:blipFill>
          <a:blip r:embed="rId1"/>
          <a:stretch>
            <a:fillRect/>
          </a:stretch>
        </p:blipFill>
        <p:spPr>
          <a:xfrm>
            <a:off x="1423035" y="3627120"/>
            <a:ext cx="4948555" cy="1045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Generation Models</a:t>
            </a:r>
            <a:endParaRPr lang="zh-CN" altLang="en-US"/>
          </a:p>
        </p:txBody>
      </p:sp>
      <p:sp>
        <p:nvSpPr>
          <p:cNvPr id="3" name="内容占位符 2"/>
          <p:cNvSpPr>
            <a:spLocks noGrp="1"/>
          </p:cNvSpPr>
          <p:nvPr>
            <p:ph idx="1"/>
          </p:nvPr>
        </p:nvSpPr>
        <p:spPr>
          <a:xfrm>
            <a:off x="970915" y="1461135"/>
            <a:ext cx="9911080" cy="4824095"/>
          </a:xfrm>
        </p:spPr>
        <p:txBody>
          <a:bodyPr>
            <a:normAutofit fontScale="90000"/>
          </a:bodyPr>
          <a:p>
            <a:r>
              <a:rPr lang="zh-CN" altLang="en-US" sz="2400"/>
              <a:t>The task is to generate text by translating table</a:t>
            </a:r>
            <a:r>
              <a:rPr lang="en-US" altLang="zh-CN" sz="2400"/>
              <a:t> </a:t>
            </a:r>
            <a:r>
              <a:rPr lang="zh-CN" altLang="en-US" sz="2400"/>
              <a:t>representation</a:t>
            </a:r>
            <a:r>
              <a:rPr lang="en-US" altLang="zh-CN" sz="2400"/>
              <a:t> </a:t>
            </a:r>
            <a:r>
              <a:rPr lang="zh-CN" altLang="en-US" sz="2400"/>
              <a:t>P</a:t>
            </a:r>
            <a:r>
              <a:rPr lang="en-US" altLang="zh-CN" sz="2400"/>
              <a:t>_</a:t>
            </a:r>
            <a:r>
              <a:rPr lang="zh-CN" altLang="en-US" sz="2400"/>
              <a:t>T</a:t>
            </a:r>
            <a:r>
              <a:rPr lang="en-US" altLang="zh-CN" sz="2400"/>
              <a:t> </a:t>
            </a:r>
            <a:r>
              <a:rPr lang="zh-CN" altLang="en-US" sz="2400"/>
              <a:t>into table description</a:t>
            </a:r>
            <a:r>
              <a:rPr lang="en-US" altLang="zh-CN" sz="2400"/>
              <a:t> </a:t>
            </a:r>
            <a:r>
              <a:rPr lang="zh-CN" altLang="en-US" sz="2400"/>
              <a:t>Y=y1, y2, ..., yn.</a:t>
            </a:r>
            <a:endParaRPr lang="zh-CN" altLang="en-US" sz="2400"/>
          </a:p>
          <a:p>
            <a:r>
              <a:rPr lang="zh-CN" altLang="en-US" sz="2400" b="1" u="sng">
                <a:solidFill>
                  <a:srgbClr val="7030A0"/>
                </a:solidFill>
              </a:rPr>
              <a:t>Pre-trained Models</a:t>
            </a:r>
            <a:endParaRPr lang="zh-CN" altLang="en-US" sz="2400" b="1" u="sng">
              <a:solidFill>
                <a:srgbClr val="7030A0"/>
              </a:solidFill>
            </a:endParaRPr>
          </a:p>
          <a:p>
            <a:r>
              <a:rPr lang="zh-CN" altLang="en-US" sz="2400">
                <a:solidFill>
                  <a:srgbClr val="7030A0"/>
                </a:solidFill>
              </a:rPr>
              <a:t>Fine-tuned GPT2</a:t>
            </a:r>
            <a:r>
              <a:rPr lang="en-US" altLang="zh-CN" sz="2400">
                <a:solidFill>
                  <a:srgbClr val="7030A0"/>
                </a:solidFill>
              </a:rPr>
              <a:t>: a pre-trained language model with a decoder-only </a:t>
            </a:r>
            <a:r>
              <a:rPr lang="zh-CN" altLang="en-US" sz="2400">
                <a:solidFill>
                  <a:srgbClr val="7030A0"/>
                </a:solidFill>
              </a:rPr>
              <a:t>transformer architecture</a:t>
            </a:r>
            <a:r>
              <a:rPr lang="en-US" altLang="zh-CN" sz="2400">
                <a:solidFill>
                  <a:srgbClr val="7030A0"/>
                </a:solidFill>
              </a:rPr>
              <a:t>. </a:t>
            </a:r>
            <a:r>
              <a:rPr lang="zh-CN" altLang="en-US" sz="2400">
                <a:solidFill>
                  <a:srgbClr val="7030A0"/>
                </a:solidFill>
              </a:rPr>
              <a:t>we fed the concatenation</a:t>
            </a:r>
            <a:r>
              <a:rPr lang="en-US" altLang="zh-CN" sz="2400">
                <a:solidFill>
                  <a:srgbClr val="7030A0"/>
                </a:solidFill>
              </a:rPr>
              <a:t> </a:t>
            </a:r>
            <a:r>
              <a:rPr lang="zh-CN" altLang="en-US" sz="2400">
                <a:solidFill>
                  <a:srgbClr val="7030A0"/>
                </a:solidFill>
              </a:rPr>
              <a:t>of table representation</a:t>
            </a:r>
            <a:r>
              <a:rPr lang="en-US" altLang="zh-CN" sz="2400">
                <a:solidFill>
                  <a:srgbClr val="7030A0"/>
                </a:solidFill>
              </a:rPr>
              <a:t> </a:t>
            </a:r>
            <a:r>
              <a:rPr lang="zh-CN" altLang="en-US" sz="2400">
                <a:solidFill>
                  <a:srgbClr val="7030A0"/>
                </a:solidFill>
              </a:rPr>
              <a:t>P</a:t>
            </a:r>
            <a:r>
              <a:rPr lang="en-US" altLang="zh-CN" sz="2400">
                <a:solidFill>
                  <a:srgbClr val="7030A0"/>
                </a:solidFill>
              </a:rPr>
              <a:t>_</a:t>
            </a:r>
            <a:r>
              <a:rPr lang="zh-CN" altLang="en-US" sz="2400">
                <a:solidFill>
                  <a:srgbClr val="7030A0"/>
                </a:solidFill>
              </a:rPr>
              <a:t>T</a:t>
            </a:r>
            <a:r>
              <a:rPr lang="en-US" altLang="zh-CN" sz="2400">
                <a:solidFill>
                  <a:srgbClr val="7030A0"/>
                </a:solidFill>
              </a:rPr>
              <a:t> </a:t>
            </a:r>
            <a:r>
              <a:rPr lang="zh-CN" altLang="en-US" sz="2400">
                <a:solidFill>
                  <a:srgbClr val="7030A0"/>
                </a:solidFill>
              </a:rPr>
              <a:t>and table description</a:t>
            </a:r>
            <a:r>
              <a:rPr lang="en-US" altLang="zh-CN" sz="2400">
                <a:solidFill>
                  <a:srgbClr val="7030A0"/>
                </a:solidFill>
              </a:rPr>
              <a:t> </a:t>
            </a:r>
            <a:r>
              <a:rPr lang="zh-CN" altLang="en-US" sz="2400">
                <a:solidFill>
                  <a:srgbClr val="7030A0"/>
                </a:solidFill>
              </a:rPr>
              <a:t>Y</a:t>
            </a:r>
            <a:r>
              <a:rPr lang="en-US" altLang="zh-CN" sz="2400">
                <a:solidFill>
                  <a:srgbClr val="7030A0"/>
                </a:solidFill>
              </a:rPr>
              <a:t> </a:t>
            </a:r>
            <a:r>
              <a:rPr lang="zh-CN" altLang="en-US" sz="2400">
                <a:solidFill>
                  <a:srgbClr val="7030A0"/>
                </a:solidFill>
              </a:rPr>
              <a:t>to the model and generated</a:t>
            </a:r>
            <a:r>
              <a:rPr lang="en-US" altLang="zh-CN" sz="2400">
                <a:solidFill>
                  <a:srgbClr val="7030A0"/>
                </a:solidFill>
              </a:rPr>
              <a:t> </a:t>
            </a:r>
            <a:r>
              <a:rPr lang="zh-CN" altLang="en-US" sz="2400">
                <a:solidFill>
                  <a:srgbClr val="7030A0"/>
                </a:solidFill>
              </a:rPr>
              <a:t>Y</a:t>
            </a:r>
            <a:r>
              <a:rPr lang="en-US" altLang="zh-CN" sz="2400">
                <a:solidFill>
                  <a:srgbClr val="7030A0"/>
                </a:solidFill>
              </a:rPr>
              <a:t>. In the inference </a:t>
            </a:r>
            <a:r>
              <a:rPr lang="zh-CN" altLang="en-US" sz="2400">
                <a:solidFill>
                  <a:srgbClr val="7030A0"/>
                </a:solidFill>
              </a:rPr>
              <a:t>phase, we used only</a:t>
            </a:r>
            <a:r>
              <a:rPr lang="en-US" altLang="zh-CN" sz="2400">
                <a:solidFill>
                  <a:srgbClr val="7030A0"/>
                </a:solidFill>
              </a:rPr>
              <a:t> </a:t>
            </a:r>
            <a:r>
              <a:rPr lang="zh-CN" altLang="en-US" sz="2400">
                <a:solidFill>
                  <a:srgbClr val="7030A0"/>
                </a:solidFill>
              </a:rPr>
              <a:t>P</a:t>
            </a:r>
            <a:r>
              <a:rPr lang="en-US" altLang="zh-CN" sz="2400">
                <a:solidFill>
                  <a:srgbClr val="7030A0"/>
                </a:solidFill>
              </a:rPr>
              <a:t>_</a:t>
            </a:r>
            <a:r>
              <a:rPr lang="zh-CN" altLang="en-US" sz="2400">
                <a:solidFill>
                  <a:srgbClr val="7030A0"/>
                </a:solidFill>
              </a:rPr>
              <a:t>T</a:t>
            </a:r>
            <a:r>
              <a:rPr lang="en-US" altLang="zh-CN" sz="2400">
                <a:solidFill>
                  <a:srgbClr val="7030A0"/>
                </a:solidFill>
              </a:rPr>
              <a:t> </a:t>
            </a:r>
            <a:r>
              <a:rPr lang="zh-CN" altLang="en-US" sz="2400">
                <a:solidFill>
                  <a:srgbClr val="7030A0"/>
                </a:solidFill>
              </a:rPr>
              <a:t>as the input to generate</a:t>
            </a:r>
            <a:r>
              <a:rPr lang="en-US" altLang="zh-CN" sz="2400">
                <a:solidFill>
                  <a:srgbClr val="7030A0"/>
                </a:solidFill>
              </a:rPr>
              <a:t> </a:t>
            </a:r>
            <a:r>
              <a:rPr lang="zh-CN" altLang="en-US" sz="2400">
                <a:solidFill>
                  <a:srgbClr val="7030A0"/>
                </a:solidFill>
              </a:rPr>
              <a:t>Y</a:t>
            </a:r>
            <a:r>
              <a:rPr lang="en-US" altLang="zh-CN" sz="2400">
                <a:solidFill>
                  <a:srgbClr val="7030A0"/>
                </a:solidFill>
              </a:rPr>
              <a:t>.</a:t>
            </a:r>
            <a:endParaRPr lang="zh-CN" altLang="en-US" sz="2400">
              <a:solidFill>
                <a:srgbClr val="7030A0"/>
              </a:solidFill>
            </a:endParaRPr>
          </a:p>
          <a:p>
            <a:r>
              <a:rPr lang="zh-CN" altLang="en-US" sz="2400">
                <a:solidFill>
                  <a:srgbClr val="7030A0"/>
                </a:solidFill>
              </a:rPr>
              <a:t>Fine-tuned T5</a:t>
            </a:r>
            <a:r>
              <a:rPr lang="en-US" altLang="zh-CN" sz="2400">
                <a:solidFill>
                  <a:srgbClr val="7030A0"/>
                </a:solidFill>
              </a:rPr>
              <a:t>:a pre</a:t>
            </a:r>
            <a:r>
              <a:rPr lang="zh-CN" altLang="en-US" sz="2400">
                <a:solidFill>
                  <a:srgbClr val="7030A0"/>
                </a:solidFill>
              </a:rPr>
              <a:t>trained transformer model with an encoder-decoder</a:t>
            </a:r>
            <a:r>
              <a:rPr lang="en-US" altLang="zh-CN" sz="2400">
                <a:solidFill>
                  <a:srgbClr val="7030A0"/>
                </a:solidFill>
              </a:rPr>
              <a:t> </a:t>
            </a:r>
            <a:r>
              <a:rPr lang="zh-CN" altLang="en-US" sz="2400">
                <a:solidFill>
                  <a:srgbClr val="7030A0"/>
                </a:solidFill>
              </a:rPr>
              <a:t>architecture</a:t>
            </a:r>
            <a:r>
              <a:rPr lang="en-US" altLang="zh-CN" sz="2400">
                <a:solidFill>
                  <a:srgbClr val="7030A0"/>
                </a:solidFill>
              </a:rPr>
              <a:t>. We fine-tuned </a:t>
            </a:r>
            <a:r>
              <a:rPr lang="zh-CN" altLang="en-US" sz="2400">
                <a:solidFill>
                  <a:srgbClr val="7030A0"/>
                </a:solidFill>
              </a:rPr>
              <a:t>the T5 model in our dataset by adding a</a:t>
            </a:r>
            <a:r>
              <a:rPr lang="en-US" altLang="zh-CN" sz="2400">
                <a:solidFill>
                  <a:srgbClr val="7030A0"/>
                </a:solidFill>
              </a:rPr>
              <a:t> ”</a:t>
            </a:r>
            <a:r>
              <a:rPr lang="zh-CN" altLang="en-US" sz="2400">
                <a:solidFill>
                  <a:srgbClr val="7030A0"/>
                </a:solidFill>
              </a:rPr>
              <a:t>summarize</a:t>
            </a:r>
            <a:r>
              <a:rPr lang="en-US" altLang="zh-CN" sz="2400">
                <a:solidFill>
                  <a:srgbClr val="7030A0"/>
                </a:solidFill>
              </a:rPr>
              <a:t>”</a:t>
            </a:r>
            <a:r>
              <a:rPr lang="zh-CN" altLang="en-US" sz="2400">
                <a:solidFill>
                  <a:srgbClr val="7030A0"/>
                </a:solidFill>
              </a:rPr>
              <a:t> prefix to table representation</a:t>
            </a:r>
            <a:r>
              <a:rPr lang="en-US" altLang="zh-CN" sz="2400">
                <a:solidFill>
                  <a:srgbClr val="7030A0"/>
                </a:solidFill>
              </a:rPr>
              <a:t> </a:t>
            </a:r>
            <a:r>
              <a:rPr lang="zh-CN" altLang="en-US" sz="2400">
                <a:solidFill>
                  <a:srgbClr val="7030A0"/>
                </a:solidFill>
              </a:rPr>
              <a:t>P</a:t>
            </a:r>
            <a:r>
              <a:rPr lang="en-US" altLang="zh-CN" sz="2400">
                <a:solidFill>
                  <a:srgbClr val="7030A0"/>
                </a:solidFill>
              </a:rPr>
              <a:t>_</a:t>
            </a:r>
            <a:r>
              <a:rPr lang="zh-CN" altLang="en-US" sz="2400">
                <a:solidFill>
                  <a:srgbClr val="7030A0"/>
                </a:solidFill>
              </a:rPr>
              <a:t>T</a:t>
            </a:r>
            <a:r>
              <a:rPr lang="en-US" altLang="zh-CN" sz="2400">
                <a:solidFill>
                  <a:srgbClr val="7030A0"/>
                </a:solidFill>
              </a:rPr>
              <a:t> </a:t>
            </a:r>
            <a:r>
              <a:rPr lang="zh-CN" altLang="en-US" sz="2400">
                <a:solidFill>
                  <a:srgbClr val="7030A0"/>
                </a:solidFill>
              </a:rPr>
              <a:t>producing</a:t>
            </a:r>
            <a:r>
              <a:rPr lang="en-US" altLang="zh-CN" sz="2400">
                <a:solidFill>
                  <a:srgbClr val="7030A0"/>
                </a:solidFill>
              </a:rPr>
              <a:t> </a:t>
            </a:r>
            <a:r>
              <a:rPr lang="zh-CN" altLang="en-US" sz="2400">
                <a:solidFill>
                  <a:srgbClr val="7030A0"/>
                </a:solidFill>
              </a:rPr>
              <a:t>output</a:t>
            </a:r>
            <a:r>
              <a:rPr lang="en-US" altLang="zh-CN" sz="2400">
                <a:solidFill>
                  <a:srgbClr val="7030A0"/>
                </a:solidFill>
              </a:rPr>
              <a:t> Y</a:t>
            </a:r>
            <a:endParaRPr lang="zh-CN" altLang="en-US" sz="2400">
              <a:solidFill>
                <a:srgbClr val="7030A0"/>
              </a:solidFill>
            </a:endParaRPr>
          </a:p>
          <a:p>
            <a:endParaRPr lang="zh-CN" altLang="en-US" sz="2400">
              <a:solidFill>
                <a:srgbClr val="7030A0"/>
              </a:solidFill>
            </a:endParaRPr>
          </a:p>
          <a:p>
            <a:r>
              <a:rPr lang="en-US" altLang="zh-CN" sz="2400" b="1">
                <a:gradFill>
                  <a:gsLst>
                    <a:gs pos="0">
                      <a:srgbClr val="14CD68"/>
                    </a:gs>
                    <a:gs pos="100000">
                      <a:srgbClr val="0B6E38"/>
                    </a:gs>
                  </a:gsLst>
                  <a:lin scaled="0"/>
                </a:gradFill>
              </a:rPr>
              <a:t>Question</a:t>
            </a:r>
            <a:r>
              <a:rPr lang="en-US" altLang="zh-CN" sz="2400">
                <a:gradFill>
                  <a:gsLst>
                    <a:gs pos="0">
                      <a:srgbClr val="14CD68"/>
                    </a:gs>
                    <a:gs pos="100000">
                      <a:srgbClr val="0B6E38"/>
                    </a:gs>
                  </a:gsLst>
                  <a:lin scaled="0"/>
                </a:gradFill>
              </a:rPr>
              <a:t>:pre-trained generators often produce texts that are not aligned to table sources.</a:t>
            </a:r>
            <a:endParaRPr lang="en-US" altLang="zh-CN" sz="2400">
              <a:gradFill>
                <a:gsLst>
                  <a:gs pos="0">
                    <a:srgbClr val="14CD68"/>
                  </a:gs>
                  <a:gs pos="100000">
                    <a:srgbClr val="0B6E38"/>
                  </a:gs>
                </a:gsLst>
                <a:lin scaled="0"/>
              </a:gra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Generation Models</a:t>
            </a:r>
            <a:br>
              <a:rPr lang="zh-CN" altLang="en-US"/>
            </a:br>
            <a:endParaRPr lang="zh-CN" altLang="en-US"/>
          </a:p>
        </p:txBody>
      </p:sp>
      <p:sp>
        <p:nvSpPr>
          <p:cNvPr id="3" name="内容占位符 2"/>
          <p:cNvSpPr>
            <a:spLocks noGrp="1"/>
          </p:cNvSpPr>
          <p:nvPr>
            <p:ph idx="1"/>
          </p:nvPr>
        </p:nvSpPr>
        <p:spPr>
          <a:xfrm>
            <a:off x="838200" y="1536065"/>
            <a:ext cx="9910445" cy="4868545"/>
          </a:xfrm>
        </p:spPr>
        <p:txBody>
          <a:bodyPr/>
          <a:p>
            <a:r>
              <a:rPr lang="zh-CN" altLang="en-US" b="1"/>
              <a:t>Copy Mechanism</a:t>
            </a:r>
            <a:r>
              <a:rPr lang="en-US" altLang="zh-CN" b="1"/>
              <a:t>:</a:t>
            </a:r>
            <a:endParaRPr lang="en-US" altLang="zh-CN" b="1"/>
          </a:p>
          <a:p>
            <a:r>
              <a:rPr lang="en-US" altLang="zh-CN"/>
              <a:t>Although a copy mechanism based on pointer-generator was used for pre-trained models and is well-known in the community, </a:t>
            </a:r>
            <a:r>
              <a:rPr lang="en-US" altLang="zh-CN">
                <a:solidFill>
                  <a:srgbClr val="FF0000"/>
                </a:solidFill>
              </a:rPr>
              <a:t>it cannot maintain the global logical structure of sentences with richer inference</a:t>
            </a:r>
            <a:r>
              <a:rPr lang="en-US" altLang="zh-CN"/>
              <a:t>.</a:t>
            </a:r>
            <a:endParaRPr lang="en-US" altLang="zh-CN"/>
          </a:p>
          <a:p>
            <a:r>
              <a:rPr lang="en-US" altLang="zh-CN"/>
              <a:t>We instead employed a simpler copy mechanism based on placeholders with more specific tags. We further propose a ranking-based placeholder alignment algorithm</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Generation Models</a:t>
            </a:r>
            <a:endParaRPr lang="zh-CN" altLang="en-US"/>
          </a:p>
        </p:txBody>
      </p:sp>
      <p:pic>
        <p:nvPicPr>
          <p:cNvPr id="4" name="内容占位符 3"/>
          <p:cNvPicPr>
            <a:picLocks noChangeAspect="1"/>
          </p:cNvPicPr>
          <p:nvPr>
            <p:ph idx="1"/>
          </p:nvPr>
        </p:nvPicPr>
        <p:blipFill>
          <a:blip r:embed="rId1"/>
          <a:stretch>
            <a:fillRect/>
          </a:stretch>
        </p:blipFill>
        <p:spPr>
          <a:xfrm>
            <a:off x="1503045" y="1474470"/>
            <a:ext cx="9088120" cy="44843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Experiments</a:t>
            </a:r>
            <a:r>
              <a:rPr lang="en-US" altLang="zh-CN"/>
              <a:t> and Results</a:t>
            </a:r>
            <a:endParaRPr lang="en-US" altLang="zh-CN"/>
          </a:p>
        </p:txBody>
      </p:sp>
      <p:sp>
        <p:nvSpPr>
          <p:cNvPr id="3" name="内容占位符 2"/>
          <p:cNvSpPr>
            <a:spLocks noGrp="1"/>
          </p:cNvSpPr>
          <p:nvPr>
            <p:ph idx="1"/>
          </p:nvPr>
        </p:nvSpPr>
        <p:spPr>
          <a:xfrm>
            <a:off x="706120" y="1402715"/>
            <a:ext cx="10577195" cy="4351655"/>
          </a:xfrm>
        </p:spPr>
        <p:txBody>
          <a:bodyPr/>
          <a:p>
            <a:r>
              <a:rPr lang="zh-CN" altLang="en-US" sz="2400"/>
              <a:t>We conducted experiments on the proposed dataset</a:t>
            </a:r>
            <a:r>
              <a:rPr lang="en-US" altLang="zh-CN" sz="2400"/>
              <a:t> </a:t>
            </a:r>
            <a:r>
              <a:rPr lang="zh-CN" altLang="en-US" sz="2400"/>
              <a:t>to evaluate the performance of the text generation</a:t>
            </a:r>
            <a:r>
              <a:rPr lang="en-US" altLang="zh-CN" sz="2400"/>
              <a:t> </a:t>
            </a:r>
            <a:r>
              <a:rPr lang="zh-CN" altLang="en-US" sz="2400"/>
              <a:t>models and verify the</a:t>
            </a:r>
            <a:r>
              <a:rPr lang="en-US" altLang="zh-CN" sz="2400"/>
              <a:t> </a:t>
            </a:r>
            <a:r>
              <a:rPr lang="zh-CN" altLang="en-US" sz="2400"/>
              <a:t>effectiveness of the approach</a:t>
            </a:r>
            <a:r>
              <a:rPr lang="en-US" altLang="zh-CN" sz="2400"/>
              <a:t> </a:t>
            </a:r>
            <a:r>
              <a:rPr lang="zh-CN" altLang="en-US" sz="2400"/>
              <a:t>of using different table representations.</a:t>
            </a:r>
            <a:endParaRPr lang="zh-CN" altLang="en-US" sz="2400"/>
          </a:p>
        </p:txBody>
      </p:sp>
      <p:pic>
        <p:nvPicPr>
          <p:cNvPr id="4" name="图片 3"/>
          <p:cNvPicPr>
            <a:picLocks noChangeAspect="1"/>
          </p:cNvPicPr>
          <p:nvPr/>
        </p:nvPicPr>
        <p:blipFill>
          <a:blip r:embed="rId1"/>
          <a:stretch>
            <a:fillRect/>
          </a:stretch>
        </p:blipFill>
        <p:spPr>
          <a:xfrm>
            <a:off x="2415540" y="2495550"/>
            <a:ext cx="6596380" cy="3997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Experiments</a:t>
            </a:r>
            <a:r>
              <a:rPr lang="en-US" altLang="zh-CN">
                <a:sym typeface="+mn-ea"/>
              </a:rPr>
              <a:t> and Results</a:t>
            </a:r>
            <a:br>
              <a:rPr lang="en-US" altLang="zh-CN"/>
            </a:br>
            <a:endParaRPr lang="zh-CN" altLang="en-US"/>
          </a:p>
        </p:txBody>
      </p:sp>
      <p:pic>
        <p:nvPicPr>
          <p:cNvPr id="4" name="内容占位符 3"/>
          <p:cNvPicPr>
            <a:picLocks noChangeAspect="1"/>
          </p:cNvPicPr>
          <p:nvPr>
            <p:ph idx="1"/>
          </p:nvPr>
        </p:nvPicPr>
        <p:blipFill>
          <a:blip r:embed="rId1"/>
          <a:stretch>
            <a:fillRect/>
          </a:stretch>
        </p:blipFill>
        <p:spPr>
          <a:xfrm>
            <a:off x="1030605" y="1432560"/>
            <a:ext cx="8754110" cy="2236470"/>
          </a:xfrm>
          <a:prstGeom prst="rect">
            <a:avLst/>
          </a:prstGeom>
        </p:spPr>
      </p:pic>
      <p:pic>
        <p:nvPicPr>
          <p:cNvPr id="5" name="图片 4"/>
          <p:cNvPicPr>
            <a:picLocks noChangeAspect="1"/>
          </p:cNvPicPr>
          <p:nvPr/>
        </p:nvPicPr>
        <p:blipFill>
          <a:blip r:embed="rId2"/>
          <a:stretch>
            <a:fillRect/>
          </a:stretch>
        </p:blipFill>
        <p:spPr>
          <a:xfrm>
            <a:off x="3022600" y="4017645"/>
            <a:ext cx="4859020" cy="2190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Experiments</a:t>
            </a:r>
            <a:r>
              <a:rPr lang="en-US" altLang="zh-CN">
                <a:sym typeface="+mn-ea"/>
              </a:rPr>
              <a:t> and Results</a:t>
            </a:r>
            <a:endParaRPr lang="zh-CN" altLang="en-US"/>
          </a:p>
        </p:txBody>
      </p:sp>
      <p:pic>
        <p:nvPicPr>
          <p:cNvPr id="6" name="内容占位符 5"/>
          <p:cNvPicPr>
            <a:picLocks noChangeAspect="1"/>
          </p:cNvPicPr>
          <p:nvPr>
            <p:ph idx="1"/>
          </p:nvPr>
        </p:nvPicPr>
        <p:blipFill>
          <a:blip r:embed="rId1"/>
          <a:stretch>
            <a:fillRect/>
          </a:stretch>
        </p:blipFill>
        <p:spPr>
          <a:xfrm>
            <a:off x="1381760" y="1546225"/>
            <a:ext cx="9427845" cy="47555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Conclusion</a:t>
            </a:r>
            <a:endParaRPr lang="zh-CN" altLang="en-US"/>
          </a:p>
        </p:txBody>
      </p:sp>
      <p:sp>
        <p:nvSpPr>
          <p:cNvPr id="3" name="内容占位符 2"/>
          <p:cNvSpPr>
            <a:spLocks noGrp="1"/>
          </p:cNvSpPr>
          <p:nvPr>
            <p:ph idx="1"/>
          </p:nvPr>
        </p:nvSpPr>
        <p:spPr/>
        <p:txBody>
          <a:bodyPr>
            <a:normAutofit/>
          </a:bodyPr>
          <a:p>
            <a:r>
              <a:rPr lang="en-US" altLang="zh-CN"/>
              <a:t>P</a:t>
            </a:r>
            <a:r>
              <a:rPr lang="zh-CN" altLang="en-US"/>
              <a:t>roposed </a:t>
            </a:r>
            <a:r>
              <a:rPr lang="zh-CN" altLang="en-US">
                <a:solidFill>
                  <a:srgbClr val="FF0000"/>
                </a:solidFill>
              </a:rPr>
              <a:t>numericNLG</a:t>
            </a:r>
            <a:endParaRPr lang="zh-CN" altLang="en-US"/>
          </a:p>
          <a:p>
            <a:r>
              <a:rPr lang="zh-CN" altLang="en-US"/>
              <a:t>We conducted experiments with fine-tuned pretrained models by using several types of table linearization as input representations, comparing with</a:t>
            </a:r>
            <a:r>
              <a:rPr lang="en-US" altLang="zh-CN"/>
              <a:t> </a:t>
            </a:r>
            <a:r>
              <a:rPr lang="zh-CN" altLang="en-US"/>
              <a:t>a template-based generator and pointer-generator.</a:t>
            </a:r>
            <a:endParaRPr lang="zh-CN" altLang="en-US"/>
          </a:p>
          <a:p>
            <a:r>
              <a:rPr lang="zh-CN" altLang="en-US"/>
              <a:t>Eventhough our proposed copy mechanism failed to</a:t>
            </a:r>
            <a:r>
              <a:rPr lang="en-US" altLang="zh-CN"/>
              <a:t> </a:t>
            </a:r>
            <a:r>
              <a:rPr lang="zh-CN" altLang="en-US"/>
              <a:t>learn to generate better outputs in the decoder-only</a:t>
            </a:r>
            <a:r>
              <a:rPr lang="en-US" altLang="zh-CN"/>
              <a:t> </a:t>
            </a:r>
            <a:r>
              <a:rPr lang="zh-CN" altLang="en-US"/>
              <a:t>pre-trained models, we showed that a copy-based</a:t>
            </a:r>
            <a:r>
              <a:rPr lang="en-US" altLang="zh-CN"/>
              <a:t> </a:t>
            </a:r>
            <a:r>
              <a:rPr lang="zh-CN" altLang="en-US"/>
              <a:t>pre-trained model with an encoder-decoder architecture leads to a </a:t>
            </a:r>
            <a:r>
              <a:rPr lang="zh-CN" altLang="en-US">
                <a:solidFill>
                  <a:schemeClr val="accent1">
                    <a:lumMod val="75000"/>
                  </a:schemeClr>
                </a:solidFill>
              </a:rPr>
              <a:t>better BLEU score</a:t>
            </a:r>
            <a:r>
              <a:rPr lang="zh-CN" altLang="en-US"/>
              <a:t> and improves</a:t>
            </a:r>
            <a:r>
              <a:rPr lang="en-US" altLang="zh-CN"/>
              <a:t> </a:t>
            </a:r>
            <a:r>
              <a:rPr lang="zh-CN" altLang="en-US"/>
              <a:t>correctness.</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内容占位符 2"/>
          <p:cNvSpPr>
            <a:spLocks noGrp="1"/>
          </p:cNvSpPr>
          <p:nvPr>
            <p:ph idx="1"/>
          </p:nvPr>
        </p:nvSpPr>
        <p:spPr>
          <a:xfrm>
            <a:off x="2033905" y="1776095"/>
            <a:ext cx="7987665" cy="4351655"/>
          </a:xfrm>
        </p:spPr>
        <p:txBody>
          <a:bodyPr/>
          <a:p>
            <a:r>
              <a:rPr lang="zh-CN" altLang="en-US" sz="3200"/>
              <a:t>Recent neural text generation models have</a:t>
            </a:r>
            <a:r>
              <a:rPr lang="en-US" altLang="zh-CN" sz="3200"/>
              <a:t> </a:t>
            </a:r>
            <a:r>
              <a:rPr lang="zh-CN" altLang="en-US" sz="3200"/>
              <a:t>shown significant improvement in generating</a:t>
            </a:r>
            <a:r>
              <a:rPr lang="en-US" altLang="zh-CN" sz="3200"/>
              <a:t> </a:t>
            </a:r>
            <a:r>
              <a:rPr lang="zh-CN" altLang="en-US" sz="3200"/>
              <a:t>descriptive text from structured data such as</a:t>
            </a:r>
            <a:r>
              <a:rPr lang="en-US" altLang="zh-CN" sz="3200"/>
              <a:t> </a:t>
            </a:r>
            <a:r>
              <a:rPr lang="zh-CN" altLang="en-US" sz="3200"/>
              <a:t>table formats. </a:t>
            </a:r>
            <a:endParaRPr lang="zh-CN" altLang="en-US" sz="3200"/>
          </a:p>
          <a:p>
            <a:r>
              <a:rPr lang="zh-CN" altLang="en-US" sz="3200"/>
              <a:t>One of the remaining impo</a:t>
            </a:r>
            <a:r>
              <a:rPr lang="en-US" altLang="zh-CN" sz="3200"/>
              <a:t>r</a:t>
            </a:r>
            <a:r>
              <a:rPr lang="zh-CN" altLang="en-US" sz="3200"/>
              <a:t>tant challenges is generating more analytical</a:t>
            </a:r>
            <a:r>
              <a:rPr lang="en-US" altLang="zh-CN" sz="3200"/>
              <a:t> </a:t>
            </a:r>
            <a:r>
              <a:rPr lang="zh-CN" altLang="en-US" sz="3200"/>
              <a:t>descriptions that can be inferred from facts in</a:t>
            </a:r>
            <a:r>
              <a:rPr lang="en-US" altLang="zh-CN" sz="3200"/>
              <a:t> </a:t>
            </a:r>
            <a:r>
              <a:rPr lang="zh-CN" altLang="en-US" sz="3200"/>
              <a:t>a data source.</a:t>
            </a:r>
            <a:endParaRPr lang="zh-CN" altLang="en-US" sz="3200"/>
          </a:p>
          <a:p>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M</a:t>
            </a:r>
            <a:r>
              <a:t>ain </a:t>
            </a:r>
            <a:r>
              <a:rPr lang="en-US"/>
              <a:t>C</a:t>
            </a:r>
            <a:r>
              <a:t>ontributions</a:t>
            </a:r>
          </a:p>
        </p:txBody>
      </p:sp>
      <p:sp>
        <p:nvSpPr>
          <p:cNvPr id="3" name="内容占位符 2"/>
          <p:cNvSpPr>
            <a:spLocks noGrp="1"/>
          </p:cNvSpPr>
          <p:nvPr>
            <p:ph idx="1"/>
          </p:nvPr>
        </p:nvSpPr>
        <p:spPr>
          <a:xfrm>
            <a:off x="838200" y="1840865"/>
            <a:ext cx="6160135" cy="4351655"/>
          </a:xfrm>
        </p:spPr>
        <p:txBody>
          <a:bodyPr/>
          <a:p>
            <a:r>
              <a:rPr lang="zh-CN" altLang="en-US"/>
              <a:t> (1) </a:t>
            </a:r>
            <a:r>
              <a:t> </a:t>
            </a:r>
            <a:r>
              <a:rPr>
                <a:solidFill>
                  <a:schemeClr val="accent1">
                    <a:lumMod val="75000"/>
                  </a:schemeClr>
                </a:solidFill>
              </a:rPr>
              <a:t>a new dataset</a:t>
            </a:r>
            <a:r>
              <a:t> for table-to</a:t>
            </a:r>
            <a:r>
              <a:rPr lang="en-US"/>
              <a:t>-</a:t>
            </a:r>
            <a:r>
              <a:t>text generation focusing on numerical reasoning. The dataset consists of textual descriptions of numerical tables from scientific</a:t>
            </a:r>
            <a:r>
              <a:rPr lang="en-US"/>
              <a:t> </a:t>
            </a:r>
            <a:r>
              <a:t>papers</a:t>
            </a:r>
          </a:p>
          <a:p>
            <a:r>
              <a:rPr lang="zh-CN" altLang="en-US"/>
              <a:t>(2) </a:t>
            </a:r>
            <a:r>
              <a:rPr lang="zh-CN" altLang="en-US">
                <a:solidFill>
                  <a:schemeClr val="accent1">
                    <a:lumMod val="75000"/>
                  </a:schemeClr>
                </a:solidFill>
              </a:rPr>
              <a:t>a table-to-text generation framework</a:t>
            </a:r>
            <a:r>
              <a:rPr lang="en-US" altLang="zh-CN"/>
              <a:t> </a:t>
            </a:r>
            <a:r>
              <a:rPr lang="zh-CN" altLang="en-US"/>
              <a:t>enriched with numerical reasoning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228840" y="1902460"/>
            <a:ext cx="3905250" cy="3314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Numerical Table-to-Text Dataset</a:t>
            </a:r>
            <a:endParaRPr lang="zh-CN" altLang="en-US"/>
          </a:p>
        </p:txBody>
      </p:sp>
      <p:sp>
        <p:nvSpPr>
          <p:cNvPr id="3" name="内容占位符 2"/>
          <p:cNvSpPr>
            <a:spLocks noGrp="1"/>
          </p:cNvSpPr>
          <p:nvPr>
            <p:ph idx="1"/>
          </p:nvPr>
        </p:nvSpPr>
        <p:spPr>
          <a:xfrm>
            <a:off x="1664335" y="1825625"/>
            <a:ext cx="8510905" cy="4351655"/>
          </a:xfrm>
        </p:spPr>
        <p:txBody>
          <a:bodyPr/>
          <a:p>
            <a:r>
              <a:rPr lang="zh-CN" altLang="en-US"/>
              <a:t>We created </a:t>
            </a:r>
            <a:r>
              <a:rPr lang="zh-CN" altLang="en-US">
                <a:solidFill>
                  <a:srgbClr val="0070C0"/>
                </a:solidFill>
              </a:rPr>
              <a:t>numericNLG</a:t>
            </a:r>
            <a:r>
              <a:rPr lang="zh-CN" altLang="en-US"/>
              <a:t>, a new table-to-text</a:t>
            </a:r>
            <a:r>
              <a:rPr lang="en-US" altLang="zh-CN"/>
              <a:t> </a:t>
            </a:r>
            <a:r>
              <a:rPr lang="zh-CN" altLang="en-US"/>
              <a:t>dataset focusing on a text generation task with numerical reasoning. We collected table descriptions</a:t>
            </a:r>
            <a:r>
              <a:rPr lang="en-US" altLang="zh-CN"/>
              <a:t> </a:t>
            </a:r>
            <a:r>
              <a:rPr lang="zh-CN" altLang="en-US"/>
              <a:t>from scientific papers, that are naturally produced</a:t>
            </a:r>
            <a:r>
              <a:rPr lang="en-US" altLang="zh-CN"/>
              <a:t> </a:t>
            </a:r>
            <a:r>
              <a:rPr lang="zh-CN" altLang="en-US"/>
              <a:t>by experts with richer inference.</a:t>
            </a:r>
            <a:endParaRPr lang="zh-CN" altLang="en-US"/>
          </a:p>
          <a:p>
            <a:r>
              <a:rPr lang="zh-CN" altLang="en-US"/>
              <a:t>（</a:t>
            </a:r>
            <a:r>
              <a:rPr lang="en-US" altLang="zh-CN"/>
              <a:t>1</a:t>
            </a:r>
            <a:r>
              <a:rPr lang="zh-CN" altLang="en-US"/>
              <a:t>）Dataset Creation</a:t>
            </a:r>
            <a:endParaRPr lang="zh-CN" altLang="en-US"/>
          </a:p>
          <a:p>
            <a:r>
              <a:rPr lang="zh-CN" altLang="en-US"/>
              <a:t>（</a:t>
            </a:r>
            <a:r>
              <a:rPr lang="en-US" altLang="zh-CN"/>
              <a:t>2</a:t>
            </a:r>
            <a:r>
              <a:rPr lang="zh-CN" altLang="en-US"/>
              <a:t>）Dataset Comparison</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Numerical Table-to-Text Dataset</a:t>
            </a:r>
            <a:endParaRPr lang="zh-CN" altLang="en-US"/>
          </a:p>
        </p:txBody>
      </p:sp>
      <p:sp>
        <p:nvSpPr>
          <p:cNvPr id="3" name="内容占位符 2"/>
          <p:cNvSpPr>
            <a:spLocks noGrp="1"/>
          </p:cNvSpPr>
          <p:nvPr>
            <p:ph idx="1"/>
          </p:nvPr>
        </p:nvSpPr>
        <p:spPr>
          <a:xfrm>
            <a:off x="838200" y="1602105"/>
            <a:ext cx="7266940" cy="4351655"/>
          </a:xfrm>
        </p:spPr>
        <p:txBody>
          <a:bodyPr>
            <a:normAutofit fontScale="90000" lnSpcReduction="10000"/>
          </a:bodyPr>
          <a:p>
            <a:r>
              <a:rPr lang="zh-CN" altLang="en-US"/>
              <a:t>（</a:t>
            </a:r>
            <a:r>
              <a:rPr lang="en-US" altLang="zh-CN"/>
              <a:t>1</a:t>
            </a:r>
            <a:r>
              <a:rPr lang="zh-CN" altLang="en-US"/>
              <a:t>）Dataset Creation</a:t>
            </a:r>
            <a:endParaRPr lang="zh-CN" altLang="en-US"/>
          </a:p>
          <a:p>
            <a:r>
              <a:rPr lang="zh-CN" altLang="en-US">
                <a:gradFill>
                  <a:gsLst>
                    <a:gs pos="0">
                      <a:srgbClr val="7B32B2"/>
                    </a:gs>
                    <a:gs pos="100000">
                      <a:srgbClr val="401A5D"/>
                    </a:gs>
                  </a:gsLst>
                  <a:lin scaled="0"/>
                </a:gradFill>
              </a:rPr>
              <a:t>Data Acquisition</a:t>
            </a:r>
            <a:endParaRPr lang="zh-CN" altLang="en-US">
              <a:gradFill>
                <a:gsLst>
                  <a:gs pos="0">
                    <a:srgbClr val="7B32B2"/>
                  </a:gs>
                  <a:gs pos="100000">
                    <a:srgbClr val="401A5D"/>
                  </a:gs>
                </a:gsLst>
                <a:lin scaled="0"/>
              </a:gradFill>
            </a:endParaRPr>
          </a:p>
          <a:p>
            <a:r>
              <a:rPr lang="zh-CN" altLang="en-US"/>
              <a:t>We constructed a table-to-text</a:t>
            </a:r>
            <a:r>
              <a:rPr lang="en-US" altLang="zh-CN"/>
              <a:t> </a:t>
            </a:r>
            <a:r>
              <a:rPr lang="zh-CN" altLang="en-US"/>
              <a:t>dataset based on numerical tables of experimental</a:t>
            </a:r>
            <a:r>
              <a:rPr lang="en-US" altLang="zh-CN"/>
              <a:t> </a:t>
            </a:r>
            <a:r>
              <a:rPr lang="zh-CN" altLang="en-US"/>
              <a:t>results</a:t>
            </a:r>
            <a:r>
              <a:rPr lang="en-US" altLang="zh-CN"/>
              <a:t>, </a:t>
            </a:r>
            <a:r>
              <a:rPr lang="zh-CN" altLang="en-US"/>
              <a:t>extracted from PDF files of scientific papers on the ACL Anthology website,1introduced</a:t>
            </a:r>
            <a:r>
              <a:rPr lang="en-US" altLang="zh-CN"/>
              <a:t> </a:t>
            </a:r>
            <a:r>
              <a:rPr lang="zh-CN" altLang="en-US"/>
              <a:t>by</a:t>
            </a:r>
            <a:r>
              <a:rPr lang="en-US" altLang="zh-CN"/>
              <a:t> </a:t>
            </a:r>
            <a:r>
              <a:rPr lang="zh-CN" altLang="en-US"/>
              <a:t>Suadaa et al.(2021). </a:t>
            </a:r>
            <a:endParaRPr lang="zh-CN" altLang="en-US"/>
          </a:p>
          <a:p>
            <a:r>
              <a:rPr lang="zh-CN" altLang="en-US"/>
              <a:t>we collected candidates for corresponding descriptions from the</a:t>
            </a:r>
            <a:r>
              <a:rPr lang="en-US" altLang="zh-CN"/>
              <a:t> </a:t>
            </a:r>
            <a:r>
              <a:rPr lang="zh-CN" altLang="en-US"/>
              <a:t>source files using PDFMiner</a:t>
            </a:r>
            <a:r>
              <a:rPr lang="en-US" altLang="zh-CN"/>
              <a:t>.</a:t>
            </a:r>
            <a:endParaRPr lang="zh-CN" altLang="en-US"/>
          </a:p>
          <a:p>
            <a:r>
              <a:rPr lang="zh-CN" altLang="en-US"/>
              <a:t>We used table numbers in their captions as keywords for the collection.</a:t>
            </a:r>
            <a:endParaRPr lang="zh-CN" altLang="en-US"/>
          </a:p>
          <a:p>
            <a:endParaRPr lang="zh-CN" altLang="en-US"/>
          </a:p>
          <a:p>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010525" y="1964055"/>
            <a:ext cx="3905250" cy="3314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Numerical Table-to-Text Dataset</a:t>
            </a:r>
            <a:endParaRPr lang="zh-CN" altLang="en-US"/>
          </a:p>
        </p:txBody>
      </p:sp>
      <p:sp>
        <p:nvSpPr>
          <p:cNvPr id="3" name="内容占位符 2"/>
          <p:cNvSpPr>
            <a:spLocks noGrp="1"/>
          </p:cNvSpPr>
          <p:nvPr>
            <p:ph idx="1"/>
          </p:nvPr>
        </p:nvSpPr>
        <p:spPr>
          <a:xfrm>
            <a:off x="838200" y="1525905"/>
            <a:ext cx="7193280" cy="4836795"/>
          </a:xfrm>
        </p:spPr>
        <p:txBody>
          <a:bodyPr>
            <a:normAutofit lnSpcReduction="10000"/>
          </a:bodyPr>
          <a:p>
            <a:r>
              <a:rPr lang="zh-CN" altLang="en-US" sz="2400"/>
              <a:t>（</a:t>
            </a:r>
            <a:r>
              <a:rPr lang="en-US" altLang="zh-CN" sz="2400"/>
              <a:t>1</a:t>
            </a:r>
            <a:r>
              <a:rPr lang="zh-CN" altLang="en-US" sz="2400"/>
              <a:t>）Dataset Creation</a:t>
            </a:r>
            <a:endParaRPr lang="zh-CN" altLang="en-US" sz="2400"/>
          </a:p>
          <a:p>
            <a:r>
              <a:rPr lang="zh-CN" altLang="en-US" sz="2400">
                <a:gradFill>
                  <a:gsLst>
                    <a:gs pos="0">
                      <a:srgbClr val="7B32B2"/>
                    </a:gs>
                    <a:gs pos="100000">
                      <a:srgbClr val="401A5D"/>
                    </a:gs>
                  </a:gsLst>
                  <a:lin scaled="0"/>
                </a:gradFill>
              </a:rPr>
              <a:t>Data Cleansing and Annotation</a:t>
            </a:r>
            <a:endParaRPr lang="zh-CN" altLang="en-US" sz="2400">
              <a:gradFill>
                <a:gsLst>
                  <a:gs pos="0">
                    <a:srgbClr val="7B32B2"/>
                  </a:gs>
                  <a:gs pos="100000">
                    <a:srgbClr val="401A5D"/>
                  </a:gs>
                </a:gsLst>
                <a:lin scaled="0"/>
              </a:gradFill>
            </a:endParaRPr>
          </a:p>
          <a:p>
            <a:r>
              <a:rPr lang="en-US" altLang="zh-CN" sz="2400"/>
              <a:t>R</a:t>
            </a:r>
            <a:r>
              <a:rPr lang="zh-CN" altLang="en-US" sz="2400"/>
              <a:t>ecommend only the descriptions that have at least one</a:t>
            </a:r>
            <a:r>
              <a:rPr lang="en-US" altLang="zh-CN" sz="2400"/>
              <a:t> </a:t>
            </a:r>
            <a:r>
              <a:rPr lang="zh-CN" altLang="en-US" sz="2400"/>
              <a:t>sentence representing numerical facts in the table.</a:t>
            </a:r>
            <a:endParaRPr lang="zh-CN" altLang="en-US" sz="2400"/>
          </a:p>
          <a:p>
            <a:r>
              <a:rPr lang="zh-CN" altLang="en-US" sz="2400"/>
              <a:t>Categorize each sentence of the recommended</a:t>
            </a:r>
            <a:r>
              <a:rPr lang="en-US" altLang="zh-CN" sz="2400"/>
              <a:t> </a:t>
            </a:r>
            <a:r>
              <a:rPr lang="zh-CN" altLang="en-US" sz="2400"/>
              <a:t>description into three fact-checking classes:</a:t>
            </a:r>
            <a:r>
              <a:rPr lang="en-US" altLang="zh-CN" sz="2400"/>
              <a:t> </a:t>
            </a:r>
            <a:r>
              <a:rPr lang="zh-CN" altLang="en-US" sz="2400"/>
              <a:t>data description, supporting description, and</a:t>
            </a:r>
            <a:r>
              <a:rPr lang="en-US" altLang="zh-CN" sz="2400"/>
              <a:t> </a:t>
            </a:r>
            <a:r>
              <a:rPr lang="zh-CN" altLang="en-US" sz="2400"/>
              <a:t>not-related-to-table description. </a:t>
            </a:r>
            <a:endParaRPr lang="zh-CN" altLang="en-US" sz="2400"/>
          </a:p>
          <a:p>
            <a:r>
              <a:rPr lang="zh-CN" altLang="en-US" sz="2400"/>
              <a:t>Categorize each sentence of the recommended</a:t>
            </a:r>
            <a:r>
              <a:rPr lang="en-US" altLang="zh-CN" sz="2400"/>
              <a:t> </a:t>
            </a:r>
            <a:r>
              <a:rPr lang="zh-CN" altLang="en-US" sz="2400"/>
              <a:t>description into three fact-checking classes:</a:t>
            </a:r>
            <a:r>
              <a:rPr lang="en-US" altLang="zh-CN" sz="2400"/>
              <a:t> </a:t>
            </a:r>
            <a:r>
              <a:rPr lang="zh-CN" altLang="en-US" sz="2400"/>
              <a:t>data description, supporting description, and</a:t>
            </a:r>
            <a:r>
              <a:rPr lang="en-US" altLang="zh-CN" sz="2400"/>
              <a:t> </a:t>
            </a:r>
            <a:r>
              <a:rPr lang="zh-CN" altLang="en-US" sz="2400"/>
              <a:t>not-related-to-table description. </a:t>
            </a:r>
            <a:endParaRPr lang="zh-CN" altLang="en-US" sz="2400"/>
          </a:p>
        </p:txBody>
      </p:sp>
      <p:pic>
        <p:nvPicPr>
          <p:cNvPr id="5" name="图片 4"/>
          <p:cNvPicPr>
            <a:picLocks noChangeAspect="1"/>
          </p:cNvPicPr>
          <p:nvPr>
            <p:custDataLst>
              <p:tags r:id="rId1"/>
            </p:custDataLst>
          </p:nvPr>
        </p:nvPicPr>
        <p:blipFill>
          <a:blip r:embed="rId2"/>
          <a:stretch>
            <a:fillRect/>
          </a:stretch>
        </p:blipFill>
        <p:spPr>
          <a:xfrm>
            <a:off x="7903845" y="2101215"/>
            <a:ext cx="3905250" cy="3314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Numerical Table-to-Text Dataset</a:t>
            </a:r>
            <a:endParaRPr lang="zh-CN" altLang="en-US"/>
          </a:p>
        </p:txBody>
      </p:sp>
      <p:sp>
        <p:nvSpPr>
          <p:cNvPr id="3" name="内容占位符 2"/>
          <p:cNvSpPr>
            <a:spLocks noGrp="1"/>
          </p:cNvSpPr>
          <p:nvPr>
            <p:ph idx="1"/>
          </p:nvPr>
        </p:nvSpPr>
        <p:spPr>
          <a:xfrm>
            <a:off x="838200" y="1825625"/>
            <a:ext cx="7266940" cy="4351655"/>
          </a:xfrm>
        </p:spPr>
        <p:txBody>
          <a:bodyPr>
            <a:normAutofit/>
          </a:bodyPr>
          <a:p>
            <a:r>
              <a:rPr lang="zh-CN" altLang="en-US"/>
              <a:t>（</a:t>
            </a:r>
            <a:r>
              <a:rPr lang="en-US" altLang="zh-CN"/>
              <a:t>1</a:t>
            </a:r>
            <a:r>
              <a:rPr lang="zh-CN" altLang="en-US"/>
              <a:t>）</a:t>
            </a:r>
            <a:r>
              <a:rPr lang="zh-CN" altLang="en-US" b="1">
                <a:sym typeface="+mn-ea"/>
              </a:rPr>
              <a:t>Dataset Comparison</a:t>
            </a:r>
            <a:endParaRPr lang="zh-CN" altLang="en-US"/>
          </a:p>
          <a:p>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720090" y="2794000"/>
            <a:ext cx="10817225" cy="1944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0510"/>
            <a:ext cx="10515600" cy="1325563"/>
          </a:xfrm>
        </p:spPr>
        <p:txBody>
          <a:bodyPr/>
          <a:p>
            <a:r>
              <a:rPr lang="zh-CN" altLang="en-US"/>
              <a:t>Table Representation</a:t>
            </a:r>
            <a:endParaRPr lang="zh-CN" altLang="en-US"/>
          </a:p>
        </p:txBody>
      </p:sp>
      <p:sp>
        <p:nvSpPr>
          <p:cNvPr id="5" name="内容占位符 4"/>
          <p:cNvSpPr/>
          <p:nvPr>
            <p:ph idx="1"/>
          </p:nvPr>
        </p:nvSpPr>
        <p:spPr>
          <a:xfrm>
            <a:off x="838200" y="1365885"/>
            <a:ext cx="10515600" cy="4811395"/>
          </a:xfrm>
        </p:spPr>
        <p:txBody>
          <a:bodyPr>
            <a:normAutofit lnSpcReduction="10000"/>
          </a:bodyPr>
          <a:p>
            <a:r>
              <a:rPr lang="zh-CN" altLang="en-US" b="1">
                <a:solidFill>
                  <a:srgbClr val="00B050"/>
                </a:solidFill>
              </a:rPr>
              <a:t>Data Table</a:t>
            </a:r>
            <a:r>
              <a:rPr lang="en-US" altLang="zh-CN"/>
              <a:t>:We view T as a set of cells with their corresponding row header (rh), column header(ch), numerical value (val), and metric-type (m), defined as a data table (TD).</a:t>
            </a:r>
            <a:endParaRPr lang="en-US" altLang="zh-CN"/>
          </a:p>
          <a:p>
            <a:pPr marL="0" indent="0">
              <a:buNone/>
            </a:pPr>
            <a:endParaRPr lang="en-US" altLang="zh-CN"/>
          </a:p>
          <a:p>
            <a:r>
              <a:rPr lang="zh-CN" altLang="en-US" b="1">
                <a:solidFill>
                  <a:schemeClr val="accent2"/>
                </a:solidFill>
              </a:rPr>
              <a:t>Pre-executed Operation Table</a:t>
            </a:r>
            <a:r>
              <a:rPr lang="en-US" altLang="zh-CN"/>
              <a:t>: We provide a table of preexecuted cell operations (TOP) by doing mathematical operations only on targeted cells to limit the calculation.In this study, we cover </a:t>
            </a:r>
            <a:r>
              <a:rPr lang="en-US" altLang="zh-CN">
                <a:solidFill>
                  <a:schemeClr val="bg1">
                    <a:lumMod val="50000"/>
                  </a:schemeClr>
                </a:solidFill>
              </a:rPr>
              <a:t>maximum</a:t>
            </a:r>
            <a:r>
              <a:rPr lang="en-US" altLang="zh-CN"/>
              <a:t>, </a:t>
            </a:r>
            <a:r>
              <a:rPr lang="en-US" altLang="zh-CN">
                <a:solidFill>
                  <a:schemeClr val="bg1">
                    <a:lumMod val="50000"/>
                  </a:schemeClr>
                </a:solidFill>
              </a:rPr>
              <a:t>minimum</a:t>
            </a:r>
            <a:r>
              <a:rPr lang="en-US" altLang="zh-CN"/>
              <a:t>, and </a:t>
            </a:r>
            <a:r>
              <a:rPr lang="en-US" altLang="zh-CN">
                <a:solidFill>
                  <a:schemeClr val="bg1">
                    <a:lumMod val="50000"/>
                  </a:schemeClr>
                </a:solidFill>
              </a:rPr>
              <a:t>difference</a:t>
            </a:r>
            <a:r>
              <a:rPr lang="en-US" altLang="zh-CN"/>
              <a:t> operations.</a:t>
            </a:r>
            <a:endParaRPr lang="en-US" altLang="zh-CN"/>
          </a:p>
          <a:p>
            <a:r>
              <a:rPr lang="en-US" altLang="zh-CN" b="1">
                <a:gradFill>
                  <a:gsLst>
                    <a:gs pos="0">
                      <a:srgbClr val="007BD3"/>
                    </a:gs>
                    <a:gs pos="100000">
                      <a:srgbClr val="034373"/>
                    </a:gs>
                  </a:gsLst>
                  <a:lin scaled="0"/>
                </a:gradFill>
              </a:rPr>
              <a:t>Linearized Table</a:t>
            </a:r>
            <a:r>
              <a:rPr lang="en-US" altLang="zh-CN"/>
              <a:t>:T is converted to a flat string</a:t>
            </a:r>
            <a:endParaRPr lang="en-US" altLang="zh-CN"/>
          </a:p>
          <a:p>
            <a:endParaRPr lang="en-US" altLang="zh-CN"/>
          </a:p>
        </p:txBody>
      </p:sp>
      <p:pic>
        <p:nvPicPr>
          <p:cNvPr id="7" name="图片 6"/>
          <p:cNvPicPr>
            <a:picLocks noChangeAspect="1"/>
          </p:cNvPicPr>
          <p:nvPr/>
        </p:nvPicPr>
        <p:blipFill>
          <a:blip r:embed="rId1"/>
          <a:stretch>
            <a:fillRect/>
          </a:stretch>
        </p:blipFill>
        <p:spPr>
          <a:xfrm>
            <a:off x="2909570" y="2506345"/>
            <a:ext cx="4572635" cy="474345"/>
          </a:xfrm>
          <a:prstGeom prst="rect">
            <a:avLst/>
          </a:prstGeom>
        </p:spPr>
      </p:pic>
      <p:pic>
        <p:nvPicPr>
          <p:cNvPr id="8" name="图片 7"/>
          <p:cNvPicPr>
            <a:picLocks noChangeAspect="1"/>
          </p:cNvPicPr>
          <p:nvPr/>
        </p:nvPicPr>
        <p:blipFill>
          <a:blip r:embed="rId2"/>
          <a:stretch>
            <a:fillRect/>
          </a:stretch>
        </p:blipFill>
        <p:spPr>
          <a:xfrm>
            <a:off x="3394075" y="5026660"/>
            <a:ext cx="2618105" cy="530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Table Representation</a:t>
            </a:r>
            <a:endParaRPr lang="zh-CN" altLang="en-US"/>
          </a:p>
        </p:txBody>
      </p:sp>
      <p:pic>
        <p:nvPicPr>
          <p:cNvPr id="4" name="内容占位符 3"/>
          <p:cNvPicPr>
            <a:picLocks noChangeAspect="1"/>
          </p:cNvPicPr>
          <p:nvPr>
            <p:ph idx="1"/>
          </p:nvPr>
        </p:nvPicPr>
        <p:blipFill>
          <a:blip r:embed="rId1"/>
          <a:stretch>
            <a:fillRect/>
          </a:stretch>
        </p:blipFill>
        <p:spPr>
          <a:xfrm>
            <a:off x="1855470" y="1413510"/>
            <a:ext cx="7270750" cy="48869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220,&quot;width&quot;:6150}"/>
</p:tagLst>
</file>

<file path=ppt/tags/tag2.xml><?xml version="1.0" encoding="utf-8"?>
<p:tagLst xmlns:p="http://schemas.openxmlformats.org/presentationml/2006/main">
  <p:tag name="KSO_WM_UNIT_PLACING_PICTURE_USER_VIEWPORT" val="{&quot;height&quot;:5220,&quot;width&quot;:6150}"/>
</p:tagLst>
</file>

<file path=ppt/tags/tag3.xml><?xml version="1.0" encoding="utf-8"?>
<p:tagLst xmlns:p="http://schemas.openxmlformats.org/presentationml/2006/main">
  <p:tag name="KSO_WM_UNIT_PLACING_PICTURE_USER_VIEWPORT" val="{&quot;height&quot;:5220,&quot;width&quot;:61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WPS 演示</Application>
  <PresentationFormat>宽屏</PresentationFormat>
  <Paragraphs>112</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Calibri</vt:lpstr>
      <vt:lpstr>微软雅黑</vt:lpstr>
      <vt:lpstr>Arial Unicode MS</vt:lpstr>
      <vt:lpstr>Office 主题</vt:lpstr>
      <vt:lpstr>Towards Table-to-Text Generation with Numerical Reasoning</vt:lpstr>
      <vt:lpstr>Background</vt:lpstr>
      <vt:lpstr>Main Contributions</vt:lpstr>
      <vt:lpstr>Numerical Table-to-Text Dataset</vt:lpstr>
      <vt:lpstr>Numerical Table-to-Text Dataset</vt:lpstr>
      <vt:lpstr>Numerical Table-to-Text Dataset</vt:lpstr>
      <vt:lpstr>Numerical Table-to-Text Dataset</vt:lpstr>
      <vt:lpstr>Table Representation</vt:lpstr>
      <vt:lpstr>Table Representation</vt:lpstr>
      <vt:lpstr>Table Representation</vt:lpstr>
      <vt:lpstr>Generation Models</vt:lpstr>
      <vt:lpstr>Generation Models</vt:lpstr>
      <vt:lpstr>Generation Models </vt:lpstr>
      <vt:lpstr>Generation Models</vt:lpstr>
      <vt:lpstr>Experiments and Results</vt:lpstr>
      <vt:lpstr>Experiments and Results </vt:lpstr>
      <vt:lpstr>Experiments and 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冰淇淋</cp:lastModifiedBy>
  <cp:revision>92</cp:revision>
  <dcterms:created xsi:type="dcterms:W3CDTF">2021-11-26T08:48:00Z</dcterms:created>
  <dcterms:modified xsi:type="dcterms:W3CDTF">2022-01-03T07:52:17Z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3E1A4ECCF1624F74B97BAB55B5DE8A5A</vt:lpwstr>
  </property>
  <property fmtid="{D5CDD505-2E9C-101B-9397-08002B2CF9AE}" pid="3" name="KSOProductBuildVer">
    <vt:lpwstr>2052-11.1.0.11115</vt:lpwstr>
  </property>
</Properties>
</file>