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4" r:id="rId1"/>
  </p:sldMasterIdLst>
  <p:notesMasterIdLst>
    <p:notesMasterId r:id="rId19"/>
  </p:notesMasterIdLst>
  <p:sldIdLst>
    <p:sldId id="359" r:id="rId2"/>
    <p:sldId id="1238" r:id="rId3"/>
    <p:sldId id="1232" r:id="rId4"/>
    <p:sldId id="1243" r:id="rId5"/>
    <p:sldId id="1233" r:id="rId6"/>
    <p:sldId id="1239" r:id="rId7"/>
    <p:sldId id="1234" r:id="rId8"/>
    <p:sldId id="1188" r:id="rId9"/>
    <p:sldId id="1244" r:id="rId10"/>
    <p:sldId id="1245" r:id="rId11"/>
    <p:sldId id="1246" r:id="rId12"/>
    <p:sldId id="1240" r:id="rId13"/>
    <p:sldId id="1248" r:id="rId14"/>
    <p:sldId id="1249" r:id="rId15"/>
    <p:sldId id="1251" r:id="rId16"/>
    <p:sldId id="1250" r:id="rId17"/>
    <p:sldId id="78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B"/>
    <a:srgbClr val="2E67C5"/>
    <a:srgbClr val="EF4B11"/>
    <a:srgbClr val="3D68BF"/>
    <a:srgbClr val="888888"/>
    <a:srgbClr val="0066FF"/>
    <a:srgbClr val="04A4F7"/>
    <a:srgbClr val="666666"/>
    <a:srgbClr val="59B7F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84623" autoAdjust="0"/>
  </p:normalViewPr>
  <p:slideViewPr>
    <p:cSldViewPr snapToGrid="0" snapToObjects="1">
      <p:cViewPr varScale="1">
        <p:scale>
          <a:sx n="121" d="100"/>
          <a:sy n="121" d="100"/>
        </p:scale>
        <p:origin x="108" y="288"/>
      </p:cViewPr>
      <p:guideLst>
        <p:guide orient="horz" pos="220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327C7-49C8-F14F-90C6-3A00235A3AFE}" type="datetimeFigureOut">
              <a:rPr kumimoji="1" lang="zh-CN" altLang="en-US" smtClean="0"/>
              <a:t>2021/12/22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54588-7818-F940-80BD-4461D37EA9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9973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7883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4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9209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9736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6616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3104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0592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i="0">
                <a:solidFill>
                  <a:srgbClr val="4F4F4F"/>
                </a:solidFill>
                <a:effectLst/>
                <a:latin typeface="PingFang SC"/>
              </a:rPr>
              <a:t>蕴涵，中立和矛盾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9897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01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71378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933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9394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794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16"/>
          <p:cNvSpPr>
            <a:spLocks noGrp="1"/>
          </p:cNvSpPr>
          <p:nvPr>
            <p:ph type="ftr" sz="quarter" idx="3"/>
          </p:nvPr>
        </p:nvSpPr>
        <p:spPr>
          <a:xfrm>
            <a:off x="9947170" y="64645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6727D3B-1B81-5549-9B2F-B47ED2EA5FA0}" type="slidenum">
              <a:rPr kumimoji="1" lang="en-US" altLang="zh-CN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4058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16"/>
          <p:cNvSpPr>
            <a:spLocks noGrp="1"/>
          </p:cNvSpPr>
          <p:nvPr>
            <p:ph type="ftr" sz="quarter" idx="3"/>
          </p:nvPr>
        </p:nvSpPr>
        <p:spPr>
          <a:xfrm>
            <a:off x="9947170" y="64645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6727D3B-1B81-5549-9B2F-B47ED2EA5FA0}" type="slidenum">
              <a:rPr kumimoji="1" lang="en-US" altLang="zh-CN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7960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1369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‹#›</a:t>
            </a:fld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42347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‹#›</a:t>
            </a:fld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715906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‹#›</a:t>
            </a:fld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874050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‹#›</a:t>
            </a:fld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2454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‹#›</a:t>
            </a:fld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2612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‹#›</a:t>
            </a:fld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3847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27D3B-1B81-5549-9B2F-B47ED2EA5FA0}" type="slidenum">
              <a:rPr kumimoji="1"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9217B2-7CD0-413E-8779-1C5082D2B3A3}"/>
              </a:ext>
            </a:extLst>
          </p:cNvPr>
          <p:cNvSpPr/>
          <p:nvPr userDrawn="1"/>
        </p:nvSpPr>
        <p:spPr>
          <a:xfrm>
            <a:off x="0" y="6439876"/>
            <a:ext cx="12192000" cy="418122"/>
          </a:xfrm>
          <a:prstGeom prst="rect">
            <a:avLst/>
          </a:prstGeom>
          <a:solidFill>
            <a:srgbClr val="2E6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66FB"/>
              </a:solidFill>
            </a:endParaRPr>
          </a:p>
        </p:txBody>
      </p:sp>
      <p:cxnSp>
        <p:nvCxnSpPr>
          <p:cNvPr id="8" name="直线连接符 11">
            <a:extLst>
              <a:ext uri="{FF2B5EF4-FFF2-40B4-BE49-F238E27FC236}">
                <a16:creationId xmlns:a16="http://schemas.microsoft.com/office/drawing/2014/main" id="{A4E34989-D3CC-4BD3-A08C-E54C7DDFC2F7}"/>
              </a:ext>
            </a:extLst>
          </p:cNvPr>
          <p:cNvCxnSpPr/>
          <p:nvPr userDrawn="1"/>
        </p:nvCxnSpPr>
        <p:spPr>
          <a:xfrm>
            <a:off x="108000" y="720000"/>
            <a:ext cx="11987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2C59E88A-6FA6-4479-AF4E-99F1026E605A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141838" y="73392"/>
            <a:ext cx="1954161" cy="59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9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649" r:id="rId14"/>
    <p:sldLayoutId id="2147483650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11264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23" name="任意多边形: 形状 22"/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788218" y="5653724"/>
            <a:ext cx="1140378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Yixin Nie, Mary Williamson, Mohit Bansal,Douwe Kiela</a:t>
            </a:r>
            <a:endParaRPr lang="en-US" altLang="zh-CN" sz="2400" b="1" err="1">
              <a:solidFill>
                <a:srgbClr val="2E67C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8219" y="5468667"/>
            <a:ext cx="10192464" cy="46166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sym typeface="微软雅黑" panose="020B0503020204020204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961" y="4532883"/>
            <a:ext cx="1524000" cy="1524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88219" y="4857707"/>
            <a:ext cx="9435719" cy="830997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sym typeface="微软雅黑" panose="020B0503020204020204" pitchFamily="34" charset="-122"/>
              </a:rPr>
              <a:t>I like fish</a:t>
            </a:r>
            <a:r>
              <a:rPr lang="zh-CN" altLang="en-US" sz="2400">
                <a:solidFill>
                  <a:srgbClr val="FF0000"/>
                </a:solidFill>
                <a:sym typeface="微软雅黑" panose="020B0503020204020204" pitchFamily="34" charset="-122"/>
              </a:rPr>
              <a:t>🐟</a:t>
            </a:r>
            <a:r>
              <a:rPr lang="en-US" altLang="zh-CN" sz="2400">
                <a:solidFill>
                  <a:srgbClr val="FF0000"/>
                </a:solidFill>
                <a:sym typeface="微软雅黑" panose="020B0503020204020204" pitchFamily="34" charset="-122"/>
              </a:rPr>
              <a:t>, especially dolphins</a:t>
            </a:r>
            <a:r>
              <a:rPr lang="zh-CN" altLang="en-US" sz="2400">
                <a:solidFill>
                  <a:srgbClr val="FF0000"/>
                </a:solidFill>
                <a:sym typeface="微软雅黑" panose="020B0503020204020204" pitchFamily="34" charset="-122"/>
              </a:rPr>
              <a:t>🐬</a:t>
            </a:r>
            <a:r>
              <a:rPr lang="en-US" altLang="zh-CN" sz="2400">
                <a:solidFill>
                  <a:srgbClr val="FF0000"/>
                </a:solidFill>
                <a:sym typeface="微软雅黑" panose="020B0503020204020204" pitchFamily="34" charset="-122"/>
              </a:rPr>
              <a:t>:Addressing Contradictions in Dialogue Modeling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B00F62-BECE-4455-B818-124511491E9D}"/>
              </a:ext>
            </a:extLst>
          </p:cNvPr>
          <p:cNvSpPr txBox="1"/>
          <p:nvPr/>
        </p:nvSpPr>
        <p:spPr>
          <a:xfrm>
            <a:off x="10706769" y="6216027"/>
            <a:ext cx="1394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李向前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763A2B-BE9A-4EAE-9693-14B90A84A32A}"/>
              </a:ext>
            </a:extLst>
          </p:cNvPr>
          <p:cNvSpPr txBox="1"/>
          <p:nvPr/>
        </p:nvSpPr>
        <p:spPr>
          <a:xfrm>
            <a:off x="788219" y="6056883"/>
            <a:ext cx="1140378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UNC Chapel Hill</a:t>
            </a:r>
            <a:r>
              <a:rPr lang="zh-CN" altLang="en-US" sz="24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24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Facebook AI Research</a:t>
            </a:r>
            <a:endParaRPr lang="en-US" altLang="zh-CN" sz="2400" b="1" err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79999" y="108000"/>
            <a:ext cx="914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Models</a:t>
            </a:r>
            <a:endParaRPr lang="en-US" altLang="zh-CN" sz="1600" b="1">
              <a:solidFill>
                <a:srgbClr val="3D68B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1AA9B21-6BA0-4A97-8EAF-F20378B81927}"/>
                  </a:ext>
                </a:extLst>
              </p:cNvPr>
              <p:cNvSpPr txBox="1"/>
              <p:nvPr/>
            </p:nvSpPr>
            <p:spPr>
              <a:xfrm>
                <a:off x="494730" y="1227083"/>
                <a:ext cx="11202539" cy="3842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Employ some of the techniques used in NLI sequence-to-label modeling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Modify the model with a 2-way output between “contradiction” and “non-contradiction”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 model as:</a:t>
                </a:r>
              </a:p>
              <a:p>
                <a:pPr algn="l"/>
                <a:endPara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𝑝𝑟𝑒𝑑</m:t>
                        </m:r>
                      </m:sub>
                    </m:sSub>
                  </m:oMath>
                </a14:m>
                <a:r>
                  <a:rPr lang="en-US" altLang="zh-CN" sz="2400">
                    <a:cs typeface="Times New Roman" panose="02020603050405020304" pitchFamily="18" charset="0"/>
                  </a:rPr>
                  <a:t> is the prediction of the label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endParaRPr lang="en-US" altLang="zh-CN" sz="2400"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whether the textual response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contradicts some textual context</a:t>
                </a:r>
              </a:p>
              <a:p>
                <a:r>
                  <a:rPr lang="en-US" altLang="zh-CN" sz="240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θ</m:t>
                    </m:r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the parameters of the model</a:t>
                </a:r>
              </a:p>
              <a:p>
                <a:pPr algn="l"/>
                <a:endPara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1AA9B21-6BA0-4A97-8EAF-F20378B81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30" y="1227083"/>
                <a:ext cx="11202539" cy="3842719"/>
              </a:xfrm>
              <a:prstGeom prst="rect">
                <a:avLst/>
              </a:prstGeom>
              <a:blipFill>
                <a:blip r:embed="rId3"/>
                <a:stretch>
                  <a:fillRect l="-707" t="-1268" r="-1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393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78"/>
    </mc:Choice>
    <mc:Fallback xmlns="">
      <p:transition spd="slow" advTm="2287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79999" y="108000"/>
            <a:ext cx="914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Dialogue Contradiction Detectors</a:t>
            </a:r>
            <a:endParaRPr lang="en-US" altLang="zh-CN" sz="1600" b="1">
              <a:solidFill>
                <a:srgbClr val="3D68B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1AA9B21-6BA0-4A97-8EAF-F20378B81927}"/>
                  </a:ext>
                </a:extLst>
              </p:cNvPr>
              <p:cNvSpPr txBox="1"/>
              <p:nvPr/>
            </p:nvSpPr>
            <p:spPr>
              <a:xfrm>
                <a:off x="494730" y="1227083"/>
                <a:ext cx="11202539" cy="5029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Unstructured Approach : simply concatenate all the previous utterances in the dialogue history to form a single textual context. 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…,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Structured Utterance-based Approach : pair every utterance in the set with the last utterance and feed them one by one into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𝑈𝐵</m:t>
                        </m:r>
                      </m:sup>
                    </m:sSubSup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find the maximum</a:t>
                </a:r>
              </a:p>
              <a:p>
                <a:pPr algn="l"/>
                <a:endPara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max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⁡{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𝑈𝐵</m:t>
                          </m:r>
                        </m:sup>
                      </m:sSub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: 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both the unstructured and utterance-based approaches, the detection of contra-</a:t>
                </a:r>
              </a:p>
              <a:p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diction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𝜏</m:t>
                      </m:r>
                    </m:oMath>
                  </m:oMathPara>
                </a14:m>
                <a:endPara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1AA9B21-6BA0-4A97-8EAF-F20378B81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30" y="1227083"/>
                <a:ext cx="11202539" cy="5029454"/>
              </a:xfrm>
              <a:prstGeom prst="rect">
                <a:avLst/>
              </a:prstGeom>
              <a:blipFill>
                <a:blip r:embed="rId3"/>
                <a:stretch>
                  <a:fillRect l="-816" t="-970" r="-598" b="-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069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78"/>
    </mc:Choice>
    <mc:Fallback xmlns="">
      <p:transition spd="slow" advTm="2287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ABCED2F-DD7F-4BD3-A4D7-91E1610C2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47170" y="6464594"/>
            <a:ext cx="4114800" cy="365125"/>
          </a:xfrm>
        </p:spPr>
        <p:txBody>
          <a:bodyPr/>
          <a:lstStyle/>
          <a:p>
            <a:fld id="{96727D3B-1B81-5549-9B2F-B47ED2EA5FA0}" type="slidenum">
              <a:rPr lang="en-US" altLang="zh-CN" smtClean="0"/>
              <a:pPr/>
              <a:t>12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92CB75-4D44-4D6B-9F6A-F5BF472C3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5187" y="185770"/>
            <a:ext cx="1790476" cy="52381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401F598-40FD-4CDD-AC33-62076A0DE9BE}"/>
              </a:ext>
            </a:extLst>
          </p:cNvPr>
          <p:cNvSpPr txBox="1"/>
          <p:nvPr/>
        </p:nvSpPr>
        <p:spPr>
          <a:xfrm>
            <a:off x="1836070" y="3013501"/>
            <a:ext cx="8519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b="1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</a:p>
        </p:txBody>
      </p:sp>
    </p:spTree>
    <p:extLst>
      <p:ext uri="{BB962C8B-B14F-4D97-AF65-F5344CB8AC3E}">
        <p14:creationId xmlns:p14="http://schemas.microsoft.com/office/powerpoint/2010/main" val="403929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79999" y="108000"/>
            <a:ext cx="914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Performance on Constructed Dataset</a:t>
            </a:r>
            <a:endParaRPr lang="en-US" altLang="zh-CN" sz="1600" b="1">
              <a:solidFill>
                <a:srgbClr val="3D68B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5241541-D659-4FF4-A86D-922B74A06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803751"/>
            <a:ext cx="4815115" cy="55885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90834A1-758C-4ADB-9FB7-9158C8537930}"/>
              </a:ext>
            </a:extLst>
          </p:cNvPr>
          <p:cNvSpPr txBox="1"/>
          <p:nvPr/>
        </p:nvSpPr>
        <p:spPr>
          <a:xfrm>
            <a:off x="5371712" y="3760763"/>
            <a:ext cx="72728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MT : Main Human-Human Test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HB : Human-Bot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 F1 : F1 score for supporting evidence retrieval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(SNLI, MNLI , ANLI-R3, DNLI, DECODE)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ALL-?: remove ? from all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14000F3-B465-495A-9C57-DE01C3099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6385" y="803751"/>
            <a:ext cx="2981006" cy="266905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7FAFE02-6E40-4751-95B7-336BCAB2C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7657" y="857624"/>
            <a:ext cx="2981006" cy="94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0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78"/>
    </mc:Choice>
    <mc:Fallback xmlns="">
      <p:transition spd="slow" advTm="2287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79999" y="108000"/>
            <a:ext cx="914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Performance in an Interactive Setting</a:t>
            </a:r>
            <a:endParaRPr lang="en-US" altLang="zh-CN" sz="1600" b="1">
              <a:solidFill>
                <a:srgbClr val="3D68B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E9D6526-9E26-4AB2-841B-F049310C9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276" y="806162"/>
            <a:ext cx="4019048" cy="303809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1DBC06D-3E53-4B8C-8007-058F5EBCC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753" y="1231731"/>
            <a:ext cx="4295238" cy="221904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9AC5300-BB5F-43B5-BD59-A1ED3DB9312C}"/>
              </a:ext>
            </a:extLst>
          </p:cNvPr>
          <p:cNvSpPr txBox="1"/>
          <p:nvPr/>
        </p:nvSpPr>
        <p:spPr>
          <a:xfrm>
            <a:off x="1089275" y="4112846"/>
            <a:ext cx="107640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Fire Rate : the percentage that it predicts “contradiction”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Human/Bot : utterances by the human or the bot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@N : category where N annotators agreed on the contradiction label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Right figure reveals that the scores are positively correlated with human judgments, with a Pearson correlation coefficient of 0.81. </a:t>
            </a:r>
          </a:p>
        </p:txBody>
      </p:sp>
    </p:spTree>
    <p:extLst>
      <p:ext uri="{BB962C8B-B14F-4D97-AF65-F5344CB8AC3E}">
        <p14:creationId xmlns:p14="http://schemas.microsoft.com/office/powerpoint/2010/main" val="342549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78"/>
    </mc:Choice>
    <mc:Fallback xmlns="">
      <p:transition spd="slow" advTm="2287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ABCED2F-DD7F-4BD3-A4D7-91E1610C2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47170" y="6464594"/>
            <a:ext cx="4114800" cy="365125"/>
          </a:xfrm>
        </p:spPr>
        <p:txBody>
          <a:bodyPr/>
          <a:lstStyle/>
          <a:p>
            <a:fld id="{96727D3B-1B81-5549-9B2F-B47ED2EA5FA0}" type="slidenum">
              <a:rPr lang="en-US" altLang="zh-CN" smtClean="0"/>
              <a:pPr/>
              <a:t>15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92CB75-4D44-4D6B-9F6A-F5BF472C3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5187" y="185770"/>
            <a:ext cx="1790476" cy="52381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401F598-40FD-4CDD-AC33-62076A0DE9BE}"/>
              </a:ext>
            </a:extLst>
          </p:cNvPr>
          <p:cNvSpPr txBox="1"/>
          <p:nvPr/>
        </p:nvSpPr>
        <p:spPr>
          <a:xfrm>
            <a:off x="1836070" y="3013501"/>
            <a:ext cx="8519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b="1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76178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79999" y="108000"/>
            <a:ext cx="914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Conclusion</a:t>
            </a:r>
            <a:endParaRPr lang="en-US" altLang="zh-CN" sz="1600" b="1">
              <a:solidFill>
                <a:srgbClr val="3D68B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AA9B21-6BA0-4A97-8EAF-F20378B81927}"/>
              </a:ext>
            </a:extLst>
          </p:cNvPr>
          <p:cNvSpPr txBox="1"/>
          <p:nvPr/>
        </p:nvSpPr>
        <p:spPr>
          <a:xfrm>
            <a:off x="494730" y="1227083"/>
            <a:ext cx="110792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Introduce the DialoguE COntradiction DEtection task (DECODE) and a new conversational dataset containing both human-human and human-bot contradictory dialogues.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Training models on DECODE achieves better performance than other existing NLI data by a large margin.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We further propose a structured utterance-based approach where utterances are paired before being fed into Transformer NLI models to tackle the dialogue contradiction detection task.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We show the superiority of such an approach when transferring to out-of-distribution dialogues compared to a standard unstructured approach representative of mainstream NLU modeling.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We further show that our best contradiction detector correlates with human judgments</a:t>
            </a:r>
          </a:p>
        </p:txBody>
      </p:sp>
    </p:spTree>
    <p:extLst>
      <p:ext uri="{BB962C8B-B14F-4D97-AF65-F5344CB8AC3E}">
        <p14:creationId xmlns:p14="http://schemas.microsoft.com/office/powerpoint/2010/main" val="270844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78"/>
    </mc:Choice>
    <mc:Fallback xmlns="">
      <p:transition spd="slow" advTm="2287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12" name="任意多边形: 形状 11"/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任意多边形: 形状 13"/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942347" y="5447770"/>
            <a:ext cx="5803233" cy="768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lnSpc>
                <a:spcPct val="120000"/>
              </a:lnSpc>
            </a:pPr>
            <a:r>
              <a:rPr lang="zh-CN" altLang="en-US" sz="40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请老师和同学批评指正</a:t>
            </a:r>
            <a:endParaRPr lang="en-US" altLang="zh-CN" sz="40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073" y="5259746"/>
            <a:ext cx="1320800" cy="12366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ABCED2F-DD7F-4BD3-A4D7-91E1610C2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47170" y="6464594"/>
            <a:ext cx="4114800" cy="365125"/>
          </a:xfrm>
        </p:spPr>
        <p:txBody>
          <a:bodyPr/>
          <a:lstStyle/>
          <a:p>
            <a:fld id="{96727D3B-1B81-5549-9B2F-B47ED2EA5FA0}" type="slidenum">
              <a:rPr lang="en-US" altLang="zh-CN" smtClean="0"/>
              <a:pPr/>
              <a:t>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92CB75-4D44-4D6B-9F6A-F5BF472C3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5187" y="185770"/>
            <a:ext cx="1790476" cy="52381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401F598-40FD-4CDD-AC33-62076A0DE9BE}"/>
              </a:ext>
            </a:extLst>
          </p:cNvPr>
          <p:cNvSpPr txBox="1"/>
          <p:nvPr/>
        </p:nvSpPr>
        <p:spPr>
          <a:xfrm>
            <a:off x="1836070" y="3013501"/>
            <a:ext cx="8519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b="1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endParaRPr lang="en-US" altLang="zh-CN" sz="4800" b="1">
              <a:solidFill>
                <a:srgbClr val="2E67C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56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80000" y="108000"/>
            <a:ext cx="85198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</a:p>
          <a:p>
            <a:endParaRPr lang="en-US" altLang="zh-CN" sz="1600" b="1">
              <a:solidFill>
                <a:srgbClr val="3D68B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B151DA-4B79-49BC-BE72-E2D051B2C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2" y="852677"/>
            <a:ext cx="4523809" cy="30190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EBAC1C3-ECAD-4755-AB6E-85420CF9C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897382"/>
            <a:ext cx="4858660" cy="292963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90E04A6-6FA1-4F8D-A557-F89BA49078F7}"/>
              </a:ext>
            </a:extLst>
          </p:cNvPr>
          <p:cNvSpPr txBox="1"/>
          <p:nvPr/>
        </p:nvSpPr>
        <p:spPr>
          <a:xfrm>
            <a:off x="830055" y="4019128"/>
            <a:ext cx="100157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Self-contradictions by these bots are often jarring, immediately disrupt the conversational 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From a listener’s perspective, such inconsistent bots fail to gain user trust and their long-term communication confidence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Sota chatbots have not been able to make use of natural language inference (NLI) techniques in improving dialogue consistency. 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56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78"/>
    </mc:Choice>
    <mc:Fallback xmlns="">
      <p:transition spd="slow" advTm="2287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80000" y="108000"/>
            <a:ext cx="85198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Solution&amp;Contribution</a:t>
            </a:r>
          </a:p>
          <a:p>
            <a:endParaRPr lang="en-US" altLang="zh-CN" sz="1600" b="1">
              <a:solidFill>
                <a:srgbClr val="3D68B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0E04A6-6FA1-4F8D-A557-F89BA49078F7}"/>
              </a:ext>
            </a:extLst>
          </p:cNvPr>
          <p:cNvSpPr txBox="1"/>
          <p:nvPr/>
        </p:nvSpPr>
        <p:spPr>
          <a:xfrm>
            <a:off x="6020121" y="1332664"/>
            <a:ext cx="56469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Introduce the DialoguE COntradiction DEtection task (DE-CODE)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Collect a new conversational dataset containing human written dialogues and an out-of-distribution (OOD) set of dia-logues in human-bot interactive settings.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Compare a set of sota systems, including a standard unstructured approach and a proposed structured approach for utilize-ing NLI models to detect contradictions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1F775EC-C5F0-438F-B648-C1E3738CC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34" y="753699"/>
            <a:ext cx="5069333" cy="567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7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78"/>
    </mc:Choice>
    <mc:Fallback xmlns="">
      <p:transition spd="slow" advTm="2287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79999" y="108000"/>
            <a:ext cx="914098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Related Work</a:t>
            </a:r>
          </a:p>
          <a:p>
            <a:endParaRPr lang="en-US" altLang="zh-CN" sz="1600" b="1">
              <a:solidFill>
                <a:srgbClr val="3D68B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AD25DD-7FDB-45A1-9401-DE633892FAD7}"/>
              </a:ext>
            </a:extLst>
          </p:cNvPr>
          <p:cNvSpPr txBox="1"/>
          <p:nvPr/>
        </p:nvSpPr>
        <p:spPr>
          <a:xfrm>
            <a:off x="494730" y="1227083"/>
            <a:ext cx="112025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Improve dialogue consistency have explored using direct modeling of the dialogue context in generation algorithms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Welleck constructed the dialogue NLI dataset and Li utilized it to try to reduce inconsistency in generative models via unlikelihood training in a preliminary study that reports perplexity results, but did not measure actual generations or contradiction rates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dialogue NLI dataset is only semi-automatically generated, with limited coverage of only Persona-chat data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05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78"/>
    </mc:Choice>
    <mc:Fallback xmlns="">
      <p:transition spd="slow" advTm="2287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ABCED2F-DD7F-4BD3-A4D7-91E1610C2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47170" y="6464594"/>
            <a:ext cx="4114800" cy="365125"/>
          </a:xfrm>
        </p:spPr>
        <p:txBody>
          <a:bodyPr/>
          <a:lstStyle/>
          <a:p>
            <a:fld id="{96727D3B-1B81-5549-9B2F-B47ED2EA5FA0}" type="slidenum">
              <a:rPr lang="en-US" altLang="zh-CN" smtClean="0"/>
              <a:pPr/>
              <a:t>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92CB75-4D44-4D6B-9F6A-F5BF472C3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5187" y="185770"/>
            <a:ext cx="1790476" cy="52381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401F598-40FD-4CDD-AC33-62076A0DE9BE}"/>
              </a:ext>
            </a:extLst>
          </p:cNvPr>
          <p:cNvSpPr txBox="1"/>
          <p:nvPr/>
        </p:nvSpPr>
        <p:spPr>
          <a:xfrm>
            <a:off x="1836070" y="3013501"/>
            <a:ext cx="8519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b="1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 Structure</a:t>
            </a:r>
          </a:p>
        </p:txBody>
      </p:sp>
    </p:spTree>
    <p:extLst>
      <p:ext uri="{BB962C8B-B14F-4D97-AF65-F5344CB8AC3E}">
        <p14:creationId xmlns:p14="http://schemas.microsoft.com/office/powerpoint/2010/main" val="3789024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79999" y="108000"/>
            <a:ext cx="914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Dialogue Contradiction Detection</a:t>
            </a:r>
            <a:endParaRPr lang="en-US" altLang="zh-CN" sz="1600" b="1">
              <a:solidFill>
                <a:srgbClr val="3D68B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6AB4B52-87D2-44AA-B156-11B68B0F1401}"/>
                  </a:ext>
                </a:extLst>
              </p:cNvPr>
              <p:cNvSpPr txBox="1"/>
              <p:nvPr/>
            </p:nvSpPr>
            <p:spPr>
              <a:xfrm>
                <a:off x="494730" y="1227083"/>
                <a:ext cx="1120253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Formalize dialogue contradiction detection as a supervised classification task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</a:t>
                </a:r>
              </a:p>
              <a:p>
                <a:pPr algn="l"/>
                <a:endPara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representing a dialogue or a dialogue snippet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{0,1}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or 1corresponding to the noncontradiction and the contradiction label 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6AB4B52-87D2-44AA-B156-11B68B0F1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30" y="1227083"/>
                <a:ext cx="11202539" cy="3416320"/>
              </a:xfrm>
              <a:prstGeom prst="rect">
                <a:avLst/>
              </a:prstGeom>
              <a:blipFill>
                <a:blip r:embed="rId3"/>
                <a:stretch>
                  <a:fillRect l="-707" t="-1426"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810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78"/>
    </mc:Choice>
    <mc:Fallback xmlns="">
      <p:transition spd="slow" advTm="2287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79999" y="108000"/>
            <a:ext cx="914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Collection</a:t>
            </a:r>
            <a:endParaRPr lang="en-US" altLang="zh-CN" sz="1600" b="1">
              <a:solidFill>
                <a:srgbClr val="3D68B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AA9B21-6BA0-4A97-8EAF-F20378B81927}"/>
              </a:ext>
            </a:extLst>
          </p:cNvPr>
          <p:cNvSpPr txBox="1"/>
          <p:nvPr/>
        </p:nvSpPr>
        <p:spPr>
          <a:xfrm>
            <a:off x="494730" y="1227083"/>
            <a:ext cx="112025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Give annotators dialogue snippets from pre-selected dialogue corpora, and then ask them to continue the conversation by writing contradicts in the dialogue history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Mark all the utterances in the dialogue history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Don’t impose constraints on the annotation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Crowdsource the continuation and annotation data with Amazon Mechanical Turk via ParlAI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05C725-832E-47E0-9004-3C41202B2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258" y="3179909"/>
            <a:ext cx="3431209" cy="32252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78"/>
    </mc:Choice>
    <mc:Fallback xmlns="">
      <p:transition spd="slow" advTm="2287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79999" y="108000"/>
            <a:ext cx="914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endParaRPr lang="en-US" altLang="zh-CN" sz="1600" b="1">
              <a:solidFill>
                <a:srgbClr val="3D68B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AA9B21-6BA0-4A97-8EAF-F20378B81927}"/>
              </a:ext>
            </a:extLst>
          </p:cNvPr>
          <p:cNvSpPr txBox="1"/>
          <p:nvPr/>
        </p:nvSpPr>
        <p:spPr>
          <a:xfrm>
            <a:off x="494730" y="1227083"/>
            <a:ext cx="112025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Collected 17,713 human-written contradicting dialogues in which 4,121 are verified by 3 annotators.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Sample an equal number of non-contradicting dialogues according to the same dialogue length distribution as the contradicting ones from the same dialogue corpus.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Add Two Turns(A2T):Insert a pair of randomly sampled utterances into the dialogue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Remove Contradicting Turns(RCT):Remove all the turns marked as supporting evidence for the contra-diction in the dialogue except the last utterance.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B5277F-EE01-426B-8A1A-001434987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266" y="4145734"/>
            <a:ext cx="4000000" cy="1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3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78"/>
    </mc:Choice>
    <mc:Fallback xmlns="">
      <p:transition spd="slow" advTm="22878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795</Words>
  <Application>Microsoft Office PowerPoint</Application>
  <PresentationFormat>宽屏</PresentationFormat>
  <Paragraphs>97</Paragraphs>
  <Slides>17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PingFang SC</vt:lpstr>
      <vt:lpstr>等线</vt:lpstr>
      <vt:lpstr>微软雅黑</vt:lpstr>
      <vt:lpstr>Arial</vt:lpstr>
      <vt:lpstr>Calibri</vt:lpstr>
      <vt:lpstr>Calibri Light</vt:lpstr>
      <vt:lpstr>Cambria Math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李 向前</cp:lastModifiedBy>
  <cp:revision>1223</cp:revision>
  <dcterms:created xsi:type="dcterms:W3CDTF">2018-03-05T07:17:00Z</dcterms:created>
  <dcterms:modified xsi:type="dcterms:W3CDTF">2021-12-22T14:42:03Z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