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88" r:id="rId2"/>
    <p:sldId id="257" r:id="rId3"/>
    <p:sldId id="258" r:id="rId4"/>
    <p:sldId id="289" r:id="rId5"/>
    <p:sldId id="290" r:id="rId6"/>
    <p:sldId id="264" r:id="rId7"/>
    <p:sldId id="291" r:id="rId8"/>
    <p:sldId id="293" r:id="rId9"/>
    <p:sldId id="265" r:id="rId10"/>
    <p:sldId id="294" r:id="rId11"/>
    <p:sldId id="296" r:id="rId12"/>
    <p:sldId id="297" r:id="rId13"/>
    <p:sldId id="298" r:id="rId14"/>
    <p:sldId id="299" r:id="rId15"/>
    <p:sldId id="300" r:id="rId16"/>
    <p:sldId id="266" r:id="rId17"/>
    <p:sldId id="301" r:id="rId18"/>
    <p:sldId id="302" r:id="rId19"/>
    <p:sldId id="303" r:id="rId20"/>
    <p:sldId id="304" r:id="rId21"/>
    <p:sldId id="261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" userDrawn="1">
          <p15:clr>
            <a:srgbClr val="A4A3A4"/>
          </p15:clr>
        </p15:guide>
        <p15:guide id="2" orient="horz" pos="4190" userDrawn="1">
          <p15:clr>
            <a:srgbClr val="A4A3A4"/>
          </p15:clr>
        </p15:guide>
        <p15:guide id="3" pos="230" userDrawn="1">
          <p15:clr>
            <a:srgbClr val="A4A3A4"/>
          </p15:clr>
        </p15:guide>
        <p15:guide id="4" pos="7449" userDrawn="1">
          <p15:clr>
            <a:srgbClr val="A4A3A4"/>
          </p15:clr>
        </p15:guide>
        <p15:guide id="5" orient="horz" pos="561" userDrawn="1">
          <p15:clr>
            <a:srgbClr val="A4A3A4"/>
          </p15:clr>
        </p15:guide>
        <p15:guide id="7" orient="horz" pos="4017" userDrawn="1">
          <p15:clr>
            <a:srgbClr val="A4A3A4"/>
          </p15:clr>
        </p15:guide>
        <p15:guide id="8" orient="horz" pos="3888" userDrawn="1">
          <p15:clr>
            <a:srgbClr val="A4A3A4"/>
          </p15:clr>
        </p15:guide>
        <p15:guide id="9" pos="2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C"/>
    <a:srgbClr val="000000"/>
    <a:srgbClr val="E6E6E6"/>
    <a:srgbClr val="FFFFFF"/>
    <a:srgbClr val="F7FCFE"/>
    <a:srgbClr val="F3F3F3"/>
    <a:srgbClr val="44BE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714" autoAdjust="0"/>
  </p:normalViewPr>
  <p:slideViewPr>
    <p:cSldViewPr snapToGrid="0" showGuides="1">
      <p:cViewPr varScale="1">
        <p:scale>
          <a:sx n="119" d="100"/>
          <a:sy n="119" d="100"/>
        </p:scale>
        <p:origin x="279" y="48"/>
      </p:cViewPr>
      <p:guideLst>
        <p:guide orient="horz" pos="129"/>
        <p:guide orient="horz" pos="4190"/>
        <p:guide pos="230"/>
        <p:guide pos="7449"/>
        <p:guide orient="horz" pos="561"/>
        <p:guide orient="horz" pos="4017"/>
        <p:guide orient="horz" pos="3888"/>
        <p:guide pos="23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743F9-9B08-422F-9ECE-BE7148BC7DDC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C0232-94FA-4EBE-BB9B-79FBE4860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38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tubiao/" TargetMode="External"/><Relationship Id="rId13" Type="http://schemas.openxmlformats.org/officeDocument/2006/relationships/hyperlink" Target="http://www.1ppt.com/jianli/" TargetMode="External"/><Relationship Id="rId18" Type="http://schemas.openxmlformats.org/officeDocument/2006/relationships/hyperlink" Target="http://www.1ppt.com/ziti/" TargetMode="External"/><Relationship Id="rId3" Type="http://schemas.openxmlformats.org/officeDocument/2006/relationships/hyperlink" Target="http://www.1ppt.com/moban/" TargetMode="External"/><Relationship Id="rId7" Type="http://schemas.openxmlformats.org/officeDocument/2006/relationships/hyperlink" Target="http://www.1ppt.com/beijing/" TargetMode="External"/><Relationship Id="rId12" Type="http://schemas.openxmlformats.org/officeDocument/2006/relationships/hyperlink" Target="http://www.1ppt.com/excel/" TargetMode="External"/><Relationship Id="rId17" Type="http://schemas.openxmlformats.org/officeDocument/2006/relationships/hyperlink" Target="http://www.1ppt.com/jiaoan/" TargetMode="External"/><Relationship Id="rId2" Type="http://schemas.openxmlformats.org/officeDocument/2006/relationships/slide" Target="../slides/slide9.xml"/><Relationship Id="rId16" Type="http://schemas.openxmlformats.org/officeDocument/2006/relationships/hyperlink" Target="http://www.1ppt.com/shiti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1ppt.com/sucai/" TargetMode="External"/><Relationship Id="rId11" Type="http://schemas.openxmlformats.org/officeDocument/2006/relationships/hyperlink" Target="http://www.1ppt.com/word/" TargetMode="External"/><Relationship Id="rId5" Type="http://schemas.openxmlformats.org/officeDocument/2006/relationships/hyperlink" Target="http://www.1ppt.com/jieri/" TargetMode="External"/><Relationship Id="rId15" Type="http://schemas.openxmlformats.org/officeDocument/2006/relationships/hyperlink" Target="http://www.1ppt.com/shouchaobao/" TargetMode="External"/><Relationship Id="rId10" Type="http://schemas.openxmlformats.org/officeDocument/2006/relationships/hyperlink" Target="http://www.1ppt.com/powerpoint/" TargetMode="External"/><Relationship Id="rId4" Type="http://schemas.openxmlformats.org/officeDocument/2006/relationships/hyperlink" Target="http://www.1ppt.com/hangye/" TargetMode="External"/><Relationship Id="rId9" Type="http://schemas.openxmlformats.org/officeDocument/2006/relationships/hyperlink" Target="http://www.1ppt.com/xiazai/" TargetMode="External"/><Relationship Id="rId14" Type="http://schemas.openxmlformats.org/officeDocument/2006/relationships/hyperlink" Target="http://www.1ppt.com/kejian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  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www.1ppt.com/moban/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www.1ppt.com/hangye/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www.1ppt.com/jieri/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素材：  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www.1ppt.com/sucai/</a:t>
            </a:r>
            <a:endParaRPr lang="en-US" altLang="zh-CN" sz="12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www.1ppt.com/beijing/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图表：  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www.1ppt.com/tubiao/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www.1ppt.com/xiazai/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www.1ppt.com/powerpoint/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www.1ppt.com/word/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Excel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www.1ppt.com/excel/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个人简历： 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www.1ppt.com/jianli/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课件：  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www.1ppt.com/kejian/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手抄报：     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www.1ppt.com/shouchaobao/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试题下载： 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www.1ppt.com/shiti/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www.1ppt.com/jiaoan/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8"/>
              </a:rPr>
              <a:t>www.1ppt.com/ziti/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2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473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68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504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:blinds dir="vert"/>
      </p:transition>
    </mc:Choice>
    <mc:Fallback xmlns="">
      <p:transition spd="slow" advClick="0" advTm="5000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8739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母板空白（英文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8024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4286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3"/>
          </p:nvPr>
        </p:nvSpPr>
        <p:spPr>
          <a:xfrm>
            <a:off x="6110125" y="1549598"/>
            <a:ext cx="4881879" cy="2332181"/>
          </a:xfrm>
          <a:custGeom>
            <a:avLst/>
            <a:gdLst>
              <a:gd name="connsiteX0" fmla="*/ 0 w 4881879"/>
              <a:gd name="connsiteY0" fmla="*/ 0 h 2332181"/>
              <a:gd name="connsiteX1" fmla="*/ 4881879 w 4881879"/>
              <a:gd name="connsiteY1" fmla="*/ 0 h 2332181"/>
              <a:gd name="connsiteX2" fmla="*/ 4881879 w 4881879"/>
              <a:gd name="connsiteY2" fmla="*/ 2332181 h 2332181"/>
              <a:gd name="connsiteX3" fmla="*/ 0 w 4881879"/>
              <a:gd name="connsiteY3" fmla="*/ 2332181 h 2332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1879" h="2332181">
                <a:moveTo>
                  <a:pt x="0" y="0"/>
                </a:moveTo>
                <a:lnTo>
                  <a:pt x="4881879" y="0"/>
                </a:lnTo>
                <a:lnTo>
                  <a:pt x="4881879" y="2332181"/>
                </a:lnTo>
                <a:lnTo>
                  <a:pt x="0" y="2332181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zh-CN" altLang="en-US" sz="800">
                <a:solidFill>
                  <a:srgbClr val="C00000"/>
                </a:solidFill>
              </a:defRPr>
            </a:lvl1pPr>
          </a:lstStyle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08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3"/>
          </p:nvPr>
        </p:nvSpPr>
        <p:spPr>
          <a:xfrm>
            <a:off x="3878359" y="1678062"/>
            <a:ext cx="7345619" cy="4218037"/>
          </a:xfrm>
          <a:custGeom>
            <a:avLst/>
            <a:gdLst>
              <a:gd name="connsiteX0" fmla="*/ 0 w 7345618"/>
              <a:gd name="connsiteY0" fmla="*/ 0 h 4218037"/>
              <a:gd name="connsiteX1" fmla="*/ 7345618 w 7345618"/>
              <a:gd name="connsiteY1" fmla="*/ 0 h 4218037"/>
              <a:gd name="connsiteX2" fmla="*/ 7345618 w 7345618"/>
              <a:gd name="connsiteY2" fmla="*/ 4218037 h 4218037"/>
              <a:gd name="connsiteX3" fmla="*/ 2604652 w 7345618"/>
              <a:gd name="connsiteY3" fmla="*/ 4218037 h 4218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45618" h="4218037">
                <a:moveTo>
                  <a:pt x="0" y="0"/>
                </a:moveTo>
                <a:lnTo>
                  <a:pt x="7345618" y="0"/>
                </a:lnTo>
                <a:lnTo>
                  <a:pt x="7345618" y="4218037"/>
                </a:lnTo>
                <a:lnTo>
                  <a:pt x="2604652" y="4218037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zh-CN" altLang="en-US" sz="800">
                <a:solidFill>
                  <a:srgbClr val="C00000"/>
                </a:solidFill>
              </a:defRPr>
            </a:lvl1pPr>
          </a:lstStyle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46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2771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116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8166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3"/>
          </p:nvPr>
        </p:nvSpPr>
        <p:spPr>
          <a:xfrm>
            <a:off x="6161886" y="2049868"/>
            <a:ext cx="4055511" cy="1789679"/>
          </a:xfrm>
          <a:custGeom>
            <a:avLst/>
            <a:gdLst>
              <a:gd name="connsiteX0" fmla="*/ 298286 w 4055511"/>
              <a:gd name="connsiteY0" fmla="*/ 0 h 1789679"/>
              <a:gd name="connsiteX1" fmla="*/ 4055511 w 4055511"/>
              <a:gd name="connsiteY1" fmla="*/ 0 h 1789679"/>
              <a:gd name="connsiteX2" fmla="*/ 4055511 w 4055511"/>
              <a:gd name="connsiteY2" fmla="*/ 1491393 h 1789679"/>
              <a:gd name="connsiteX3" fmla="*/ 3757225 w 4055511"/>
              <a:gd name="connsiteY3" fmla="*/ 1789679 h 1789679"/>
              <a:gd name="connsiteX4" fmla="*/ 0 w 4055511"/>
              <a:gd name="connsiteY4" fmla="*/ 1789679 h 1789679"/>
              <a:gd name="connsiteX5" fmla="*/ 0 w 4055511"/>
              <a:gd name="connsiteY5" fmla="*/ 298286 h 1789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5511" h="1789679">
                <a:moveTo>
                  <a:pt x="298286" y="0"/>
                </a:moveTo>
                <a:lnTo>
                  <a:pt x="4055511" y="0"/>
                </a:lnTo>
                <a:lnTo>
                  <a:pt x="4055511" y="1491393"/>
                </a:lnTo>
                <a:lnTo>
                  <a:pt x="3757225" y="1789679"/>
                </a:lnTo>
                <a:lnTo>
                  <a:pt x="0" y="1789679"/>
                </a:lnTo>
                <a:lnTo>
                  <a:pt x="0" y="298286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zh-CN" altLang="en-US" sz="800">
                <a:solidFill>
                  <a:srgbClr val="C00000"/>
                </a:solidFill>
              </a:defRPr>
            </a:lvl1pPr>
          </a:lstStyle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89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153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dir="u" isInverted="1"/>
      </p:transition>
    </mc:Choice>
    <mc:Fallback xmlns="">
      <p:transition spd="slow" advClick="0" advTm="50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3"/>
          </p:nvPr>
        </p:nvSpPr>
        <p:spPr>
          <a:xfrm>
            <a:off x="3280835" y="1756591"/>
            <a:ext cx="3376084" cy="3524249"/>
          </a:xfrm>
          <a:custGeom>
            <a:avLst/>
            <a:gdLst>
              <a:gd name="connsiteX0" fmla="*/ 0 w 3376084"/>
              <a:gd name="connsiteY0" fmla="*/ 0 h 3524249"/>
              <a:gd name="connsiteX1" fmla="*/ 3376084 w 3376084"/>
              <a:gd name="connsiteY1" fmla="*/ 0 h 3524249"/>
              <a:gd name="connsiteX2" fmla="*/ 3376084 w 3376084"/>
              <a:gd name="connsiteY2" fmla="*/ 3524249 h 3524249"/>
              <a:gd name="connsiteX3" fmla="*/ 0 w 3376084"/>
              <a:gd name="connsiteY3" fmla="*/ 3524249 h 3524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6084" h="3524249">
                <a:moveTo>
                  <a:pt x="0" y="0"/>
                </a:moveTo>
                <a:lnTo>
                  <a:pt x="3376084" y="0"/>
                </a:lnTo>
                <a:lnTo>
                  <a:pt x="3376084" y="3524249"/>
                </a:lnTo>
                <a:lnTo>
                  <a:pt x="0" y="352424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</p:spPr>
        <p:txBody>
          <a:bodyPr wrap="square">
            <a:noAutofit/>
          </a:bodyPr>
          <a:lstStyle>
            <a:lvl1pPr>
              <a:defRPr lang="zh-CN" altLang="en-US" sz="800">
                <a:solidFill>
                  <a:srgbClr val="C00000"/>
                </a:solidFill>
              </a:defRPr>
            </a:lvl1pPr>
          </a:lstStyle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80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66667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6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6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6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6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</p:bldLst>
      </p:timing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E475EF-3918-4C37-977A-956EB9D76F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95" y="0"/>
            <a:ext cx="11473992" cy="269398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69924" y="2927838"/>
            <a:ext cx="10850564" cy="501162"/>
          </a:xfrm>
          <a:noFill/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69924" y="3472000"/>
            <a:ext cx="10850564" cy="1082874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69925" y="3471306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088FBD-8B5D-4818-BBCF-F951CB44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9F09E7-6842-4F67-8517-7C97FF60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1B22B6-C597-48AF-B31A-DADEBFD7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296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4283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prestige"/>
      </p:transition>
    </mc:Choice>
    <mc:Fallback xmlns="">
      <p:transition spd="slow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C4DBC9-C63A-45DA-9C0F-911DA787077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>
            <a:off x="1" y="0"/>
            <a:ext cx="1636587" cy="890588"/>
          </a:xfrm>
          <a:prstGeom prst="rect">
            <a:avLst/>
          </a:prstGeom>
        </p:spPr>
      </p:pic>
      <p:sp>
        <p:nvSpPr>
          <p:cNvPr id="3" name="PA_矩形 1">
            <a:extLst>
              <a:ext uri="{FF2B5EF4-FFF2-40B4-BE49-F238E27FC236}">
                <a16:creationId xmlns:a16="http://schemas.microsoft.com/office/drawing/2014/main" id="{1F8DC5C6-DED6-4E06-935E-B72B18F2776C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1636587" y="213479"/>
            <a:ext cx="5168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spc="300" dirty="0">
                <a:solidFill>
                  <a:schemeClr val="accent1"/>
                </a:solidFill>
                <a:latin typeface="+mj-ea"/>
                <a:ea typeface="+mj-ea"/>
              </a:rPr>
              <a:t>一、工作整体思路</a:t>
            </a:r>
          </a:p>
        </p:txBody>
      </p:sp>
      <p:sp>
        <p:nvSpPr>
          <p:cNvPr id="4" name="PA_矩形 2">
            <a:extLst>
              <a:ext uri="{FF2B5EF4-FFF2-40B4-BE49-F238E27FC236}">
                <a16:creationId xmlns:a16="http://schemas.microsoft.com/office/drawing/2014/main" id="{FF1F9F11-E6CA-447A-A1F2-0A4D12AA0A1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636587" y="613591"/>
            <a:ext cx="62758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Exquisite Office PowerPoint templates come from  design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9625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0105C52-D02B-4128-A83B-D8E740AC879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>
            <a:off x="1" y="0"/>
            <a:ext cx="1636587" cy="890588"/>
          </a:xfrm>
          <a:prstGeom prst="rect">
            <a:avLst/>
          </a:prstGeom>
        </p:spPr>
      </p:pic>
      <p:sp>
        <p:nvSpPr>
          <p:cNvPr id="3" name="PA_矩形 1">
            <a:extLst>
              <a:ext uri="{FF2B5EF4-FFF2-40B4-BE49-F238E27FC236}">
                <a16:creationId xmlns:a16="http://schemas.microsoft.com/office/drawing/2014/main" id="{8292B1EC-7B70-458A-9F31-B538B1CE0AFF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1636587" y="213479"/>
            <a:ext cx="5168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spc="300" dirty="0">
                <a:solidFill>
                  <a:schemeClr val="accent1"/>
                </a:solidFill>
                <a:latin typeface="+mj-ea"/>
                <a:ea typeface="+mj-ea"/>
              </a:rPr>
              <a:t>二、工作目标展示</a:t>
            </a:r>
          </a:p>
        </p:txBody>
      </p:sp>
      <p:sp>
        <p:nvSpPr>
          <p:cNvPr id="4" name="PA_矩形 2">
            <a:extLst>
              <a:ext uri="{FF2B5EF4-FFF2-40B4-BE49-F238E27FC236}">
                <a16:creationId xmlns:a16="http://schemas.microsoft.com/office/drawing/2014/main" id="{E1C59306-8317-4D62-BFC6-4E2DFA021E2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636587" y="613591"/>
            <a:ext cx="62758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Exquisite Office PowerPoint templates come from  design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1248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7409CE7-A901-4EF8-96DC-ADCBCD18612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>
            <a:off x="1" y="0"/>
            <a:ext cx="1636587" cy="890588"/>
          </a:xfrm>
          <a:prstGeom prst="rect">
            <a:avLst/>
          </a:prstGeom>
        </p:spPr>
      </p:pic>
      <p:sp>
        <p:nvSpPr>
          <p:cNvPr id="3" name="PA_矩形 1">
            <a:extLst>
              <a:ext uri="{FF2B5EF4-FFF2-40B4-BE49-F238E27FC236}">
                <a16:creationId xmlns:a16="http://schemas.microsoft.com/office/drawing/2014/main" id="{EB898FAB-1680-4C87-98DB-C088E67855C8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1636587" y="213479"/>
            <a:ext cx="5168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spc="300" dirty="0">
                <a:solidFill>
                  <a:schemeClr val="accent1"/>
                </a:solidFill>
                <a:latin typeface="+mj-ea"/>
                <a:ea typeface="+mj-ea"/>
              </a:rPr>
              <a:t>三、工作措施实施</a:t>
            </a:r>
          </a:p>
        </p:txBody>
      </p:sp>
      <p:sp>
        <p:nvSpPr>
          <p:cNvPr id="4" name="PA_矩形 2">
            <a:extLst>
              <a:ext uri="{FF2B5EF4-FFF2-40B4-BE49-F238E27FC236}">
                <a16:creationId xmlns:a16="http://schemas.microsoft.com/office/drawing/2014/main" id="{BF6181F9-2561-4CC8-A896-8F92F6D24FE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636587" y="613591"/>
            <a:ext cx="62758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Exquisite Office PowerPoint templates come from  design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2282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E1A6C9E-251C-45E4-98DD-902838BDC04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>
            <a:off x="1" y="0"/>
            <a:ext cx="1636587" cy="890588"/>
          </a:xfrm>
          <a:prstGeom prst="rect">
            <a:avLst/>
          </a:prstGeom>
        </p:spPr>
      </p:pic>
      <p:sp>
        <p:nvSpPr>
          <p:cNvPr id="3" name="PA_矩形 1">
            <a:extLst>
              <a:ext uri="{FF2B5EF4-FFF2-40B4-BE49-F238E27FC236}">
                <a16:creationId xmlns:a16="http://schemas.microsoft.com/office/drawing/2014/main" id="{B82C7653-0212-48F7-85F0-72A4B8E8D56D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1636587" y="213479"/>
            <a:ext cx="5168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spc="300" dirty="0">
                <a:solidFill>
                  <a:schemeClr val="accent1"/>
                </a:solidFill>
                <a:latin typeface="+mj-ea"/>
                <a:ea typeface="+mj-ea"/>
              </a:rPr>
              <a:t>四、工作具体要求</a:t>
            </a:r>
          </a:p>
        </p:txBody>
      </p:sp>
      <p:sp>
        <p:nvSpPr>
          <p:cNvPr id="4" name="PA_矩形 2">
            <a:extLst>
              <a:ext uri="{FF2B5EF4-FFF2-40B4-BE49-F238E27FC236}">
                <a16:creationId xmlns:a16="http://schemas.microsoft.com/office/drawing/2014/main" id="{7C0A3C72-EDA9-41C4-AEE2-3620D7DCC17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636587" y="613591"/>
            <a:ext cx="62758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Exquisite Office PowerPoint templates come from  design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6380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21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70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298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7" r:id="rId3"/>
    <p:sldLayoutId id="2147483672" r:id="rId4"/>
    <p:sldLayoutId id="2147483683" r:id="rId5"/>
    <p:sldLayoutId id="2147483684" r:id="rId6"/>
    <p:sldLayoutId id="2147483685" r:id="rId7"/>
    <p:sldLayoutId id="2147483686" r:id="rId8"/>
    <p:sldLayoutId id="2147483682" r:id="rId9"/>
    <p:sldLayoutId id="2147483678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4" r:id="rId16"/>
    <p:sldLayoutId id="2147483695" r:id="rId17"/>
    <p:sldLayoutId id="2147483696" r:id="rId18"/>
    <p:sldLayoutId id="2147483692" r:id="rId19"/>
    <p:sldLayoutId id="2147483693" r:id="rId20"/>
    <p:sldLayoutId id="2147483721" r:id="rId21"/>
  </p:sldLayoutIdLst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E16D80B-00D9-434F-8199-3A6086BE2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213" y="2233863"/>
            <a:ext cx="9251842" cy="104220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572A59E-B45F-4F94-B7A7-25B03E83E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085" y="3658134"/>
            <a:ext cx="7097231" cy="195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5C561BA-D9D8-48ED-8F58-AF48799EB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074" y="-12904"/>
            <a:ext cx="2019315" cy="138589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46FBF4D-67FD-48BF-B0A5-80B015FFC5DE}"/>
              </a:ext>
            </a:extLst>
          </p:cNvPr>
          <p:cNvSpPr txBox="1"/>
          <p:nvPr/>
        </p:nvSpPr>
        <p:spPr>
          <a:xfrm>
            <a:off x="2143279" y="240630"/>
            <a:ext cx="3667974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主要工作和创新点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CF70765-FCCF-4E3F-B12D-56B4A2A07E00}"/>
              </a:ext>
            </a:extLst>
          </p:cNvPr>
          <p:cNvSpPr/>
          <p:nvPr/>
        </p:nvSpPr>
        <p:spPr>
          <a:xfrm>
            <a:off x="1736789" y="1700281"/>
            <a:ext cx="71416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建立了问题摘要和识别问题蕴含的医学问题对之间的等价性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24258A-528B-42FA-8DE3-ED10CB8F1FB4}"/>
              </a:ext>
            </a:extLst>
          </p:cNvPr>
          <p:cNvSpPr/>
          <p:nvPr/>
        </p:nvSpPr>
        <p:spPr>
          <a:xfrm>
            <a:off x="1736789" y="2612676"/>
            <a:ext cx="50898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</a:rPr>
              <a:t>利用等价性观察提出了一个数据增强方案</a:t>
            </a:r>
            <a:endParaRPr lang="zh-CN" altLang="en-US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986E00-EB85-42BC-8924-F9ADBA2BD5CE}"/>
              </a:ext>
            </a:extLst>
          </p:cNvPr>
          <p:cNvSpPr/>
          <p:nvPr/>
        </p:nvSpPr>
        <p:spPr>
          <a:xfrm>
            <a:off x="1736789" y="3452882"/>
            <a:ext cx="53463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</a:rPr>
              <a:t>展示了同步多任务学习模型架构和学习目标</a:t>
            </a:r>
            <a:endParaRPr lang="zh-CN" altLang="en-US" sz="2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E523EDA-8C6E-42B2-9933-D52CDE72069B}"/>
              </a:ext>
            </a:extLst>
          </p:cNvPr>
          <p:cNvSpPr/>
          <p:nvPr/>
        </p:nvSpPr>
        <p:spPr>
          <a:xfrm>
            <a:off x="1736789" y="4365277"/>
            <a:ext cx="4546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</a:rPr>
              <a:t>描述了 </a:t>
            </a:r>
            <a:r>
              <a:rPr lang="en-US" altLang="zh-CN" sz="2000" dirty="0"/>
              <a:t>Gradually Soft </a:t>
            </a:r>
            <a:r>
              <a:rPr lang="zh-CN" altLang="en-US" sz="2000" dirty="0">
                <a:latin typeface="Arial" panose="020B0604020202020204" pitchFamily="34" charset="0"/>
              </a:rPr>
              <a:t>参数共享方案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896130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prestige"/>
      </p:transition>
    </mc:Choice>
    <mc:Fallback xmlns="">
      <p:transition spd="slow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5C561BA-D9D8-48ED-8F58-AF48799EB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074" y="-12904"/>
            <a:ext cx="2019315" cy="138589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46FBF4D-67FD-48BF-B0A5-80B015FFC5DE}"/>
              </a:ext>
            </a:extLst>
          </p:cNvPr>
          <p:cNvSpPr txBox="1"/>
          <p:nvPr/>
        </p:nvSpPr>
        <p:spPr>
          <a:xfrm>
            <a:off x="2143279" y="240630"/>
            <a:ext cx="3667974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主要工作和创新点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7DAD2C-35E2-4C76-94EC-6DFFC5E5BA26}"/>
              </a:ext>
            </a:extLst>
          </p:cNvPr>
          <p:cNvSpPr/>
          <p:nvPr/>
        </p:nvSpPr>
        <p:spPr>
          <a:xfrm>
            <a:off x="981583" y="1283186"/>
            <a:ext cx="5525936" cy="8739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Arial" panose="020B0604020202020204" pitchFamily="34" charset="0"/>
              </a:rPr>
              <a:t>证明医学问题摘要和医学</a:t>
            </a:r>
            <a:r>
              <a:rPr lang="en-US" altLang="zh-CN" b="1" dirty="0">
                <a:latin typeface="Arial" panose="020B0604020202020204" pitchFamily="34" charset="0"/>
              </a:rPr>
              <a:t>RQE</a:t>
            </a:r>
            <a:r>
              <a:rPr lang="zh-CN" altLang="en-US" b="1" dirty="0">
                <a:latin typeface="Arial" panose="020B0604020202020204" pitchFamily="34" charset="0"/>
              </a:rPr>
              <a:t>之间的等价性</a:t>
            </a:r>
            <a:endParaRPr lang="en-US" altLang="zh-CN" b="1" dirty="0">
              <a:latin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一对医学问题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F</a:t>
            </a:r>
            <a:r>
              <a:rPr lang="zh-CN" altLang="en-US" dirty="0"/>
              <a:t>，其中</a:t>
            </a:r>
            <a:r>
              <a:rPr lang="en-US" altLang="zh-CN" dirty="0"/>
              <a:t>C→CHQ</a:t>
            </a:r>
            <a:r>
              <a:rPr lang="zh-CN" altLang="en-US" dirty="0"/>
              <a:t>而</a:t>
            </a:r>
            <a:r>
              <a:rPr lang="en-US" altLang="zh-CN" dirty="0"/>
              <a:t>F→FAQ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50209C9-0611-4250-B0BC-572A5CCE1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241" y="2367722"/>
            <a:ext cx="6868045" cy="399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718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prestige"/>
      </p:transition>
    </mc:Choice>
    <mc:Fallback xmlns="">
      <p:transition spd="slow" advClick="0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5C561BA-D9D8-48ED-8F58-AF48799EB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074" y="-12904"/>
            <a:ext cx="2019315" cy="138589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46FBF4D-67FD-48BF-B0A5-80B015FFC5DE}"/>
              </a:ext>
            </a:extLst>
          </p:cNvPr>
          <p:cNvSpPr txBox="1"/>
          <p:nvPr/>
        </p:nvSpPr>
        <p:spPr>
          <a:xfrm>
            <a:off x="2143279" y="240630"/>
            <a:ext cx="3667974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主要工作和创新点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B933EF1-95BE-479F-872E-A0B3AE4FDD54}"/>
              </a:ext>
            </a:extLst>
          </p:cNvPr>
          <p:cNvSpPr/>
          <p:nvPr/>
        </p:nvSpPr>
        <p:spPr>
          <a:xfrm>
            <a:off x="963758" y="2532591"/>
            <a:ext cx="10240420" cy="2120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Arial" panose="020B0604020202020204" pitchFamily="34" charset="0"/>
              </a:rPr>
              <a:t>医疗问题摘要数据集 </a:t>
            </a:r>
            <a:r>
              <a:rPr lang="en-US" altLang="zh-CN" b="1" dirty="0">
                <a:latin typeface="Arial" panose="020B0604020202020204" pitchFamily="34" charset="0"/>
              </a:rPr>
              <a:t>Ben Abacha and </a:t>
            </a:r>
            <a:r>
              <a:rPr lang="en-US" altLang="zh-CN" b="1" dirty="0" err="1">
                <a:latin typeface="Arial" panose="020B0604020202020204" pitchFamily="34" charset="0"/>
              </a:rPr>
              <a:t>Demner-Fushman</a:t>
            </a:r>
            <a:r>
              <a:rPr lang="en-US" altLang="zh-CN" b="1" dirty="0">
                <a:latin typeface="Arial" panose="020B0604020202020204" pitchFamily="34" charset="0"/>
              </a:rPr>
              <a:t>(2019a)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</a:rPr>
              <a:t>手工编写的摘要问题评分</a:t>
            </a:r>
            <a:endParaRPr lang="en-US" altLang="zh-CN" dirty="0">
              <a:latin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完美、可接受或不正确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一个完美或可接受的</a:t>
            </a:r>
            <a:r>
              <a:rPr lang="en-US" altLang="zh-CN" dirty="0"/>
              <a:t>FAQ</a:t>
            </a:r>
            <a:r>
              <a:rPr lang="zh-CN" altLang="en-US" dirty="0"/>
              <a:t>为相应的</a:t>
            </a:r>
            <a:r>
              <a:rPr lang="en-US" altLang="zh-CN" dirty="0"/>
              <a:t>CHQ</a:t>
            </a:r>
            <a:r>
              <a:rPr lang="zh-CN" altLang="en-US" dirty="0"/>
              <a:t>提供了完整和正确的答案</a:t>
            </a:r>
            <a:endParaRPr lang="en-US" altLang="zh-CN" dirty="0">
              <a:latin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F</a:t>
            </a:r>
            <a:r>
              <a:rPr lang="zh-CN" altLang="en-US" dirty="0"/>
              <a:t>是</a:t>
            </a:r>
            <a:r>
              <a:rPr lang="en-US" altLang="zh-CN" dirty="0"/>
              <a:t>C</a:t>
            </a:r>
            <a:r>
              <a:rPr lang="zh-CN" altLang="en-US" dirty="0"/>
              <a:t>的一个很好的摘要，当且仅当</a:t>
            </a:r>
            <a:r>
              <a:rPr lang="en-US" altLang="zh-CN" dirty="0"/>
              <a:t>F</a:t>
            </a:r>
            <a:r>
              <a:rPr lang="zh-CN" altLang="en-US" dirty="0"/>
              <a:t>能够检索到</a:t>
            </a:r>
            <a:r>
              <a:rPr lang="en-US" altLang="zh-CN" dirty="0"/>
              <a:t>C</a:t>
            </a:r>
            <a:r>
              <a:rPr lang="zh-CN" altLang="en-US" dirty="0"/>
              <a:t>的正确答案（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A0D4E1-785E-4F87-8B6D-298415731F5D}"/>
              </a:ext>
            </a:extLst>
          </p:cNvPr>
          <p:cNvSpPr/>
          <p:nvPr/>
        </p:nvSpPr>
        <p:spPr>
          <a:xfrm>
            <a:off x="913404" y="1433367"/>
            <a:ext cx="7497220" cy="87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Arial" panose="020B0604020202020204" pitchFamily="34" charset="0"/>
              </a:rPr>
              <a:t>问题蕴涵</a:t>
            </a:r>
            <a:endParaRPr lang="en-US" altLang="zh-CN" b="1" dirty="0">
              <a:latin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</a:rPr>
              <a:t>问题</a:t>
            </a:r>
            <a:r>
              <a:rPr lang="en-US" altLang="zh-CN" dirty="0">
                <a:latin typeface="Arial" panose="020B0604020202020204" pitchFamily="34" charset="0"/>
              </a:rPr>
              <a:t>C</a:t>
            </a:r>
            <a:r>
              <a:rPr lang="zh-CN" altLang="en-US" dirty="0">
                <a:latin typeface="Arial" panose="020B0604020202020204" pitchFamily="34" charset="0"/>
              </a:rPr>
              <a:t>包含问题</a:t>
            </a:r>
            <a:r>
              <a:rPr lang="en-US" altLang="zh-CN" dirty="0">
                <a:latin typeface="Arial" panose="020B0604020202020204" pitchFamily="34" charset="0"/>
              </a:rPr>
              <a:t>F</a:t>
            </a:r>
            <a:r>
              <a:rPr lang="zh-CN" altLang="en-US" dirty="0">
                <a:latin typeface="Arial" panose="020B0604020202020204" pitchFamily="34" charset="0"/>
              </a:rPr>
              <a:t>当且仅当</a:t>
            </a:r>
            <a:r>
              <a:rPr lang="en-US" altLang="zh-CN" dirty="0">
                <a:latin typeface="Arial" panose="020B0604020202020204" pitchFamily="34" charset="0"/>
              </a:rPr>
              <a:t>F</a:t>
            </a:r>
            <a:r>
              <a:rPr lang="zh-CN" altLang="en-US" dirty="0">
                <a:latin typeface="Arial" panose="020B0604020202020204" pitchFamily="34" charset="0"/>
              </a:rPr>
              <a:t>的每个答案也是</a:t>
            </a:r>
            <a:r>
              <a:rPr lang="en-US" altLang="zh-CN" dirty="0">
                <a:latin typeface="Arial" panose="020B0604020202020204" pitchFamily="34" charset="0"/>
              </a:rPr>
              <a:t>C</a:t>
            </a:r>
            <a:r>
              <a:rPr lang="zh-CN" altLang="en-US" dirty="0">
                <a:latin typeface="Arial" panose="020B0604020202020204" pitchFamily="34" charset="0"/>
              </a:rPr>
              <a:t>的正确答案（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</a:rPr>
              <a:t>）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CED0A5-E969-4F3F-AFA5-F4F7BD573A4F}"/>
              </a:ext>
            </a:extLst>
          </p:cNvPr>
          <p:cNvSpPr/>
          <p:nvPr/>
        </p:nvSpPr>
        <p:spPr>
          <a:xfrm>
            <a:off x="981583" y="4905995"/>
            <a:ext cx="81935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Arial" panose="020B0604020202020204" pitchFamily="34" charset="0"/>
              </a:rPr>
              <a:t>等价性</a:t>
            </a:r>
            <a:endParaRPr lang="en-US" altLang="zh-CN" b="1" dirty="0">
              <a:latin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</a:rPr>
              <a:t>问题</a:t>
            </a:r>
            <a:r>
              <a:rPr lang="en-US" altLang="zh-CN" dirty="0">
                <a:latin typeface="Arial" panose="020B0604020202020204" pitchFamily="34" charset="0"/>
              </a:rPr>
              <a:t>F</a:t>
            </a:r>
            <a:r>
              <a:rPr lang="zh-CN" altLang="en-US" dirty="0">
                <a:latin typeface="Arial" panose="020B0604020202020204" pitchFamily="34" charset="0"/>
              </a:rPr>
              <a:t>是问题</a:t>
            </a:r>
            <a:r>
              <a:rPr lang="en-US" altLang="zh-CN" dirty="0">
                <a:latin typeface="Arial" panose="020B0604020202020204" pitchFamily="34" charset="0"/>
              </a:rPr>
              <a:t>C</a:t>
            </a:r>
            <a:r>
              <a:rPr lang="zh-CN" altLang="en-US" dirty="0">
                <a:latin typeface="Arial" panose="020B0604020202020204" pitchFamily="34" charset="0"/>
              </a:rPr>
              <a:t>的一个很好的摘要，当且仅当问题</a:t>
            </a:r>
            <a:r>
              <a:rPr lang="en-US" altLang="zh-CN" dirty="0">
                <a:latin typeface="Arial" panose="020B0604020202020204" pitchFamily="34" charset="0"/>
              </a:rPr>
              <a:t>C</a:t>
            </a:r>
            <a:r>
              <a:rPr lang="zh-CN" altLang="en-US" dirty="0">
                <a:latin typeface="Arial" panose="020B0604020202020204" pitchFamily="34" charset="0"/>
              </a:rPr>
              <a:t>包含问题</a:t>
            </a:r>
            <a:r>
              <a:rPr lang="en-US" altLang="zh-CN" dirty="0">
                <a:latin typeface="Arial" panose="020B0604020202020204" pitchFamily="34" charset="0"/>
              </a:rPr>
              <a:t>F</a:t>
            </a:r>
            <a:r>
              <a:rPr lang="zh-CN" altLang="en-US" dirty="0">
                <a:latin typeface="Arial" panose="020B0604020202020204" pitchFamily="34" charset="0"/>
              </a:rPr>
              <a:t>（</a:t>
            </a:r>
            <a:r>
              <a:rPr lang="en-US" altLang="zh-CN" dirty="0">
                <a:latin typeface="Arial" panose="020B0604020202020204" pitchFamily="34" charset="0"/>
              </a:rPr>
              <a:t>3</a:t>
            </a:r>
            <a:r>
              <a:rPr lang="zh-CN" altLang="en-US" dirty="0">
                <a:latin typeface="Arial" panose="020B0604020202020204" pitchFamily="34" charset="0"/>
              </a:rPr>
              <a:t>）</a:t>
            </a:r>
            <a:endParaRPr lang="en-US" altLang="zh-CN" b="1" dirty="0"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F8C631-B4DB-4E76-945E-A742C5C1CAA1}"/>
              </a:ext>
            </a:extLst>
          </p:cNvPr>
          <p:cNvSpPr/>
          <p:nvPr/>
        </p:nvSpPr>
        <p:spPr>
          <a:xfrm>
            <a:off x="3170002" y="558648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</a:rPr>
              <a:t>摘要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C0E006B-6143-452D-B084-CBBEC6261803}"/>
              </a:ext>
            </a:extLst>
          </p:cNvPr>
          <p:cNvSpPr/>
          <p:nvPr/>
        </p:nvSpPr>
        <p:spPr>
          <a:xfrm>
            <a:off x="5811253" y="558648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</a:rPr>
              <a:t>蕴涵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0D4B4B0-197A-4ECC-BE61-C3324747B528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816333" y="5771148"/>
            <a:ext cx="19949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501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prestige"/>
      </p:transition>
    </mc:Choice>
    <mc:Fallback xmlns="">
      <p:transition spd="slow" advClick="0" advTm="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5C561BA-D9D8-48ED-8F58-AF48799EB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074" y="-12904"/>
            <a:ext cx="2019315" cy="138589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46FBF4D-67FD-48BF-B0A5-80B015FFC5DE}"/>
              </a:ext>
            </a:extLst>
          </p:cNvPr>
          <p:cNvSpPr txBox="1"/>
          <p:nvPr/>
        </p:nvSpPr>
        <p:spPr>
          <a:xfrm>
            <a:off x="2143279" y="240630"/>
            <a:ext cx="3667974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主要工作和创新点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F932A85-12E7-43CE-A726-D400ADF03613}"/>
              </a:ext>
            </a:extLst>
          </p:cNvPr>
          <p:cNvSpPr/>
          <p:nvPr/>
        </p:nvSpPr>
        <p:spPr>
          <a:xfrm>
            <a:off x="444624" y="1443608"/>
            <a:ext cx="9208713" cy="475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Arial" panose="020B0604020202020204" pitchFamily="34" charset="0"/>
              </a:rPr>
              <a:t>数据增强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对于摘要数据集，创建等价的</a:t>
            </a:r>
            <a:r>
              <a:rPr lang="en-US" altLang="zh-CN" sz="2000" dirty="0"/>
              <a:t>RQE</a:t>
            </a:r>
            <a:r>
              <a:rPr lang="zh-CN" altLang="en-US" sz="2000" dirty="0"/>
              <a:t>对</a:t>
            </a:r>
            <a:endParaRPr lang="en-US" altLang="zh-CN" sz="2000" dirty="0"/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对于每个已有的摘要对，首先以相同的概率选择等价的</a:t>
            </a:r>
            <a:r>
              <a:rPr lang="en-US" altLang="zh-CN" dirty="0"/>
              <a:t>RQE</a:t>
            </a:r>
            <a:r>
              <a:rPr lang="zh-CN" altLang="en-US" dirty="0"/>
              <a:t>对是否标记为蕴涵。</a:t>
            </a:r>
            <a:endParaRPr lang="en-US" altLang="zh-CN" sz="2000" dirty="0"/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RQE</a:t>
            </a:r>
            <a:r>
              <a:rPr lang="zh-CN" altLang="en-US" dirty="0"/>
              <a:t>对标记为蕴涵</a:t>
            </a:r>
            <a:endParaRPr lang="en-US" altLang="zh-CN" dirty="0"/>
          </a:p>
          <a:p>
            <a:pPr marL="1657350" lvl="3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根据（</a:t>
            </a:r>
            <a:r>
              <a:rPr lang="en-US" altLang="zh-CN" dirty="0"/>
              <a:t>3</a:t>
            </a:r>
            <a:r>
              <a:rPr lang="zh-CN" altLang="en-US" dirty="0"/>
              <a:t>）创建一个与摘要对相同的</a:t>
            </a:r>
            <a:r>
              <a:rPr lang="en-US" altLang="zh-CN" dirty="0"/>
              <a:t>RQE</a:t>
            </a:r>
            <a:r>
              <a:rPr lang="zh-CN" altLang="en-US" dirty="0"/>
              <a:t>对</a:t>
            </a:r>
            <a:endParaRPr lang="en-US" altLang="zh-CN" dirty="0"/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RQE</a:t>
            </a:r>
            <a:r>
              <a:rPr lang="zh-CN" altLang="en-US" dirty="0"/>
              <a:t>对不被标记为蕴涵</a:t>
            </a:r>
            <a:endParaRPr lang="en-US" altLang="zh-CN" dirty="0"/>
          </a:p>
          <a:p>
            <a:pPr marL="1657350" lvl="3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当且仅当问题</a:t>
            </a:r>
            <a:r>
              <a:rPr lang="en-US" altLang="zh-CN" dirty="0"/>
              <a:t>C</a:t>
            </a:r>
            <a:r>
              <a:rPr lang="zh-CN" altLang="en-US" dirty="0"/>
              <a:t>不包含问题</a:t>
            </a:r>
            <a:r>
              <a:rPr lang="en-US" altLang="zh-CN" dirty="0"/>
              <a:t>F</a:t>
            </a:r>
            <a:r>
              <a:rPr lang="zh-CN" altLang="en-US" dirty="0"/>
              <a:t>时，问题</a:t>
            </a:r>
            <a:r>
              <a:rPr lang="en-US" altLang="zh-CN" dirty="0"/>
              <a:t>F</a:t>
            </a:r>
            <a:r>
              <a:rPr lang="zh-CN" altLang="en-US" dirty="0"/>
              <a:t>不是问题</a:t>
            </a:r>
            <a:r>
              <a:rPr lang="en-US" altLang="zh-CN" dirty="0"/>
              <a:t>C</a:t>
            </a:r>
            <a:r>
              <a:rPr lang="zh-CN" altLang="en-US" dirty="0"/>
              <a:t>的摘要（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pPr marL="1657350" lvl="3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RQE CHQ</a:t>
            </a:r>
            <a:r>
              <a:rPr lang="zh-CN" altLang="en-US" dirty="0"/>
              <a:t>与摘要对的</a:t>
            </a:r>
            <a:r>
              <a:rPr lang="en-US" altLang="zh-CN" dirty="0"/>
              <a:t>CHQ</a:t>
            </a:r>
            <a:r>
              <a:rPr lang="zh-CN" altLang="en-US" dirty="0"/>
              <a:t>相同，并且</a:t>
            </a:r>
            <a:r>
              <a:rPr lang="en-US" altLang="zh-CN" dirty="0"/>
              <a:t>RQE FAQ</a:t>
            </a:r>
            <a:r>
              <a:rPr lang="zh-CN" altLang="en-US" dirty="0"/>
              <a:t>从同一数据集拆分的不同问题对中随机选择</a:t>
            </a:r>
            <a:endParaRPr lang="en-US" altLang="zh-CN" dirty="0"/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对于</a:t>
            </a:r>
            <a:r>
              <a:rPr lang="en-US" altLang="zh-CN" sz="2000" dirty="0"/>
              <a:t>RQE</a:t>
            </a:r>
            <a:r>
              <a:rPr lang="zh-CN" altLang="en-US" sz="2000" dirty="0"/>
              <a:t>数据集，创建等价的摘要对</a:t>
            </a:r>
            <a:endParaRPr lang="en-US" altLang="zh-CN" sz="20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57508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prestige"/>
      </p:transition>
    </mc:Choice>
    <mc:Fallback xmlns="">
      <p:transition spd="slow" advClick="0" advTm="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5C561BA-D9D8-48ED-8F58-AF48799EB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074" y="-12904"/>
            <a:ext cx="2019315" cy="138589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46FBF4D-67FD-48BF-B0A5-80B015FFC5DE}"/>
              </a:ext>
            </a:extLst>
          </p:cNvPr>
          <p:cNvSpPr txBox="1"/>
          <p:nvPr/>
        </p:nvSpPr>
        <p:spPr>
          <a:xfrm>
            <a:off x="2143279" y="240630"/>
            <a:ext cx="3667974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主要工作和创新点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990266-2FC7-40E2-A5D8-76687755F0D0}"/>
              </a:ext>
            </a:extLst>
          </p:cNvPr>
          <p:cNvSpPr/>
          <p:nvPr/>
        </p:nvSpPr>
        <p:spPr>
          <a:xfrm>
            <a:off x="894479" y="1292711"/>
            <a:ext cx="4213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Arial" panose="020B0604020202020204" pitchFamily="34" charset="0"/>
              </a:rPr>
              <a:t>Simultaneous Multi-Task Learning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76D1D35-717D-4433-8DE3-A8A6200B7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690" y="2016566"/>
            <a:ext cx="5100675" cy="141447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AB6656A-3AAE-42EA-A684-0C6FC89AB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0168" y="3274217"/>
            <a:ext cx="1771663" cy="30956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3FE9C84-4264-4A4D-8726-6CEF3AFDCA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4931" y="3864772"/>
            <a:ext cx="1766900" cy="27146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BAC20E5-3F6A-40F7-87C8-C81CB4F469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1883" y="4555848"/>
            <a:ext cx="1838338" cy="30004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7492B29-C73E-47EB-9EB7-074A21DC93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221" y="3736183"/>
            <a:ext cx="661992" cy="25717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8D1ADFC-58C9-4910-829E-D4351E57F3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0507" y="1779340"/>
            <a:ext cx="3218138" cy="471379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C3DDEA9-5947-44E8-BE1D-AA4DC95EA9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86342" y="5137386"/>
            <a:ext cx="1009657" cy="27622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E51F75F-ED1A-449A-9043-E006F26BC7C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5999" y="5152424"/>
            <a:ext cx="4557746" cy="25717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71D2A0B9-F84B-4A49-9DB0-3632905D40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86342" y="5509459"/>
            <a:ext cx="4191031" cy="26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981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prestige"/>
      </p:transition>
    </mc:Choice>
    <mc:Fallback xmlns="">
      <p:transition spd="slow" advClick="0" advTm="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5C561BA-D9D8-48ED-8F58-AF48799EB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074" y="-12904"/>
            <a:ext cx="2019315" cy="138589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46FBF4D-67FD-48BF-B0A5-80B015FFC5DE}"/>
              </a:ext>
            </a:extLst>
          </p:cNvPr>
          <p:cNvSpPr txBox="1"/>
          <p:nvPr/>
        </p:nvSpPr>
        <p:spPr>
          <a:xfrm>
            <a:off x="2143279" y="240630"/>
            <a:ext cx="3667974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主要工作和创新点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6760C2E-7B70-4242-B376-7589AB925DF0}"/>
              </a:ext>
            </a:extLst>
          </p:cNvPr>
          <p:cNvSpPr/>
          <p:nvPr/>
        </p:nvSpPr>
        <p:spPr>
          <a:xfrm>
            <a:off x="468235" y="1425625"/>
            <a:ext cx="4179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Arial" panose="020B0604020202020204" pitchFamily="34" charset="0"/>
              </a:rPr>
              <a:t>Gradually Soft Parameter-Sharing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54B926C-9AFC-4295-9128-431C19CE8909}"/>
                  </a:ext>
                </a:extLst>
              </p:cNvPr>
              <p:cNvSpPr/>
              <p:nvPr/>
            </p:nvSpPr>
            <p:spPr>
              <a:xfrm>
                <a:off x="781056" y="1847588"/>
                <a:ext cx="7933818" cy="21185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Arial" panose="020B0604020202020204" pitchFamily="34" charset="0"/>
                  </a:rPr>
                  <a:t>Encoder</a:t>
                </a:r>
                <a:r>
                  <a:rPr lang="zh-CN" altLang="en-US" dirty="0">
                    <a:latin typeface="Arial" panose="020B0604020202020204" pitchFamily="34" charset="0"/>
                  </a:rPr>
                  <a:t>采用硬参数共享，</a:t>
                </a:r>
                <a:r>
                  <a:rPr lang="en-US" altLang="zh-CN" dirty="0">
                    <a:latin typeface="Arial" panose="020B0604020202020204" pitchFamily="34" charset="0"/>
                  </a:rPr>
                  <a:t>Decoder</a:t>
                </a:r>
                <a:r>
                  <a:rPr lang="zh-CN" altLang="en-US" dirty="0">
                    <a:latin typeface="Arial" panose="020B0604020202020204" pitchFamily="34" charset="0"/>
                  </a:rPr>
                  <a:t>层采用一种新的渐进软参数共享方法</a:t>
                </a:r>
                <a:endParaRPr lang="en-US" altLang="zh-CN" dirty="0">
                  <a:latin typeface="Arial" panose="020B060402020202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Arial" panose="020B0604020202020204" pitchFamily="34" charset="0"/>
                  </a:rPr>
                  <a:t>将软参数共享定义为从硬参数共享到任务特定层的平滑过渡</a:t>
                </a:r>
                <a:endParaRPr lang="en-US" altLang="zh-CN" dirty="0">
                  <a:latin typeface="Arial" panose="020B060402020202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Arial" panose="020B0604020202020204" pitchFamily="34" charset="0"/>
                  </a:rPr>
                  <a:t>从</a:t>
                </a:r>
                <a:r>
                  <a:rPr lang="en-US" altLang="zh-CN" dirty="0">
                    <a:latin typeface="Arial" panose="020B0604020202020204" pitchFamily="34" charset="0"/>
                  </a:rPr>
                  <a:t>Decoder</a:t>
                </a:r>
                <a:r>
                  <a:rPr lang="zh-CN" altLang="en-US" dirty="0">
                    <a:latin typeface="Arial" panose="020B0604020202020204" pitchFamily="34" charset="0"/>
                  </a:rPr>
                  <a:t>的第一层到最后一层逐渐调低</a:t>
                </a:r>
                <a:endParaRPr lang="en-US" altLang="zh-CN" dirty="0">
                  <a:latin typeface="Arial" panose="020B060402020202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通过</a:t>
                </a:r>
                <a:r>
                  <a:rPr lang="en-US" altLang="zh-CN" dirty="0">
                    <a:latin typeface="Arial" panose="020B0604020202020204" pitchFamily="34" charset="0"/>
                  </a:rPr>
                  <a:t>Decoder</a:t>
                </a:r>
                <a:r>
                  <a:rPr lang="zh-CN" altLang="en-US" dirty="0"/>
                  <a:t>参数的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正则化</m:t>
                    </m:r>
                  </m:oMath>
                </a14:m>
                <a:r>
                  <a:rPr lang="zh-CN" altLang="en-US" dirty="0"/>
                  <a:t>来约束参数，层越高，约束越松</a:t>
                </a:r>
                <a:endParaRPr lang="en-US" altLang="zh-CN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1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N-1</a:t>
                </a:r>
                <a:r>
                  <a:rPr lang="zh-CN" altLang="en-US" dirty="0"/>
                  <a:t>层，第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层完全特定于任务且不受约束</a:t>
                </a: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54B926C-9AFC-4295-9128-431C19CE89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56" y="1847588"/>
                <a:ext cx="7933818" cy="2118529"/>
              </a:xfrm>
              <a:prstGeom prst="rect">
                <a:avLst/>
              </a:prstGeom>
              <a:blipFill>
                <a:blip r:embed="rId3"/>
                <a:stretch>
                  <a:fillRect l="-461" b="-37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98FDA4E7-A6BE-434E-B0A8-96D06AD38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337" y="4279232"/>
            <a:ext cx="4824448" cy="9382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55EF88F-2645-4417-B8AC-9738589A6B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1539" y="1026204"/>
            <a:ext cx="3373629" cy="494154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28364FB-D855-437A-BFE0-A99CF582D4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3279" y="5363877"/>
            <a:ext cx="3995767" cy="33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3337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prestige"/>
      </p:transition>
    </mc:Choice>
    <mc:Fallback xmlns="">
      <p:transition spd="slow" advClick="0" advTm="5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1D8A44A-0960-4010-863E-ABED3D666F1A}"/>
              </a:ext>
            </a:extLst>
          </p:cNvPr>
          <p:cNvSpPr txBox="1"/>
          <p:nvPr/>
        </p:nvSpPr>
        <p:spPr>
          <a:xfrm>
            <a:off x="4256828" y="331467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实验结果</a:t>
            </a:r>
            <a:endParaRPr lang="zh-CN" altLang="en-US" sz="44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4B5A0D-2F96-45EF-9BBA-A58E98BD1226}"/>
              </a:ext>
            </a:extLst>
          </p:cNvPr>
          <p:cNvSpPr txBox="1"/>
          <p:nvPr/>
        </p:nvSpPr>
        <p:spPr>
          <a:xfrm>
            <a:off x="821086" y="1544955"/>
            <a:ext cx="3943743" cy="21236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6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PART </a:t>
            </a:r>
          </a:p>
          <a:p>
            <a:pPr algn="ctr"/>
            <a:r>
              <a:rPr lang="en-US" altLang="zh-CN" sz="66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04</a:t>
            </a:r>
            <a:endParaRPr lang="zh-CN" altLang="en-US" sz="6600" b="1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2FFE30-36DD-484F-BB0F-855F3F178C1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441673" y="2"/>
            <a:ext cx="4760987" cy="25908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26D2D12-7A23-402F-AB2B-EEF37A18176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1" y="4307697"/>
            <a:ext cx="4760987" cy="259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6645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prestige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5C561BA-D9D8-48ED-8F58-AF48799EB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074" y="-12904"/>
            <a:ext cx="2019315" cy="138589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46FBF4D-67FD-48BF-B0A5-80B015FFC5DE}"/>
              </a:ext>
            </a:extLst>
          </p:cNvPr>
          <p:cNvSpPr txBox="1"/>
          <p:nvPr/>
        </p:nvSpPr>
        <p:spPr>
          <a:xfrm>
            <a:off x="2143279" y="240630"/>
            <a:ext cx="3667974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实验结果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0E626CE-452D-4544-9AA9-C96C60F77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740" y="2139607"/>
            <a:ext cx="5153063" cy="220981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D004EC9-88CA-4F30-B3DB-A4BA1E4B2E88}"/>
              </a:ext>
            </a:extLst>
          </p:cNvPr>
          <p:cNvSpPr/>
          <p:nvPr/>
        </p:nvSpPr>
        <p:spPr>
          <a:xfrm>
            <a:off x="900214" y="1704131"/>
            <a:ext cx="143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Datasets</a:t>
            </a:r>
          </a:p>
        </p:txBody>
      </p:sp>
    </p:spTree>
    <p:extLst>
      <p:ext uri="{BB962C8B-B14F-4D97-AF65-F5344CB8AC3E}">
        <p14:creationId xmlns:p14="http://schemas.microsoft.com/office/powerpoint/2010/main" val="29608430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prestige"/>
      </p:transition>
    </mc:Choice>
    <mc:Fallback xmlns="">
      <p:transition spd="slow" advClick="0" advTm="5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5C561BA-D9D8-48ED-8F58-AF48799EB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074" y="-12904"/>
            <a:ext cx="2019315" cy="138589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46FBF4D-67FD-48BF-B0A5-80B015FFC5DE}"/>
              </a:ext>
            </a:extLst>
          </p:cNvPr>
          <p:cNvSpPr txBox="1"/>
          <p:nvPr/>
        </p:nvSpPr>
        <p:spPr>
          <a:xfrm>
            <a:off x="2143279" y="240630"/>
            <a:ext cx="3667974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实验结果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296AC1-44F6-453F-B983-54CA5929E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125" y="1955744"/>
            <a:ext cx="10287075" cy="372906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146D683-8810-4080-A73A-7CE641B319CB}"/>
              </a:ext>
            </a:extLst>
          </p:cNvPr>
          <p:cNvSpPr/>
          <p:nvPr/>
        </p:nvSpPr>
        <p:spPr>
          <a:xfrm>
            <a:off x="824125" y="1511787"/>
            <a:ext cx="2294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Ablation Studies</a:t>
            </a:r>
          </a:p>
        </p:txBody>
      </p:sp>
    </p:spTree>
    <p:extLst>
      <p:ext uri="{BB962C8B-B14F-4D97-AF65-F5344CB8AC3E}">
        <p14:creationId xmlns:p14="http://schemas.microsoft.com/office/powerpoint/2010/main" val="5661635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prestige"/>
      </p:transition>
    </mc:Choice>
    <mc:Fallback xmlns="">
      <p:transition spd="slow" advClick="0" advTm="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5C561BA-D9D8-48ED-8F58-AF48799EB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074" y="-12904"/>
            <a:ext cx="2019315" cy="138589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46FBF4D-67FD-48BF-B0A5-80B015FFC5DE}"/>
              </a:ext>
            </a:extLst>
          </p:cNvPr>
          <p:cNvSpPr txBox="1"/>
          <p:nvPr/>
        </p:nvSpPr>
        <p:spPr>
          <a:xfrm>
            <a:off x="2143279" y="240630"/>
            <a:ext cx="3667974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实验结果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2B40C3-2590-4ADF-B030-8BA365877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2" y="1651696"/>
            <a:ext cx="7051626" cy="377329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C32AD97-65CC-4FA6-9D30-11A44815BCA4}"/>
              </a:ext>
            </a:extLst>
          </p:cNvPr>
          <p:cNvSpPr/>
          <p:nvPr/>
        </p:nvSpPr>
        <p:spPr>
          <a:xfrm>
            <a:off x="864724" y="1188328"/>
            <a:ext cx="3025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Summarization Results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CF978A-BB0D-4ACD-9BC2-4FEF0FA6D690}"/>
              </a:ext>
            </a:extLst>
          </p:cNvPr>
          <p:cNvSpPr/>
          <p:nvPr/>
        </p:nvSpPr>
        <p:spPr>
          <a:xfrm>
            <a:off x="7415724" y="1165841"/>
            <a:ext cx="2550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Human Evaluation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66C765A-EF34-480F-8A20-2689B62B3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8328" y="1651696"/>
            <a:ext cx="4862548" cy="189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879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prestige"/>
      </p:transition>
    </mc:Choice>
    <mc:Fallback xmlns="">
      <p:transition spd="slow" advClick="0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5A2FB20-D094-42C9-A8B5-24F47337128B}"/>
              </a:ext>
            </a:extLst>
          </p:cNvPr>
          <p:cNvSpPr txBox="1"/>
          <p:nvPr/>
        </p:nvSpPr>
        <p:spPr>
          <a:xfrm>
            <a:off x="6734628" y="2149804"/>
            <a:ext cx="2395207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01.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研究背景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A44E74-E7FF-4B30-AD14-3D3008763050}"/>
              </a:ext>
            </a:extLst>
          </p:cNvPr>
          <p:cNvSpPr txBox="1"/>
          <p:nvPr/>
        </p:nvSpPr>
        <p:spPr>
          <a:xfrm>
            <a:off x="6734630" y="2941615"/>
            <a:ext cx="2395207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02.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相关工作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1BADCB5-54BC-42C8-A541-CEE4C19A3A61}"/>
              </a:ext>
            </a:extLst>
          </p:cNvPr>
          <p:cNvSpPr txBox="1"/>
          <p:nvPr/>
        </p:nvSpPr>
        <p:spPr>
          <a:xfrm>
            <a:off x="6734628" y="3733426"/>
            <a:ext cx="403668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03.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主要工作和创新点</a:t>
            </a:r>
          </a:p>
        </p:txBody>
      </p:sp>
      <p:sp>
        <p:nvSpPr>
          <p:cNvPr id="14" name="PA_文本框 1">
            <a:extLst>
              <a:ext uri="{FF2B5EF4-FFF2-40B4-BE49-F238E27FC236}">
                <a16:creationId xmlns:a16="http://schemas.microsoft.com/office/drawing/2014/main" id="{6F6F950E-7C66-4D8C-965B-369172AAA9F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49626" y="198507"/>
            <a:ext cx="368617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r>
              <a:rPr lang="zh-CN" altLang="en-US" sz="4000" dirty="0">
                <a:solidFill>
                  <a:schemeClr val="accent1"/>
                </a:solidFill>
                <a:cs typeface="+mn-ea"/>
                <a:sym typeface="+mn-lt"/>
              </a:rPr>
              <a:t>目录</a:t>
            </a:r>
            <a:r>
              <a:rPr lang="en-US" altLang="zh-CN" sz="4000" dirty="0">
                <a:solidFill>
                  <a:schemeClr val="accent1"/>
                </a:solidFill>
                <a:cs typeface="+mn-ea"/>
                <a:sym typeface="+mn-lt"/>
              </a:rPr>
              <a:t>/</a:t>
            </a:r>
            <a:r>
              <a:rPr lang="en-US" altLang="zh-CN" sz="2800" dirty="0">
                <a:cs typeface="+mn-ea"/>
                <a:sym typeface="+mn-lt"/>
              </a:rPr>
              <a:t>CONTENTS</a:t>
            </a:r>
            <a:endParaRPr lang="zh-CN" altLang="en-US" sz="4000" dirty="0">
              <a:cs typeface="+mn-ea"/>
              <a:sym typeface="+mn-lt"/>
            </a:endParaRPr>
          </a:p>
        </p:txBody>
      </p:sp>
      <p:cxnSp>
        <p:nvCxnSpPr>
          <p:cNvPr id="15" name="PA_直接连接符 2">
            <a:extLst>
              <a:ext uri="{FF2B5EF4-FFF2-40B4-BE49-F238E27FC236}">
                <a16:creationId xmlns:a16="http://schemas.microsoft.com/office/drawing/2014/main" id="{A5336DF2-F04D-4083-8C14-37001E618087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349625" y="906393"/>
            <a:ext cx="1149275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>
            <a:extLst>
              <a:ext uri="{FF2B5EF4-FFF2-40B4-BE49-F238E27FC236}">
                <a16:creationId xmlns:a16="http://schemas.microsoft.com/office/drawing/2014/main" id="{A1F421C2-6AEC-4404-A466-7477C125B1F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1" y="3235781"/>
            <a:ext cx="6730787" cy="366272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DACD4729-F251-4B9A-9607-99F6BFF04206}"/>
              </a:ext>
            </a:extLst>
          </p:cNvPr>
          <p:cNvSpPr txBox="1"/>
          <p:nvPr/>
        </p:nvSpPr>
        <p:spPr>
          <a:xfrm>
            <a:off x="6734628" y="4478412"/>
            <a:ext cx="2395207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04.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实验结果</a:t>
            </a:r>
          </a:p>
        </p:txBody>
      </p:sp>
    </p:spTree>
    <p:extLst>
      <p:ext uri="{BB962C8B-B14F-4D97-AF65-F5344CB8AC3E}">
        <p14:creationId xmlns:p14="http://schemas.microsoft.com/office/powerpoint/2010/main" val="408572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dir="u" isInverted="1"/>
      </p:transition>
    </mc:Choice>
    <mc:Fallback xmlns="">
      <p:transition spd="slow" advClick="0" advTm="5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5C561BA-D9D8-48ED-8F58-AF48799EB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074" y="-12904"/>
            <a:ext cx="2019315" cy="138589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46FBF4D-67FD-48BF-B0A5-80B015FFC5DE}"/>
              </a:ext>
            </a:extLst>
          </p:cNvPr>
          <p:cNvSpPr txBox="1"/>
          <p:nvPr/>
        </p:nvSpPr>
        <p:spPr>
          <a:xfrm>
            <a:off x="2143279" y="240630"/>
            <a:ext cx="3667974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实验结果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B6EAEF-D069-48DA-B071-0FBD7E70A91A}"/>
              </a:ext>
            </a:extLst>
          </p:cNvPr>
          <p:cNvSpPr/>
          <p:nvPr/>
        </p:nvSpPr>
        <p:spPr>
          <a:xfrm>
            <a:off x="1102736" y="1587986"/>
            <a:ext cx="1871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RQE Results</a:t>
            </a:r>
            <a:endParaRPr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39566D-BA2E-4C42-8692-71FD75C28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599" y="2101516"/>
            <a:ext cx="5522055" cy="293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967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prestige"/>
      </p:transition>
    </mc:Choice>
    <mc:Fallback xmlns="">
      <p:transition spd="slow" advClick="0" advTm="5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6320EAB-A677-44FA-801A-6A42B11AC5EC}"/>
              </a:ext>
            </a:extLst>
          </p:cNvPr>
          <p:cNvSpPr txBox="1"/>
          <p:nvPr/>
        </p:nvSpPr>
        <p:spPr>
          <a:xfrm>
            <a:off x="1358152" y="2271164"/>
            <a:ext cx="9475693" cy="9233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5400" spc="600" dirty="0">
                <a:solidFill>
                  <a:schemeClr val="accent1"/>
                </a:solidFill>
                <a:cs typeface="+mn-ea"/>
                <a:sym typeface="+mn-lt"/>
              </a:rPr>
              <a:t>谢谢！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74607EE-F9AE-4EF1-92A4-B2E059F0E09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1" y="4307697"/>
            <a:ext cx="4760987" cy="259080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6FE5063-AF09-4853-BEE3-6219A6B8ED8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431013" y="2"/>
            <a:ext cx="4760987" cy="259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0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3B981F5-C051-4022-80FD-0E99E3D105F2}"/>
              </a:ext>
            </a:extLst>
          </p:cNvPr>
          <p:cNvSpPr txBox="1"/>
          <p:nvPr/>
        </p:nvSpPr>
        <p:spPr>
          <a:xfrm>
            <a:off x="4385164" y="3044279"/>
            <a:ext cx="335916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研究背景</a:t>
            </a:r>
            <a:endParaRPr lang="zh-CN" altLang="en-US" sz="44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DAF8A7-52A7-4CB0-B52E-FD2169E9B88E}"/>
              </a:ext>
            </a:extLst>
          </p:cNvPr>
          <p:cNvSpPr txBox="1"/>
          <p:nvPr/>
        </p:nvSpPr>
        <p:spPr>
          <a:xfrm>
            <a:off x="821086" y="1544955"/>
            <a:ext cx="3943743" cy="21236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6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PART </a:t>
            </a:r>
          </a:p>
          <a:p>
            <a:pPr algn="ctr"/>
            <a:r>
              <a:rPr lang="en-US" altLang="zh-CN" sz="66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01</a:t>
            </a:r>
            <a:endParaRPr lang="zh-CN" altLang="en-US" sz="6600" b="1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F4C472-CFBC-4050-A1C1-4DFD8A8C041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441673" y="2"/>
            <a:ext cx="4760987" cy="25908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45B921C-991E-4F0F-8BF8-64DD78DAC89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1" y="4307697"/>
            <a:ext cx="4760987" cy="259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566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prestige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5C561BA-D9D8-48ED-8F58-AF48799EB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074" y="-12904"/>
            <a:ext cx="2019315" cy="138589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46FBF4D-67FD-48BF-B0A5-80B015FFC5DE}"/>
              </a:ext>
            </a:extLst>
          </p:cNvPr>
          <p:cNvSpPr txBox="1"/>
          <p:nvPr/>
        </p:nvSpPr>
        <p:spPr>
          <a:xfrm>
            <a:off x="2143279" y="240630"/>
            <a:ext cx="220814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研究背景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590A6B1-3122-49D6-AB78-483F3DAB206B}"/>
              </a:ext>
            </a:extLst>
          </p:cNvPr>
          <p:cNvSpPr/>
          <p:nvPr/>
        </p:nvSpPr>
        <p:spPr>
          <a:xfrm>
            <a:off x="735949" y="1564381"/>
            <a:ext cx="104453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</a:rPr>
              <a:t>医学问答系统的用户经常提交冗长而详细的问题，这使得在答案检索中很难实现高召回率。</a:t>
            </a:r>
            <a:endParaRPr lang="zh-CN" altLang="en-US" sz="2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DB3C963-96BC-43E3-8BE3-29E8D75C4509}"/>
              </a:ext>
            </a:extLst>
          </p:cNvPr>
          <p:cNvSpPr/>
          <p:nvPr/>
        </p:nvSpPr>
        <p:spPr>
          <a:xfrm>
            <a:off x="735949" y="2370196"/>
            <a:ext cx="107201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</a:rPr>
              <a:t>为了检索相关答案，问答（</a:t>
            </a:r>
            <a:r>
              <a:rPr lang="en-US" altLang="zh-CN" sz="2000" dirty="0">
                <a:latin typeface="Arial" panose="020B0604020202020204" pitchFamily="34" charset="0"/>
              </a:rPr>
              <a:t>QA</a:t>
            </a:r>
            <a:r>
              <a:rPr lang="zh-CN" altLang="en-US" sz="2000" dirty="0">
                <a:latin typeface="Arial" panose="020B0604020202020204" pitchFamily="34" charset="0"/>
              </a:rPr>
              <a:t>）系统的基本步骤之一是理解问题的意图。</a:t>
            </a:r>
            <a:endParaRPr lang="zh-CN" altLang="en-US" sz="20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41DB24F-BC81-4F43-9438-4D9CD0212583}"/>
              </a:ext>
            </a:extLst>
          </p:cNvPr>
          <p:cNvSpPr/>
          <p:nvPr/>
        </p:nvSpPr>
        <p:spPr>
          <a:xfrm>
            <a:off x="735949" y="3176011"/>
            <a:ext cx="6130073" cy="2343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</a:rPr>
              <a:t>Medical Question Understanding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query relaxation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question entailment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question summarization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question similarity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633332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prestige"/>
      </p:transition>
    </mc:Choice>
    <mc:Fallback xmlns="">
      <p:transition spd="slow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5C561BA-D9D8-48ED-8F58-AF48799EB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074" y="-12904"/>
            <a:ext cx="2019315" cy="138589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46FBF4D-67FD-48BF-B0A5-80B015FFC5DE}"/>
              </a:ext>
            </a:extLst>
          </p:cNvPr>
          <p:cNvSpPr txBox="1"/>
          <p:nvPr/>
        </p:nvSpPr>
        <p:spPr>
          <a:xfrm>
            <a:off x="2143279" y="240630"/>
            <a:ext cx="220814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研究背景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636BA9-786C-4C09-A823-7BBF62CB0851}"/>
              </a:ext>
            </a:extLst>
          </p:cNvPr>
          <p:cNvSpPr/>
          <p:nvPr/>
        </p:nvSpPr>
        <p:spPr>
          <a:xfrm>
            <a:off x="1303422" y="1329172"/>
            <a:ext cx="6096000" cy="12894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Arial" panose="020B0604020202020204" pitchFamily="34" charset="0"/>
              </a:rPr>
              <a:t>医学问题摘要  </a:t>
            </a:r>
            <a:r>
              <a:rPr lang="en-US" altLang="zh-CN" b="1" dirty="0">
                <a:latin typeface="Arial" panose="020B0604020202020204" pitchFamily="34" charset="0"/>
              </a:rPr>
              <a:t>Medical question summarization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</a:rPr>
              <a:t>将患者健康问题总结为简短的单句问题</a:t>
            </a:r>
            <a:endParaRPr lang="en-US" altLang="zh-CN" dirty="0">
              <a:latin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</a:rPr>
              <a:t>单句问题获取 给出正确答案 所需的基本信息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F0E844-636A-4B72-A55F-B373E17D999A}"/>
              </a:ext>
            </a:extLst>
          </p:cNvPr>
          <p:cNvSpPr/>
          <p:nvPr/>
        </p:nvSpPr>
        <p:spPr>
          <a:xfrm>
            <a:off x="1303422" y="2856532"/>
            <a:ext cx="8983578" cy="1704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Arial" panose="020B0604020202020204" pitchFamily="34" charset="0"/>
              </a:rPr>
              <a:t>识别问题蕴含 </a:t>
            </a:r>
            <a:r>
              <a:rPr lang="en-US" altLang="zh-CN" b="1" dirty="0">
                <a:latin typeface="Arial" panose="020B0604020202020204" pitchFamily="34" charset="0"/>
              </a:rPr>
              <a:t>Recognizing Question Entailment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</a:rPr>
              <a:t>二元分类任务</a:t>
            </a:r>
            <a:endParaRPr lang="en-US" altLang="zh-CN" dirty="0">
              <a:latin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</a:rPr>
              <a:t>第一个问题被视为包含第二个问题，当且仅当第二个问题的每个答案都是正确的，并且是第一个问题的全部或部分答案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55251FA-377B-40DC-AFCB-ED03A077F5AE}"/>
              </a:ext>
            </a:extLst>
          </p:cNvPr>
          <p:cNvSpPr/>
          <p:nvPr/>
        </p:nvSpPr>
        <p:spPr>
          <a:xfrm>
            <a:off x="1303422" y="4799390"/>
            <a:ext cx="6096000" cy="128945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Mrini</a:t>
            </a:r>
            <a:r>
              <a:rPr lang="en-US" altLang="zh-CN" dirty="0">
                <a:latin typeface="Arial" panose="020B0604020202020204" pitchFamily="34" charset="0"/>
              </a:rPr>
              <a:t> et al.,2021b)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RQE</a:t>
            </a:r>
            <a:r>
              <a:rPr lang="zh-CN" altLang="en-US" dirty="0">
                <a:latin typeface="Arial" panose="020B0604020202020204" pitchFamily="34" charset="0"/>
              </a:rPr>
              <a:t>可以教会问题摘要器区分突出信息和外围细节</a:t>
            </a:r>
            <a:endParaRPr lang="en-US" altLang="zh-CN" dirty="0"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</a:rPr>
              <a:t>问题摘要也可以帮助</a:t>
            </a:r>
            <a:r>
              <a:rPr lang="en-US" altLang="zh-CN" dirty="0">
                <a:latin typeface="Arial" panose="020B0604020202020204" pitchFamily="34" charset="0"/>
              </a:rPr>
              <a:t>RQE</a:t>
            </a:r>
            <a:r>
              <a:rPr lang="zh-CN" altLang="en-US" dirty="0">
                <a:latin typeface="Arial" panose="020B0604020202020204" pitchFamily="34" charset="0"/>
              </a:rPr>
              <a:t>分类器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13199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prestige"/>
      </p:transition>
    </mc:Choice>
    <mc:Fallback xmlns="">
      <p:transition spd="slow" advClick="0" advTm="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56E4BB7-2815-47D2-BC2E-96ED5A1B210D}"/>
              </a:ext>
            </a:extLst>
          </p:cNvPr>
          <p:cNvSpPr txBox="1"/>
          <p:nvPr/>
        </p:nvSpPr>
        <p:spPr>
          <a:xfrm>
            <a:off x="4256828" y="331467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相关工作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F9DA24-10AE-4B3D-B97E-AB465EA50486}"/>
              </a:ext>
            </a:extLst>
          </p:cNvPr>
          <p:cNvSpPr txBox="1"/>
          <p:nvPr/>
        </p:nvSpPr>
        <p:spPr>
          <a:xfrm>
            <a:off x="821086" y="1544955"/>
            <a:ext cx="3943743" cy="21236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6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PART </a:t>
            </a:r>
          </a:p>
          <a:p>
            <a:pPr algn="ctr"/>
            <a:r>
              <a:rPr lang="en-US" altLang="zh-CN" sz="66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02</a:t>
            </a:r>
            <a:endParaRPr lang="zh-CN" altLang="en-US" sz="6600" b="1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5EDE5A-DE3F-4AA1-AC06-29FAF6578E6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441673" y="2"/>
            <a:ext cx="4760987" cy="25908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C4CF62C-4429-4316-B6F7-83275E05187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1" y="4307697"/>
            <a:ext cx="4760987" cy="259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729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prestige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5C561BA-D9D8-48ED-8F58-AF48799EB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074" y="-12904"/>
            <a:ext cx="2019315" cy="138589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46FBF4D-67FD-48BF-B0A5-80B015FFC5DE}"/>
              </a:ext>
            </a:extLst>
          </p:cNvPr>
          <p:cNvSpPr txBox="1"/>
          <p:nvPr/>
        </p:nvSpPr>
        <p:spPr>
          <a:xfrm>
            <a:off x="2143279" y="240630"/>
            <a:ext cx="220814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相关工作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636BA9-786C-4C09-A823-7BBF62CB0851}"/>
              </a:ext>
            </a:extLst>
          </p:cNvPr>
          <p:cNvSpPr/>
          <p:nvPr/>
        </p:nvSpPr>
        <p:spPr>
          <a:xfrm>
            <a:off x="1098884" y="3013157"/>
            <a:ext cx="9737558" cy="2120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Arial" panose="020B0604020202020204" pitchFamily="34" charset="0"/>
              </a:rPr>
              <a:t>摘要和蕴含 </a:t>
            </a:r>
            <a:r>
              <a:rPr lang="en-US" altLang="zh-CN" b="1" dirty="0">
                <a:latin typeface="Arial" panose="020B0604020202020204" pitchFamily="34" charset="0"/>
              </a:rPr>
              <a:t>Summarization and Entailment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Li et al.(2018)</a:t>
            </a:r>
            <a:r>
              <a:rPr lang="zh-CN" altLang="en-US" dirty="0"/>
              <a:t>关注</a:t>
            </a:r>
            <a:r>
              <a:rPr lang="en-US" altLang="zh-CN" dirty="0" err="1"/>
              <a:t>Pasunuru</a:t>
            </a:r>
            <a:r>
              <a:rPr lang="en-US" altLang="zh-CN" dirty="0"/>
              <a:t> et al.(2017)</a:t>
            </a:r>
            <a:r>
              <a:rPr lang="zh-CN" altLang="en-US" dirty="0"/>
              <a:t>的</a:t>
            </a:r>
            <a:r>
              <a:rPr lang="en-US" altLang="zh-CN" dirty="0"/>
              <a:t>MTL</a:t>
            </a:r>
            <a:r>
              <a:rPr lang="zh-CN" altLang="en-US" dirty="0"/>
              <a:t>设置，并提出了一种具有共享</a:t>
            </a:r>
            <a:r>
              <a:rPr lang="en-US" altLang="zh-CN" dirty="0"/>
              <a:t>encoder</a:t>
            </a:r>
            <a:r>
              <a:rPr lang="zh-CN" altLang="en-US" dirty="0"/>
              <a:t>、</a:t>
            </a:r>
            <a:r>
              <a:rPr lang="en-US" altLang="zh-CN" dirty="0"/>
              <a:t>NLI classifier </a:t>
            </a:r>
            <a:r>
              <a:rPr lang="zh-CN" altLang="en-US" dirty="0"/>
              <a:t>和 </a:t>
            </a:r>
            <a:r>
              <a:rPr lang="en-US" altLang="zh-CN" dirty="0"/>
              <a:t>NLI-rewarded summarization decoder</a:t>
            </a:r>
            <a:r>
              <a:rPr lang="zh-CN" altLang="en-US" dirty="0"/>
              <a:t>的模型。</a:t>
            </a:r>
            <a:endParaRPr lang="en-US" altLang="zh-CN" dirty="0"/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Guo et al.(2018)</a:t>
            </a:r>
            <a:r>
              <a:rPr lang="zh-CN" altLang="en-US" dirty="0"/>
              <a:t>建议</a:t>
            </a:r>
            <a:r>
              <a:rPr lang="en-US" altLang="zh-CN" dirty="0"/>
              <a:t>MTL</a:t>
            </a:r>
            <a:r>
              <a:rPr lang="zh-CN" altLang="en-US" dirty="0"/>
              <a:t>共享除</a:t>
            </a:r>
            <a:r>
              <a:rPr lang="en-US" altLang="zh-CN" dirty="0"/>
              <a:t>encoder</a:t>
            </a:r>
            <a:r>
              <a:rPr lang="zh-CN" altLang="en-US" dirty="0"/>
              <a:t>第一层和</a:t>
            </a:r>
            <a:r>
              <a:rPr lang="en-US" altLang="zh-CN" dirty="0"/>
              <a:t>decoder</a:t>
            </a:r>
            <a:r>
              <a:rPr lang="zh-CN" altLang="en-US" dirty="0"/>
              <a:t>最后一层之外的所有参数，并表明软参数共享优于硬参数共享。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F0E844-636A-4B72-A55F-B373E17D999A}"/>
              </a:ext>
            </a:extLst>
          </p:cNvPr>
          <p:cNvSpPr/>
          <p:nvPr/>
        </p:nvSpPr>
        <p:spPr>
          <a:xfrm>
            <a:off x="1098884" y="1274553"/>
            <a:ext cx="9829800" cy="1289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Arial" panose="020B0604020202020204" pitchFamily="34" charset="0"/>
              </a:rPr>
              <a:t>识别问题蕴含 </a:t>
            </a:r>
            <a:r>
              <a:rPr lang="en-US" altLang="zh-CN" b="1" dirty="0">
                <a:latin typeface="Arial" panose="020B0604020202020204" pitchFamily="34" charset="0"/>
              </a:rPr>
              <a:t>Recognizing Question Entailment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Ben Abacha and </a:t>
            </a:r>
            <a:r>
              <a:rPr lang="en-US" altLang="zh-CN" dirty="0" err="1">
                <a:latin typeface="Arial" panose="020B0604020202020204" pitchFamily="34" charset="0"/>
              </a:rPr>
              <a:t>Demner-Fushman</a:t>
            </a:r>
            <a:r>
              <a:rPr lang="en-US" altLang="zh-CN" dirty="0">
                <a:latin typeface="Arial" panose="020B0604020202020204" pitchFamily="34" charset="0"/>
              </a:rPr>
              <a:t>(2016)</a:t>
            </a:r>
            <a:r>
              <a:rPr lang="zh-CN" altLang="en-US" dirty="0">
                <a:latin typeface="Arial" panose="020B0604020202020204" pitchFamily="34" charset="0"/>
              </a:rPr>
              <a:t>在医学问题回答的背景下定义了</a:t>
            </a:r>
            <a:r>
              <a:rPr lang="en-US" altLang="zh-CN" dirty="0">
                <a:latin typeface="Arial" panose="020B0604020202020204" pitchFamily="34" charset="0"/>
              </a:rPr>
              <a:t>RQE</a:t>
            </a:r>
            <a:r>
              <a:rPr lang="zh-CN" altLang="en-US" dirty="0">
                <a:latin typeface="Arial" panose="020B0604020202020204" pitchFamily="34" charset="0"/>
              </a:rPr>
              <a:t>。将患者健康问题（</a:t>
            </a:r>
            <a:r>
              <a:rPr lang="en-US" altLang="zh-CN" dirty="0">
                <a:latin typeface="Arial" panose="020B0604020202020204" pitchFamily="34" charset="0"/>
              </a:rPr>
              <a:t>CHQ</a:t>
            </a:r>
            <a:r>
              <a:rPr lang="zh-CN" altLang="en-US" dirty="0">
                <a:latin typeface="Arial" panose="020B0604020202020204" pitchFamily="34" charset="0"/>
              </a:rPr>
              <a:t>）与常见问题（</a:t>
            </a:r>
            <a:r>
              <a:rPr lang="en-US" altLang="zh-CN" dirty="0">
                <a:latin typeface="Arial" panose="020B0604020202020204" pitchFamily="34" charset="0"/>
              </a:rPr>
              <a:t>FAQ</a:t>
            </a:r>
            <a:r>
              <a:rPr lang="zh-CN" altLang="en-US" dirty="0">
                <a:latin typeface="Arial" panose="020B0604020202020204" pitchFamily="34" charset="0"/>
              </a:rPr>
              <a:t>）相匹配，并最终将</a:t>
            </a:r>
            <a:r>
              <a:rPr lang="en-US" altLang="zh-CN" dirty="0">
                <a:latin typeface="Arial" panose="020B0604020202020204" pitchFamily="34" charset="0"/>
              </a:rPr>
              <a:t>CHQ</a:t>
            </a:r>
            <a:r>
              <a:rPr lang="zh-CN" altLang="en-US" dirty="0">
                <a:latin typeface="Arial" panose="020B0604020202020204" pitchFamily="34" charset="0"/>
              </a:rPr>
              <a:t>与专家书面答案相匹配。</a:t>
            </a:r>
          </a:p>
        </p:txBody>
      </p:sp>
    </p:spTree>
    <p:extLst>
      <p:ext uri="{BB962C8B-B14F-4D97-AF65-F5344CB8AC3E}">
        <p14:creationId xmlns:p14="http://schemas.microsoft.com/office/powerpoint/2010/main" val="25540483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prestige"/>
      </p:transition>
    </mc:Choice>
    <mc:Fallback xmlns="">
      <p:transition spd="slow" advClick="0" advTm="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5C561BA-D9D8-48ED-8F58-AF48799EB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074" y="-12904"/>
            <a:ext cx="2019315" cy="138589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46FBF4D-67FD-48BF-B0A5-80B015FFC5DE}"/>
              </a:ext>
            </a:extLst>
          </p:cNvPr>
          <p:cNvSpPr txBox="1"/>
          <p:nvPr/>
        </p:nvSpPr>
        <p:spPr>
          <a:xfrm>
            <a:off x="2143279" y="240630"/>
            <a:ext cx="220814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相关工作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51734D7-0923-4BC5-BE21-30EDA7B18744}"/>
              </a:ext>
            </a:extLst>
          </p:cNvPr>
          <p:cNvSpPr/>
          <p:nvPr/>
        </p:nvSpPr>
        <p:spPr>
          <a:xfrm>
            <a:off x="981583" y="1506671"/>
            <a:ext cx="99069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/>
              <a:t>硬共享</a:t>
            </a:r>
            <a:r>
              <a:rPr lang="zh-CN" altLang="en-US" sz="2000" dirty="0"/>
              <a:t>把多个任务的数据表示嵌入到同一个语义空间中，再为每个任务使用一个任务特定层提取任务特定表示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1C6FE3-B432-4320-A2ED-41B50507C496}"/>
              </a:ext>
            </a:extLst>
          </p:cNvPr>
          <p:cNvSpPr/>
          <p:nvPr/>
        </p:nvSpPr>
        <p:spPr>
          <a:xfrm>
            <a:off x="981583" y="2348234"/>
            <a:ext cx="100864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/>
              <a:t>软共享</a:t>
            </a:r>
            <a:r>
              <a:rPr lang="zh-CN" altLang="en-US" sz="2000" dirty="0"/>
              <a:t>为每个任务都学习一个网络，但每个任务的网络都可以访问其他任务对应网络中的信息，例如表示、梯度等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84D8128-9BA8-4FB0-869D-B7BE88FA8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710" y="3352799"/>
            <a:ext cx="2214579" cy="273369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02DF939-17FE-4061-BDD1-A53DEB5C5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312317"/>
            <a:ext cx="2481281" cy="281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600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prestige"/>
      </p:transition>
    </mc:Choice>
    <mc:Fallback xmlns="">
      <p:transition spd="slow" advClick="0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6D8CC79-493F-47B6-A2D3-C0403D40E3FB}"/>
              </a:ext>
            </a:extLst>
          </p:cNvPr>
          <p:cNvSpPr txBox="1"/>
          <p:nvPr/>
        </p:nvSpPr>
        <p:spPr>
          <a:xfrm>
            <a:off x="4256828" y="3314670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主要工作和创新点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F70C4F-414D-421B-B96B-F309F3987D21}"/>
              </a:ext>
            </a:extLst>
          </p:cNvPr>
          <p:cNvSpPr txBox="1"/>
          <p:nvPr/>
        </p:nvSpPr>
        <p:spPr>
          <a:xfrm>
            <a:off x="821086" y="1544955"/>
            <a:ext cx="3943743" cy="21236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6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PART </a:t>
            </a:r>
          </a:p>
          <a:p>
            <a:pPr algn="ctr"/>
            <a:r>
              <a:rPr lang="en-US" altLang="zh-CN" sz="66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03</a:t>
            </a:r>
            <a:endParaRPr lang="zh-CN" altLang="en-US" sz="6600" b="1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7334DA-E5B7-4E67-BAA1-29A381DCF78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441673" y="2"/>
            <a:ext cx="4760987" cy="25908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3A8A78B-D3DB-431B-B253-6B43EBB5088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1" y="4307697"/>
            <a:ext cx="4760987" cy="259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033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prestige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GuidesStyle_Normal&quot;,&quot;Name&quot;:&quot;正常&quot;,&quot;HeaderHeight&quot;:10.0,&quot;FooterHeight&quot;:4.0,&quot;SideMargin&quot;:3.0,&quot;TopMargin&quot;:3.0,&quot;BottomMargin&quot;:3.0,&quot;IntervalMargin&quot;:3.0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2"/>
</p:tagLst>
</file>

<file path=ppt/theme/theme1.xml><?xml version="1.0" encoding="utf-8"?>
<a:theme xmlns:a="http://schemas.openxmlformats.org/drawingml/2006/main" name="第一PPT，www.1ppt.com">
  <a:themeElements>
    <a:clrScheme name="LvyhTools保存的主题色-20171125-17183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8459C"/>
      </a:accent1>
      <a:accent2>
        <a:srgbClr val="396AB0"/>
      </a:accent2>
      <a:accent3>
        <a:srgbClr val="235F90"/>
      </a:accent3>
      <a:accent4>
        <a:srgbClr val="18459C"/>
      </a:accent4>
      <a:accent5>
        <a:srgbClr val="396AB0"/>
      </a:accent5>
      <a:accent6>
        <a:srgbClr val="235F90"/>
      </a:accent6>
      <a:hlink>
        <a:srgbClr val="4276AA"/>
      </a:hlink>
      <a:folHlink>
        <a:srgbClr val="BFBFBF"/>
      </a:folHlink>
    </a:clrScheme>
    <a:fontScheme name="qye2rwpl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rm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 anchor="ctr" anchorCtr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AOTU.potx" id="{F318B959-5051-4F41-8ABF-EEF66110BA2D}" vid="{2497279A-5359-480D-8C66-528A34D139F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BAOTU</Template>
  <TotalTime>3553</TotalTime>
  <Words>1000</Words>
  <Application>Microsoft Office PowerPoint</Application>
  <PresentationFormat>宽屏</PresentationFormat>
  <Paragraphs>102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宋体</vt:lpstr>
      <vt:lpstr>微软雅黑</vt:lpstr>
      <vt:lpstr>Arial</vt:lpstr>
      <vt:lpstr>Calibri</vt:lpstr>
      <vt:lpstr>Cambria Math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彩色点线多边形</dc:title>
  <dc:creator>第一PPT</dc:creator>
  <cp:keywords>www.1ppt.com</cp:keywords>
  <dc:description>www.1ppt.com</dc:description>
  <cp:lastModifiedBy>庄鹏杰</cp:lastModifiedBy>
  <cp:revision>43</cp:revision>
  <dcterms:created xsi:type="dcterms:W3CDTF">2018-03-10T07:16:38Z</dcterms:created>
  <dcterms:modified xsi:type="dcterms:W3CDTF">2021-11-10T17:48:51Z</dcterms:modified>
</cp:coreProperties>
</file>