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29" r:id="rId3"/>
    <p:sldId id="339" r:id="rId4"/>
    <p:sldId id="340" r:id="rId5"/>
    <p:sldId id="342" r:id="rId6"/>
    <p:sldId id="343" r:id="rId7"/>
    <p:sldId id="344" r:id="rId8"/>
    <p:sldId id="345" r:id="rId9"/>
    <p:sldId id="346" r:id="rId10"/>
    <p:sldId id="347" r:id="rId11"/>
    <p:sldId id="350" r:id="rId12"/>
    <p:sldId id="351" r:id="rId14"/>
    <p:sldId id="353" r:id="rId15"/>
    <p:sldId id="322" r:id="rId16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>
      <p:cViewPr>
        <p:scale>
          <a:sx n="195" d="100"/>
          <a:sy n="195" d="100"/>
        </p:scale>
        <p:origin x="584" y="168"/>
      </p:cViewPr>
      <p:guideLst>
        <p:guide pos="5534"/>
        <p:guide orient="horz" pos="3038"/>
        <p:guide pos="1470"/>
        <p:guide orient="horz" pos="2434"/>
        <p:guide pos="2653"/>
        <p:guide orient="horz" pos="2064"/>
        <p:guide orient="horz" pos="597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3503" y="3909769"/>
            <a:ext cx="1056640" cy="19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51215901116 </a:t>
            </a:r>
            <a:r>
              <a:rPr kumimoji="1" lang="zh-CN" altLang="en-US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林奋炫</a:t>
            </a:r>
            <a:endParaRPr kumimoji="1" lang="zh-CN" altLang="en-US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503" y="2469987"/>
            <a:ext cx="467940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Geometria-Medium" panose="020B0603020204020204" charset="0"/>
              </a:rPr>
              <a:t>A Large-Scale Chinese Multimodal NER Dataset with Specch Clues</a:t>
            </a:r>
            <a:endParaRPr lang="en-US" altLang="zh-CN" sz="24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49" y="45676"/>
            <a:ext cx="3367337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Results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005" y="389890"/>
            <a:ext cx="7586345" cy="474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885576" y="307931"/>
            <a:ext cx="34911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Errors Analysis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7075" y="876300"/>
            <a:ext cx="5076825" cy="374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0326" y="521926"/>
            <a:ext cx="3367337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Conclusions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5680" y="1334135"/>
            <a:ext cx="6669405" cy="2516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Through extensive experiments, we prove that Chinese NER models can benefit from introducing the acoustic modality and our proposed model is effective.</a:t>
            </a:r>
            <a:endParaRPr sz="1600" dirty="0">
              <a:solidFill>
                <a:srgbClr val="6C6E70"/>
              </a:solidFill>
              <a:latin typeface="兰亭黑-简 纤黑" charset="-122"/>
              <a:ea typeface="兰亭黑-简 纤黑" charset="-122"/>
              <a:sym typeface="+mn-ea"/>
            </a:endParaRPr>
          </a:p>
          <a:p>
            <a:endParaRPr sz="1600" dirty="0">
              <a:solidFill>
                <a:srgbClr val="6C6E70"/>
              </a:solidFill>
              <a:latin typeface="兰亭黑-简 纤黑" charset="-122"/>
              <a:ea typeface="兰亭黑-简 纤黑" charset="-122"/>
              <a:sym typeface="+mn-ea"/>
            </a:endParaRPr>
          </a:p>
          <a:p>
            <a:r>
              <a:rPr sz="16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In the future, we are interested in mining other information contained in speech, such as rhythm,emotion, pitch, accent and stress, to boost NER.Meanwhile, we will also work on designing somespeech-text pretraining tasks for building a largescale pretrained model with multimodal capabilities</a:t>
            </a:r>
            <a:endParaRPr sz="1600" dirty="0">
              <a:solidFill>
                <a:srgbClr val="6C6E70"/>
              </a:solidFill>
              <a:latin typeface="兰亭黑-简 纤黑" charset="-122"/>
              <a:ea typeface="兰亭黑-简 纤黑" charset="-122"/>
              <a:sym typeface="+mn-ea"/>
            </a:endParaRPr>
          </a:p>
          <a:p>
            <a:r>
              <a:rPr lang="en-US" altLang="zh-CN"/>
              <a:t>                  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 for your attention.</a:t>
            </a:r>
            <a:endParaRPr kumimoji="1" lang="en-US" altLang="zh-CN" sz="4000" dirty="0">
              <a:solidFill>
                <a:srgbClr val="A51E36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motivation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115" y="1660525"/>
            <a:ext cx="726884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Most study on NER only relies on textual modality only. When texts are noisy or short,it is not sufficient to locate and classify named entities accurately.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Nowadays,the existing multi-modal NER mostly integrates text modality and visual modality, and most of the research is limited to English.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The current research on Chinese NER completely ignores valuable multi-modal information.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37078" y="6127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example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77770" y="964565"/>
            <a:ext cx="4043680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5506" y="85276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Dataset Preparation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5755" y="1588135"/>
            <a:ext cx="4511040" cy="291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Construct a large-scale human annotated </a:t>
            </a:r>
            <a:r>
              <a:rPr lang="en-US" sz="1400" dirty="0">
                <a:solidFill>
                  <a:srgbClr val="FF0000"/>
                </a:solidFill>
                <a:latin typeface="兰亭黑-简 纤黑" charset="-122"/>
                <a:ea typeface="兰亭黑-简 纤黑" charset="-122"/>
                <a:sym typeface="+mn-ea"/>
              </a:rPr>
              <a:t>C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hinese </a:t>
            </a:r>
            <a:r>
              <a:rPr lang="en-US" sz="1400" dirty="0">
                <a:solidFill>
                  <a:srgbClr val="FF0000"/>
                </a:solidFill>
                <a:latin typeface="兰亭黑-简 纤黑" charset="-122"/>
                <a:ea typeface="兰亭黑-简 纤黑" charset="-122"/>
                <a:sym typeface="+mn-ea"/>
              </a:rPr>
              <a:t>NER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 dataset with </a:t>
            </a:r>
            <a:r>
              <a:rPr lang="en-US" sz="1400" dirty="0">
                <a:solidFill>
                  <a:srgbClr val="FF0000"/>
                </a:solidFill>
                <a:latin typeface="兰亭黑-简 纤黑" charset="-122"/>
                <a:ea typeface="兰亭黑-简 纤黑" charset="-122"/>
                <a:sym typeface="+mn-ea"/>
              </a:rPr>
              <a:t>T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extual </a:t>
            </a:r>
            <a:r>
              <a:rPr lang="en-US" sz="1400" dirty="0">
                <a:solidFill>
                  <a:srgbClr val="FF0000"/>
                </a:solidFill>
                <a:latin typeface="兰亭黑-简 纤黑" charset="-122"/>
                <a:ea typeface="兰亭黑-简 纤黑" charset="-122"/>
                <a:sym typeface="+mn-ea"/>
              </a:rPr>
              <a:t>A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coustic contents,named </a:t>
            </a:r>
            <a:r>
              <a:rPr lang="en-US" sz="1400" i="1" u="sng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CNERTA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details: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1.annote all occurences of 3 entity types(person name,location and organization) in 42,987 sentences.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2.not only the topmost entities but also nested entities are annotated in </a:t>
            </a:r>
            <a:r>
              <a:rPr lang="en-US" sz="1400" i="1" u="sng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CNERTA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.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7935" y="1132840"/>
            <a:ext cx="3690620" cy="330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81106" y="409531"/>
            <a:ext cx="3367337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D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ataset Comparison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050" y="1081405"/>
            <a:ext cx="6748145" cy="3467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33836" y="792436"/>
            <a:ext cx="3367337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Preliminaries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4085" y="1455420"/>
            <a:ext cx="7330440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、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ested Structure Linearization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、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Acoustic Encoder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27486" y="849586"/>
            <a:ext cx="3367337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Baselines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7735" y="1564005"/>
            <a:ext cx="7444740" cy="234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Textual-only model: BiLSTM-CRF、BERT-CRF、MacBERT-CRF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	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Lexicon-enhanced model: Lattice-LSTM、ZEN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	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Mutil-modal model: Cross-Modal Attention Module (CMA)、Multimodal Interaction Module (MMI)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36021" y="238081"/>
            <a:ext cx="3367337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CMA Module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6270" y="780415"/>
            <a:ext cx="706564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Given textual hidden representations    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      </a:t>
            </a: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and the acoustic representations                       </a:t>
            </a:r>
            <a:endParaRPr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treat X as queries,and S as keys and values:</a:t>
            </a:r>
            <a:endParaRPr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2505" y="863600"/>
            <a:ext cx="906780" cy="260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0" y="1319530"/>
            <a:ext cx="1143000" cy="4191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1144905"/>
            <a:ext cx="775335" cy="2082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05" y="1911985"/>
            <a:ext cx="3459480" cy="7829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3232150"/>
            <a:ext cx="3223895" cy="16383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802505" y="2034540"/>
            <a:ext cx="4149725" cy="1763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where LN means layer normalization and FFN means a fully connected feedforward network, which consists of two linear transformation with a ReLU activation . Finally, the new textual representations, </a:t>
            </a:r>
            <a:r>
              <a:rPr lang="en-US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         </a:t>
            </a:r>
            <a:r>
              <a:rPr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which are enhanced by acoustic features, are fed into the CRF decoder to infer NER tags.</a:t>
            </a:r>
            <a:endParaRPr dirty="0">
              <a:solidFill>
                <a:srgbClr val="6C6E70"/>
              </a:solidFill>
              <a:latin typeface="兰亭黑-简 纤黑" charset="-122"/>
              <a:ea typeface="兰亭黑-简 纤黑" charset="-122"/>
              <a:sym typeface="+mn-ea"/>
            </a:endParaRPr>
          </a:p>
          <a:p>
            <a:r>
              <a:rPr lang="en-US" altLang="zh-CN"/>
              <a:t>                    </a:t>
            </a:r>
            <a:endParaRPr lang="en-US" altLang="zh-CN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210" y="2921635"/>
            <a:ext cx="791845" cy="198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5825" y="307975"/>
            <a:ext cx="7734935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Mutilmodal Mutiltask Model (M3T)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045" y="732790"/>
            <a:ext cx="3758565" cy="433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6853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2267</Words>
  <Application>WPS 演示</Application>
  <PresentationFormat>自定义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Gotham Rounded Book</vt:lpstr>
      <vt:lpstr>Segoe Print</vt:lpstr>
      <vt:lpstr>Geometria-Medium</vt:lpstr>
      <vt:lpstr>兰亭黑-简 中黑</vt:lpstr>
      <vt:lpstr>黑体</vt:lpstr>
      <vt:lpstr>Gotham Bold</vt:lpstr>
      <vt:lpstr>兰亭黑-简 纤黑</vt:lpstr>
      <vt:lpstr>Geometria-Italic</vt:lpstr>
      <vt:lpstr>方正兰亭细黑_GBK</vt:lpstr>
      <vt:lpstr>方正兰亭黑_GBK</vt:lpstr>
      <vt:lpstr>Geometria</vt:lpstr>
      <vt:lpstr>DejaVu Math TeX Gyre</vt:lpstr>
      <vt:lpstr>微软雅黑</vt:lpstr>
      <vt:lpstr>Arial Unicode MS</vt:lpstr>
      <vt:lpstr>Calibri Light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鸢</cp:lastModifiedBy>
  <cp:revision>264</cp:revision>
  <dcterms:created xsi:type="dcterms:W3CDTF">2017-10-31T12:19:00Z</dcterms:created>
  <dcterms:modified xsi:type="dcterms:W3CDTF">2021-10-18T13:35:39Z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2052-11.1.0.10938</vt:lpwstr>
  </property>
</Properties>
</file>