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311" r:id="rId2"/>
    <p:sldId id="340" r:id="rId3"/>
    <p:sldId id="324" r:id="rId4"/>
    <p:sldId id="341" r:id="rId5"/>
    <p:sldId id="348" r:id="rId6"/>
    <p:sldId id="344" r:id="rId7"/>
    <p:sldId id="343" r:id="rId8"/>
    <p:sldId id="345" r:id="rId9"/>
    <p:sldId id="346" r:id="rId10"/>
    <p:sldId id="349" r:id="rId11"/>
    <p:sldId id="350" r:id="rId12"/>
    <p:sldId id="351" r:id="rId13"/>
    <p:sldId id="347" r:id="rId14"/>
    <p:sldId id="352" r:id="rId15"/>
    <p:sldId id="353" r:id="rId16"/>
    <p:sldId id="356" r:id="rId17"/>
    <p:sldId id="354" r:id="rId18"/>
    <p:sldId id="355" r:id="rId19"/>
    <p:sldId id="357" r:id="rId20"/>
    <p:sldId id="358" r:id="rId21"/>
    <p:sldId id="322" r:id="rId22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8">
          <p15:clr>
            <a:srgbClr val="A4A3A4"/>
          </p15:clr>
        </p15:guide>
        <p15:guide id="3" orient="horz" pos="1542">
          <p15:clr>
            <a:srgbClr val="A4A3A4"/>
          </p15:clr>
        </p15:guide>
        <p15:guide id="4" pos="1474">
          <p15:clr>
            <a:srgbClr val="A4A3A4"/>
          </p15:clr>
        </p15:guide>
        <p15:guide id="5" orient="horz" pos="1452">
          <p15:clr>
            <a:srgbClr val="A4A3A4"/>
          </p15:clr>
        </p15:guide>
        <p15:guide id="6" orient="horz" pos="2494">
          <p15:clr>
            <a:srgbClr val="A4A3A4"/>
          </p15:clr>
        </p15:guide>
        <p15:guide id="7" pos="2650">
          <p15:clr>
            <a:srgbClr val="A4A3A4"/>
          </p15:clr>
        </p15:guide>
        <p15:guide id="8" orient="horz" pos="2066">
          <p15:clr>
            <a:srgbClr val="A4A3A4"/>
          </p15:clr>
        </p15:guide>
        <p15:guide id="9" orient="horz" pos="1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1"/>
    <p:restoredTop sz="81693" autoAdjust="0"/>
  </p:normalViewPr>
  <p:slideViewPr>
    <p:cSldViewPr snapToGrid="0" snapToObjects="1">
      <p:cViewPr varScale="1">
        <p:scale>
          <a:sx n="83" d="100"/>
          <a:sy n="83" d="100"/>
        </p:scale>
        <p:origin x="354" y="78"/>
      </p:cViewPr>
      <p:guideLst>
        <p:guide pos="5534"/>
        <p:guide orient="horz" pos="3038"/>
        <p:guide orient="horz" pos="1542"/>
        <p:guide pos="1474"/>
        <p:guide orient="horz" pos="1452"/>
        <p:guide orient="horz" pos="2494"/>
        <p:guide pos="2650"/>
        <p:guide orient="horz" pos="2066"/>
        <p:guide orient="horz" pos="18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A51E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一个用于</a:t>
            </a:r>
            <a:r>
              <a:rPr lang="en-US" altLang="zh-CN" sz="1200" dirty="0">
                <a:solidFill>
                  <a:srgbClr val="A51E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Few-shot</a:t>
            </a:r>
            <a:r>
              <a:rPr lang="zh-CN" altLang="en-US" sz="1200" dirty="0">
                <a:solidFill>
                  <a:srgbClr val="A51E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命名实体识别任务的数据集</a:t>
            </a:r>
            <a:endParaRPr lang="en-US" altLang="zh-CN" sz="1200" dirty="0">
              <a:solidFill>
                <a:srgbClr val="A51E3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03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有监督模式就是传统的监督学习训练并测试了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任务，数据集按照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的比例被随机划分成训练集、测试集和验证集，三个集合都包含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个实体类型。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少样本学习的核心在于从较少的样本中学习新的类型。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模式的数据集标签是按照粗粒度划分的，即，不同集合的数据含有不同粗粒度类型的实体。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People, MISC, Art, Product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类归为训练集，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Event, Building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类为验证集，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ORG, LOC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类归为测试集。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模式中，三个集合包含粗粒度类型相同但细粒度类型不同实体。大约比例为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833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本表是三类基准数据集的句子数量统计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92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本文使用了基础的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模型进行实验，结果表示即使是有监督模式，在拥有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个实体类型的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Fewnerd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数据集上完成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任务也较为困难。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886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在监督学习场景下，我们还评估了每一类的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分数以衡量不同类别的难度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同一个颜色的是一个大类，可以看到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这一类的结果是最简单的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273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在两类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few-shot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模式下训练并测试了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ProtoBERT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NNShot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StructShot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横向来说，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5way1-2shot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是最难的，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10way5-10shot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是最简单的，结果确实是这样的。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510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689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总体而言，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是按照粗粒度划分的，知识迁移的难度较高，所以结果较差。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317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总结，本文提出了一个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大规模的人工注释的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few-shot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NER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数据集，还以此为基础提出了三个命名实体识别的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benchmark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。</a:t>
            </a:r>
            <a:endParaRPr lang="en-US" altLang="zh-CN" sz="12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这是今年五月份的文章，在我查资料的时候就发现已经有不少人以此为基准来测试模型了，并且随着</a:t>
            </a:r>
            <a:r>
              <a:rPr lang="en-US" altLang="zh-CN" sz="12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fewshot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的发展，相信这个数据集将会成为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NER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的一个经典基准。</a:t>
            </a:r>
            <a:endParaRPr lang="en-US" altLang="zh-CN" sz="12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36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在少样本的场景下，样本按照批次组织成</a:t>
            </a:r>
            <a:r>
              <a:rPr lang="en-US" altLang="zh-CN" dirty="0" err="1"/>
              <a:t>nwaykshot</a:t>
            </a:r>
            <a:r>
              <a:rPr lang="zh-CN" altLang="en-US" dirty="0"/>
              <a:t>的数据。</a:t>
            </a:r>
            <a:endParaRPr lang="en-US" altLang="zh-CN" dirty="0"/>
          </a:p>
          <a:p>
            <a:r>
              <a:rPr lang="zh-CN" altLang="en-US" dirty="0"/>
              <a:t>每个批次被组织成两个集合 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support set / query set 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其中</a:t>
            </a:r>
            <a:r>
              <a:rPr lang="en-US" altLang="zh-CN" sz="12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supportset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用于学习 </a:t>
            </a:r>
            <a:r>
              <a:rPr lang="en-US" altLang="zh-CN" sz="12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queryset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用于预测</a:t>
            </a:r>
            <a:endParaRPr lang="en-US" altLang="zh-CN" sz="12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r>
              <a:rPr lang="zh-CN" altLang="en-US" sz="1200" dirty="0">
                <a:solidFill>
                  <a:srgbClr val="6C6E70"/>
                </a:solidFill>
                <a:ea typeface="兰亭黑-简 纤黑" charset="-122"/>
              </a:rPr>
              <a:t>具体来说就是在每一批的</a:t>
            </a:r>
            <a:r>
              <a:rPr lang="en-US" altLang="zh-CN" sz="1200" dirty="0">
                <a:solidFill>
                  <a:srgbClr val="6C6E70"/>
                </a:solidFill>
                <a:ea typeface="兰亭黑-简 纤黑" charset="-122"/>
              </a:rPr>
              <a:t>support set</a:t>
            </a:r>
            <a:r>
              <a:rPr lang="zh-CN" altLang="en-US" sz="1200" dirty="0">
                <a:solidFill>
                  <a:srgbClr val="6C6E70"/>
                </a:solidFill>
                <a:ea typeface="兰亭黑-简 纤黑" charset="-122"/>
              </a:rPr>
              <a:t>中含有</a:t>
            </a:r>
            <a:r>
              <a:rPr lang="en-US" altLang="zh-CN" sz="1200" dirty="0">
                <a:solidFill>
                  <a:srgbClr val="6C6E70"/>
                </a:solidFill>
                <a:ea typeface="兰亭黑-简 纤黑" charset="-122"/>
              </a:rPr>
              <a:t>N</a:t>
            </a:r>
            <a:r>
              <a:rPr lang="zh-CN" altLang="en-US" sz="1200" dirty="0">
                <a:solidFill>
                  <a:srgbClr val="6C6E70"/>
                </a:solidFill>
                <a:ea typeface="兰亭黑-简 纤黑" charset="-122"/>
              </a:rPr>
              <a:t>种类型的实体 每种类型有</a:t>
            </a:r>
            <a:r>
              <a:rPr lang="en-US" altLang="zh-CN" sz="1200" dirty="0">
                <a:solidFill>
                  <a:srgbClr val="6C6E70"/>
                </a:solidFill>
                <a:ea typeface="兰亭黑-简 纤黑" charset="-122"/>
              </a:rPr>
              <a:t>K</a:t>
            </a:r>
            <a:r>
              <a:rPr lang="zh-CN" altLang="en-US" sz="1200" dirty="0">
                <a:solidFill>
                  <a:srgbClr val="6C6E70"/>
                </a:solidFill>
                <a:ea typeface="兰亭黑-简 纤黑" charset="-122"/>
              </a:rPr>
              <a:t>个实体</a:t>
            </a:r>
            <a:endParaRPr lang="en-US" altLang="zh-CN" sz="1200" dirty="0">
              <a:solidFill>
                <a:srgbClr val="6C6E70"/>
              </a:solidFill>
              <a:ea typeface="兰亭黑-简 纤黑" charset="-122"/>
            </a:endParaRPr>
          </a:p>
          <a:p>
            <a:r>
              <a:rPr lang="zh-CN" altLang="en-US" sz="1200" dirty="0">
                <a:solidFill>
                  <a:srgbClr val="6C6E70"/>
                </a:solidFill>
                <a:ea typeface="兰亭黑-简 纤黑" charset="-122"/>
              </a:rPr>
              <a:t>二</a:t>
            </a:r>
            <a:r>
              <a:rPr lang="en-US" altLang="zh-CN" sz="1200" dirty="0" err="1">
                <a:solidFill>
                  <a:srgbClr val="6C6E70"/>
                </a:solidFill>
                <a:ea typeface="兰亭黑-简 纤黑" charset="-122"/>
              </a:rPr>
              <a:t>queryset</a:t>
            </a:r>
            <a:r>
              <a:rPr lang="zh-CN" altLang="en-US" sz="1200" dirty="0">
                <a:solidFill>
                  <a:srgbClr val="6C6E70"/>
                </a:solidFill>
                <a:ea typeface="兰亭黑-简 纤黑" charset="-122"/>
              </a:rPr>
              <a:t>含有与</a:t>
            </a:r>
            <a:r>
              <a:rPr lang="en-US" altLang="zh-CN" sz="1200" dirty="0" err="1">
                <a:solidFill>
                  <a:srgbClr val="6C6E70"/>
                </a:solidFill>
                <a:ea typeface="兰亭黑-简 纤黑" charset="-122"/>
              </a:rPr>
              <a:t>supportset</a:t>
            </a:r>
            <a:r>
              <a:rPr lang="zh-CN" altLang="en-US" sz="1200" dirty="0">
                <a:solidFill>
                  <a:srgbClr val="6C6E70"/>
                </a:solidFill>
                <a:ea typeface="兰亭黑-简 纤黑" charset="-122"/>
              </a:rPr>
              <a:t>同类型的实体 模型通过对</a:t>
            </a:r>
            <a:r>
              <a:rPr lang="en-US" altLang="zh-CN" sz="1200" dirty="0" err="1">
                <a:solidFill>
                  <a:srgbClr val="6C6E70"/>
                </a:solidFill>
                <a:ea typeface="兰亭黑-简 纤黑" charset="-122"/>
              </a:rPr>
              <a:t>supportset</a:t>
            </a:r>
            <a:r>
              <a:rPr lang="zh-CN" altLang="en-US" sz="1200" dirty="0">
                <a:solidFill>
                  <a:srgbClr val="6C6E70"/>
                </a:solidFill>
                <a:ea typeface="兰亭黑-简 纤黑" charset="-122"/>
              </a:rPr>
              <a:t>的学习来预测</a:t>
            </a:r>
            <a:r>
              <a:rPr lang="en-US" altLang="zh-CN" sz="1200" dirty="0" err="1">
                <a:solidFill>
                  <a:srgbClr val="6C6E70"/>
                </a:solidFill>
                <a:ea typeface="兰亭黑-简 纤黑" charset="-122"/>
              </a:rPr>
              <a:t>queryset</a:t>
            </a:r>
            <a:r>
              <a:rPr lang="zh-CN" altLang="en-US" sz="1200" dirty="0">
                <a:solidFill>
                  <a:srgbClr val="6C6E70"/>
                </a:solidFill>
                <a:ea typeface="兰亭黑-简 纤黑" charset="-122"/>
              </a:rPr>
              <a:t>的标签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85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是一个跟语境强相关的任务，采样通常在句子层面进行。又由于一句话中可能含有多个类型的多个实体，一般很难通过句子级别的采样严格满足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N-way-K-shot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的场景设定。因此，我们设计了基于贪心策略的更为宽松的采样方法。该采样方法能够将每个实体类型的数量限制在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K~2K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之间，即每次随机抽样一句话加入集合，计算当前集合中的实体类型数量和每个实体类型的实例数量，若它们超过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，则舍弃这句话；否则，将这句话加入集合中，直到满足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个实体类型，每个类型至少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个实体为止。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515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 03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Tjong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Kim Sang,2002)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被认为是最流行的数据集之一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这些数据集形成了一个序列标记任务，其中大部分包含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4-18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个实体类型。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OntoNotes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5.0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Weischedel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由于其高质量和大小，被认为是目前应用最广泛的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27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首先“少样本命名实体识别”任务具有实际应用价值，也充满挑战性。但是目前鲜有专门针对该任务的基准数据，之前的大多数研究都是通过重新组织现有的有监督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数据集，这些策略通常旨在通过少量的例子来识别粗粒度的实体类型，很难满足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N-way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并且在实践中，大多数实体类型都是细粒度的。且“少样本命名实体识别”任务并没有一个基准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来精准的比较大家的成果。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46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实体类型的多样性使得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 - nerd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包含丰富的上下文特性，并以更细的粒度对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 - shot NER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进行更好的评估。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我们的数据集能够提供足够多的不同实体类型之间的关联信息，以进行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fewshot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08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Few-NERD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的实体类型是基于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个实体标签类型。我们首先将这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个标签组织成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个大类，然后删掉了在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中出现频率较低的类型。最后，为了标注的可行性，我们进行了预标注，将一些通过上下文难以区分的类型进行了合并，比如我们将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Country, Province/State, City, Restrict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这几类合并为一类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。最终我们确定了含有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个大类，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个小类的标签模式。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53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72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热图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23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5152" y="1490020"/>
            <a:ext cx="8013059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A51E36"/>
                </a:solidFill>
                <a:latin typeface="Geometria-Medium" panose="020B0603020204020204" charset="0"/>
              </a:rPr>
              <a:t>FEW-NERD:</a:t>
            </a: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A51E36"/>
                </a:solidFill>
                <a:latin typeface="Geometria-Medium" panose="020B0603020204020204" charset="0"/>
              </a:rPr>
              <a:t> A Few-shot Named Entity Recognition Dataset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2E53E2D-737B-45E1-B578-05ECE086752D}"/>
              </a:ext>
            </a:extLst>
          </p:cNvPr>
          <p:cNvSpPr txBox="1"/>
          <p:nvPr/>
        </p:nvSpPr>
        <p:spPr>
          <a:xfrm>
            <a:off x="954921" y="3094880"/>
            <a:ext cx="7233519" cy="300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Ning Ding, </a:t>
            </a:r>
            <a:r>
              <a:rPr lang="en-US" altLang="zh-CN" dirty="0" err="1"/>
              <a:t>Guangwei</a:t>
            </a:r>
            <a:r>
              <a:rPr lang="en-US" altLang="zh-CN" dirty="0"/>
              <a:t> Xu, </a:t>
            </a:r>
            <a:r>
              <a:rPr lang="en-US" altLang="zh-CN" dirty="0" err="1"/>
              <a:t>Yulin</a:t>
            </a:r>
            <a:r>
              <a:rPr lang="en-US" altLang="zh-CN" dirty="0"/>
              <a:t> Chen, </a:t>
            </a:r>
            <a:r>
              <a:rPr lang="en-US" altLang="zh-CN" dirty="0" err="1"/>
              <a:t>Xiaobin</a:t>
            </a:r>
            <a:r>
              <a:rPr lang="en-US" altLang="zh-CN" dirty="0"/>
              <a:t> Wang, Xu Han, </a:t>
            </a:r>
            <a:r>
              <a:rPr lang="en-US" altLang="zh-CN" dirty="0" err="1"/>
              <a:t>Pengjun</a:t>
            </a:r>
            <a:r>
              <a:rPr lang="en-US" altLang="zh-CN" dirty="0"/>
              <a:t> </a:t>
            </a:r>
            <a:r>
              <a:rPr lang="en-US" altLang="zh-CN" dirty="0" err="1"/>
              <a:t>Xie</a:t>
            </a:r>
            <a:r>
              <a:rPr lang="en-US" altLang="zh-CN" dirty="0"/>
              <a:t>, Hai-Tao Zheng, </a:t>
            </a:r>
            <a:r>
              <a:rPr lang="en-US" altLang="zh-CN" dirty="0" err="1"/>
              <a:t>Zhiyuan</a:t>
            </a:r>
            <a:r>
              <a:rPr lang="en-US" altLang="zh-CN" dirty="0"/>
              <a:t> Liu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8DF1D8-9993-44CC-8985-6481C398915C}"/>
              </a:ext>
            </a:extLst>
          </p:cNvPr>
          <p:cNvSpPr txBox="1"/>
          <p:nvPr/>
        </p:nvSpPr>
        <p:spPr>
          <a:xfrm>
            <a:off x="3685855" y="3764255"/>
            <a:ext cx="189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6C6E70"/>
                </a:solidFill>
                <a:ea typeface="兰亭黑-简 纤黑" charset="-122"/>
              </a:rPr>
              <a:t>汇报人：吴欣雅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研究内容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数据收集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4" y="1617895"/>
            <a:ext cx="4620901" cy="320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   </a:t>
            </a:r>
            <a:r>
              <a:rPr lang="en-US" altLang="zh-CN" sz="2400" b="1" dirty="0">
                <a:solidFill>
                  <a:srgbClr val="A51E36"/>
                </a:solidFill>
                <a:latin typeface="兰亭黑-简 纤黑" charset="-122"/>
                <a:ea typeface="兰亭黑-简 纤黑" charset="-122"/>
              </a:rPr>
              <a:t>FIGER</a:t>
            </a:r>
            <a:r>
              <a:rPr lang="zh-CN" altLang="en-US" sz="2400" b="1" dirty="0">
                <a:solidFill>
                  <a:srgbClr val="A51E36"/>
                </a:solidFill>
                <a:latin typeface="兰亭黑-简 纤黑" charset="-122"/>
                <a:ea typeface="兰亭黑-简 纤黑" charset="-122"/>
              </a:rPr>
              <a:t>（细粒度数据集）</a:t>
            </a:r>
            <a:endParaRPr lang="en-US" altLang="zh-CN" sz="2400" b="1" dirty="0">
              <a:solidFill>
                <a:srgbClr val="A51E36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6C6E70"/>
                </a:solidFill>
                <a:ea typeface="兰亭黑-简 纤黑" charset="-122"/>
              </a:rPr>
              <a:t>112</a:t>
            </a:r>
            <a:r>
              <a:rPr lang="zh-CN" altLang="en-US" sz="2000" dirty="0">
                <a:solidFill>
                  <a:srgbClr val="6C6E70"/>
                </a:solidFill>
                <a:ea typeface="兰亭黑-简 纤黑" charset="-122"/>
              </a:rPr>
              <a:t>标签</a:t>
            </a:r>
            <a:endParaRPr lang="en-US" altLang="zh-CN" sz="2000" dirty="0">
              <a:solidFill>
                <a:srgbClr val="6C6E70"/>
              </a:solidFill>
              <a:ea typeface="兰亭黑-简 纤黑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6C6E70"/>
                </a:solidFill>
                <a:ea typeface="兰亭黑-简 纤黑" charset="-122"/>
              </a:rPr>
              <a:t>出现频率较低的类型</a:t>
            </a:r>
            <a:endParaRPr lang="en-US" altLang="zh-CN" sz="2000" dirty="0">
              <a:solidFill>
                <a:srgbClr val="6C6E70"/>
              </a:solidFill>
              <a:ea typeface="兰亭黑-简 纤黑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6C6E70"/>
                </a:solidFill>
                <a:ea typeface="兰亭黑-简 纤黑" charset="-122"/>
              </a:rPr>
              <a:t>Country/Province</a:t>
            </a:r>
            <a:r>
              <a:rPr lang="zh-CN" altLang="en-US" sz="2000" dirty="0">
                <a:solidFill>
                  <a:srgbClr val="6C6E70"/>
                </a:solidFill>
                <a:ea typeface="兰亭黑-简 纤黑" charset="-122"/>
              </a:rPr>
              <a:t>等</a:t>
            </a:r>
            <a:endParaRPr lang="en-US" altLang="zh-CN" sz="2000" dirty="0">
              <a:solidFill>
                <a:srgbClr val="6C6E70"/>
              </a:solidFill>
              <a:ea typeface="兰亭黑-简 纤黑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6C6E70"/>
                </a:solidFill>
                <a:ea typeface="兰亭黑-简 纤黑" charset="-122"/>
              </a:rPr>
              <a:t>实体数量不均匀</a:t>
            </a:r>
            <a:endParaRPr lang="en-US" altLang="zh-CN" sz="2000" dirty="0">
              <a:solidFill>
                <a:srgbClr val="6C6E70"/>
              </a:solidFill>
              <a:ea typeface="兰亭黑-简 纤黑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12713A-1FF1-48CE-9967-EC4BE5FD7513}"/>
              </a:ext>
            </a:extLst>
          </p:cNvPr>
          <p:cNvSpPr txBox="1"/>
          <p:nvPr/>
        </p:nvSpPr>
        <p:spPr>
          <a:xfrm>
            <a:off x="5399215" y="1605499"/>
            <a:ext cx="3663761" cy="3205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   </a:t>
            </a:r>
            <a:r>
              <a:rPr lang="en-US" altLang="zh-CN" sz="2400" b="1" dirty="0">
                <a:solidFill>
                  <a:srgbClr val="A51E36"/>
                </a:solidFill>
                <a:latin typeface="兰亭黑-简 纤黑" charset="-122"/>
                <a:ea typeface="兰亭黑-简 纤黑" charset="-122"/>
              </a:rPr>
              <a:t>Few-Nerd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6C6E70"/>
                </a:solidFill>
                <a:ea typeface="兰亭黑-简 纤黑" charset="-122"/>
              </a:rPr>
              <a:t>8</a:t>
            </a:r>
            <a:r>
              <a:rPr lang="zh-CN" altLang="en-US" sz="2000" dirty="0">
                <a:solidFill>
                  <a:srgbClr val="6C6E70"/>
                </a:solidFill>
                <a:ea typeface="兰亭黑-简 纤黑" charset="-122"/>
              </a:rPr>
              <a:t>大类，</a:t>
            </a:r>
            <a:r>
              <a:rPr lang="en-US" altLang="zh-CN" sz="2000" dirty="0">
                <a:solidFill>
                  <a:srgbClr val="6C6E70"/>
                </a:solidFill>
                <a:ea typeface="兰亭黑-简 纤黑" charset="-122"/>
              </a:rPr>
              <a:t>66</a:t>
            </a:r>
            <a:r>
              <a:rPr lang="zh-CN" altLang="en-US" sz="2000" dirty="0">
                <a:solidFill>
                  <a:srgbClr val="6C6E70"/>
                </a:solidFill>
                <a:ea typeface="兰亭黑-简 纤黑" charset="-122"/>
              </a:rPr>
              <a:t>小类</a:t>
            </a:r>
            <a:endParaRPr lang="en-US" altLang="zh-CN" sz="2000" dirty="0">
              <a:solidFill>
                <a:srgbClr val="6C6E70"/>
              </a:solidFill>
              <a:ea typeface="兰亭黑-简 纤黑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6C6E70"/>
                </a:solidFill>
                <a:ea typeface="兰亭黑-简 纤黑" charset="-122"/>
              </a:rPr>
              <a:t>删掉</a:t>
            </a:r>
            <a:endParaRPr lang="en-US" altLang="zh-CN" sz="2000" dirty="0">
              <a:solidFill>
                <a:srgbClr val="6C6E70"/>
              </a:solidFill>
              <a:ea typeface="兰亭黑-简 纤黑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6C6E70"/>
                </a:solidFill>
                <a:ea typeface="兰亭黑-简 纤黑" charset="-122"/>
              </a:rPr>
              <a:t>合并为一类</a:t>
            </a:r>
            <a:r>
              <a:rPr lang="en-US" altLang="zh-CN" sz="2000" dirty="0">
                <a:solidFill>
                  <a:srgbClr val="6C6E70"/>
                </a:solidFill>
                <a:ea typeface="兰亭黑-简 纤黑" charset="-122"/>
              </a:rPr>
              <a:t>GPE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6C6E70"/>
                </a:solidFill>
                <a:ea typeface="兰亭黑-简 纤黑" charset="-122"/>
              </a:rPr>
              <a:t>收集实体词典进行人工标注</a:t>
            </a:r>
            <a:endParaRPr lang="en-US" altLang="zh-CN" sz="2000" dirty="0">
              <a:solidFill>
                <a:srgbClr val="6C6E70"/>
              </a:solidFill>
              <a:ea typeface="兰亭黑-简 纤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08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研究内容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横向对比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2A6F230-0522-4309-A629-2A18DCBAF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47" y="2017956"/>
            <a:ext cx="8761905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研究内容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知识迁移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8DDA2B-EFBF-4B96-B195-D98C2AF62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72358"/>
            <a:ext cx="4444678" cy="42549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BDA749-00AE-4150-AFFD-3BE021467FDF}"/>
              </a:ext>
            </a:extLst>
          </p:cNvPr>
          <p:cNvSpPr txBox="1"/>
          <p:nvPr/>
        </p:nvSpPr>
        <p:spPr>
          <a:xfrm>
            <a:off x="640188" y="1617895"/>
            <a:ext cx="3810673" cy="2466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>
                <a:solidFill>
                  <a:srgbClr val="6C6E70"/>
                </a:solidFill>
                <a:ea typeface="兰亭黑-简 纤黑" charset="-122"/>
              </a:rPr>
              <a:t>使用点乘计算不同类别之间的上下文相似度</a:t>
            </a:r>
            <a:endParaRPr lang="en-US" altLang="zh-CN" sz="2000" dirty="0">
              <a:solidFill>
                <a:srgbClr val="6C6E70"/>
              </a:solidFill>
              <a:ea typeface="兰亭黑-简 纤黑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000" dirty="0">
                <a:solidFill>
                  <a:srgbClr val="6C6E70"/>
                </a:solidFill>
                <a:ea typeface="兰亭黑-简 纤黑" charset="-122"/>
              </a:rPr>
              <a:t>大类内的实体拥有较高关联度</a:t>
            </a:r>
            <a:endParaRPr lang="en-US" altLang="zh-CN" sz="2000" dirty="0">
              <a:solidFill>
                <a:srgbClr val="6C6E70"/>
              </a:solidFill>
              <a:ea typeface="兰亭黑-简 纤黑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000" dirty="0">
                <a:solidFill>
                  <a:srgbClr val="6C6E70"/>
                </a:solidFill>
                <a:ea typeface="兰亭黑-简 纤黑" charset="-122"/>
              </a:rPr>
              <a:t>跨大类的知识迁移更具有挑战性</a:t>
            </a:r>
            <a:endParaRPr lang="en-US" altLang="zh-CN" sz="2000" dirty="0">
              <a:solidFill>
                <a:srgbClr val="6C6E70"/>
              </a:solidFill>
              <a:ea typeface="兰亭黑-简 纤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45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研究内容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创新点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17895"/>
            <a:ext cx="7149804" cy="25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基于</a:t>
            </a:r>
            <a:r>
              <a:rPr lang="en-US" altLang="zh-CN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Few-Nerd</a:t>
            </a:r>
            <a:r>
              <a:rPr lang="zh-CN" altLang="en-US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</a:t>
            </a:r>
            <a:r>
              <a:rPr lang="en-US" altLang="zh-CN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benchmark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FEW-NERD (SUP)          </a:t>
            </a: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标准监督任务</a:t>
            </a:r>
            <a:endParaRPr lang="en-US" altLang="zh-CN" sz="2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FEW-NERD (INTRA)      few-shot</a:t>
            </a: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任务</a:t>
            </a:r>
            <a:endParaRPr lang="en-US" altLang="zh-CN" sz="2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FEW-NERD (INTER)       few-shot</a:t>
            </a: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任务</a:t>
            </a:r>
            <a:endParaRPr lang="en-US" altLang="zh-CN" sz="2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0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研究内容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创新点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B20255A-9B73-428C-9E5F-7005B156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61" y="2017956"/>
            <a:ext cx="7553678" cy="218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6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实验结果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——FEW-NERD (SUP)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76AA047-D24B-4D92-AAC3-A6DF0E74C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39" y="2017956"/>
            <a:ext cx="7058358" cy="21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9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实验结果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——FEW-NERD (SUP)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C85760-5495-4748-8127-E0FF77DA5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4746"/>
            <a:ext cx="9144000" cy="32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87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实验结果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——FEW-NERD (INTRA)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137CB9-4B8A-426C-A970-A294E0F7B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0" y="2219245"/>
            <a:ext cx="8796759" cy="19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5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实验结果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——FEW-NERD (INTER)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D4E8CFC-217D-4AC6-9366-B93F27583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0" y="2219242"/>
            <a:ext cx="8796759" cy="19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实验结果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——FEW-NERD (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少样本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)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D4E8CFC-217D-4AC6-9366-B93F27583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0" y="3377637"/>
            <a:ext cx="8796759" cy="16930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1CE12A-D02B-45BE-965F-776E479EE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20" y="1684636"/>
            <a:ext cx="8796759" cy="169300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A77B59E-2D37-4C6C-85F8-B5BA028A5641}"/>
              </a:ext>
            </a:extLst>
          </p:cNvPr>
          <p:cNvSpPr/>
          <p:nvPr/>
        </p:nvSpPr>
        <p:spPr>
          <a:xfrm>
            <a:off x="775504" y="2395959"/>
            <a:ext cx="613458" cy="2164466"/>
          </a:xfrm>
          <a:prstGeom prst="rect">
            <a:avLst/>
          </a:prstGeom>
          <a:noFill/>
          <a:ln>
            <a:solidFill>
              <a:srgbClr val="A51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0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595636-5DD8-4016-8D84-A1595D485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8258CB-9EC6-4401-A330-E6E63E897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69" y="246884"/>
            <a:ext cx="5162261" cy="48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74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595636-5DD8-4016-8D84-A1595D485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8258CB-9EC6-4401-A330-E6E63E897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869" y="246884"/>
            <a:ext cx="5162261" cy="48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9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研究背景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背景知识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17895"/>
            <a:ext cx="7149804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NER</a:t>
            </a:r>
            <a:r>
              <a:rPr lang="zh-CN" altLang="en-US" sz="20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：</a:t>
            </a:r>
            <a:r>
              <a:rPr lang="en-US" altLang="zh-CN" sz="20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named entity recognition </a:t>
            </a:r>
            <a:r>
              <a:rPr lang="zh-CN" altLang="en-US" sz="20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命名实体识别</a:t>
            </a:r>
            <a:endParaRPr lang="en-US" altLang="zh-CN" sz="2000" b="1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识别文本中具有特定意义的实体，主要包括人名、地名、机构名、专有名词等</a:t>
            </a:r>
            <a:endParaRPr lang="en-US" altLang="zh-CN" sz="2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71BA47-EC3F-450A-B6C0-2AF83986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01" y="3038408"/>
            <a:ext cx="5883597" cy="20281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研究背景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背景知识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17895"/>
            <a:ext cx="7149804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few-shot NER</a:t>
            </a:r>
            <a:r>
              <a:rPr lang="zh-CN" altLang="en-US" sz="20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：少样本命名实体识别</a:t>
            </a:r>
            <a:endParaRPr lang="en-US" altLang="zh-CN" sz="2000" b="1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机器学习模型在学习了一定类别的大量数据后，对于新的类别，只需要少量的样本就能快速学习。</a:t>
            </a:r>
            <a:endParaRPr lang="en-US" altLang="zh-CN" sz="2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379CCBB-4FF8-4AB5-8A3B-118580CB6F0C}"/>
              </a:ext>
            </a:extLst>
          </p:cNvPr>
          <p:cNvSpPr txBox="1"/>
          <p:nvPr/>
        </p:nvSpPr>
        <p:spPr>
          <a:xfrm>
            <a:off x="1047139" y="3260137"/>
            <a:ext cx="714980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N-way K-shot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每个批次中两个集合 </a:t>
            </a:r>
            <a:r>
              <a:rPr lang="en-US" altLang="zh-CN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support set / query set</a:t>
            </a:r>
          </a:p>
        </p:txBody>
      </p:sp>
    </p:spTree>
    <p:extLst>
      <p:ext uri="{BB962C8B-B14F-4D97-AF65-F5344CB8AC3E}">
        <p14:creationId xmlns:p14="http://schemas.microsoft.com/office/powerpoint/2010/main" val="161226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研究背景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背景知识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17895"/>
            <a:ext cx="71498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few-shot NER</a:t>
            </a:r>
            <a:r>
              <a:rPr lang="zh-CN" altLang="en-US" sz="20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采样策略</a:t>
            </a:r>
            <a:endParaRPr lang="en-US" altLang="zh-CN" sz="2000" b="1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A01545A-2F82-4339-A1F8-B6ADAE38D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814" y="426164"/>
            <a:ext cx="3774766" cy="46211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ADA325-F18F-4CF7-B8BD-2DAB054ABCB5}"/>
              </a:ext>
            </a:extLst>
          </p:cNvPr>
          <p:cNvSpPr txBox="1"/>
          <p:nvPr/>
        </p:nvSpPr>
        <p:spPr>
          <a:xfrm>
            <a:off x="1047139" y="2203831"/>
            <a:ext cx="714980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贪心算法</a:t>
            </a:r>
            <a:endParaRPr lang="en-US" altLang="zh-CN" sz="2000" b="1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满足每一类中</a:t>
            </a:r>
            <a:r>
              <a:rPr lang="en-US" altLang="zh-CN" sz="20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K~2K</a:t>
            </a:r>
            <a:r>
              <a:rPr lang="zh-CN" altLang="en-US" sz="20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个实体</a:t>
            </a:r>
            <a:endParaRPr lang="en-US" altLang="zh-CN" sz="2000" b="1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BB2DB1-806E-4857-AD67-8A1C829A508A}"/>
              </a:ext>
            </a:extLst>
          </p:cNvPr>
          <p:cNvSpPr/>
          <p:nvPr/>
        </p:nvSpPr>
        <p:spPr>
          <a:xfrm>
            <a:off x="5289630" y="3251433"/>
            <a:ext cx="2673752" cy="225056"/>
          </a:xfrm>
          <a:prstGeom prst="rect">
            <a:avLst/>
          </a:prstGeom>
          <a:noFill/>
          <a:ln>
            <a:solidFill>
              <a:srgbClr val="A51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研究背景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最新进展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0025" y="1675812"/>
            <a:ext cx="152861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OntoNotes</a:t>
            </a:r>
            <a:endParaRPr lang="en-US" altLang="zh-CN" sz="2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5B07CB1-B0FC-4B62-A323-F1903EF74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07" y="2531659"/>
            <a:ext cx="2542857" cy="1952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5C8CFA-4EAF-4ECD-879B-FCAB60D22756}"/>
              </a:ext>
            </a:extLst>
          </p:cNvPr>
          <p:cNvSpPr txBox="1"/>
          <p:nvPr/>
        </p:nvSpPr>
        <p:spPr>
          <a:xfrm>
            <a:off x="3807690" y="1669969"/>
            <a:ext cx="152861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CoNLL03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AE06DB-10BB-4E48-8D2F-23C10E661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764" y="2557069"/>
            <a:ext cx="3188882" cy="8399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D76A0A-276F-4557-988B-3F80B3148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5764" y="3529515"/>
            <a:ext cx="3188882" cy="9507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C21403-37D5-4CB2-AB8B-45192F74B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8787" y="2527915"/>
            <a:ext cx="3038764" cy="195238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F85F03-B396-4ADB-A8D4-D30B1D4F1BDB}"/>
              </a:ext>
            </a:extLst>
          </p:cNvPr>
          <p:cNvSpPr txBox="1"/>
          <p:nvPr/>
        </p:nvSpPr>
        <p:spPr>
          <a:xfrm>
            <a:off x="6743859" y="1675668"/>
            <a:ext cx="152861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WNUT17</a:t>
            </a:r>
          </a:p>
        </p:txBody>
      </p:sp>
    </p:spTree>
    <p:extLst>
      <p:ext uri="{BB962C8B-B14F-4D97-AF65-F5344CB8AC3E}">
        <p14:creationId xmlns:p14="http://schemas.microsoft.com/office/powerpoint/2010/main" val="204321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研究背景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解决的问题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17895"/>
            <a:ext cx="7149804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few-shot NER——</a:t>
            </a:r>
            <a:r>
              <a:rPr lang="zh-CN" altLang="en-US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应用范围很广</a:t>
            </a:r>
            <a:endParaRPr lang="en-US" altLang="zh-CN" sz="2400" b="1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现存数据集</a:t>
            </a:r>
            <a:r>
              <a:rPr lang="en-US" altLang="zh-CN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——</a:t>
            </a:r>
            <a:r>
              <a:rPr lang="zh-CN" altLang="en-US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粗粒度较多，但需要细粒度</a:t>
            </a:r>
            <a:endParaRPr lang="en-US" altLang="zh-CN" sz="2400" b="1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                       </a:t>
            </a:r>
            <a:r>
              <a:rPr lang="zh-CN" altLang="en-US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没有标准</a:t>
            </a:r>
            <a:r>
              <a:rPr lang="en-US" altLang="zh-CN" sz="2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benchmark</a:t>
            </a:r>
          </a:p>
          <a:p>
            <a:pPr algn="just">
              <a:lnSpc>
                <a:spcPct val="200000"/>
              </a:lnSpc>
            </a:pPr>
            <a:endParaRPr lang="en-US" altLang="zh-CN" sz="2400" b="1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7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32278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研究内容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创新点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17895"/>
            <a:ext cx="7149804" cy="25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b="1" dirty="0">
                <a:solidFill>
                  <a:srgbClr val="A51E36"/>
                </a:solidFill>
                <a:latin typeface="兰亭黑-简 纤黑" charset="-122"/>
                <a:ea typeface="兰亭黑-简 纤黑" charset="-122"/>
              </a:rPr>
              <a:t>Few-Nerd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A51E36"/>
                </a:solidFill>
                <a:ea typeface="兰亭黑-简 纤黑" charset="-122"/>
              </a:rPr>
              <a:t>大</a:t>
            </a:r>
            <a:r>
              <a:rPr lang="zh-CN" altLang="en-US" sz="2000" dirty="0">
                <a:solidFill>
                  <a:srgbClr val="A51E36"/>
                </a:solidFill>
                <a:latin typeface="兰亭黑-简 纤黑" charset="-122"/>
                <a:ea typeface="兰亭黑-简 纤黑" charset="-122"/>
              </a:rPr>
              <a:t>规模的人工注释的</a:t>
            </a:r>
            <a:r>
              <a:rPr lang="en-US" altLang="zh-CN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few-shot</a:t>
            </a: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</a:t>
            </a:r>
            <a:r>
              <a:rPr lang="en-US" altLang="zh-CN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NER</a:t>
            </a: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数据集</a:t>
            </a:r>
            <a:endParaRPr lang="en-US" altLang="zh-CN" sz="2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维基百科文章中提取的</a:t>
            </a:r>
            <a:r>
              <a:rPr lang="en-US" altLang="zh-CN" sz="2000" dirty="0">
                <a:solidFill>
                  <a:srgbClr val="A51E36"/>
                </a:solidFill>
                <a:latin typeface="兰亭黑-简 纤黑" charset="-122"/>
                <a:ea typeface="兰亭黑-简 纤黑" charset="-122"/>
              </a:rPr>
              <a:t>188.2</a:t>
            </a:r>
            <a:r>
              <a:rPr lang="zh-CN" altLang="en-US" sz="2000" dirty="0">
                <a:solidFill>
                  <a:srgbClr val="A51E36"/>
                </a:solidFill>
                <a:latin typeface="兰亭黑-简 纤黑" charset="-122"/>
                <a:ea typeface="兰亭黑-简 纤黑" charset="-122"/>
              </a:rPr>
              <a:t>万个句子和</a:t>
            </a:r>
            <a:r>
              <a:rPr lang="en-US" altLang="zh-CN" sz="2000" dirty="0">
                <a:solidFill>
                  <a:srgbClr val="A51E36"/>
                </a:solidFill>
                <a:latin typeface="兰亭黑-简 纤黑" charset="-122"/>
                <a:ea typeface="兰亭黑-简 纤黑" charset="-122"/>
              </a:rPr>
              <a:t>491.7</a:t>
            </a:r>
            <a:r>
              <a:rPr lang="zh-CN" altLang="en-US" sz="2000" dirty="0">
                <a:solidFill>
                  <a:srgbClr val="A51E36"/>
                </a:solidFill>
                <a:latin typeface="兰亭黑-简 纤黑" charset="-122"/>
                <a:ea typeface="兰亭黑-简 纤黑" charset="-122"/>
              </a:rPr>
              <a:t>万个实体</a:t>
            </a:r>
            <a:endParaRPr lang="en-US" altLang="zh-CN" sz="2000" dirty="0">
              <a:solidFill>
                <a:srgbClr val="A51E36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A51E36"/>
                </a:solidFill>
                <a:latin typeface="兰亭黑-简 纤黑" charset="-122"/>
                <a:ea typeface="兰亭黑-简 纤黑" charset="-122"/>
              </a:rPr>
              <a:t>8</a:t>
            </a: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个粗粒度实体类型和</a:t>
            </a:r>
            <a:r>
              <a:rPr lang="en-US" altLang="zh-CN" sz="2000" b="1" dirty="0">
                <a:solidFill>
                  <a:srgbClr val="A51E36"/>
                </a:solidFill>
                <a:latin typeface="兰亭黑-简 纤黑" charset="-122"/>
                <a:ea typeface="兰亭黑-简 纤黑" charset="-122"/>
              </a:rPr>
              <a:t>66</a:t>
            </a: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个细粒度实体类型的注释模式</a:t>
            </a:r>
            <a:endParaRPr lang="en-US" altLang="zh-CN" sz="2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9C79D-0FC2-4D93-BCF0-79DA2791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595636-5DD8-4016-8D84-A1595D485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" y="218309"/>
            <a:ext cx="1406523" cy="4540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8258CB-9EC6-4401-A330-E6E63E897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69" y="246884"/>
            <a:ext cx="5162261" cy="48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5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1333</Words>
  <Application>Microsoft Office PowerPoint</Application>
  <PresentationFormat>自定义</PresentationFormat>
  <Paragraphs>101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Geometria</vt:lpstr>
      <vt:lpstr>Geometria-Medium</vt:lpstr>
      <vt:lpstr>Gotham Bold</vt:lpstr>
      <vt:lpstr>等线</vt:lpstr>
      <vt:lpstr>等线</vt:lpstr>
      <vt:lpstr>兰亭黑-简 纤黑</vt:lpstr>
      <vt:lpstr>兰亭黑-简 中黑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11699</cp:lastModifiedBy>
  <cp:revision>261</cp:revision>
  <dcterms:created xsi:type="dcterms:W3CDTF">2017-10-31T12:19:00Z</dcterms:created>
  <dcterms:modified xsi:type="dcterms:W3CDTF">2021-10-19T11:17:19Z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A700879580934903AB2343112B353AA0</vt:lpwstr>
  </property>
  <property fmtid="{D5CDD505-2E9C-101B-9397-08002B2CF9AE}" pid="3" name="KSOProductBuildVer">
    <vt:lpwstr>2052-11.1.0.10700</vt:lpwstr>
  </property>
</Properties>
</file>