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70" r:id="rId6"/>
    <p:sldId id="261" r:id="rId7"/>
    <p:sldId id="262" r:id="rId8"/>
    <p:sldId id="269" r:id="rId9"/>
    <p:sldId id="263" r:id="rId10"/>
    <p:sldId id="266" r:id="rId11"/>
    <p:sldId id="265" r:id="rId12"/>
    <p:sldId id="26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ACC"/>
    <a:srgbClr val="10A050"/>
    <a:srgbClr val="FF7D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9"/>
    <p:restoredTop sz="87669"/>
  </p:normalViewPr>
  <p:slideViewPr>
    <p:cSldViewPr snapToGrid="0" snapToObjects="1">
      <p:cViewPr varScale="1">
        <p:scale>
          <a:sx n="132" d="100"/>
          <a:sy n="132" d="100"/>
        </p:scale>
        <p:origin x="7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DAC04-987E-3F4E-AE2D-25003EE07DF9}" type="datetimeFigureOut">
              <a:rPr kumimoji="1" lang="zh-CN" altLang="en-US" smtClean="0"/>
              <a:t>2020/11/26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73262-F601-9340-8BBF-95A78AE99229}" type="slidenum">
              <a:rPr kumimoji="1" lang="zh-CN" altLang="en-US" smtClean="0"/>
              <a:t>‹#›</a:t>
            </a:fld>
            <a:endParaRPr kumimoji="1" lang="zh-CN" altLang="en-US"/>
          </a:p>
        </p:txBody>
      </p:sp>
    </p:spTree>
    <p:extLst>
      <p:ext uri="{BB962C8B-B14F-4D97-AF65-F5344CB8AC3E}">
        <p14:creationId xmlns:p14="http://schemas.microsoft.com/office/powerpoint/2010/main" val="46994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0173262-F601-9340-8BBF-95A78AE99229}" type="slidenum">
              <a:rPr kumimoji="1" lang="zh-CN" altLang="en-US" smtClean="0"/>
              <a:t>1</a:t>
            </a:fld>
            <a:endParaRPr kumimoji="1" lang="zh-CN" altLang="en-US"/>
          </a:p>
        </p:txBody>
      </p:sp>
    </p:spTree>
    <p:extLst>
      <p:ext uri="{BB962C8B-B14F-4D97-AF65-F5344CB8AC3E}">
        <p14:creationId xmlns:p14="http://schemas.microsoft.com/office/powerpoint/2010/main" val="1908821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BOW(</a:t>
            </a:r>
            <a:r>
              <a:rPr kumimoji="1" lang="zh-CN" altLang="en-US" dirty="0"/>
              <a:t>词袋</a:t>
            </a:r>
            <a:r>
              <a:rPr kumimoji="1" lang="en-US" altLang="zh-CN" dirty="0"/>
              <a:t>)</a:t>
            </a:r>
            <a:r>
              <a:rPr kumimoji="1" lang="zh-CN" altLang="en-US" dirty="0"/>
              <a:t>使用一组无序的单词来表达一段文字或一个文档，</a:t>
            </a:r>
            <a:r>
              <a:rPr kumimoji="1" lang="en-US" altLang="zh-CN" dirty="0"/>
              <a:t>5k</a:t>
            </a:r>
            <a:r>
              <a:rPr kumimoji="1" lang="zh-CN" altLang="en-US" dirty="0"/>
              <a:t>个词袋和</a:t>
            </a:r>
            <a:r>
              <a:rPr kumimoji="1" lang="en-US" altLang="zh-CN" dirty="0"/>
              <a:t>30k</a:t>
            </a:r>
            <a:r>
              <a:rPr kumimoji="1" lang="zh-CN" altLang="en-US" dirty="0"/>
              <a:t>个词袋</a:t>
            </a:r>
          </a:p>
        </p:txBody>
      </p:sp>
      <p:sp>
        <p:nvSpPr>
          <p:cNvPr id="4" name="灯片编号占位符 3"/>
          <p:cNvSpPr>
            <a:spLocks noGrp="1"/>
          </p:cNvSpPr>
          <p:nvPr>
            <p:ph type="sldNum" sz="quarter" idx="5"/>
          </p:nvPr>
        </p:nvSpPr>
        <p:spPr/>
        <p:txBody>
          <a:bodyPr/>
          <a:lstStyle/>
          <a:p>
            <a:fld id="{C0173262-F601-9340-8BBF-95A78AE99229}" type="slidenum">
              <a:rPr kumimoji="1" lang="zh-CN" altLang="en-US" smtClean="0"/>
              <a:t>11</a:t>
            </a:fld>
            <a:endParaRPr kumimoji="1" lang="zh-CN" altLang="en-US"/>
          </a:p>
        </p:txBody>
      </p:sp>
    </p:spTree>
    <p:extLst>
      <p:ext uri="{BB962C8B-B14F-4D97-AF65-F5344CB8AC3E}">
        <p14:creationId xmlns:p14="http://schemas.microsoft.com/office/powerpoint/2010/main" val="1066673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现在为进行情感分析训练了很多模型，但是因为训练域和评估域之间的不匹配问题导致这些模型都不是很好用。</a:t>
            </a:r>
            <a:r>
              <a:rPr kumimoji="1" lang="en-US" altLang="zh-CN" dirty="0"/>
              <a:t>Domain</a:t>
            </a:r>
            <a:r>
              <a:rPr kumimoji="1" lang="zh-CN" altLang="en-US" dirty="0"/>
              <a:t> </a:t>
            </a:r>
            <a:r>
              <a:rPr kumimoji="1" lang="en-US" altLang="zh-CN" dirty="0"/>
              <a:t>adaptation</a:t>
            </a:r>
            <a:r>
              <a:rPr kumimoji="1" lang="zh-CN" altLang="en-US" dirty="0"/>
              <a:t>可以很好地解决这个问题。</a:t>
            </a:r>
            <a:endParaRPr kumimoji="1" lang="en-US" altLang="zh-CN" dirty="0"/>
          </a:p>
          <a:p>
            <a:r>
              <a:rPr kumimoji="1" lang="zh-CN" altLang="en-US" dirty="0"/>
              <a:t>这篇文章使用了一个 域对抗框架， 并尝试使用</a:t>
            </a:r>
            <a:r>
              <a:rPr kumimoji="1" lang="en-US" altLang="zh-CN" dirty="0" err="1"/>
              <a:t>ConceptNet</a:t>
            </a:r>
            <a:r>
              <a:rPr kumimoji="1" lang="zh-CN" altLang="en-US" dirty="0"/>
              <a:t>（大尺度的知识图）注入常识知识来提升这个框架</a:t>
            </a:r>
            <a:endParaRPr kumimoji="1" lang="en-US" altLang="zh-CN" dirty="0"/>
          </a:p>
          <a:p>
            <a:r>
              <a:rPr kumimoji="1" lang="zh-CN" altLang="en-US" dirty="0"/>
              <a:t>在增强的神经模型中使用外部知识库在很多的</a:t>
            </a:r>
            <a:r>
              <a:rPr kumimoji="1" lang="en-US" altLang="zh-CN" dirty="0"/>
              <a:t>NLP</a:t>
            </a:r>
            <a:r>
              <a:rPr kumimoji="1" lang="zh-CN" altLang="en-US" dirty="0"/>
              <a:t>应用程序中已经展示出了很多优势，但是将外部知识库引入</a:t>
            </a:r>
            <a:r>
              <a:rPr kumimoji="1" lang="en-US" altLang="zh-CN" dirty="0"/>
              <a:t>DA</a:t>
            </a:r>
            <a:r>
              <a:rPr kumimoji="1" lang="zh-CN" altLang="en-US" dirty="0"/>
              <a:t>的很少，所以我们使用</a:t>
            </a:r>
            <a:r>
              <a:rPr kumimoji="1" lang="en-US" altLang="zh-CN" dirty="0"/>
              <a:t>commonsense KB</a:t>
            </a:r>
            <a:r>
              <a:rPr kumimoji="1" lang="zh-CN" altLang="en-US" dirty="0"/>
              <a:t>解决</a:t>
            </a:r>
            <a:r>
              <a:rPr kumimoji="1" lang="en-US" altLang="zh-CN" dirty="0"/>
              <a:t>DA</a:t>
            </a:r>
            <a:endParaRPr kumimoji="1" lang="zh-CN" altLang="en-US" dirty="0"/>
          </a:p>
          <a:p>
            <a:endParaRPr kumimoji="1" lang="en-US" altLang="zh-CN" dirty="0"/>
          </a:p>
          <a:p>
            <a:endParaRPr kumimoji="1" lang="en-US" altLang="zh-CN" dirty="0"/>
          </a:p>
          <a:p>
            <a:r>
              <a:rPr kumimoji="1" lang="zh-CN" altLang="en-US" dirty="0"/>
              <a:t>两类贡献：</a:t>
            </a:r>
            <a:endParaRPr kumimoji="1" lang="en-US" altLang="zh-CN" dirty="0"/>
          </a:p>
          <a:p>
            <a:r>
              <a:rPr kumimoji="1" lang="zh-CN" altLang="en-US" dirty="0"/>
              <a:t>提出了</a:t>
            </a:r>
            <a:r>
              <a:rPr kumimoji="1" lang="en-US" altLang="zh-CN" dirty="0" err="1"/>
              <a:t>KinGDOM</a:t>
            </a:r>
            <a:r>
              <a:rPr kumimoji="1" lang="zh-CN" altLang="en-US" dirty="0"/>
              <a:t>，一种域对抗框架，使用外部知识库进行无监督域自适应，使用图自动编码策略学习</a:t>
            </a:r>
            <a:r>
              <a:rPr kumimoji="1" lang="en-US" altLang="zh-CN" dirty="0"/>
              <a:t>knowledge base</a:t>
            </a:r>
            <a:r>
              <a:rPr kumimoji="1" lang="zh-CN" altLang="en-US" dirty="0"/>
              <a:t>概念的领域不变特征</a:t>
            </a:r>
            <a:endParaRPr kumimoji="1" lang="en-US" altLang="zh-CN" dirty="0"/>
          </a:p>
          <a:p>
            <a:r>
              <a:rPr kumimoji="1" lang="zh-CN" altLang="en-US" dirty="0"/>
              <a:t>通过实验证明，在</a:t>
            </a:r>
            <a:r>
              <a:rPr kumimoji="1" lang="en-US" altLang="zh-CN" dirty="0"/>
              <a:t>Amazon-reviews</a:t>
            </a:r>
            <a:r>
              <a:rPr kumimoji="1" lang="zh-CN" altLang="en-US" dirty="0"/>
              <a:t>数据集上，</a:t>
            </a:r>
            <a:r>
              <a:rPr kumimoji="1" lang="en-US" altLang="zh-CN" dirty="0" err="1"/>
              <a:t>KinGDOM</a:t>
            </a:r>
            <a:r>
              <a:rPr kumimoji="1" lang="zh-CN" altLang="en-US" dirty="0"/>
              <a:t>拥有目前最好的效果，从而证实了，外部知识可以有效助力跨域情感分析的任务</a:t>
            </a:r>
          </a:p>
          <a:p>
            <a:endParaRPr kumimoji="1" lang="zh-CN" altLang="en-US" dirty="0"/>
          </a:p>
        </p:txBody>
      </p:sp>
      <p:sp>
        <p:nvSpPr>
          <p:cNvPr id="4" name="灯片编号占位符 3"/>
          <p:cNvSpPr>
            <a:spLocks noGrp="1"/>
          </p:cNvSpPr>
          <p:nvPr>
            <p:ph type="sldNum" sz="quarter" idx="5"/>
          </p:nvPr>
        </p:nvSpPr>
        <p:spPr/>
        <p:txBody>
          <a:bodyPr/>
          <a:lstStyle/>
          <a:p>
            <a:fld id="{C0173262-F601-9340-8BBF-95A78AE99229}" type="slidenum">
              <a:rPr kumimoji="1" lang="zh-CN" altLang="en-US" smtClean="0"/>
              <a:t>12</a:t>
            </a:fld>
            <a:endParaRPr kumimoji="1" lang="zh-CN" altLang="en-US"/>
          </a:p>
        </p:txBody>
      </p:sp>
    </p:spTree>
    <p:extLst>
      <p:ext uri="{BB962C8B-B14F-4D97-AF65-F5344CB8AC3E}">
        <p14:creationId xmlns:p14="http://schemas.microsoft.com/office/powerpoint/2010/main" val="90164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情感分析：计算机去系统地识别、提取、量化和研究文字等内容传达出来的情感状态和主观信息</a:t>
            </a:r>
            <a:endParaRPr kumimoji="1" lang="en-US" altLang="zh-CN" dirty="0"/>
          </a:p>
          <a:p>
            <a:r>
              <a:rPr kumimoji="1" lang="zh-CN" altLang="en-US" dirty="0"/>
              <a:t>域适应：是迁移学习中的一个重要领域，目的是把具有不同分布的源域和目标域中的数据，映射到同一个特征空间</a:t>
            </a:r>
            <a:endParaRPr kumimoji="1" lang="en-US" altLang="zh-CN" dirty="0"/>
          </a:p>
          <a:p>
            <a:r>
              <a:rPr kumimoji="1" lang="zh-CN" altLang="en-US" dirty="0"/>
              <a:t>比如在情感分析中，我们拥有大量的带标签的对电影的用户评价，我们希望基于此对书籍的用户评价进行分类</a:t>
            </a:r>
          </a:p>
        </p:txBody>
      </p:sp>
      <p:sp>
        <p:nvSpPr>
          <p:cNvPr id="4" name="灯片编号占位符 3"/>
          <p:cNvSpPr>
            <a:spLocks noGrp="1"/>
          </p:cNvSpPr>
          <p:nvPr>
            <p:ph type="sldNum" sz="quarter" idx="5"/>
          </p:nvPr>
        </p:nvSpPr>
        <p:spPr/>
        <p:txBody>
          <a:bodyPr/>
          <a:lstStyle/>
          <a:p>
            <a:fld id="{C0173262-F601-9340-8BBF-95A78AE99229}" type="slidenum">
              <a:rPr kumimoji="1" lang="zh-CN" altLang="en-US" smtClean="0"/>
              <a:t>2</a:t>
            </a:fld>
            <a:endParaRPr kumimoji="1" lang="zh-CN" altLang="en-US"/>
          </a:p>
        </p:txBody>
      </p:sp>
    </p:spTree>
    <p:extLst>
      <p:ext uri="{BB962C8B-B14F-4D97-AF65-F5344CB8AC3E}">
        <p14:creationId xmlns:p14="http://schemas.microsoft.com/office/powerpoint/2010/main" val="258540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在诸如</a:t>
            </a:r>
            <a:r>
              <a:rPr kumimoji="1" lang="en-US" altLang="zh-CN" dirty="0"/>
              <a:t>IMDB</a:t>
            </a:r>
            <a:r>
              <a:rPr kumimoji="1" lang="zh-CN" altLang="en-US" dirty="0"/>
              <a:t>和</a:t>
            </a:r>
            <a:r>
              <a:rPr kumimoji="1" lang="en-US" altLang="zh-CN" dirty="0"/>
              <a:t>SST-2</a:t>
            </a:r>
            <a:r>
              <a:rPr kumimoji="1" lang="zh-CN" altLang="en-US" dirty="0"/>
              <a:t>等基础数据集上，研究者们提出的很多网络都已经有很高的评分了</a:t>
            </a:r>
          </a:p>
        </p:txBody>
      </p:sp>
      <p:sp>
        <p:nvSpPr>
          <p:cNvPr id="4" name="灯片编号占位符 3"/>
          <p:cNvSpPr>
            <a:spLocks noGrp="1"/>
          </p:cNvSpPr>
          <p:nvPr>
            <p:ph type="sldNum" sz="quarter" idx="5"/>
          </p:nvPr>
        </p:nvSpPr>
        <p:spPr/>
        <p:txBody>
          <a:bodyPr/>
          <a:lstStyle/>
          <a:p>
            <a:fld id="{C0173262-F601-9340-8BBF-95A78AE99229}" type="slidenum">
              <a:rPr kumimoji="1" lang="zh-CN" altLang="en-US" smtClean="0"/>
              <a:t>3</a:t>
            </a:fld>
            <a:endParaRPr kumimoji="1" lang="zh-CN" altLang="en-US"/>
          </a:p>
        </p:txBody>
      </p:sp>
    </p:spTree>
    <p:extLst>
      <p:ext uri="{BB962C8B-B14F-4D97-AF65-F5344CB8AC3E}">
        <p14:creationId xmlns:p14="http://schemas.microsoft.com/office/powerpoint/2010/main" val="774902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红色杠杠表示受欢迎程度</a:t>
            </a:r>
          </a:p>
        </p:txBody>
      </p:sp>
      <p:sp>
        <p:nvSpPr>
          <p:cNvPr id="4" name="灯片编号占位符 3"/>
          <p:cNvSpPr>
            <a:spLocks noGrp="1"/>
          </p:cNvSpPr>
          <p:nvPr>
            <p:ph type="sldNum" sz="quarter" idx="5"/>
          </p:nvPr>
        </p:nvSpPr>
        <p:spPr/>
        <p:txBody>
          <a:bodyPr/>
          <a:lstStyle/>
          <a:p>
            <a:fld id="{C0173262-F601-9340-8BBF-95A78AE99229}" type="slidenum">
              <a:rPr kumimoji="1" lang="zh-CN" altLang="en-US" smtClean="0"/>
              <a:t>4</a:t>
            </a:fld>
            <a:endParaRPr kumimoji="1" lang="zh-CN" altLang="en-US"/>
          </a:p>
        </p:txBody>
      </p:sp>
    </p:spTree>
    <p:extLst>
      <p:ext uri="{BB962C8B-B14F-4D97-AF65-F5344CB8AC3E}">
        <p14:creationId xmlns:p14="http://schemas.microsoft.com/office/powerpoint/2010/main" val="2242748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域适应神经网络 </a:t>
            </a:r>
            <a:r>
              <a:rPr kumimoji="1" lang="en-US" altLang="zh-CN" dirty="0"/>
              <a:t>+</a:t>
            </a:r>
            <a:r>
              <a:rPr kumimoji="1" lang="zh-CN" altLang="en-US" dirty="0"/>
              <a:t> 知识图谱</a:t>
            </a:r>
          </a:p>
        </p:txBody>
      </p:sp>
      <p:sp>
        <p:nvSpPr>
          <p:cNvPr id="4" name="灯片编号占位符 3"/>
          <p:cNvSpPr>
            <a:spLocks noGrp="1"/>
          </p:cNvSpPr>
          <p:nvPr>
            <p:ph type="sldNum" sz="quarter" idx="5"/>
          </p:nvPr>
        </p:nvSpPr>
        <p:spPr/>
        <p:txBody>
          <a:bodyPr/>
          <a:lstStyle/>
          <a:p>
            <a:fld id="{C0173262-F601-9340-8BBF-95A78AE99229}" type="slidenum">
              <a:rPr kumimoji="1" lang="zh-CN" altLang="en-US" smtClean="0"/>
              <a:t>5</a:t>
            </a:fld>
            <a:endParaRPr kumimoji="1" lang="zh-CN" altLang="en-US"/>
          </a:p>
        </p:txBody>
      </p:sp>
    </p:spTree>
    <p:extLst>
      <p:ext uri="{BB962C8B-B14F-4D97-AF65-F5344CB8AC3E}">
        <p14:creationId xmlns:p14="http://schemas.microsoft.com/office/powerpoint/2010/main" val="107737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特征和标签是相同的，但是特征分布是不同的</a:t>
            </a:r>
            <a:endParaRPr kumimoji="1" lang="en-US" altLang="zh-CN" dirty="0"/>
          </a:p>
          <a:p>
            <a:r>
              <a:rPr kumimoji="1" lang="zh-CN" altLang="en-US" dirty="0"/>
              <a:t>我们在带标签的源域上训练好的分类器，就可以直接用于目标域数据的分类</a:t>
            </a:r>
          </a:p>
        </p:txBody>
      </p:sp>
      <p:sp>
        <p:nvSpPr>
          <p:cNvPr id="4" name="灯片编号占位符 3"/>
          <p:cNvSpPr>
            <a:spLocks noGrp="1"/>
          </p:cNvSpPr>
          <p:nvPr>
            <p:ph type="sldNum" sz="quarter" idx="5"/>
          </p:nvPr>
        </p:nvSpPr>
        <p:spPr/>
        <p:txBody>
          <a:bodyPr/>
          <a:lstStyle/>
          <a:p>
            <a:fld id="{C0173262-F601-9340-8BBF-95A78AE99229}" type="slidenum">
              <a:rPr kumimoji="1" lang="zh-CN" altLang="en-US" smtClean="0"/>
              <a:t>6</a:t>
            </a:fld>
            <a:endParaRPr kumimoji="1" lang="zh-CN" altLang="en-US"/>
          </a:p>
        </p:txBody>
      </p:sp>
    </p:spTree>
    <p:extLst>
      <p:ext uri="{BB962C8B-B14F-4D97-AF65-F5344CB8AC3E}">
        <p14:creationId xmlns:p14="http://schemas.microsoft.com/office/powerpoint/2010/main" val="1383314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域适应神经网络</a:t>
            </a:r>
            <a:endParaRPr kumimoji="1" lang="en-US" altLang="zh-CN" dirty="0"/>
          </a:p>
          <a:p>
            <a:r>
              <a:rPr kumimoji="1" lang="zh-CN" altLang="en-US" dirty="0"/>
              <a:t>特征提取器：提取特征，对来自源域还是目标域的特征进行混合</a:t>
            </a:r>
            <a:endParaRPr kumimoji="1" lang="en-US" altLang="zh-CN" dirty="0"/>
          </a:p>
          <a:p>
            <a:r>
              <a:rPr kumimoji="1" lang="zh-CN" altLang="en-US" dirty="0"/>
              <a:t>类别预测器：利用特征提取器提取的信息对样本进行分类</a:t>
            </a:r>
            <a:endParaRPr kumimoji="1" lang="en-US" altLang="zh-CN" dirty="0"/>
          </a:p>
          <a:p>
            <a:r>
              <a:rPr kumimoji="1" lang="zh-CN" altLang="en-US" dirty="0"/>
              <a:t>域分类器：判断特征提取器提取的信息来自源域还是目标域</a:t>
            </a:r>
            <a:endParaRPr kumimoji="1" lang="en-US" altLang="zh-CN" dirty="0"/>
          </a:p>
        </p:txBody>
      </p:sp>
      <p:sp>
        <p:nvSpPr>
          <p:cNvPr id="4" name="灯片编号占位符 3"/>
          <p:cNvSpPr>
            <a:spLocks noGrp="1"/>
          </p:cNvSpPr>
          <p:nvPr>
            <p:ph type="sldNum" sz="quarter" idx="5"/>
          </p:nvPr>
        </p:nvSpPr>
        <p:spPr/>
        <p:txBody>
          <a:bodyPr/>
          <a:lstStyle/>
          <a:p>
            <a:fld id="{C0173262-F601-9340-8BBF-95A78AE99229}" type="slidenum">
              <a:rPr kumimoji="1" lang="zh-CN" altLang="en-US" smtClean="0"/>
              <a:t>7</a:t>
            </a:fld>
            <a:endParaRPr kumimoji="1" lang="zh-CN" altLang="en-US"/>
          </a:p>
        </p:txBody>
      </p:sp>
    </p:spTree>
    <p:extLst>
      <p:ext uri="{BB962C8B-B14F-4D97-AF65-F5344CB8AC3E}">
        <p14:creationId xmlns:p14="http://schemas.microsoft.com/office/powerpoint/2010/main" val="3581266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一个开源的知识图谱</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C0173262-F601-9340-8BBF-95A78AE99229}" type="slidenum">
              <a:rPr kumimoji="1" lang="zh-CN" altLang="en-US" smtClean="0"/>
              <a:t>8</a:t>
            </a:fld>
            <a:endParaRPr kumimoji="1" lang="zh-CN" altLang="en-US"/>
          </a:p>
        </p:txBody>
      </p:sp>
    </p:spTree>
    <p:extLst>
      <p:ext uri="{BB962C8B-B14F-4D97-AF65-F5344CB8AC3E}">
        <p14:creationId xmlns:p14="http://schemas.microsoft.com/office/powerpoint/2010/main" val="2061828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首先是从</a:t>
            </a:r>
            <a:r>
              <a:rPr kumimoji="1" lang="en-US" altLang="zh-CN" dirty="0" err="1"/>
              <a:t>ConceptNet</a:t>
            </a:r>
            <a:r>
              <a:rPr kumimoji="1" lang="zh-CN" altLang="en-US" dirty="0"/>
              <a:t>中构建一个域聚合</a:t>
            </a:r>
            <a:r>
              <a:rPr kumimoji="1" lang="en-US" altLang="zh-CN" dirty="0"/>
              <a:t>(domain-aggregated)</a:t>
            </a:r>
            <a:r>
              <a:rPr kumimoji="1" lang="zh-CN" altLang="en-US" dirty="0"/>
              <a:t>的常识图</a:t>
            </a:r>
            <a:r>
              <a:rPr kumimoji="1" lang="en-US" altLang="zh-CN" dirty="0"/>
              <a:t>,Concept</a:t>
            </a:r>
            <a:r>
              <a:rPr kumimoji="1" lang="zh-CN" altLang="en-US" dirty="0"/>
              <a:t>是一个带标签的有向图，</a:t>
            </a:r>
            <a:r>
              <a:rPr kumimoji="1" lang="en-US" altLang="zh-CN" dirty="0"/>
              <a:t>nodes</a:t>
            </a:r>
            <a:r>
              <a:rPr kumimoji="1" lang="zh-CN" altLang="en-US" dirty="0"/>
              <a:t>是概念，是一个词语或词组，</a:t>
            </a:r>
            <a:r>
              <a:rPr kumimoji="1" lang="en-US" altLang="zh-CN" dirty="0"/>
              <a:t>edges</a:t>
            </a:r>
            <a:r>
              <a:rPr kumimoji="1" lang="zh-CN" altLang="en-US" dirty="0"/>
              <a:t>是概念之间的关系类型</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BOW(</a:t>
            </a:r>
            <a:r>
              <a:rPr kumimoji="1" lang="zh-CN" altLang="en-US" dirty="0"/>
              <a:t>词袋</a:t>
            </a:r>
            <a:r>
              <a:rPr kumimoji="1" lang="en-US" altLang="zh-CN" dirty="0"/>
              <a:t>)</a:t>
            </a:r>
            <a:r>
              <a:rPr kumimoji="1" lang="zh-CN" altLang="en-US" dirty="0"/>
              <a:t>使用一组无序的单词来表达一段文字或一个文档，</a:t>
            </a:r>
            <a:r>
              <a:rPr kumimoji="1" lang="en-US" altLang="zh-CN" dirty="0"/>
              <a:t>5k</a:t>
            </a:r>
            <a:r>
              <a:rPr kumimoji="1" lang="zh-CN" altLang="en-US" dirty="0"/>
              <a:t>个词袋和</a:t>
            </a:r>
            <a:r>
              <a:rPr kumimoji="1" lang="en-US" altLang="zh-CN" dirty="0"/>
              <a:t>30k</a:t>
            </a:r>
            <a:r>
              <a:rPr kumimoji="1" lang="zh-CN" altLang="en-US" dirty="0"/>
              <a:t>个词袋</a:t>
            </a:r>
          </a:p>
          <a:p>
            <a:endParaRPr kumimoji="1" lang="zh-CN" altLang="en-US" dirty="0"/>
          </a:p>
        </p:txBody>
      </p:sp>
      <p:sp>
        <p:nvSpPr>
          <p:cNvPr id="4" name="灯片编号占位符 3"/>
          <p:cNvSpPr>
            <a:spLocks noGrp="1"/>
          </p:cNvSpPr>
          <p:nvPr>
            <p:ph type="sldNum" sz="quarter" idx="5"/>
          </p:nvPr>
        </p:nvSpPr>
        <p:spPr/>
        <p:txBody>
          <a:bodyPr/>
          <a:lstStyle/>
          <a:p>
            <a:fld id="{C0173262-F601-9340-8BBF-95A78AE99229}" type="slidenum">
              <a:rPr kumimoji="1" lang="zh-CN" altLang="en-US" smtClean="0"/>
              <a:t>9</a:t>
            </a:fld>
            <a:endParaRPr kumimoji="1" lang="zh-CN" altLang="en-US"/>
          </a:p>
        </p:txBody>
      </p:sp>
    </p:spTree>
    <p:extLst>
      <p:ext uri="{BB962C8B-B14F-4D97-AF65-F5344CB8AC3E}">
        <p14:creationId xmlns:p14="http://schemas.microsoft.com/office/powerpoint/2010/main" val="167881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62AA4-736A-3A4C-9E93-D248B5D07EC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F15ADC9-C756-794E-BD30-75EE41A7B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B821AB9-C611-E74E-8981-ECBD4E2A8E02}"/>
              </a:ext>
            </a:extLst>
          </p:cNvPr>
          <p:cNvSpPr>
            <a:spLocks noGrp="1"/>
          </p:cNvSpPr>
          <p:nvPr>
            <p:ph type="dt" sz="half" idx="10"/>
          </p:nvPr>
        </p:nvSpPr>
        <p:spPr/>
        <p:txBody>
          <a:bodyPr/>
          <a:lstStyle/>
          <a:p>
            <a:fld id="{BEFE526F-E179-F041-B97F-D2216BD00052}" type="datetimeFigureOut">
              <a:rPr kumimoji="1" lang="zh-CN" altLang="en-US" smtClean="0"/>
              <a:t>2020/11/26</a:t>
            </a:fld>
            <a:endParaRPr kumimoji="1" lang="zh-CN" altLang="en-US"/>
          </a:p>
        </p:txBody>
      </p:sp>
      <p:sp>
        <p:nvSpPr>
          <p:cNvPr id="5" name="页脚占位符 4">
            <a:extLst>
              <a:ext uri="{FF2B5EF4-FFF2-40B4-BE49-F238E27FC236}">
                <a16:creationId xmlns:a16="http://schemas.microsoft.com/office/drawing/2014/main" id="{7A9748B3-728C-FB40-88CE-1B68375D023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817D88A-4909-924A-ABB2-8CA1D901E7AD}"/>
              </a:ext>
            </a:extLst>
          </p:cNvPr>
          <p:cNvSpPr>
            <a:spLocks noGrp="1"/>
          </p:cNvSpPr>
          <p:nvPr>
            <p:ph type="sldNum" sz="quarter" idx="12"/>
          </p:nvPr>
        </p:nvSpPr>
        <p:spPr/>
        <p:txBody>
          <a:bodyPr/>
          <a:lstStyle/>
          <a:p>
            <a:fld id="{CEF4CDE5-D0D3-7443-AE69-C12DBA149FEF}" type="slidenum">
              <a:rPr kumimoji="1" lang="zh-CN" altLang="en-US" smtClean="0"/>
              <a:t>‹#›</a:t>
            </a:fld>
            <a:endParaRPr kumimoji="1" lang="zh-CN" altLang="en-US"/>
          </a:p>
        </p:txBody>
      </p:sp>
    </p:spTree>
    <p:extLst>
      <p:ext uri="{BB962C8B-B14F-4D97-AF65-F5344CB8AC3E}">
        <p14:creationId xmlns:p14="http://schemas.microsoft.com/office/powerpoint/2010/main" val="319910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B472D-7B0D-7841-96F7-A5161BCB77D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432D4EE-4A8D-3246-A7C9-2BAF1E64EAF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FBF92B0-6F17-1047-B3EB-CABDF2A7A85B}"/>
              </a:ext>
            </a:extLst>
          </p:cNvPr>
          <p:cNvSpPr>
            <a:spLocks noGrp="1"/>
          </p:cNvSpPr>
          <p:nvPr>
            <p:ph type="dt" sz="half" idx="10"/>
          </p:nvPr>
        </p:nvSpPr>
        <p:spPr/>
        <p:txBody>
          <a:bodyPr/>
          <a:lstStyle/>
          <a:p>
            <a:fld id="{BEFE526F-E179-F041-B97F-D2216BD00052}" type="datetimeFigureOut">
              <a:rPr kumimoji="1" lang="zh-CN" altLang="en-US" smtClean="0"/>
              <a:t>2020/11/26</a:t>
            </a:fld>
            <a:endParaRPr kumimoji="1" lang="zh-CN" altLang="en-US"/>
          </a:p>
        </p:txBody>
      </p:sp>
      <p:sp>
        <p:nvSpPr>
          <p:cNvPr id="5" name="页脚占位符 4">
            <a:extLst>
              <a:ext uri="{FF2B5EF4-FFF2-40B4-BE49-F238E27FC236}">
                <a16:creationId xmlns:a16="http://schemas.microsoft.com/office/drawing/2014/main" id="{564D0D98-53B3-2440-ACAE-0942F820A06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6AFAD80-E07E-DB4F-A7D0-DA193E297CA1}"/>
              </a:ext>
            </a:extLst>
          </p:cNvPr>
          <p:cNvSpPr>
            <a:spLocks noGrp="1"/>
          </p:cNvSpPr>
          <p:nvPr>
            <p:ph type="sldNum" sz="quarter" idx="12"/>
          </p:nvPr>
        </p:nvSpPr>
        <p:spPr/>
        <p:txBody>
          <a:bodyPr/>
          <a:lstStyle/>
          <a:p>
            <a:fld id="{CEF4CDE5-D0D3-7443-AE69-C12DBA149FEF}" type="slidenum">
              <a:rPr kumimoji="1" lang="zh-CN" altLang="en-US" smtClean="0"/>
              <a:t>‹#›</a:t>
            </a:fld>
            <a:endParaRPr kumimoji="1" lang="zh-CN" altLang="en-US"/>
          </a:p>
        </p:txBody>
      </p:sp>
    </p:spTree>
    <p:extLst>
      <p:ext uri="{BB962C8B-B14F-4D97-AF65-F5344CB8AC3E}">
        <p14:creationId xmlns:p14="http://schemas.microsoft.com/office/powerpoint/2010/main" val="1258218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99C24-5096-C648-9721-7D4B904EF22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8AA005D-DA1F-C64A-84F7-9A0821A380E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C7C8B3B-C163-8844-8D62-48155BE8556E}"/>
              </a:ext>
            </a:extLst>
          </p:cNvPr>
          <p:cNvSpPr>
            <a:spLocks noGrp="1"/>
          </p:cNvSpPr>
          <p:nvPr>
            <p:ph type="dt" sz="half" idx="10"/>
          </p:nvPr>
        </p:nvSpPr>
        <p:spPr/>
        <p:txBody>
          <a:bodyPr/>
          <a:lstStyle/>
          <a:p>
            <a:fld id="{BEFE526F-E179-F041-B97F-D2216BD00052}" type="datetimeFigureOut">
              <a:rPr kumimoji="1" lang="zh-CN" altLang="en-US" smtClean="0"/>
              <a:t>2020/11/26</a:t>
            </a:fld>
            <a:endParaRPr kumimoji="1" lang="zh-CN" altLang="en-US"/>
          </a:p>
        </p:txBody>
      </p:sp>
      <p:sp>
        <p:nvSpPr>
          <p:cNvPr id="5" name="页脚占位符 4">
            <a:extLst>
              <a:ext uri="{FF2B5EF4-FFF2-40B4-BE49-F238E27FC236}">
                <a16:creationId xmlns:a16="http://schemas.microsoft.com/office/drawing/2014/main" id="{247CB570-8D85-CA41-9EB5-D4998B505A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65D0683-06B4-8E45-A1EA-03F6710E4B0E}"/>
              </a:ext>
            </a:extLst>
          </p:cNvPr>
          <p:cNvSpPr>
            <a:spLocks noGrp="1"/>
          </p:cNvSpPr>
          <p:nvPr>
            <p:ph type="sldNum" sz="quarter" idx="12"/>
          </p:nvPr>
        </p:nvSpPr>
        <p:spPr/>
        <p:txBody>
          <a:bodyPr/>
          <a:lstStyle/>
          <a:p>
            <a:fld id="{CEF4CDE5-D0D3-7443-AE69-C12DBA149FEF}" type="slidenum">
              <a:rPr kumimoji="1" lang="zh-CN" altLang="en-US" smtClean="0"/>
              <a:t>‹#›</a:t>
            </a:fld>
            <a:endParaRPr kumimoji="1" lang="zh-CN" altLang="en-US"/>
          </a:p>
        </p:txBody>
      </p:sp>
    </p:spTree>
    <p:extLst>
      <p:ext uri="{BB962C8B-B14F-4D97-AF65-F5344CB8AC3E}">
        <p14:creationId xmlns:p14="http://schemas.microsoft.com/office/powerpoint/2010/main" val="348249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881EC-0C69-3547-A298-00466F5F42E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6CD1B21-4A9A-294A-A1E8-EA94FCC676A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64FF0DB-5816-134B-9E94-5085DB779D0C}"/>
              </a:ext>
            </a:extLst>
          </p:cNvPr>
          <p:cNvSpPr>
            <a:spLocks noGrp="1"/>
          </p:cNvSpPr>
          <p:nvPr>
            <p:ph type="dt" sz="half" idx="10"/>
          </p:nvPr>
        </p:nvSpPr>
        <p:spPr/>
        <p:txBody>
          <a:bodyPr/>
          <a:lstStyle/>
          <a:p>
            <a:fld id="{BEFE526F-E179-F041-B97F-D2216BD00052}" type="datetimeFigureOut">
              <a:rPr kumimoji="1" lang="zh-CN" altLang="en-US" smtClean="0"/>
              <a:t>2020/11/26</a:t>
            </a:fld>
            <a:endParaRPr kumimoji="1" lang="zh-CN" altLang="en-US"/>
          </a:p>
        </p:txBody>
      </p:sp>
      <p:sp>
        <p:nvSpPr>
          <p:cNvPr id="5" name="页脚占位符 4">
            <a:extLst>
              <a:ext uri="{FF2B5EF4-FFF2-40B4-BE49-F238E27FC236}">
                <a16:creationId xmlns:a16="http://schemas.microsoft.com/office/drawing/2014/main" id="{370AC845-BD0F-004A-92EB-CA929B2A8E8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42232CD-1239-EF44-9758-83B689DE87FE}"/>
              </a:ext>
            </a:extLst>
          </p:cNvPr>
          <p:cNvSpPr>
            <a:spLocks noGrp="1"/>
          </p:cNvSpPr>
          <p:nvPr>
            <p:ph type="sldNum" sz="quarter" idx="12"/>
          </p:nvPr>
        </p:nvSpPr>
        <p:spPr/>
        <p:txBody>
          <a:bodyPr/>
          <a:lstStyle/>
          <a:p>
            <a:fld id="{CEF4CDE5-D0D3-7443-AE69-C12DBA149FEF}" type="slidenum">
              <a:rPr kumimoji="1" lang="zh-CN" altLang="en-US" smtClean="0"/>
              <a:t>‹#›</a:t>
            </a:fld>
            <a:endParaRPr kumimoji="1" lang="zh-CN" altLang="en-US"/>
          </a:p>
        </p:txBody>
      </p:sp>
    </p:spTree>
    <p:extLst>
      <p:ext uri="{BB962C8B-B14F-4D97-AF65-F5344CB8AC3E}">
        <p14:creationId xmlns:p14="http://schemas.microsoft.com/office/powerpoint/2010/main" val="166300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6E59D-ECD9-D141-92E9-956F98FBA33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67DD233-DA29-6C4B-9CDA-916D93720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BBF7D06-2AC6-9449-BDF3-48169E5154A9}"/>
              </a:ext>
            </a:extLst>
          </p:cNvPr>
          <p:cNvSpPr>
            <a:spLocks noGrp="1"/>
          </p:cNvSpPr>
          <p:nvPr>
            <p:ph type="dt" sz="half" idx="10"/>
          </p:nvPr>
        </p:nvSpPr>
        <p:spPr/>
        <p:txBody>
          <a:bodyPr/>
          <a:lstStyle/>
          <a:p>
            <a:fld id="{BEFE526F-E179-F041-B97F-D2216BD00052}" type="datetimeFigureOut">
              <a:rPr kumimoji="1" lang="zh-CN" altLang="en-US" smtClean="0"/>
              <a:t>2020/11/26</a:t>
            </a:fld>
            <a:endParaRPr kumimoji="1" lang="zh-CN" altLang="en-US"/>
          </a:p>
        </p:txBody>
      </p:sp>
      <p:sp>
        <p:nvSpPr>
          <p:cNvPr id="5" name="页脚占位符 4">
            <a:extLst>
              <a:ext uri="{FF2B5EF4-FFF2-40B4-BE49-F238E27FC236}">
                <a16:creationId xmlns:a16="http://schemas.microsoft.com/office/drawing/2014/main" id="{D19CA871-8FB8-E34F-94BB-976A486CE5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0CF6416-E0A0-FE49-A749-5EEBE5E2F516}"/>
              </a:ext>
            </a:extLst>
          </p:cNvPr>
          <p:cNvSpPr>
            <a:spLocks noGrp="1"/>
          </p:cNvSpPr>
          <p:nvPr>
            <p:ph type="sldNum" sz="quarter" idx="12"/>
          </p:nvPr>
        </p:nvSpPr>
        <p:spPr/>
        <p:txBody>
          <a:bodyPr/>
          <a:lstStyle/>
          <a:p>
            <a:fld id="{CEF4CDE5-D0D3-7443-AE69-C12DBA149FEF}" type="slidenum">
              <a:rPr kumimoji="1" lang="zh-CN" altLang="en-US" smtClean="0"/>
              <a:t>‹#›</a:t>
            </a:fld>
            <a:endParaRPr kumimoji="1" lang="zh-CN" altLang="en-US"/>
          </a:p>
        </p:txBody>
      </p:sp>
    </p:spTree>
    <p:extLst>
      <p:ext uri="{BB962C8B-B14F-4D97-AF65-F5344CB8AC3E}">
        <p14:creationId xmlns:p14="http://schemas.microsoft.com/office/powerpoint/2010/main" val="1463871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D9538-DF74-9C4D-B83F-5D7671466E2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75C925E-5DCE-D443-97DF-8B1A8FA8D95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7AE2F1B-D132-6B4C-AB74-80D65164F9C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FA2EBE2-BA1B-4D4C-9C57-489AB5331BA8}"/>
              </a:ext>
            </a:extLst>
          </p:cNvPr>
          <p:cNvSpPr>
            <a:spLocks noGrp="1"/>
          </p:cNvSpPr>
          <p:nvPr>
            <p:ph type="dt" sz="half" idx="10"/>
          </p:nvPr>
        </p:nvSpPr>
        <p:spPr/>
        <p:txBody>
          <a:bodyPr/>
          <a:lstStyle/>
          <a:p>
            <a:fld id="{BEFE526F-E179-F041-B97F-D2216BD00052}" type="datetimeFigureOut">
              <a:rPr kumimoji="1" lang="zh-CN" altLang="en-US" smtClean="0"/>
              <a:t>2020/11/26</a:t>
            </a:fld>
            <a:endParaRPr kumimoji="1" lang="zh-CN" altLang="en-US"/>
          </a:p>
        </p:txBody>
      </p:sp>
      <p:sp>
        <p:nvSpPr>
          <p:cNvPr id="6" name="页脚占位符 5">
            <a:extLst>
              <a:ext uri="{FF2B5EF4-FFF2-40B4-BE49-F238E27FC236}">
                <a16:creationId xmlns:a16="http://schemas.microsoft.com/office/drawing/2014/main" id="{B0F4A533-B793-6D47-9E0E-A9613D8B022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769C2D4-EFE4-4740-8465-A12D956F501D}"/>
              </a:ext>
            </a:extLst>
          </p:cNvPr>
          <p:cNvSpPr>
            <a:spLocks noGrp="1"/>
          </p:cNvSpPr>
          <p:nvPr>
            <p:ph type="sldNum" sz="quarter" idx="12"/>
          </p:nvPr>
        </p:nvSpPr>
        <p:spPr/>
        <p:txBody>
          <a:bodyPr/>
          <a:lstStyle/>
          <a:p>
            <a:fld id="{CEF4CDE5-D0D3-7443-AE69-C12DBA149FEF}" type="slidenum">
              <a:rPr kumimoji="1" lang="zh-CN" altLang="en-US" smtClean="0"/>
              <a:t>‹#›</a:t>
            </a:fld>
            <a:endParaRPr kumimoji="1" lang="zh-CN" altLang="en-US"/>
          </a:p>
        </p:txBody>
      </p:sp>
    </p:spTree>
    <p:extLst>
      <p:ext uri="{BB962C8B-B14F-4D97-AF65-F5344CB8AC3E}">
        <p14:creationId xmlns:p14="http://schemas.microsoft.com/office/powerpoint/2010/main" val="408416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252BE5-6F7B-804D-8FA8-60387234B4A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E67C2EB-0609-9B43-B0AD-48C3EBE795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FC362AF-22EB-444D-9488-5BB7FD312AB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C6EBBE3-4EA3-1046-A59B-A4C3D6705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F9FED38-BF99-A145-B2D1-DD0E3F6A1690}"/>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3AAA223-056F-8D47-851F-988647EF6FF2}"/>
              </a:ext>
            </a:extLst>
          </p:cNvPr>
          <p:cNvSpPr>
            <a:spLocks noGrp="1"/>
          </p:cNvSpPr>
          <p:nvPr>
            <p:ph type="dt" sz="half" idx="10"/>
          </p:nvPr>
        </p:nvSpPr>
        <p:spPr/>
        <p:txBody>
          <a:bodyPr/>
          <a:lstStyle/>
          <a:p>
            <a:fld id="{BEFE526F-E179-F041-B97F-D2216BD00052}" type="datetimeFigureOut">
              <a:rPr kumimoji="1" lang="zh-CN" altLang="en-US" smtClean="0"/>
              <a:t>2020/11/26</a:t>
            </a:fld>
            <a:endParaRPr kumimoji="1" lang="zh-CN" altLang="en-US"/>
          </a:p>
        </p:txBody>
      </p:sp>
      <p:sp>
        <p:nvSpPr>
          <p:cNvPr id="8" name="页脚占位符 7">
            <a:extLst>
              <a:ext uri="{FF2B5EF4-FFF2-40B4-BE49-F238E27FC236}">
                <a16:creationId xmlns:a16="http://schemas.microsoft.com/office/drawing/2014/main" id="{9C70824B-5C90-E340-862C-5A56D7D6881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553836A-66BA-114D-AEDF-A24F7884DA13}"/>
              </a:ext>
            </a:extLst>
          </p:cNvPr>
          <p:cNvSpPr>
            <a:spLocks noGrp="1"/>
          </p:cNvSpPr>
          <p:nvPr>
            <p:ph type="sldNum" sz="quarter" idx="12"/>
          </p:nvPr>
        </p:nvSpPr>
        <p:spPr/>
        <p:txBody>
          <a:bodyPr/>
          <a:lstStyle/>
          <a:p>
            <a:fld id="{CEF4CDE5-D0D3-7443-AE69-C12DBA149FEF}" type="slidenum">
              <a:rPr kumimoji="1" lang="zh-CN" altLang="en-US" smtClean="0"/>
              <a:t>‹#›</a:t>
            </a:fld>
            <a:endParaRPr kumimoji="1" lang="zh-CN" altLang="en-US"/>
          </a:p>
        </p:txBody>
      </p:sp>
    </p:spTree>
    <p:extLst>
      <p:ext uri="{BB962C8B-B14F-4D97-AF65-F5344CB8AC3E}">
        <p14:creationId xmlns:p14="http://schemas.microsoft.com/office/powerpoint/2010/main" val="29910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E1FE9-585A-6044-AEAA-27FB3858FB9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75BDDAF-7057-F14D-88F1-EE61F5A1A9F6}"/>
              </a:ext>
            </a:extLst>
          </p:cNvPr>
          <p:cNvSpPr>
            <a:spLocks noGrp="1"/>
          </p:cNvSpPr>
          <p:nvPr>
            <p:ph type="dt" sz="half" idx="10"/>
          </p:nvPr>
        </p:nvSpPr>
        <p:spPr/>
        <p:txBody>
          <a:bodyPr/>
          <a:lstStyle/>
          <a:p>
            <a:fld id="{BEFE526F-E179-F041-B97F-D2216BD00052}" type="datetimeFigureOut">
              <a:rPr kumimoji="1" lang="zh-CN" altLang="en-US" smtClean="0"/>
              <a:t>2020/11/26</a:t>
            </a:fld>
            <a:endParaRPr kumimoji="1" lang="zh-CN" altLang="en-US"/>
          </a:p>
        </p:txBody>
      </p:sp>
      <p:sp>
        <p:nvSpPr>
          <p:cNvPr id="4" name="页脚占位符 3">
            <a:extLst>
              <a:ext uri="{FF2B5EF4-FFF2-40B4-BE49-F238E27FC236}">
                <a16:creationId xmlns:a16="http://schemas.microsoft.com/office/drawing/2014/main" id="{3E3C2C12-65E4-5347-94A6-DD68628B4A4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55E2DFE-0FAB-2042-A660-7C17DDDD52C5}"/>
              </a:ext>
            </a:extLst>
          </p:cNvPr>
          <p:cNvSpPr>
            <a:spLocks noGrp="1"/>
          </p:cNvSpPr>
          <p:nvPr>
            <p:ph type="sldNum" sz="quarter" idx="12"/>
          </p:nvPr>
        </p:nvSpPr>
        <p:spPr/>
        <p:txBody>
          <a:bodyPr/>
          <a:lstStyle/>
          <a:p>
            <a:fld id="{CEF4CDE5-D0D3-7443-AE69-C12DBA149FEF}" type="slidenum">
              <a:rPr kumimoji="1" lang="zh-CN" altLang="en-US" smtClean="0"/>
              <a:t>‹#›</a:t>
            </a:fld>
            <a:endParaRPr kumimoji="1" lang="zh-CN" altLang="en-US"/>
          </a:p>
        </p:txBody>
      </p:sp>
    </p:spTree>
    <p:extLst>
      <p:ext uri="{BB962C8B-B14F-4D97-AF65-F5344CB8AC3E}">
        <p14:creationId xmlns:p14="http://schemas.microsoft.com/office/powerpoint/2010/main" val="343674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C68D63-8767-AC40-A82B-BB0F81D6649C}"/>
              </a:ext>
            </a:extLst>
          </p:cNvPr>
          <p:cNvSpPr>
            <a:spLocks noGrp="1"/>
          </p:cNvSpPr>
          <p:nvPr>
            <p:ph type="dt" sz="half" idx="10"/>
          </p:nvPr>
        </p:nvSpPr>
        <p:spPr/>
        <p:txBody>
          <a:bodyPr/>
          <a:lstStyle/>
          <a:p>
            <a:fld id="{BEFE526F-E179-F041-B97F-D2216BD00052}" type="datetimeFigureOut">
              <a:rPr kumimoji="1" lang="zh-CN" altLang="en-US" smtClean="0"/>
              <a:t>2020/11/26</a:t>
            </a:fld>
            <a:endParaRPr kumimoji="1" lang="zh-CN" altLang="en-US"/>
          </a:p>
        </p:txBody>
      </p:sp>
      <p:sp>
        <p:nvSpPr>
          <p:cNvPr id="3" name="页脚占位符 2">
            <a:extLst>
              <a:ext uri="{FF2B5EF4-FFF2-40B4-BE49-F238E27FC236}">
                <a16:creationId xmlns:a16="http://schemas.microsoft.com/office/drawing/2014/main" id="{838FB861-E408-1843-94CA-7B882145DDC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EBB9975-C154-0A46-8095-E37BAE2CEC98}"/>
              </a:ext>
            </a:extLst>
          </p:cNvPr>
          <p:cNvSpPr>
            <a:spLocks noGrp="1"/>
          </p:cNvSpPr>
          <p:nvPr>
            <p:ph type="sldNum" sz="quarter" idx="12"/>
          </p:nvPr>
        </p:nvSpPr>
        <p:spPr/>
        <p:txBody>
          <a:bodyPr/>
          <a:lstStyle/>
          <a:p>
            <a:fld id="{CEF4CDE5-D0D3-7443-AE69-C12DBA149FEF}" type="slidenum">
              <a:rPr kumimoji="1" lang="zh-CN" altLang="en-US" smtClean="0"/>
              <a:t>‹#›</a:t>
            </a:fld>
            <a:endParaRPr kumimoji="1" lang="zh-CN" altLang="en-US"/>
          </a:p>
        </p:txBody>
      </p:sp>
    </p:spTree>
    <p:extLst>
      <p:ext uri="{BB962C8B-B14F-4D97-AF65-F5344CB8AC3E}">
        <p14:creationId xmlns:p14="http://schemas.microsoft.com/office/powerpoint/2010/main" val="1767626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4D748-05C4-BA45-B3F8-AD99ED92272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DEB0C34-0715-C14B-B755-F6AD98CD2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54A16B2-E103-7840-8D37-D699A718F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A016073-5885-3B46-BFD3-5511421697E8}"/>
              </a:ext>
            </a:extLst>
          </p:cNvPr>
          <p:cNvSpPr>
            <a:spLocks noGrp="1"/>
          </p:cNvSpPr>
          <p:nvPr>
            <p:ph type="dt" sz="half" idx="10"/>
          </p:nvPr>
        </p:nvSpPr>
        <p:spPr/>
        <p:txBody>
          <a:bodyPr/>
          <a:lstStyle/>
          <a:p>
            <a:fld id="{BEFE526F-E179-F041-B97F-D2216BD00052}" type="datetimeFigureOut">
              <a:rPr kumimoji="1" lang="zh-CN" altLang="en-US" smtClean="0"/>
              <a:t>2020/11/26</a:t>
            </a:fld>
            <a:endParaRPr kumimoji="1" lang="zh-CN" altLang="en-US"/>
          </a:p>
        </p:txBody>
      </p:sp>
      <p:sp>
        <p:nvSpPr>
          <p:cNvPr id="6" name="页脚占位符 5">
            <a:extLst>
              <a:ext uri="{FF2B5EF4-FFF2-40B4-BE49-F238E27FC236}">
                <a16:creationId xmlns:a16="http://schemas.microsoft.com/office/drawing/2014/main" id="{EE6A674C-9464-814D-9512-9EA489244CE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57A924B-5E89-8D4B-B859-BD59D74F2C79}"/>
              </a:ext>
            </a:extLst>
          </p:cNvPr>
          <p:cNvSpPr>
            <a:spLocks noGrp="1"/>
          </p:cNvSpPr>
          <p:nvPr>
            <p:ph type="sldNum" sz="quarter" idx="12"/>
          </p:nvPr>
        </p:nvSpPr>
        <p:spPr/>
        <p:txBody>
          <a:bodyPr/>
          <a:lstStyle/>
          <a:p>
            <a:fld id="{CEF4CDE5-D0D3-7443-AE69-C12DBA149FEF}" type="slidenum">
              <a:rPr kumimoji="1" lang="zh-CN" altLang="en-US" smtClean="0"/>
              <a:t>‹#›</a:t>
            </a:fld>
            <a:endParaRPr kumimoji="1" lang="zh-CN" altLang="en-US"/>
          </a:p>
        </p:txBody>
      </p:sp>
    </p:spTree>
    <p:extLst>
      <p:ext uri="{BB962C8B-B14F-4D97-AF65-F5344CB8AC3E}">
        <p14:creationId xmlns:p14="http://schemas.microsoft.com/office/powerpoint/2010/main" val="429176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0D069-84F1-AF4F-AA77-44F2942F940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C575206-4CFA-564E-915F-5A4C39E7F5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CF95754-6BE1-C448-86E0-59BA6EF58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7E83806-94E8-C541-9E08-C6041A733CAB}"/>
              </a:ext>
            </a:extLst>
          </p:cNvPr>
          <p:cNvSpPr>
            <a:spLocks noGrp="1"/>
          </p:cNvSpPr>
          <p:nvPr>
            <p:ph type="dt" sz="half" idx="10"/>
          </p:nvPr>
        </p:nvSpPr>
        <p:spPr/>
        <p:txBody>
          <a:bodyPr/>
          <a:lstStyle/>
          <a:p>
            <a:fld id="{BEFE526F-E179-F041-B97F-D2216BD00052}" type="datetimeFigureOut">
              <a:rPr kumimoji="1" lang="zh-CN" altLang="en-US" smtClean="0"/>
              <a:t>2020/11/26</a:t>
            </a:fld>
            <a:endParaRPr kumimoji="1" lang="zh-CN" altLang="en-US"/>
          </a:p>
        </p:txBody>
      </p:sp>
      <p:sp>
        <p:nvSpPr>
          <p:cNvPr id="6" name="页脚占位符 5">
            <a:extLst>
              <a:ext uri="{FF2B5EF4-FFF2-40B4-BE49-F238E27FC236}">
                <a16:creationId xmlns:a16="http://schemas.microsoft.com/office/drawing/2014/main" id="{4DEA44F2-9483-FB48-B0F2-E25129A7738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CF43939-218E-CF46-9698-128C7947CA19}"/>
              </a:ext>
            </a:extLst>
          </p:cNvPr>
          <p:cNvSpPr>
            <a:spLocks noGrp="1"/>
          </p:cNvSpPr>
          <p:nvPr>
            <p:ph type="sldNum" sz="quarter" idx="12"/>
          </p:nvPr>
        </p:nvSpPr>
        <p:spPr/>
        <p:txBody>
          <a:bodyPr/>
          <a:lstStyle/>
          <a:p>
            <a:fld id="{CEF4CDE5-D0D3-7443-AE69-C12DBA149FEF}" type="slidenum">
              <a:rPr kumimoji="1" lang="zh-CN" altLang="en-US" smtClean="0"/>
              <a:t>‹#›</a:t>
            </a:fld>
            <a:endParaRPr kumimoji="1" lang="zh-CN" altLang="en-US"/>
          </a:p>
        </p:txBody>
      </p:sp>
    </p:spTree>
    <p:extLst>
      <p:ext uri="{BB962C8B-B14F-4D97-AF65-F5344CB8AC3E}">
        <p14:creationId xmlns:p14="http://schemas.microsoft.com/office/powerpoint/2010/main" val="72429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4DA9FD-B56B-BC4F-ADFB-14B5F5A553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2DF9BAB-2A0E-214F-88C7-AB590C5A6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59AB5B0-91D8-C140-8BB8-A68DE0D12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E526F-E179-F041-B97F-D2216BD00052}" type="datetimeFigureOut">
              <a:rPr kumimoji="1" lang="zh-CN" altLang="en-US" smtClean="0"/>
              <a:t>2020/11/26</a:t>
            </a:fld>
            <a:endParaRPr kumimoji="1" lang="zh-CN" altLang="en-US"/>
          </a:p>
        </p:txBody>
      </p:sp>
      <p:sp>
        <p:nvSpPr>
          <p:cNvPr id="5" name="页脚占位符 4">
            <a:extLst>
              <a:ext uri="{FF2B5EF4-FFF2-40B4-BE49-F238E27FC236}">
                <a16:creationId xmlns:a16="http://schemas.microsoft.com/office/drawing/2014/main" id="{B46BFEA6-7717-DE4E-AA92-2DDC41E40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AAFCD80-53E8-7B48-823E-387CB05B89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4CDE5-D0D3-7443-AE69-C12DBA149FEF}" type="slidenum">
              <a:rPr kumimoji="1" lang="zh-CN" altLang="en-US" smtClean="0"/>
              <a:t>‹#›</a:t>
            </a:fld>
            <a:endParaRPr kumimoji="1" lang="zh-CN" altLang="en-US"/>
          </a:p>
        </p:txBody>
      </p:sp>
    </p:spTree>
    <p:extLst>
      <p:ext uri="{BB962C8B-B14F-4D97-AF65-F5344CB8AC3E}">
        <p14:creationId xmlns:p14="http://schemas.microsoft.com/office/powerpoint/2010/main" val="139953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E46AC3B1-C4B9-3F49-85CA-6426B9DAB72F}"/>
              </a:ext>
            </a:extLst>
          </p:cNvPr>
          <p:cNvGrpSpPr/>
          <p:nvPr/>
        </p:nvGrpSpPr>
        <p:grpSpPr>
          <a:xfrm>
            <a:off x="936457" y="1689586"/>
            <a:ext cx="10319085" cy="3478828"/>
            <a:chOff x="936457" y="1670336"/>
            <a:chExt cx="10319085" cy="3478828"/>
          </a:xfrm>
        </p:grpSpPr>
        <p:sp>
          <p:nvSpPr>
            <p:cNvPr id="5" name="文本框 4">
              <a:extLst>
                <a:ext uri="{FF2B5EF4-FFF2-40B4-BE49-F238E27FC236}">
                  <a16:creationId xmlns:a16="http://schemas.microsoft.com/office/drawing/2014/main" id="{FD91E090-3A9A-9D45-B1C7-FA7A31612B87}"/>
                </a:ext>
              </a:extLst>
            </p:cNvPr>
            <p:cNvSpPr txBox="1"/>
            <p:nvPr/>
          </p:nvSpPr>
          <p:spPr>
            <a:xfrm>
              <a:off x="936457" y="1670336"/>
              <a:ext cx="10319085" cy="1935273"/>
            </a:xfrm>
            <a:prstGeom prst="rect">
              <a:avLst/>
            </a:prstGeom>
            <a:noFill/>
          </p:spPr>
          <p:txBody>
            <a:bodyPr wrap="square" rtlCol="0">
              <a:spAutoFit/>
            </a:bodyPr>
            <a:lstStyle/>
            <a:p>
              <a:pPr algn="ctr">
                <a:lnSpc>
                  <a:spcPct val="130000"/>
                </a:lnSpc>
              </a:pPr>
              <a:r>
                <a:rPr lang="en" altLang="zh-CN" sz="4800" b="1" dirty="0" err="1">
                  <a:latin typeface="Calibri" panose="020F0502020204030204" pitchFamily="34" charset="0"/>
                  <a:cs typeface="Calibri" panose="020F0502020204030204" pitchFamily="34" charset="0"/>
                </a:rPr>
                <a:t>KinGDOM</a:t>
              </a:r>
              <a:r>
                <a:rPr lang="en" altLang="zh-CN" sz="4800" b="1" dirty="0">
                  <a:latin typeface="Calibri" panose="020F0502020204030204" pitchFamily="34" charset="0"/>
                  <a:cs typeface="Calibri" panose="020F0502020204030204" pitchFamily="34" charset="0"/>
                </a:rPr>
                <a:t>: Knowledge-Guided </a:t>
              </a:r>
              <a:r>
                <a:rPr lang="en" altLang="zh-CN" sz="4800" b="1" dirty="0" err="1">
                  <a:latin typeface="Calibri" panose="020F0502020204030204" pitchFamily="34" charset="0"/>
                  <a:cs typeface="Calibri" panose="020F0502020204030204" pitchFamily="34" charset="0"/>
                </a:rPr>
                <a:t>DOMain</a:t>
              </a:r>
              <a:r>
                <a:rPr lang="en" altLang="zh-CN" sz="4800" b="1" dirty="0">
                  <a:latin typeface="Calibri" panose="020F0502020204030204" pitchFamily="34" charset="0"/>
                  <a:cs typeface="Calibri" panose="020F0502020204030204" pitchFamily="34" charset="0"/>
                </a:rPr>
                <a:t> Adaptation for Sentiment Analysis </a:t>
              </a:r>
            </a:p>
          </p:txBody>
        </p:sp>
        <p:sp>
          <p:nvSpPr>
            <p:cNvPr id="6" name="文本框 5">
              <a:extLst>
                <a:ext uri="{FF2B5EF4-FFF2-40B4-BE49-F238E27FC236}">
                  <a16:creationId xmlns:a16="http://schemas.microsoft.com/office/drawing/2014/main" id="{D3961AC1-145F-B842-962C-27E346A7303F}"/>
                </a:ext>
              </a:extLst>
            </p:cNvPr>
            <p:cNvSpPr txBox="1"/>
            <p:nvPr/>
          </p:nvSpPr>
          <p:spPr>
            <a:xfrm>
              <a:off x="5208871" y="4687499"/>
              <a:ext cx="1774257" cy="461665"/>
            </a:xfrm>
            <a:prstGeom prst="rect">
              <a:avLst/>
            </a:prstGeom>
            <a:noFill/>
          </p:spPr>
          <p:txBody>
            <a:bodyPr wrap="square" rtlCol="0">
              <a:spAutoFit/>
            </a:bodyPr>
            <a:lstStyle/>
            <a:p>
              <a:pPr algn="ctr"/>
              <a:r>
                <a:rPr kumimoji="1" lang="en-US" altLang="zh-CN" sz="2400" dirty="0">
                  <a:latin typeface="Calibri" panose="020F0502020204030204" pitchFamily="34" charset="0"/>
                  <a:cs typeface="Calibri" panose="020F0502020204030204" pitchFamily="34" charset="0"/>
                </a:rPr>
                <a:t>ACL</a:t>
              </a:r>
              <a:r>
                <a:rPr kumimoji="1" lang="zh-CN" altLang="en-US" sz="2400" dirty="0">
                  <a:latin typeface="Calibri" panose="020F0502020204030204" pitchFamily="34" charset="0"/>
                  <a:cs typeface="Calibri" panose="020F0502020204030204" pitchFamily="34" charset="0"/>
                </a:rPr>
                <a:t> </a:t>
              </a:r>
              <a:r>
                <a:rPr kumimoji="1" lang="en-US" altLang="zh-CN" sz="2400" dirty="0">
                  <a:latin typeface="Calibri" panose="020F0502020204030204" pitchFamily="34" charset="0"/>
                  <a:cs typeface="Calibri" panose="020F0502020204030204" pitchFamily="34" charset="0"/>
                </a:rPr>
                <a:t>2020</a:t>
              </a:r>
              <a:endParaRPr kumimoji="1" lang="zh-CN" altLang="en-US" sz="24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976113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870B16A-89AF-D347-9417-C10703F9A883}"/>
              </a:ext>
            </a:extLst>
          </p:cNvPr>
          <p:cNvSpPr/>
          <p:nvPr/>
        </p:nvSpPr>
        <p:spPr>
          <a:xfrm>
            <a:off x="-9622" y="327260"/>
            <a:ext cx="288755" cy="44276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404BC6DF-6DCE-A842-9EC5-13399CCD6185}"/>
              </a:ext>
            </a:extLst>
          </p:cNvPr>
          <p:cNvSpPr txBox="1"/>
          <p:nvPr/>
        </p:nvSpPr>
        <p:spPr>
          <a:xfrm>
            <a:off x="452388" y="246802"/>
            <a:ext cx="2579569" cy="584775"/>
          </a:xfrm>
          <a:prstGeom prst="rect">
            <a:avLst/>
          </a:prstGeom>
          <a:noFill/>
        </p:spPr>
        <p:txBody>
          <a:bodyPr wrap="square" rtlCol="0">
            <a:spAutoFit/>
          </a:bodyPr>
          <a:lstStyle/>
          <a:p>
            <a:r>
              <a:rPr kumimoji="1" lang="en-US" altLang="zh-CN" sz="3200" b="1" dirty="0">
                <a:solidFill>
                  <a:schemeClr val="tx1">
                    <a:lumMod val="85000"/>
                    <a:lumOff val="15000"/>
                  </a:schemeClr>
                </a:solidFill>
                <a:latin typeface="Calibri" panose="020F0502020204030204" pitchFamily="34" charset="0"/>
                <a:cs typeface="Calibri" panose="020F0502020204030204" pitchFamily="34" charset="0"/>
              </a:rPr>
              <a:t>Experimental</a:t>
            </a:r>
            <a:endParaRPr kumimoji="1" lang="zh-CN" altLang="en-US" sz="3200" b="1"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69211D82-C7F7-B245-851D-ECAF8F68CDA0}"/>
              </a:ext>
            </a:extLst>
          </p:cNvPr>
          <p:cNvSpPr txBox="1"/>
          <p:nvPr/>
        </p:nvSpPr>
        <p:spPr>
          <a:xfrm>
            <a:off x="1337911" y="1204050"/>
            <a:ext cx="9009247" cy="1015663"/>
          </a:xfrm>
          <a:prstGeom prst="rect">
            <a:avLst/>
          </a:prstGeom>
          <a:noFill/>
        </p:spPr>
        <p:txBody>
          <a:bodyPr wrap="square" rtlCol="0">
            <a:spAutoFit/>
          </a:bodyPr>
          <a:lstStyle/>
          <a:p>
            <a:pPr marL="342900" indent="-342900">
              <a:buFont typeface="Arial" panose="020B0604020202020204" pitchFamily="34" charset="0"/>
              <a:buChar char="•"/>
            </a:pPr>
            <a:r>
              <a:rPr lang="en" altLang="zh-CN" sz="2000" dirty="0">
                <a:latin typeface="Calibri" panose="020F0502020204030204" pitchFamily="34" charset="0"/>
                <a:cs typeface="Calibri" panose="020F0502020204030204" pitchFamily="34" charset="0"/>
              </a:rPr>
              <a:t>Select the </a:t>
            </a:r>
            <a:r>
              <a:rPr lang="en" altLang="zh-CN" sz="2000" b="1" dirty="0">
                <a:solidFill>
                  <a:srgbClr val="006ACC"/>
                </a:solidFill>
                <a:latin typeface="Calibri" panose="020F0502020204030204" pitchFamily="34" charset="0"/>
                <a:cs typeface="Calibri" panose="020F0502020204030204" pitchFamily="34" charset="0"/>
              </a:rPr>
              <a:t>Amazon-reviews benchmark dataset </a:t>
            </a:r>
            <a:r>
              <a:rPr lang="en" altLang="zh-CN" sz="2000" dirty="0">
                <a:latin typeface="Calibri" panose="020F0502020204030204" pitchFamily="34" charset="0"/>
                <a:cs typeface="Calibri" panose="020F0502020204030204" pitchFamily="34" charset="0"/>
              </a:rPr>
              <a:t>for domain adaptation in SA </a:t>
            </a:r>
          </a:p>
          <a:p>
            <a:pPr marL="342900" indent="-342900">
              <a:buFont typeface="Arial" panose="020B0604020202020204" pitchFamily="34" charset="0"/>
              <a:buChar char="•"/>
            </a:pPr>
            <a:r>
              <a:rPr lang="en" altLang="zh-CN" sz="2000" dirty="0">
                <a:latin typeface="Calibri" panose="020F0502020204030204" pitchFamily="34" charset="0"/>
                <a:cs typeface="Calibri" panose="020F0502020204030204" pitchFamily="34" charset="0"/>
              </a:rPr>
              <a:t>The corpus consists of Amazon product reviews and ranges across four domains: </a:t>
            </a:r>
            <a:r>
              <a:rPr lang="en" altLang="zh-CN" sz="2000" b="1" dirty="0">
                <a:solidFill>
                  <a:srgbClr val="006ACC"/>
                </a:solidFill>
                <a:latin typeface="Calibri" panose="020F0502020204030204" pitchFamily="34" charset="0"/>
                <a:cs typeface="Calibri" panose="020F0502020204030204" pitchFamily="34" charset="0"/>
              </a:rPr>
              <a:t>Books, DVDs, Electronics, and Kitchen appliance </a:t>
            </a:r>
          </a:p>
        </p:txBody>
      </p:sp>
      <p:pic>
        <p:nvPicPr>
          <p:cNvPr id="5" name="图片 4">
            <a:extLst>
              <a:ext uri="{FF2B5EF4-FFF2-40B4-BE49-F238E27FC236}">
                <a16:creationId xmlns:a16="http://schemas.microsoft.com/office/drawing/2014/main" id="{2620960B-B3F2-9B42-B7D9-B49C48D0E9CC}"/>
              </a:ext>
            </a:extLst>
          </p:cNvPr>
          <p:cNvPicPr>
            <a:picLocks noChangeAspect="1"/>
          </p:cNvPicPr>
          <p:nvPr/>
        </p:nvPicPr>
        <p:blipFill>
          <a:blip r:embed="rId2"/>
          <a:stretch>
            <a:fillRect/>
          </a:stretch>
        </p:blipFill>
        <p:spPr>
          <a:xfrm>
            <a:off x="1100490" y="2592187"/>
            <a:ext cx="9971769" cy="3148038"/>
          </a:xfrm>
          <a:prstGeom prst="rect">
            <a:avLst/>
          </a:prstGeom>
        </p:spPr>
      </p:pic>
    </p:spTree>
    <p:extLst>
      <p:ext uri="{BB962C8B-B14F-4D97-AF65-F5344CB8AC3E}">
        <p14:creationId xmlns:p14="http://schemas.microsoft.com/office/powerpoint/2010/main" val="81301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57FB8E0-421E-A547-B55E-BF438A4277A1}"/>
              </a:ext>
            </a:extLst>
          </p:cNvPr>
          <p:cNvSpPr/>
          <p:nvPr/>
        </p:nvSpPr>
        <p:spPr>
          <a:xfrm>
            <a:off x="-9622" y="327260"/>
            <a:ext cx="288755" cy="44276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D59F17C6-46BB-A340-AD14-214070402F09}"/>
              </a:ext>
            </a:extLst>
          </p:cNvPr>
          <p:cNvSpPr txBox="1"/>
          <p:nvPr/>
        </p:nvSpPr>
        <p:spPr>
          <a:xfrm>
            <a:off x="452389" y="246802"/>
            <a:ext cx="1617044" cy="584775"/>
          </a:xfrm>
          <a:prstGeom prst="rect">
            <a:avLst/>
          </a:prstGeom>
          <a:noFill/>
        </p:spPr>
        <p:txBody>
          <a:bodyPr wrap="square" rtlCol="0">
            <a:spAutoFit/>
          </a:bodyPr>
          <a:lstStyle/>
          <a:p>
            <a:r>
              <a:rPr kumimoji="1" lang="en-US" altLang="zh-CN" sz="3200" b="1" dirty="0">
                <a:solidFill>
                  <a:schemeClr val="tx1">
                    <a:lumMod val="85000"/>
                    <a:lumOff val="15000"/>
                  </a:schemeClr>
                </a:solidFill>
                <a:latin typeface="Calibri" panose="020F0502020204030204" pitchFamily="34" charset="0"/>
                <a:cs typeface="Calibri" panose="020F0502020204030204" pitchFamily="34" charset="0"/>
              </a:rPr>
              <a:t>Results</a:t>
            </a:r>
            <a:endParaRPr kumimoji="1" lang="zh-CN" altLang="en-US" sz="3200" b="1" dirty="0">
              <a:solidFill>
                <a:schemeClr val="tx1">
                  <a:lumMod val="85000"/>
                  <a:lumOff val="15000"/>
                </a:schemeClr>
              </a:solidFill>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D0C69DF3-D48D-2D43-BC27-45DCFA32D3BF}"/>
              </a:ext>
            </a:extLst>
          </p:cNvPr>
          <p:cNvPicPr>
            <a:picLocks noChangeAspect="1"/>
          </p:cNvPicPr>
          <p:nvPr/>
        </p:nvPicPr>
        <p:blipFill>
          <a:blip r:embed="rId3"/>
          <a:stretch>
            <a:fillRect/>
          </a:stretch>
        </p:blipFill>
        <p:spPr>
          <a:xfrm>
            <a:off x="1167157" y="831577"/>
            <a:ext cx="9186983" cy="5226517"/>
          </a:xfrm>
          <a:prstGeom prst="rect">
            <a:avLst/>
          </a:prstGeom>
        </p:spPr>
      </p:pic>
      <p:sp>
        <p:nvSpPr>
          <p:cNvPr id="6" name="矩形 5">
            <a:extLst>
              <a:ext uri="{FF2B5EF4-FFF2-40B4-BE49-F238E27FC236}">
                <a16:creationId xmlns:a16="http://schemas.microsoft.com/office/drawing/2014/main" id="{7E03425C-DA48-124D-944D-D23A533604D6}"/>
              </a:ext>
            </a:extLst>
          </p:cNvPr>
          <p:cNvSpPr/>
          <p:nvPr/>
        </p:nvSpPr>
        <p:spPr>
          <a:xfrm>
            <a:off x="7286324" y="1203158"/>
            <a:ext cx="423512" cy="130903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F5998459-D844-B04C-8AEC-DF43A89CD6E8}"/>
              </a:ext>
            </a:extLst>
          </p:cNvPr>
          <p:cNvSpPr/>
          <p:nvPr/>
        </p:nvSpPr>
        <p:spPr>
          <a:xfrm>
            <a:off x="6688308" y="1203158"/>
            <a:ext cx="423512" cy="130903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5A67FDC2-0D8E-3843-B674-D6331C93CD99}"/>
              </a:ext>
            </a:extLst>
          </p:cNvPr>
          <p:cNvSpPr/>
          <p:nvPr/>
        </p:nvSpPr>
        <p:spPr>
          <a:xfrm>
            <a:off x="9036518" y="1203158"/>
            <a:ext cx="423512" cy="130903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3EB9A125-89DC-7440-B327-C3ED5F26F4C5}"/>
              </a:ext>
            </a:extLst>
          </p:cNvPr>
          <p:cNvSpPr txBox="1"/>
          <p:nvPr/>
        </p:nvSpPr>
        <p:spPr>
          <a:xfrm>
            <a:off x="5149515" y="419050"/>
            <a:ext cx="2791327" cy="369332"/>
          </a:xfrm>
          <a:prstGeom prst="rect">
            <a:avLst/>
          </a:prstGeom>
          <a:noFill/>
        </p:spPr>
        <p:txBody>
          <a:bodyPr wrap="square" rtlCol="0">
            <a:spAutoFit/>
          </a:bodyPr>
          <a:lstStyle/>
          <a:p>
            <a:r>
              <a:rPr kumimoji="1" lang="en-US" altLang="zh-CN" dirty="0">
                <a:solidFill>
                  <a:srgbClr val="006ACC"/>
                </a:solidFill>
                <a:latin typeface="Calibri" panose="020F0502020204030204" pitchFamily="34" charset="0"/>
                <a:cs typeface="Calibri" panose="020F0502020204030204" pitchFamily="34" charset="0"/>
              </a:rPr>
              <a:t>Semi-supervised method</a:t>
            </a:r>
            <a:endParaRPr kumimoji="1" lang="zh-CN" altLang="en-US" dirty="0">
              <a:solidFill>
                <a:srgbClr val="006ACC"/>
              </a:solidFill>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511A4466-ED84-DA41-ABE1-67009358700D}"/>
              </a:ext>
            </a:extLst>
          </p:cNvPr>
          <p:cNvSpPr txBox="1"/>
          <p:nvPr/>
        </p:nvSpPr>
        <p:spPr>
          <a:xfrm>
            <a:off x="7940842" y="419942"/>
            <a:ext cx="3905214" cy="369332"/>
          </a:xfrm>
          <a:prstGeom prst="rect">
            <a:avLst/>
          </a:prstGeom>
          <a:noFill/>
        </p:spPr>
        <p:txBody>
          <a:bodyPr wrap="square" rtlCol="0">
            <a:spAutoFit/>
          </a:bodyPr>
          <a:lstStyle/>
          <a:p>
            <a:r>
              <a:rPr kumimoji="1" lang="en-US" altLang="zh-CN" dirty="0">
                <a:solidFill>
                  <a:srgbClr val="006ACC"/>
                </a:solidFill>
                <a:latin typeface="Calibri" panose="020F0502020204030204" pitchFamily="34" charset="0"/>
                <a:cs typeface="Calibri" panose="020F0502020204030204" pitchFamily="34" charset="0"/>
              </a:rPr>
              <a:t>State-of-the-art but complex models</a:t>
            </a:r>
            <a:endParaRPr kumimoji="1" lang="zh-CN" altLang="en-US" dirty="0">
              <a:solidFill>
                <a:srgbClr val="006ACC"/>
              </a:solidFill>
              <a:latin typeface="Calibri" panose="020F0502020204030204" pitchFamily="34" charset="0"/>
              <a:cs typeface="Calibri" panose="020F0502020204030204" pitchFamily="34" charset="0"/>
            </a:endParaRPr>
          </a:p>
        </p:txBody>
      </p:sp>
      <p:cxnSp>
        <p:nvCxnSpPr>
          <p:cNvPr id="15" name="直线连接符 14">
            <a:extLst>
              <a:ext uri="{FF2B5EF4-FFF2-40B4-BE49-F238E27FC236}">
                <a16:creationId xmlns:a16="http://schemas.microsoft.com/office/drawing/2014/main" id="{67B4F536-2080-854A-88CD-F781C8B73FBE}"/>
              </a:ext>
            </a:extLst>
          </p:cNvPr>
          <p:cNvCxnSpPr/>
          <p:nvPr/>
        </p:nvCxnSpPr>
        <p:spPr>
          <a:xfrm>
            <a:off x="6688308" y="693019"/>
            <a:ext cx="598016" cy="5101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BA0D711D-9357-A249-9F55-89B4FE7DE5F5}"/>
              </a:ext>
            </a:extLst>
          </p:cNvPr>
          <p:cNvCxnSpPr/>
          <p:nvPr/>
        </p:nvCxnSpPr>
        <p:spPr>
          <a:xfrm flipV="1">
            <a:off x="7111820" y="693019"/>
            <a:ext cx="1358412" cy="5101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74F43E6B-9AD5-E943-82B4-1E43FA747D1D}"/>
              </a:ext>
            </a:extLst>
          </p:cNvPr>
          <p:cNvCxnSpPr>
            <a:stCxn id="8" idx="0"/>
          </p:cNvCxnSpPr>
          <p:nvPr/>
        </p:nvCxnSpPr>
        <p:spPr>
          <a:xfrm flipH="1" flipV="1">
            <a:off x="8795544" y="693019"/>
            <a:ext cx="452730" cy="51013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088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4140A3-56AA-C040-9C27-11D7229374CD}"/>
              </a:ext>
            </a:extLst>
          </p:cNvPr>
          <p:cNvSpPr txBox="1"/>
          <p:nvPr/>
        </p:nvSpPr>
        <p:spPr>
          <a:xfrm>
            <a:off x="4652211" y="2828836"/>
            <a:ext cx="2887579" cy="1200329"/>
          </a:xfrm>
          <a:prstGeom prst="rect">
            <a:avLst/>
          </a:prstGeom>
          <a:noFill/>
        </p:spPr>
        <p:txBody>
          <a:bodyPr wrap="square" rtlCol="0">
            <a:spAutoFit/>
          </a:bodyPr>
          <a:lstStyle/>
          <a:p>
            <a:r>
              <a:rPr kumimoji="1" lang="en-US" altLang="zh-CN" sz="7200" dirty="0">
                <a:latin typeface="Calibri" panose="020F0502020204030204" pitchFamily="34" charset="0"/>
                <a:cs typeface="Calibri" panose="020F0502020204030204" pitchFamily="34" charset="0"/>
              </a:rPr>
              <a:t>Thanks</a:t>
            </a:r>
            <a:endParaRPr kumimoji="1" lang="zh-CN" altLang="en-US" sz="7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7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AD7158-3ED4-2142-87A0-0C83DABAE939}"/>
              </a:ext>
            </a:extLst>
          </p:cNvPr>
          <p:cNvSpPr/>
          <p:nvPr/>
        </p:nvSpPr>
        <p:spPr>
          <a:xfrm>
            <a:off x="-9622" y="327260"/>
            <a:ext cx="288755" cy="44276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271CFB7A-5FA7-9A49-B340-19BEA77365E3}"/>
              </a:ext>
            </a:extLst>
          </p:cNvPr>
          <p:cNvSpPr txBox="1"/>
          <p:nvPr/>
        </p:nvSpPr>
        <p:spPr>
          <a:xfrm>
            <a:off x="452388" y="246802"/>
            <a:ext cx="2637322" cy="584775"/>
          </a:xfrm>
          <a:prstGeom prst="rect">
            <a:avLst/>
          </a:prstGeom>
          <a:noFill/>
        </p:spPr>
        <p:txBody>
          <a:bodyPr wrap="square" rtlCol="0">
            <a:spAutoFit/>
          </a:bodyPr>
          <a:lstStyle/>
          <a:p>
            <a:r>
              <a:rPr kumimoji="1" lang="en-US" altLang="zh-CN" sz="3200" b="1" dirty="0">
                <a:solidFill>
                  <a:schemeClr val="tx1">
                    <a:lumMod val="85000"/>
                    <a:lumOff val="15000"/>
                  </a:schemeClr>
                </a:solidFill>
                <a:latin typeface="Calibri" panose="020F0502020204030204" pitchFamily="34" charset="0"/>
                <a:cs typeface="Calibri" panose="020F0502020204030204" pitchFamily="34" charset="0"/>
              </a:rPr>
              <a:t>Interpretation</a:t>
            </a:r>
            <a:endParaRPr kumimoji="1" lang="zh-CN" altLang="en-US" sz="3200" b="1"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CAC9A92A-B8C9-1744-8D60-D6E56D5DFDEB}"/>
              </a:ext>
            </a:extLst>
          </p:cNvPr>
          <p:cNvSpPr txBox="1"/>
          <p:nvPr/>
        </p:nvSpPr>
        <p:spPr>
          <a:xfrm>
            <a:off x="866274" y="1167546"/>
            <a:ext cx="10626290" cy="4744056"/>
          </a:xfrm>
          <a:prstGeom prst="rect">
            <a:avLst/>
          </a:prstGeom>
          <a:noFill/>
        </p:spPr>
        <p:txBody>
          <a:bodyPr wrap="square" rtlCol="0">
            <a:spAutoFit/>
          </a:bodyPr>
          <a:lstStyle/>
          <a:p>
            <a:pPr marL="342900" indent="-342900">
              <a:lnSpc>
                <a:spcPct val="150000"/>
              </a:lnSpc>
              <a:buFont typeface="Wingdings" pitchFamily="2" charset="2"/>
              <a:buChar char="Ø"/>
            </a:pPr>
            <a:r>
              <a:rPr kumimoji="1" lang="en-US" altLang="zh-CN" sz="2800" b="1" dirty="0">
                <a:latin typeface="Calibri" panose="020F0502020204030204" pitchFamily="34" charset="0"/>
                <a:cs typeface="Calibri" panose="020F0502020204030204" pitchFamily="34" charset="0"/>
              </a:rPr>
              <a:t>Sentiment Analysis</a:t>
            </a:r>
          </a:p>
          <a:p>
            <a:pPr marL="800100" lvl="1" indent="-342900">
              <a:lnSpc>
                <a:spcPct val="150000"/>
              </a:lnSpc>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To systematically identify, extract, quantify, and study affective states and subjective information</a:t>
            </a:r>
          </a:p>
          <a:p>
            <a:pPr marL="342900" indent="-342900">
              <a:lnSpc>
                <a:spcPct val="150000"/>
              </a:lnSpc>
              <a:buFont typeface="Wingdings" pitchFamily="2" charset="2"/>
              <a:buChar char="Ø"/>
            </a:pPr>
            <a:r>
              <a:rPr kumimoji="1" lang="en-US" altLang="zh-CN" sz="2800" b="1" dirty="0">
                <a:latin typeface="Calibri" panose="020F0502020204030204" pitchFamily="34" charset="0"/>
                <a:cs typeface="Calibri" panose="020F0502020204030204" pitchFamily="34" charset="0"/>
              </a:rPr>
              <a:t>Domain Adaptation</a:t>
            </a:r>
          </a:p>
          <a:p>
            <a:pPr marL="800100" lvl="1" indent="-342900">
              <a:lnSpc>
                <a:spcPct val="150000"/>
              </a:lnSpc>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This scenario arises where we aim at learning from a source data distribution a well performing model on a different (but related) target data distribution.</a:t>
            </a:r>
          </a:p>
          <a:p>
            <a:pPr marL="342900" indent="-342900">
              <a:lnSpc>
                <a:spcPct val="150000"/>
              </a:lnSpc>
              <a:buFont typeface="Wingdings" pitchFamily="2" charset="2"/>
              <a:buChar char="Ø"/>
            </a:pPr>
            <a:r>
              <a:rPr kumimoji="1" lang="en-US" altLang="zh-CN" sz="2800" b="1" dirty="0">
                <a:latin typeface="Calibri" panose="020F0502020204030204" pitchFamily="34" charset="0"/>
                <a:cs typeface="Calibri" panose="020F0502020204030204" pitchFamily="34" charset="0"/>
              </a:rPr>
              <a:t>Knowledge-Guided</a:t>
            </a:r>
          </a:p>
          <a:p>
            <a:pPr marL="800100" lvl="1" indent="-342900">
              <a:lnSpc>
                <a:spcPct val="150000"/>
              </a:lnSpc>
              <a:buFont typeface="Arial" panose="020B0604020202020204" pitchFamily="34" charset="0"/>
              <a:buChar char="•"/>
            </a:pPr>
            <a:r>
              <a:rPr lang="en" altLang="zh-CN" sz="2400" dirty="0">
                <a:latin typeface="Calibri" panose="020F0502020204030204" pitchFamily="34" charset="0"/>
                <a:cs typeface="Calibri" panose="020F0502020204030204" pitchFamily="34" charset="0"/>
              </a:rPr>
              <a:t>Using commonsense Knowledge Bases for domain adaptation </a:t>
            </a:r>
            <a:endParaRPr kumimoji="1" lang="en-US" altLang="zh-CN" sz="2000"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277856D3-FBF8-C54A-B3FF-D4FB233AEAE3}"/>
              </a:ext>
            </a:extLst>
          </p:cNvPr>
          <p:cNvSpPr txBox="1"/>
          <p:nvPr/>
        </p:nvSpPr>
        <p:spPr>
          <a:xfrm>
            <a:off x="866274" y="6351744"/>
            <a:ext cx="1280162" cy="276999"/>
          </a:xfrm>
          <a:prstGeom prst="rect">
            <a:avLst/>
          </a:prstGeom>
          <a:noFill/>
        </p:spPr>
        <p:txBody>
          <a:bodyPr wrap="square" rtlCol="0">
            <a:spAutoFit/>
          </a:bodyPr>
          <a:lstStyle/>
          <a:p>
            <a:r>
              <a:rPr kumimoji="1" lang="zh-CN" altLang="en-US" sz="1200" b="1" dirty="0"/>
              <a:t>*  </a:t>
            </a:r>
            <a:r>
              <a:rPr lang="en-US" altLang="zh-CN" sz="1200" b="1" dirty="0" err="1"/>
              <a:t>WikiPedia</a:t>
            </a:r>
            <a:endParaRPr kumimoji="1" lang="zh-CN" altLang="en-US" sz="1200" b="1" dirty="0"/>
          </a:p>
        </p:txBody>
      </p:sp>
    </p:spTree>
    <p:extLst>
      <p:ext uri="{BB962C8B-B14F-4D97-AF65-F5344CB8AC3E}">
        <p14:creationId xmlns:p14="http://schemas.microsoft.com/office/powerpoint/2010/main" val="368163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8814A8-B219-B345-AD9B-3D0425A7463D}"/>
              </a:ext>
            </a:extLst>
          </p:cNvPr>
          <p:cNvSpPr/>
          <p:nvPr/>
        </p:nvSpPr>
        <p:spPr>
          <a:xfrm>
            <a:off x="-9622" y="327260"/>
            <a:ext cx="288755" cy="44276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BDA0D3B9-FA68-BE48-889B-6DA23D9408C2}"/>
              </a:ext>
            </a:extLst>
          </p:cNvPr>
          <p:cNvSpPr txBox="1"/>
          <p:nvPr/>
        </p:nvSpPr>
        <p:spPr>
          <a:xfrm>
            <a:off x="452388" y="246802"/>
            <a:ext cx="2637322" cy="584775"/>
          </a:xfrm>
          <a:prstGeom prst="rect">
            <a:avLst/>
          </a:prstGeom>
          <a:noFill/>
        </p:spPr>
        <p:txBody>
          <a:bodyPr wrap="square" rtlCol="0">
            <a:spAutoFit/>
          </a:bodyPr>
          <a:lstStyle/>
          <a:p>
            <a:r>
              <a:rPr kumimoji="1" lang="en-US" altLang="zh-CN" sz="3200" b="1" dirty="0">
                <a:solidFill>
                  <a:schemeClr val="tx1">
                    <a:lumMod val="85000"/>
                    <a:lumOff val="15000"/>
                  </a:schemeClr>
                </a:solidFill>
                <a:latin typeface="Calibri" panose="020F0502020204030204" pitchFamily="34" charset="0"/>
                <a:cs typeface="Calibri" panose="020F0502020204030204" pitchFamily="34" charset="0"/>
              </a:rPr>
              <a:t>Motivation</a:t>
            </a:r>
            <a:endParaRPr kumimoji="1" lang="zh-CN" altLang="en-US" sz="3200" b="1" dirty="0">
              <a:solidFill>
                <a:schemeClr val="tx1">
                  <a:lumMod val="85000"/>
                  <a:lumOff val="15000"/>
                </a:schemeClr>
              </a:solidFill>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3E237D04-6A4A-0744-86F6-F34D73AA01ED}"/>
              </a:ext>
            </a:extLst>
          </p:cNvPr>
          <p:cNvPicPr>
            <a:picLocks noChangeAspect="1"/>
          </p:cNvPicPr>
          <p:nvPr/>
        </p:nvPicPr>
        <p:blipFill>
          <a:blip r:embed="rId3"/>
          <a:stretch>
            <a:fillRect/>
          </a:stretch>
        </p:blipFill>
        <p:spPr>
          <a:xfrm>
            <a:off x="880943" y="1627670"/>
            <a:ext cx="10391613" cy="2896201"/>
          </a:xfrm>
          <a:prstGeom prst="rect">
            <a:avLst/>
          </a:prstGeom>
        </p:spPr>
      </p:pic>
      <p:sp>
        <p:nvSpPr>
          <p:cNvPr id="6" name="文本框 5">
            <a:extLst>
              <a:ext uri="{FF2B5EF4-FFF2-40B4-BE49-F238E27FC236}">
                <a16:creationId xmlns:a16="http://schemas.microsoft.com/office/drawing/2014/main" id="{9050E99F-B760-2340-8E85-FFC8E3EBB508}"/>
              </a:ext>
            </a:extLst>
          </p:cNvPr>
          <p:cNvSpPr txBox="1"/>
          <p:nvPr/>
        </p:nvSpPr>
        <p:spPr>
          <a:xfrm>
            <a:off x="693017" y="6334199"/>
            <a:ext cx="10972801" cy="276999"/>
          </a:xfrm>
          <a:prstGeom prst="rect">
            <a:avLst/>
          </a:prstGeom>
          <a:noFill/>
        </p:spPr>
        <p:txBody>
          <a:bodyPr wrap="square" rtlCol="0">
            <a:spAutoFit/>
          </a:bodyPr>
          <a:lstStyle/>
          <a:p>
            <a:r>
              <a:rPr kumimoji="1" lang="zh-CN" altLang="en-US" sz="1200" b="1" dirty="0"/>
              <a:t>* </a:t>
            </a:r>
            <a:r>
              <a:rPr lang="en" altLang="zh-CN" sz="1200" b="1" dirty="0"/>
              <a:t>Beneath the Tip of the Iceberg: Current Challenges and New Directions in Sentiment Analysis Research</a:t>
            </a:r>
            <a:r>
              <a:rPr lang="zh-CN" altLang="en-US" sz="1200" b="1" dirty="0"/>
              <a:t>（</a:t>
            </a:r>
            <a:r>
              <a:rPr lang="en" altLang="zh-CN" sz="1200" b="1" dirty="0"/>
              <a:t>https://</a:t>
            </a:r>
            <a:r>
              <a:rPr lang="en" altLang="zh-CN" sz="1200" b="1" dirty="0" err="1"/>
              <a:t>arxiv.org</a:t>
            </a:r>
            <a:r>
              <a:rPr lang="en" altLang="zh-CN" sz="1200" b="1" dirty="0"/>
              <a:t>/pdf/2005.00357.pdf</a:t>
            </a:r>
            <a:r>
              <a:rPr lang="zh-CN" altLang="en-US" sz="1200" b="1" dirty="0"/>
              <a:t>）</a:t>
            </a:r>
            <a:endParaRPr kumimoji="1" lang="zh-CN" altLang="en-US" sz="1200" b="1" dirty="0"/>
          </a:p>
        </p:txBody>
      </p:sp>
    </p:spTree>
    <p:extLst>
      <p:ext uri="{BB962C8B-B14F-4D97-AF65-F5344CB8AC3E}">
        <p14:creationId xmlns:p14="http://schemas.microsoft.com/office/powerpoint/2010/main" val="80985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79C0E3B-4076-7647-8C68-D1FC21132F08}"/>
              </a:ext>
            </a:extLst>
          </p:cNvPr>
          <p:cNvPicPr>
            <a:picLocks noChangeAspect="1"/>
          </p:cNvPicPr>
          <p:nvPr/>
        </p:nvPicPr>
        <p:blipFill rotWithShape="1">
          <a:blip r:embed="rId3"/>
          <a:srcRect t="1427"/>
          <a:stretch/>
        </p:blipFill>
        <p:spPr>
          <a:xfrm>
            <a:off x="972152" y="1164657"/>
            <a:ext cx="10049664" cy="4841508"/>
          </a:xfrm>
          <a:prstGeom prst="rect">
            <a:avLst/>
          </a:prstGeom>
        </p:spPr>
      </p:pic>
      <p:sp>
        <p:nvSpPr>
          <p:cNvPr id="3" name="矩形 2">
            <a:extLst>
              <a:ext uri="{FF2B5EF4-FFF2-40B4-BE49-F238E27FC236}">
                <a16:creationId xmlns:a16="http://schemas.microsoft.com/office/drawing/2014/main" id="{8EC6FCCF-72C6-F14D-A81E-5227DD7B2A36}"/>
              </a:ext>
            </a:extLst>
          </p:cNvPr>
          <p:cNvSpPr/>
          <p:nvPr/>
        </p:nvSpPr>
        <p:spPr>
          <a:xfrm>
            <a:off x="-9622" y="327260"/>
            <a:ext cx="288755" cy="44276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A752CC3A-0C98-AA46-850D-27E32E355AA7}"/>
              </a:ext>
            </a:extLst>
          </p:cNvPr>
          <p:cNvSpPr txBox="1"/>
          <p:nvPr/>
        </p:nvSpPr>
        <p:spPr>
          <a:xfrm>
            <a:off x="452388" y="246802"/>
            <a:ext cx="2637322" cy="584775"/>
          </a:xfrm>
          <a:prstGeom prst="rect">
            <a:avLst/>
          </a:prstGeom>
          <a:noFill/>
        </p:spPr>
        <p:txBody>
          <a:bodyPr wrap="square" rtlCol="0">
            <a:spAutoFit/>
          </a:bodyPr>
          <a:lstStyle/>
          <a:p>
            <a:r>
              <a:rPr kumimoji="1" lang="en-US" altLang="zh-CN" sz="3200" b="1" dirty="0">
                <a:solidFill>
                  <a:schemeClr val="tx1">
                    <a:lumMod val="85000"/>
                    <a:lumOff val="15000"/>
                  </a:schemeClr>
                </a:solidFill>
                <a:latin typeface="Calibri" panose="020F0502020204030204" pitchFamily="34" charset="0"/>
                <a:cs typeface="Calibri" panose="020F0502020204030204" pitchFamily="34" charset="0"/>
              </a:rPr>
              <a:t>Motivation</a:t>
            </a:r>
            <a:endParaRPr kumimoji="1" lang="zh-CN" altLang="en-US" sz="3200" b="1"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48342C50-3110-6B46-B371-7D9BBE7628E3}"/>
              </a:ext>
            </a:extLst>
          </p:cNvPr>
          <p:cNvSpPr txBox="1"/>
          <p:nvPr/>
        </p:nvSpPr>
        <p:spPr>
          <a:xfrm>
            <a:off x="693017" y="6334199"/>
            <a:ext cx="10972801" cy="276999"/>
          </a:xfrm>
          <a:prstGeom prst="rect">
            <a:avLst/>
          </a:prstGeom>
          <a:noFill/>
        </p:spPr>
        <p:txBody>
          <a:bodyPr wrap="square" rtlCol="0">
            <a:spAutoFit/>
          </a:bodyPr>
          <a:lstStyle/>
          <a:p>
            <a:r>
              <a:rPr kumimoji="1" lang="zh-CN" altLang="en-US" sz="1200" b="1" dirty="0"/>
              <a:t>* </a:t>
            </a:r>
            <a:r>
              <a:rPr lang="en" altLang="zh-CN" sz="1200" b="1" dirty="0"/>
              <a:t>Beneath the Tip of the Iceberg: Current Challenges and New Directions in Sentiment Analysis Research</a:t>
            </a:r>
            <a:r>
              <a:rPr lang="zh-CN" altLang="en-US" sz="1200" b="1" dirty="0"/>
              <a:t>（</a:t>
            </a:r>
            <a:r>
              <a:rPr lang="en" altLang="zh-CN" sz="1200" b="1" dirty="0"/>
              <a:t>https://</a:t>
            </a:r>
            <a:r>
              <a:rPr lang="en" altLang="zh-CN" sz="1200" b="1" dirty="0" err="1"/>
              <a:t>arxiv.org</a:t>
            </a:r>
            <a:r>
              <a:rPr lang="en" altLang="zh-CN" sz="1200" b="1" dirty="0"/>
              <a:t>/pdf/2005.00357.pdf</a:t>
            </a:r>
            <a:r>
              <a:rPr lang="zh-CN" altLang="en-US" sz="1200" b="1" dirty="0"/>
              <a:t>）</a:t>
            </a:r>
            <a:endParaRPr kumimoji="1" lang="zh-CN" altLang="en-US" sz="1200" b="1" dirty="0"/>
          </a:p>
        </p:txBody>
      </p:sp>
      <p:sp>
        <p:nvSpPr>
          <p:cNvPr id="6" name="矩形 5">
            <a:extLst>
              <a:ext uri="{FF2B5EF4-FFF2-40B4-BE49-F238E27FC236}">
                <a16:creationId xmlns:a16="http://schemas.microsoft.com/office/drawing/2014/main" id="{3E73CFA6-ACDE-F140-AE42-DF5230DAF080}"/>
              </a:ext>
            </a:extLst>
          </p:cNvPr>
          <p:cNvSpPr/>
          <p:nvPr/>
        </p:nvSpPr>
        <p:spPr>
          <a:xfrm>
            <a:off x="5313145" y="2136808"/>
            <a:ext cx="1203158" cy="20694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25555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743A00F-E070-434E-A810-74265F2178EC}"/>
              </a:ext>
            </a:extLst>
          </p:cNvPr>
          <p:cNvSpPr/>
          <p:nvPr/>
        </p:nvSpPr>
        <p:spPr>
          <a:xfrm>
            <a:off x="0" y="2425566"/>
            <a:ext cx="12192000" cy="149191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D43D086A-A7BA-124E-A257-D21CE6CB71AC}"/>
              </a:ext>
            </a:extLst>
          </p:cNvPr>
          <p:cNvSpPr txBox="1"/>
          <p:nvPr/>
        </p:nvSpPr>
        <p:spPr>
          <a:xfrm>
            <a:off x="710665" y="2756025"/>
            <a:ext cx="10770670" cy="830997"/>
          </a:xfrm>
          <a:prstGeom prst="rect">
            <a:avLst/>
          </a:prstGeom>
          <a:noFill/>
        </p:spPr>
        <p:txBody>
          <a:bodyPr wrap="square" rtlCol="0">
            <a:spAutoFit/>
          </a:bodyPr>
          <a:lstStyle/>
          <a:p>
            <a:r>
              <a:rPr kumimoji="1" lang="en-US" altLang="zh-CN" sz="4800" b="1" dirty="0">
                <a:solidFill>
                  <a:schemeClr val="bg1"/>
                </a:solidFill>
                <a:latin typeface="Calibri" panose="020F0502020204030204" pitchFamily="34" charset="0"/>
                <a:cs typeface="Calibri" panose="020F0502020204030204" pitchFamily="34" charset="0"/>
              </a:rPr>
              <a:t>DANN + </a:t>
            </a:r>
            <a:r>
              <a:rPr kumimoji="1" lang="en-US" altLang="zh-CN" sz="4800" b="1" dirty="0" err="1">
                <a:solidFill>
                  <a:schemeClr val="bg1"/>
                </a:solidFill>
                <a:latin typeface="Calibri" panose="020F0502020204030204" pitchFamily="34" charset="0"/>
                <a:cs typeface="Calibri" panose="020F0502020204030204" pitchFamily="34" charset="0"/>
              </a:rPr>
              <a:t>ConceptNet</a:t>
            </a:r>
            <a:r>
              <a:rPr kumimoji="1" lang="en-US" altLang="zh-CN" sz="4800" b="1" dirty="0">
                <a:solidFill>
                  <a:schemeClr val="bg1"/>
                </a:solidFill>
                <a:latin typeface="Calibri" panose="020F0502020204030204" pitchFamily="34" charset="0"/>
                <a:cs typeface="Calibri" panose="020F0502020204030204" pitchFamily="34" charset="0"/>
              </a:rPr>
              <a:t> =&gt; </a:t>
            </a:r>
            <a:r>
              <a:rPr kumimoji="1" lang="en-US" altLang="zh-CN" sz="4800" b="1" dirty="0" err="1">
                <a:solidFill>
                  <a:schemeClr val="bg1"/>
                </a:solidFill>
                <a:latin typeface="Calibri" panose="020F0502020204030204" pitchFamily="34" charset="0"/>
                <a:cs typeface="Calibri" panose="020F0502020204030204" pitchFamily="34" charset="0"/>
              </a:rPr>
              <a:t>KinGDOM</a:t>
            </a:r>
            <a:r>
              <a:rPr kumimoji="1" lang="en-US" altLang="zh-CN" sz="4800" b="1" dirty="0">
                <a:solidFill>
                  <a:schemeClr val="bg1"/>
                </a:solidFill>
                <a:latin typeface="Calibri" panose="020F0502020204030204" pitchFamily="34" charset="0"/>
                <a:cs typeface="Calibri" panose="020F0502020204030204" pitchFamily="34" charset="0"/>
              </a:rPr>
              <a:t> ---&gt; DA</a:t>
            </a:r>
            <a:endParaRPr kumimoji="1" lang="zh-CN" altLang="en-US" sz="4800" b="1" dirty="0">
              <a:solidFill>
                <a:schemeClr val="bg1"/>
              </a:solidFill>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1D92C3C1-BECF-E849-9B1E-FF00BE9A57D8}"/>
              </a:ext>
            </a:extLst>
          </p:cNvPr>
          <p:cNvSpPr/>
          <p:nvPr/>
        </p:nvSpPr>
        <p:spPr>
          <a:xfrm>
            <a:off x="-9622" y="327260"/>
            <a:ext cx="288755" cy="44276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52BDCAB5-8291-8748-903F-F93FCB6C74FA}"/>
              </a:ext>
            </a:extLst>
          </p:cNvPr>
          <p:cNvSpPr txBox="1"/>
          <p:nvPr/>
        </p:nvSpPr>
        <p:spPr>
          <a:xfrm>
            <a:off x="452388" y="246802"/>
            <a:ext cx="2637322" cy="584775"/>
          </a:xfrm>
          <a:prstGeom prst="rect">
            <a:avLst/>
          </a:prstGeom>
          <a:noFill/>
        </p:spPr>
        <p:txBody>
          <a:bodyPr wrap="square" rtlCol="0">
            <a:spAutoFit/>
          </a:bodyPr>
          <a:lstStyle/>
          <a:p>
            <a:r>
              <a:rPr kumimoji="1" lang="en-US" altLang="zh-CN" sz="3200" b="1" dirty="0">
                <a:solidFill>
                  <a:schemeClr val="tx1">
                    <a:lumMod val="85000"/>
                    <a:lumOff val="15000"/>
                  </a:schemeClr>
                </a:solidFill>
                <a:latin typeface="Calibri" panose="020F0502020204030204" pitchFamily="34" charset="0"/>
                <a:cs typeface="Calibri" panose="020F0502020204030204" pitchFamily="34" charset="0"/>
              </a:rPr>
              <a:t>Contribution</a:t>
            </a:r>
            <a:endParaRPr kumimoji="1" lang="zh-CN" altLang="en-US" sz="3200" b="1" dirty="0">
              <a:solidFill>
                <a:schemeClr val="tx1">
                  <a:lumMod val="85000"/>
                  <a:lumOff val="1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655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C84F0FC-338A-6948-A45C-80157AB84348}"/>
              </a:ext>
            </a:extLst>
          </p:cNvPr>
          <p:cNvSpPr/>
          <p:nvPr/>
        </p:nvSpPr>
        <p:spPr>
          <a:xfrm>
            <a:off x="-9622" y="327260"/>
            <a:ext cx="288755" cy="44276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FD165B6B-76FA-7B4D-BAAB-0CC6E79E3966}"/>
              </a:ext>
            </a:extLst>
          </p:cNvPr>
          <p:cNvSpPr txBox="1"/>
          <p:nvPr/>
        </p:nvSpPr>
        <p:spPr>
          <a:xfrm>
            <a:off x="452387" y="246802"/>
            <a:ext cx="5986913" cy="584775"/>
          </a:xfrm>
          <a:prstGeom prst="rect">
            <a:avLst/>
          </a:prstGeom>
          <a:noFill/>
        </p:spPr>
        <p:txBody>
          <a:bodyPr wrap="square" rtlCol="0">
            <a:spAutoFit/>
          </a:bodyPr>
          <a:lstStyle/>
          <a:p>
            <a:r>
              <a:rPr kumimoji="1" lang="en-US" altLang="zh-CN" sz="3200" b="1" dirty="0">
                <a:solidFill>
                  <a:schemeClr val="tx1">
                    <a:lumMod val="85000"/>
                    <a:lumOff val="15000"/>
                  </a:schemeClr>
                </a:solidFill>
                <a:latin typeface="Calibri" panose="020F0502020204030204" pitchFamily="34" charset="0"/>
                <a:cs typeface="Calibri" panose="020F0502020204030204" pitchFamily="34" charset="0"/>
              </a:rPr>
              <a:t>Background—Domain Adaptation</a:t>
            </a:r>
            <a:endParaRPr kumimoji="1" lang="zh-CN" altLang="en-US" sz="3200" b="1"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BA450D3A-A324-CD41-8650-C009C7F8F389}"/>
              </a:ext>
            </a:extLst>
          </p:cNvPr>
          <p:cNvSpPr txBox="1"/>
          <p:nvPr/>
        </p:nvSpPr>
        <p:spPr>
          <a:xfrm>
            <a:off x="2085941" y="1987658"/>
            <a:ext cx="2637322" cy="523220"/>
          </a:xfrm>
          <a:prstGeom prst="rect">
            <a:avLst/>
          </a:prstGeom>
          <a:noFill/>
        </p:spPr>
        <p:txBody>
          <a:bodyPr wrap="square" rtlCol="0">
            <a:spAutoFit/>
          </a:bodyPr>
          <a:lstStyle/>
          <a:p>
            <a:r>
              <a:rPr kumimoji="1" lang="en-US" altLang="zh-CN" sz="2800" b="1" dirty="0">
                <a:latin typeface="Calibri" panose="020F0502020204030204" pitchFamily="34" charset="0"/>
                <a:cs typeface="Calibri" panose="020F0502020204030204" pitchFamily="34" charset="0"/>
              </a:rPr>
              <a:t>Source domain</a:t>
            </a:r>
            <a:endParaRPr kumimoji="1" lang="zh-CN" altLang="en-US" sz="2800" b="1"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BB2719D2-5B8B-1947-B7B4-2F40315CC003}"/>
              </a:ext>
            </a:extLst>
          </p:cNvPr>
          <p:cNvSpPr txBox="1"/>
          <p:nvPr/>
        </p:nvSpPr>
        <p:spPr>
          <a:xfrm>
            <a:off x="7468739" y="2022297"/>
            <a:ext cx="2466992" cy="523220"/>
          </a:xfrm>
          <a:prstGeom prst="rect">
            <a:avLst/>
          </a:prstGeom>
          <a:noFill/>
        </p:spPr>
        <p:txBody>
          <a:bodyPr wrap="square" rtlCol="0">
            <a:spAutoFit/>
          </a:bodyPr>
          <a:lstStyle/>
          <a:p>
            <a:r>
              <a:rPr kumimoji="1" lang="en-US" altLang="zh-CN" sz="2800" b="1" dirty="0">
                <a:latin typeface="Calibri" panose="020F0502020204030204" pitchFamily="34" charset="0"/>
                <a:cs typeface="Calibri" panose="020F0502020204030204" pitchFamily="34" charset="0"/>
              </a:rPr>
              <a:t>Target domain</a:t>
            </a:r>
            <a:endParaRPr kumimoji="1" lang="zh-CN" altLang="en-US" sz="2800" b="1" dirty="0">
              <a:latin typeface="Calibri" panose="020F0502020204030204" pitchFamily="34" charset="0"/>
              <a:cs typeface="Calibri" panose="020F0502020204030204" pitchFamily="34" charset="0"/>
            </a:endParaRPr>
          </a:p>
        </p:txBody>
      </p:sp>
      <p:cxnSp>
        <p:nvCxnSpPr>
          <p:cNvPr id="8" name="直线箭头连接符 7">
            <a:extLst>
              <a:ext uri="{FF2B5EF4-FFF2-40B4-BE49-F238E27FC236}">
                <a16:creationId xmlns:a16="http://schemas.microsoft.com/office/drawing/2014/main" id="{FB3490CF-8F52-F342-A214-B3C4C7BF4B90}"/>
              </a:ext>
            </a:extLst>
          </p:cNvPr>
          <p:cNvCxnSpPr>
            <a:cxnSpLocks/>
          </p:cNvCxnSpPr>
          <p:nvPr/>
        </p:nvCxnSpPr>
        <p:spPr>
          <a:xfrm>
            <a:off x="5058137" y="2260757"/>
            <a:ext cx="2060293" cy="0"/>
          </a:xfrm>
          <a:prstGeom prst="straightConnector1">
            <a:avLst/>
          </a:prstGeom>
          <a:ln w="57150" cmpd="sng">
            <a:solidFill>
              <a:schemeClr val="tx1">
                <a:lumMod val="75000"/>
                <a:lumOff val="25000"/>
              </a:schemeClr>
            </a:solidFill>
            <a:prstDash val="solid"/>
            <a:headEnd w="lg" len="lg"/>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2F054FCE-D707-7442-9DBC-3B00D5A1BAEF}"/>
              </a:ext>
            </a:extLst>
          </p:cNvPr>
          <p:cNvSpPr txBox="1"/>
          <p:nvPr/>
        </p:nvSpPr>
        <p:spPr>
          <a:xfrm>
            <a:off x="4919460" y="1566338"/>
            <a:ext cx="2353080" cy="523220"/>
          </a:xfrm>
          <a:prstGeom prst="rect">
            <a:avLst/>
          </a:prstGeom>
          <a:noFill/>
        </p:spPr>
        <p:txBody>
          <a:bodyPr wrap="square" rtlCol="0">
            <a:spAutoFit/>
          </a:bodyPr>
          <a:lstStyle/>
          <a:p>
            <a:r>
              <a:rPr kumimoji="1" lang="en-US" altLang="zh-CN" sz="2800" b="1" dirty="0">
                <a:solidFill>
                  <a:srgbClr val="FF0000"/>
                </a:solidFill>
                <a:latin typeface="Calibri" panose="020F0502020204030204" pitchFamily="34" charset="0"/>
                <a:cs typeface="Calibri" panose="020F0502020204030204" pitchFamily="34" charset="0"/>
              </a:rPr>
              <a:t>Covariate</a:t>
            </a:r>
            <a:r>
              <a:rPr kumimoji="1" lang="zh-CN" altLang="en-US" sz="2800" b="1" dirty="0">
                <a:solidFill>
                  <a:srgbClr val="FF0000"/>
                </a:solidFill>
                <a:latin typeface="Calibri" panose="020F0502020204030204" pitchFamily="34" charset="0"/>
                <a:cs typeface="Calibri" panose="020F0502020204030204" pitchFamily="34" charset="0"/>
              </a:rPr>
              <a:t> </a:t>
            </a:r>
            <a:r>
              <a:rPr kumimoji="1" lang="en-US" altLang="zh-CN" sz="2800" b="1" dirty="0">
                <a:solidFill>
                  <a:srgbClr val="FF0000"/>
                </a:solidFill>
                <a:latin typeface="Calibri" panose="020F0502020204030204" pitchFamily="34" charset="0"/>
                <a:cs typeface="Calibri" panose="020F0502020204030204" pitchFamily="34" charset="0"/>
              </a:rPr>
              <a:t>shift</a:t>
            </a:r>
            <a:endParaRPr kumimoji="1" lang="zh-CN" altLang="en-US" sz="2800" b="1" dirty="0">
              <a:solidFill>
                <a:srgbClr val="FF0000"/>
              </a:solidFill>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0D6C6E0C-3D10-1643-A2B8-ED5948A51149}"/>
              </a:ext>
            </a:extLst>
          </p:cNvPr>
          <p:cNvSpPr txBox="1"/>
          <p:nvPr/>
        </p:nvSpPr>
        <p:spPr>
          <a:xfrm>
            <a:off x="2560839" y="2720229"/>
            <a:ext cx="1127191" cy="707886"/>
          </a:xfrm>
          <a:prstGeom prst="rect">
            <a:avLst/>
          </a:prstGeom>
          <a:noFill/>
        </p:spPr>
        <p:txBody>
          <a:bodyPr wrap="square" rtlCol="0">
            <a:spAutoFit/>
          </a:bodyPr>
          <a:lstStyle/>
          <a:p>
            <a:pPr algn="ctr"/>
            <a:r>
              <a:rPr kumimoji="1" lang="en-US" altLang="zh-CN" sz="2000" dirty="0">
                <a:latin typeface="Calibri" panose="020F0502020204030204" pitchFamily="34" charset="0"/>
                <a:cs typeface="Calibri" panose="020F0502020204030204" pitchFamily="34" charset="0"/>
              </a:rPr>
              <a:t>Labeled</a:t>
            </a:r>
          </a:p>
          <a:p>
            <a:pPr algn="ctr"/>
            <a:r>
              <a:rPr kumimoji="1" lang="en-US" altLang="zh-CN" sz="2000" dirty="0">
                <a:latin typeface="Calibri" panose="020F0502020204030204" pitchFamily="34" charset="0"/>
                <a:cs typeface="Calibri" panose="020F0502020204030204" pitchFamily="34" charset="0"/>
              </a:rPr>
              <a:t>(x, y)</a:t>
            </a:r>
            <a:endParaRPr kumimoji="1" lang="zh-CN" altLang="en-US" sz="2000"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A06286BD-5511-C04E-BCDD-555D7039D1A3}"/>
              </a:ext>
            </a:extLst>
          </p:cNvPr>
          <p:cNvSpPr txBox="1"/>
          <p:nvPr/>
        </p:nvSpPr>
        <p:spPr>
          <a:xfrm>
            <a:off x="7894787" y="2720229"/>
            <a:ext cx="1414914" cy="707886"/>
          </a:xfrm>
          <a:prstGeom prst="rect">
            <a:avLst/>
          </a:prstGeom>
          <a:noFill/>
        </p:spPr>
        <p:txBody>
          <a:bodyPr wrap="square" rtlCol="0">
            <a:spAutoFit/>
          </a:bodyPr>
          <a:lstStyle/>
          <a:p>
            <a:pPr algn="ctr"/>
            <a:r>
              <a:rPr kumimoji="1" lang="en-US" altLang="zh-CN" sz="2000" dirty="0">
                <a:latin typeface="Calibri" panose="020F0502020204030204" pitchFamily="34" charset="0"/>
                <a:cs typeface="Calibri" panose="020F0502020204030204" pitchFamily="34" charset="0"/>
              </a:rPr>
              <a:t>Unlabeled</a:t>
            </a:r>
          </a:p>
          <a:p>
            <a:pPr algn="ctr"/>
            <a:r>
              <a:rPr kumimoji="1" lang="en-US" altLang="zh-CN" sz="2000" dirty="0">
                <a:latin typeface="Calibri" panose="020F0502020204030204" pitchFamily="34" charset="0"/>
                <a:cs typeface="Calibri" panose="020F0502020204030204" pitchFamily="34" charset="0"/>
              </a:rPr>
              <a:t>(x)</a:t>
            </a:r>
            <a:endParaRPr kumimoji="1" lang="zh-CN" altLang="en-US" sz="2000"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13F02B31-80F0-9744-9ADC-99C84BC6AA10}"/>
              </a:ext>
            </a:extLst>
          </p:cNvPr>
          <p:cNvSpPr txBox="1"/>
          <p:nvPr/>
        </p:nvSpPr>
        <p:spPr>
          <a:xfrm>
            <a:off x="1999597" y="4081651"/>
            <a:ext cx="8192805" cy="461665"/>
          </a:xfrm>
          <a:prstGeom prst="rect">
            <a:avLst/>
          </a:prstGeom>
          <a:noFill/>
        </p:spPr>
        <p:txBody>
          <a:bodyPr wrap="square" rtlCol="0">
            <a:spAutoFit/>
          </a:bodyPr>
          <a:lstStyle/>
          <a:p>
            <a:r>
              <a:rPr kumimoji="1" lang="en-US" altLang="zh-CN" sz="2400" dirty="0">
                <a:latin typeface="Calibri" panose="020F0502020204030204" pitchFamily="34" charset="0"/>
                <a:cs typeface="Calibri" panose="020F0502020204030204" pitchFamily="34" charset="0"/>
              </a:rPr>
              <a:t>Same feature and label spaces but different feature distributions</a:t>
            </a:r>
            <a:endParaRPr kumimoji="1" lang="zh-CN" altLang="en-US" sz="2400"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22A71614-B417-344C-9009-917F4A239699}"/>
              </a:ext>
            </a:extLst>
          </p:cNvPr>
          <p:cNvSpPr txBox="1"/>
          <p:nvPr/>
        </p:nvSpPr>
        <p:spPr>
          <a:xfrm>
            <a:off x="431228" y="4747759"/>
            <a:ext cx="11329544" cy="461665"/>
          </a:xfrm>
          <a:prstGeom prst="rect">
            <a:avLst/>
          </a:prstGeom>
          <a:noFill/>
        </p:spPr>
        <p:txBody>
          <a:bodyPr wrap="square" rtlCol="0">
            <a:spAutoFit/>
          </a:bodyPr>
          <a:lstStyle/>
          <a:p>
            <a:r>
              <a:rPr kumimoji="1" lang="en-US" altLang="zh-CN" sz="2400" dirty="0">
                <a:latin typeface="Calibri" panose="020F0502020204030204" pitchFamily="34" charset="0"/>
                <a:cs typeface="Calibri" panose="020F0502020204030204" pitchFamily="34" charset="0"/>
              </a:rPr>
              <a:t>To train a classifier that can achieve good classification performance on the target domain</a:t>
            </a:r>
            <a:endParaRPr kumimoji="1"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472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A01425-F26F-4543-AE22-06EF6EEBC877}"/>
              </a:ext>
            </a:extLst>
          </p:cNvPr>
          <p:cNvSpPr/>
          <p:nvPr/>
        </p:nvSpPr>
        <p:spPr>
          <a:xfrm>
            <a:off x="-9622" y="327260"/>
            <a:ext cx="288755" cy="44276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4FF14E10-55E6-D34A-B26C-35FF1EAAF1DF}"/>
              </a:ext>
            </a:extLst>
          </p:cNvPr>
          <p:cNvSpPr txBox="1"/>
          <p:nvPr/>
        </p:nvSpPr>
        <p:spPr>
          <a:xfrm>
            <a:off x="452387" y="246802"/>
            <a:ext cx="3821229" cy="584775"/>
          </a:xfrm>
          <a:prstGeom prst="rect">
            <a:avLst/>
          </a:prstGeom>
          <a:noFill/>
        </p:spPr>
        <p:txBody>
          <a:bodyPr wrap="square" rtlCol="0">
            <a:spAutoFit/>
          </a:bodyPr>
          <a:lstStyle/>
          <a:p>
            <a:r>
              <a:rPr kumimoji="1" lang="en-US" altLang="zh-CN" sz="3200" b="1" dirty="0">
                <a:solidFill>
                  <a:schemeClr val="tx1">
                    <a:lumMod val="85000"/>
                    <a:lumOff val="15000"/>
                  </a:schemeClr>
                </a:solidFill>
                <a:latin typeface="Calibri" panose="020F0502020204030204" pitchFamily="34" charset="0"/>
                <a:cs typeface="Calibri" panose="020F0502020204030204" pitchFamily="34" charset="0"/>
              </a:rPr>
              <a:t>Background—DANN</a:t>
            </a:r>
            <a:endParaRPr kumimoji="1" lang="zh-CN" altLang="en-US" sz="3200" b="1" dirty="0">
              <a:solidFill>
                <a:schemeClr val="tx1">
                  <a:lumMod val="85000"/>
                  <a:lumOff val="15000"/>
                </a:schemeClr>
              </a:solidFill>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19BC2B68-AC32-8940-9652-496E92486018}"/>
              </a:ext>
            </a:extLst>
          </p:cNvPr>
          <p:cNvPicPr>
            <a:picLocks noChangeAspect="1"/>
          </p:cNvPicPr>
          <p:nvPr/>
        </p:nvPicPr>
        <p:blipFill>
          <a:blip r:embed="rId3"/>
          <a:stretch>
            <a:fillRect/>
          </a:stretch>
        </p:blipFill>
        <p:spPr>
          <a:xfrm>
            <a:off x="798900" y="1323499"/>
            <a:ext cx="4109984" cy="4268060"/>
          </a:xfrm>
          <a:prstGeom prst="rect">
            <a:avLst/>
          </a:prstGeom>
        </p:spPr>
      </p:pic>
      <p:sp>
        <p:nvSpPr>
          <p:cNvPr id="5" name="文本框 4">
            <a:extLst>
              <a:ext uri="{FF2B5EF4-FFF2-40B4-BE49-F238E27FC236}">
                <a16:creationId xmlns:a16="http://schemas.microsoft.com/office/drawing/2014/main" id="{833DAF88-4A54-FA49-A6EF-0D530F2337F9}"/>
              </a:ext>
            </a:extLst>
          </p:cNvPr>
          <p:cNvSpPr txBox="1"/>
          <p:nvPr/>
        </p:nvSpPr>
        <p:spPr>
          <a:xfrm>
            <a:off x="693018" y="6334199"/>
            <a:ext cx="3166714" cy="276999"/>
          </a:xfrm>
          <a:prstGeom prst="rect">
            <a:avLst/>
          </a:prstGeom>
          <a:noFill/>
        </p:spPr>
        <p:txBody>
          <a:bodyPr wrap="square" rtlCol="0">
            <a:spAutoFit/>
          </a:bodyPr>
          <a:lstStyle/>
          <a:p>
            <a:r>
              <a:rPr kumimoji="1" lang="zh-CN" altLang="en-US" sz="1200" b="1" dirty="0"/>
              <a:t>* </a:t>
            </a:r>
            <a:r>
              <a:rPr lang="en" altLang="zh-CN" sz="1200" b="1" dirty="0"/>
              <a:t>https://</a:t>
            </a:r>
            <a:r>
              <a:rPr lang="en" altLang="zh-CN" sz="1200" b="1" dirty="0" err="1"/>
              <a:t>zhuanlan.zhihu.com</a:t>
            </a:r>
            <a:r>
              <a:rPr lang="en" altLang="zh-CN" sz="1200" b="1" dirty="0"/>
              <a:t>/p/51499968</a:t>
            </a:r>
            <a:endParaRPr kumimoji="1" lang="zh-CN" altLang="en-US" sz="1200" b="1" dirty="0"/>
          </a:p>
        </p:txBody>
      </p:sp>
      <p:pic>
        <p:nvPicPr>
          <p:cNvPr id="6" name="图片 5">
            <a:extLst>
              <a:ext uri="{FF2B5EF4-FFF2-40B4-BE49-F238E27FC236}">
                <a16:creationId xmlns:a16="http://schemas.microsoft.com/office/drawing/2014/main" id="{1F4F8E7C-348F-ED4C-9430-7FDBB940B794}"/>
              </a:ext>
            </a:extLst>
          </p:cNvPr>
          <p:cNvPicPr>
            <a:picLocks noChangeAspect="1"/>
          </p:cNvPicPr>
          <p:nvPr/>
        </p:nvPicPr>
        <p:blipFill>
          <a:blip r:embed="rId4"/>
          <a:stretch>
            <a:fillRect/>
          </a:stretch>
        </p:blipFill>
        <p:spPr>
          <a:xfrm>
            <a:off x="5351647" y="1876938"/>
            <a:ext cx="6208246" cy="3104123"/>
          </a:xfrm>
          <a:prstGeom prst="rect">
            <a:avLst/>
          </a:prstGeom>
        </p:spPr>
      </p:pic>
      <p:sp>
        <p:nvSpPr>
          <p:cNvPr id="7" name="矩形 6">
            <a:extLst>
              <a:ext uri="{FF2B5EF4-FFF2-40B4-BE49-F238E27FC236}">
                <a16:creationId xmlns:a16="http://schemas.microsoft.com/office/drawing/2014/main" id="{5DFFD370-8B69-F041-94D7-77AF8C223A9A}"/>
              </a:ext>
            </a:extLst>
          </p:cNvPr>
          <p:cNvSpPr/>
          <p:nvPr/>
        </p:nvSpPr>
        <p:spPr>
          <a:xfrm>
            <a:off x="6285297" y="3696101"/>
            <a:ext cx="1251284" cy="2310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56F01C30-459F-9644-995B-E58C92A4B052}"/>
              </a:ext>
            </a:extLst>
          </p:cNvPr>
          <p:cNvSpPr/>
          <p:nvPr/>
        </p:nvSpPr>
        <p:spPr>
          <a:xfrm>
            <a:off x="8718884" y="3097730"/>
            <a:ext cx="1251284" cy="2310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2C73F134-583D-C84F-B64E-72B479EC37FB}"/>
              </a:ext>
            </a:extLst>
          </p:cNvPr>
          <p:cNvSpPr/>
          <p:nvPr/>
        </p:nvSpPr>
        <p:spPr>
          <a:xfrm>
            <a:off x="9094270" y="3342026"/>
            <a:ext cx="1251284" cy="2310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箭头连接符 10">
            <a:extLst>
              <a:ext uri="{FF2B5EF4-FFF2-40B4-BE49-F238E27FC236}">
                <a16:creationId xmlns:a16="http://schemas.microsoft.com/office/drawing/2014/main" id="{6460B825-7ADC-9048-8A9B-7085D80EFA3C}"/>
              </a:ext>
            </a:extLst>
          </p:cNvPr>
          <p:cNvCxnSpPr>
            <a:cxnSpLocks/>
          </p:cNvCxnSpPr>
          <p:nvPr/>
        </p:nvCxnSpPr>
        <p:spPr>
          <a:xfrm flipV="1">
            <a:off x="7536581" y="3501639"/>
            <a:ext cx="1557689" cy="35407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D436480-B6D1-9847-A832-A81490711D57}"/>
              </a:ext>
            </a:extLst>
          </p:cNvPr>
          <p:cNvSpPr txBox="1"/>
          <p:nvPr/>
        </p:nvSpPr>
        <p:spPr>
          <a:xfrm>
            <a:off x="5515277" y="5174403"/>
            <a:ext cx="5877824" cy="400110"/>
          </a:xfrm>
          <a:prstGeom prst="rect">
            <a:avLst/>
          </a:prstGeom>
          <a:noFill/>
        </p:spPr>
        <p:txBody>
          <a:bodyPr wrap="square" rtlCol="0">
            <a:spAutoFit/>
          </a:bodyPr>
          <a:lstStyle/>
          <a:p>
            <a:r>
              <a:rPr lang="en" altLang="zh-CN" sz="2000" dirty="0">
                <a:latin typeface="Calibri" panose="020F0502020204030204" pitchFamily="34" charset="0"/>
                <a:cs typeface="Calibri" panose="020F0502020204030204" pitchFamily="34" charset="0"/>
              </a:rPr>
              <a:t>Domain-Adversarial Training of Neural Networks(DANN)</a:t>
            </a:r>
            <a:endParaRPr kumimoji="1"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7724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A01425-F26F-4543-AE22-06EF6EEBC877}"/>
              </a:ext>
            </a:extLst>
          </p:cNvPr>
          <p:cNvSpPr/>
          <p:nvPr/>
        </p:nvSpPr>
        <p:spPr>
          <a:xfrm>
            <a:off x="-9622" y="327260"/>
            <a:ext cx="288755" cy="44276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4FF14E10-55E6-D34A-B26C-35FF1EAAF1DF}"/>
              </a:ext>
            </a:extLst>
          </p:cNvPr>
          <p:cNvSpPr txBox="1"/>
          <p:nvPr/>
        </p:nvSpPr>
        <p:spPr>
          <a:xfrm>
            <a:off x="452388" y="246802"/>
            <a:ext cx="5159140" cy="584775"/>
          </a:xfrm>
          <a:prstGeom prst="rect">
            <a:avLst/>
          </a:prstGeom>
          <a:noFill/>
        </p:spPr>
        <p:txBody>
          <a:bodyPr wrap="square" rtlCol="0">
            <a:spAutoFit/>
          </a:bodyPr>
          <a:lstStyle/>
          <a:p>
            <a:r>
              <a:rPr kumimoji="1" lang="en-US" altLang="zh-CN" sz="3200" b="1" dirty="0">
                <a:solidFill>
                  <a:schemeClr val="tx1">
                    <a:lumMod val="85000"/>
                    <a:lumOff val="15000"/>
                  </a:schemeClr>
                </a:solidFill>
                <a:latin typeface="Calibri" panose="020F0502020204030204" pitchFamily="34" charset="0"/>
                <a:cs typeface="Calibri" panose="020F0502020204030204" pitchFamily="34" charset="0"/>
              </a:rPr>
              <a:t>Background—</a:t>
            </a:r>
            <a:r>
              <a:rPr kumimoji="1" lang="en-US" altLang="zh-CN" sz="3200" b="1" dirty="0" err="1">
                <a:solidFill>
                  <a:schemeClr val="tx1">
                    <a:lumMod val="85000"/>
                    <a:lumOff val="15000"/>
                  </a:schemeClr>
                </a:solidFill>
                <a:latin typeface="Calibri" panose="020F0502020204030204" pitchFamily="34" charset="0"/>
                <a:cs typeface="Calibri" panose="020F0502020204030204" pitchFamily="34" charset="0"/>
              </a:rPr>
              <a:t>ConceptNet</a:t>
            </a:r>
            <a:endParaRPr kumimoji="1" lang="zh-CN" altLang="en-US" sz="3200" b="1"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833DAF88-4A54-FA49-A6EF-0D530F2337F9}"/>
              </a:ext>
            </a:extLst>
          </p:cNvPr>
          <p:cNvSpPr txBox="1"/>
          <p:nvPr/>
        </p:nvSpPr>
        <p:spPr>
          <a:xfrm>
            <a:off x="616016" y="6472698"/>
            <a:ext cx="3166714" cy="276999"/>
          </a:xfrm>
          <a:prstGeom prst="rect">
            <a:avLst/>
          </a:prstGeom>
          <a:noFill/>
        </p:spPr>
        <p:txBody>
          <a:bodyPr wrap="square" rtlCol="0">
            <a:spAutoFit/>
          </a:bodyPr>
          <a:lstStyle/>
          <a:p>
            <a:r>
              <a:rPr kumimoji="1" lang="zh-CN" altLang="en-US" sz="1200" b="1" dirty="0"/>
              <a:t>* </a:t>
            </a:r>
            <a:r>
              <a:rPr lang="en" altLang="zh-CN" sz="1200" b="1" dirty="0"/>
              <a:t>https://</a:t>
            </a:r>
            <a:r>
              <a:rPr lang="en" altLang="zh-CN" sz="1200" b="1" dirty="0" err="1"/>
              <a:t>zhuanlan.zhihu.com</a:t>
            </a:r>
            <a:r>
              <a:rPr lang="en" altLang="zh-CN" sz="1200" b="1" dirty="0"/>
              <a:t>/p/51499968</a:t>
            </a:r>
            <a:endParaRPr kumimoji="1" lang="zh-CN" altLang="en-US" sz="1200" b="1" dirty="0"/>
          </a:p>
        </p:txBody>
      </p:sp>
      <p:pic>
        <p:nvPicPr>
          <p:cNvPr id="10" name="图片 9">
            <a:extLst>
              <a:ext uri="{FF2B5EF4-FFF2-40B4-BE49-F238E27FC236}">
                <a16:creationId xmlns:a16="http://schemas.microsoft.com/office/drawing/2014/main" id="{A31A3F4D-DF3A-4F4E-980B-6F86B6C467C8}"/>
              </a:ext>
            </a:extLst>
          </p:cNvPr>
          <p:cNvPicPr>
            <a:picLocks noChangeAspect="1"/>
          </p:cNvPicPr>
          <p:nvPr/>
        </p:nvPicPr>
        <p:blipFill>
          <a:blip r:embed="rId3"/>
          <a:stretch>
            <a:fillRect/>
          </a:stretch>
        </p:blipFill>
        <p:spPr>
          <a:xfrm>
            <a:off x="855017" y="910596"/>
            <a:ext cx="4804159" cy="5451703"/>
          </a:xfrm>
          <a:prstGeom prst="rect">
            <a:avLst/>
          </a:prstGeom>
        </p:spPr>
      </p:pic>
      <p:sp>
        <p:nvSpPr>
          <p:cNvPr id="12" name="文本框 11">
            <a:extLst>
              <a:ext uri="{FF2B5EF4-FFF2-40B4-BE49-F238E27FC236}">
                <a16:creationId xmlns:a16="http://schemas.microsoft.com/office/drawing/2014/main" id="{A5DACBA2-3F1F-D447-BD38-1BC6AC33257A}"/>
              </a:ext>
            </a:extLst>
          </p:cNvPr>
          <p:cNvSpPr txBox="1"/>
          <p:nvPr/>
        </p:nvSpPr>
        <p:spPr>
          <a:xfrm>
            <a:off x="6096000" y="1749469"/>
            <a:ext cx="5900287"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zh-CN" sz="2400" dirty="0">
                <a:latin typeface="Calibri" panose="020F0502020204030204" pitchFamily="34" charset="0"/>
                <a:cs typeface="Calibri" panose="020F0502020204030204" pitchFamily="34" charset="0"/>
              </a:rPr>
              <a:t>A freely-available semantic network (knowledge network)</a:t>
            </a:r>
          </a:p>
          <a:p>
            <a:pPr marL="285750" indent="-285750">
              <a:lnSpc>
                <a:spcPct val="150000"/>
              </a:lnSpc>
              <a:buFont typeface="Arial" panose="020B0604020202020204" pitchFamily="34" charset="0"/>
              <a:buChar char="•"/>
            </a:pPr>
            <a:r>
              <a:rPr kumimoji="1" lang="en" altLang="zh-CN" sz="2400" dirty="0">
                <a:latin typeface="Calibri" panose="020F0502020204030204" pitchFamily="34" charset="0"/>
                <a:cs typeface="Calibri" panose="020F0502020204030204" pitchFamily="34" charset="0"/>
              </a:rPr>
              <a:t>Nodes represent concepts</a:t>
            </a:r>
          </a:p>
          <a:p>
            <a:pPr marL="285750" indent="-285750">
              <a:lnSpc>
                <a:spcPct val="150000"/>
              </a:lnSpc>
              <a:buFont typeface="Arial" panose="020B0604020202020204" pitchFamily="34" charset="0"/>
              <a:buChar char="•"/>
            </a:pPr>
            <a:r>
              <a:rPr kumimoji="1" lang="en" altLang="zh-CN" sz="2400" dirty="0">
                <a:latin typeface="Calibri" panose="020F0502020204030204" pitchFamily="34" charset="0"/>
                <a:cs typeface="Calibri" panose="020F0502020204030204" pitchFamily="34" charset="0"/>
              </a:rPr>
              <a:t>Links represent relation between concepts</a:t>
            </a:r>
          </a:p>
          <a:p>
            <a:pPr marL="285750" indent="-285750">
              <a:lnSpc>
                <a:spcPct val="150000"/>
              </a:lnSpc>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Contain both domain specific and domain general knowledge</a:t>
            </a:r>
            <a:endParaRPr kumimoji="1"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048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58248E-1D3B-B24A-9DCE-9D078A26C26E}"/>
              </a:ext>
            </a:extLst>
          </p:cNvPr>
          <p:cNvSpPr/>
          <p:nvPr/>
        </p:nvSpPr>
        <p:spPr>
          <a:xfrm>
            <a:off x="-9622" y="327260"/>
            <a:ext cx="288755" cy="44276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719308B4-86FD-AF45-A549-637AE71AB179}"/>
              </a:ext>
            </a:extLst>
          </p:cNvPr>
          <p:cNvSpPr txBox="1"/>
          <p:nvPr/>
        </p:nvSpPr>
        <p:spPr>
          <a:xfrm>
            <a:off x="452389" y="246802"/>
            <a:ext cx="1617044" cy="584775"/>
          </a:xfrm>
          <a:prstGeom prst="rect">
            <a:avLst/>
          </a:prstGeom>
          <a:noFill/>
        </p:spPr>
        <p:txBody>
          <a:bodyPr wrap="square" rtlCol="0">
            <a:spAutoFit/>
          </a:bodyPr>
          <a:lstStyle/>
          <a:p>
            <a:r>
              <a:rPr kumimoji="1" lang="en-US" altLang="zh-CN" sz="3200" b="1" dirty="0">
                <a:solidFill>
                  <a:schemeClr val="tx1">
                    <a:lumMod val="85000"/>
                    <a:lumOff val="15000"/>
                  </a:schemeClr>
                </a:solidFill>
                <a:latin typeface="Calibri" panose="020F0502020204030204" pitchFamily="34" charset="0"/>
                <a:cs typeface="Calibri" panose="020F0502020204030204" pitchFamily="34" charset="0"/>
              </a:rPr>
              <a:t>Method</a:t>
            </a:r>
            <a:endParaRPr kumimoji="1" lang="zh-CN" altLang="en-US" sz="3200" b="1" dirty="0">
              <a:solidFill>
                <a:schemeClr val="tx1">
                  <a:lumMod val="85000"/>
                  <a:lumOff val="15000"/>
                </a:schemeClr>
              </a:solidFill>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620734CC-53DA-7F4E-8ECE-90E2CA1E6378}"/>
              </a:ext>
            </a:extLst>
          </p:cNvPr>
          <p:cNvPicPr>
            <a:picLocks noChangeAspect="1"/>
          </p:cNvPicPr>
          <p:nvPr/>
        </p:nvPicPr>
        <p:blipFill>
          <a:blip r:embed="rId3"/>
          <a:stretch>
            <a:fillRect/>
          </a:stretch>
        </p:blipFill>
        <p:spPr>
          <a:xfrm>
            <a:off x="1257293" y="1004728"/>
            <a:ext cx="9494126" cy="4848544"/>
          </a:xfrm>
          <a:prstGeom prst="rect">
            <a:avLst/>
          </a:prstGeom>
        </p:spPr>
      </p:pic>
      <p:sp>
        <p:nvSpPr>
          <p:cNvPr id="6" name="文本框 5">
            <a:extLst>
              <a:ext uri="{FF2B5EF4-FFF2-40B4-BE49-F238E27FC236}">
                <a16:creationId xmlns:a16="http://schemas.microsoft.com/office/drawing/2014/main" id="{9CFC1802-8B2F-E242-A181-CC64DF0C38D5}"/>
              </a:ext>
            </a:extLst>
          </p:cNvPr>
          <p:cNvSpPr txBox="1"/>
          <p:nvPr/>
        </p:nvSpPr>
        <p:spPr>
          <a:xfrm>
            <a:off x="1554480" y="5497383"/>
            <a:ext cx="2642136" cy="1015663"/>
          </a:xfrm>
          <a:prstGeom prst="rect">
            <a:avLst/>
          </a:prstGeom>
          <a:noFill/>
        </p:spPr>
        <p:txBody>
          <a:bodyPr wrap="square" rtlCol="0">
            <a:spAutoFit/>
          </a:bodyPr>
          <a:lstStyle/>
          <a:p>
            <a:r>
              <a:rPr kumimoji="1" lang="en-US" altLang="zh-CN" b="1" dirty="0">
                <a:solidFill>
                  <a:srgbClr val="0070C0"/>
                </a:solidFill>
                <a:latin typeface="Calibri" panose="020F0502020204030204" pitchFamily="34" charset="0"/>
                <a:cs typeface="Calibri" panose="020F0502020204030204" pitchFamily="34" charset="0"/>
              </a:rPr>
              <a:t>A directed labeled graph</a:t>
            </a:r>
          </a:p>
          <a:p>
            <a:r>
              <a:rPr kumimoji="1" lang="en-US" altLang="zh-CN" sz="1400" dirty="0">
                <a:solidFill>
                  <a:srgbClr val="0070C0"/>
                </a:solidFill>
                <a:latin typeface="Calibri" panose="020F0502020204030204" pitchFamily="34" charset="0"/>
                <a:cs typeface="Calibri" panose="020F0502020204030204" pitchFamily="34" charset="0"/>
              </a:rPr>
              <a:t>Nodes: v</a:t>
            </a:r>
            <a:r>
              <a:rPr kumimoji="1" lang="en-US" altLang="zh-CN" sz="1400" baseline="-25000" dirty="0">
                <a:solidFill>
                  <a:srgbClr val="0070C0"/>
                </a:solidFill>
                <a:latin typeface="Calibri" panose="020F0502020204030204" pitchFamily="34" charset="0"/>
                <a:cs typeface="Calibri" panose="020F0502020204030204" pitchFamily="34" charset="0"/>
              </a:rPr>
              <a:t>i</a:t>
            </a:r>
            <a:endParaRPr kumimoji="1" lang="en-US" altLang="zh-CN" sz="1400" dirty="0">
              <a:solidFill>
                <a:srgbClr val="0070C0"/>
              </a:solidFill>
              <a:latin typeface="Calibri" panose="020F0502020204030204" pitchFamily="34" charset="0"/>
              <a:cs typeface="Calibri" panose="020F0502020204030204" pitchFamily="34" charset="0"/>
            </a:endParaRPr>
          </a:p>
          <a:p>
            <a:r>
              <a:rPr kumimoji="1" lang="en-US" altLang="zh-CN" sz="1400" dirty="0">
                <a:solidFill>
                  <a:srgbClr val="0070C0"/>
                </a:solidFill>
                <a:latin typeface="Calibri" panose="020F0502020204030204" pitchFamily="34" charset="0"/>
                <a:cs typeface="Calibri" panose="020F0502020204030204" pitchFamily="34" charset="0"/>
              </a:rPr>
              <a:t>Edges: (v</a:t>
            </a:r>
            <a:r>
              <a:rPr kumimoji="1" lang="en-US" altLang="zh-CN" sz="1400" baseline="-25000" dirty="0">
                <a:solidFill>
                  <a:srgbClr val="0070C0"/>
                </a:solidFill>
                <a:latin typeface="Calibri" panose="020F0502020204030204" pitchFamily="34" charset="0"/>
                <a:cs typeface="Calibri" panose="020F0502020204030204" pitchFamily="34" charset="0"/>
              </a:rPr>
              <a:t>i</a:t>
            </a:r>
            <a:r>
              <a:rPr kumimoji="1" lang="en-US" altLang="zh-CN" sz="1400" dirty="0">
                <a:solidFill>
                  <a:srgbClr val="0070C0"/>
                </a:solidFill>
                <a:latin typeface="Calibri" panose="020F0502020204030204" pitchFamily="34" charset="0"/>
                <a:cs typeface="Calibri" panose="020F0502020204030204" pitchFamily="34" charset="0"/>
              </a:rPr>
              <a:t>, </a:t>
            </a:r>
            <a:r>
              <a:rPr kumimoji="1" lang="en-US" altLang="zh-CN" sz="1400" dirty="0" err="1">
                <a:solidFill>
                  <a:srgbClr val="0070C0"/>
                </a:solidFill>
                <a:latin typeface="Calibri" panose="020F0502020204030204" pitchFamily="34" charset="0"/>
                <a:cs typeface="Calibri" panose="020F0502020204030204" pitchFamily="34" charset="0"/>
              </a:rPr>
              <a:t>r</a:t>
            </a:r>
            <a:r>
              <a:rPr kumimoji="1" lang="en-US" altLang="zh-CN" sz="1400" baseline="-25000" dirty="0" err="1">
                <a:solidFill>
                  <a:srgbClr val="0070C0"/>
                </a:solidFill>
                <a:latin typeface="Calibri" panose="020F0502020204030204" pitchFamily="34" charset="0"/>
                <a:cs typeface="Calibri" panose="020F0502020204030204" pitchFamily="34" charset="0"/>
              </a:rPr>
              <a:t>ij</a:t>
            </a:r>
            <a:r>
              <a:rPr kumimoji="1" lang="en-US" altLang="zh-CN" sz="1400" dirty="0">
                <a:solidFill>
                  <a:srgbClr val="0070C0"/>
                </a:solidFill>
                <a:latin typeface="Calibri" panose="020F0502020204030204" pitchFamily="34" charset="0"/>
                <a:cs typeface="Calibri" panose="020F0502020204030204" pitchFamily="34" charset="0"/>
              </a:rPr>
              <a:t>, </a:t>
            </a:r>
            <a:r>
              <a:rPr kumimoji="1" lang="en-US" altLang="zh-CN" sz="1400" dirty="0" err="1">
                <a:solidFill>
                  <a:srgbClr val="0070C0"/>
                </a:solidFill>
                <a:latin typeface="Calibri" panose="020F0502020204030204" pitchFamily="34" charset="0"/>
                <a:cs typeface="Calibri" panose="020F0502020204030204" pitchFamily="34" charset="0"/>
              </a:rPr>
              <a:t>v</a:t>
            </a:r>
            <a:r>
              <a:rPr kumimoji="1" lang="en-US" altLang="zh-CN" sz="1400" baseline="-25000" dirty="0" err="1">
                <a:solidFill>
                  <a:srgbClr val="0070C0"/>
                </a:solidFill>
                <a:latin typeface="Calibri" panose="020F0502020204030204" pitchFamily="34" charset="0"/>
                <a:cs typeface="Calibri" panose="020F0502020204030204" pitchFamily="34" charset="0"/>
              </a:rPr>
              <a:t>j</a:t>
            </a:r>
            <a:r>
              <a:rPr kumimoji="1" lang="en-US" altLang="zh-CN" sz="1400" dirty="0">
                <a:solidFill>
                  <a:srgbClr val="0070C0"/>
                </a:solidFill>
                <a:latin typeface="Calibri" panose="020F0502020204030204" pitchFamily="34" charset="0"/>
                <a:cs typeface="Calibri" panose="020F0502020204030204" pitchFamily="34" charset="0"/>
              </a:rPr>
              <a:t>)</a:t>
            </a:r>
          </a:p>
          <a:p>
            <a:r>
              <a:rPr kumimoji="1" lang="en-US" altLang="zh-CN" sz="1400" dirty="0">
                <a:solidFill>
                  <a:srgbClr val="0070C0"/>
                </a:solidFill>
                <a:latin typeface="Calibri" panose="020F0502020204030204" pitchFamily="34" charset="0"/>
                <a:cs typeface="Calibri" panose="020F0502020204030204" pitchFamily="34" charset="0"/>
              </a:rPr>
              <a:t>[baking-oven, </a:t>
            </a:r>
            <a:r>
              <a:rPr kumimoji="1" lang="en-US" altLang="zh-CN" sz="1400" dirty="0" err="1">
                <a:solidFill>
                  <a:srgbClr val="0070C0"/>
                </a:solidFill>
                <a:latin typeface="Calibri" panose="020F0502020204030204" pitchFamily="34" charset="0"/>
                <a:cs typeface="Calibri" panose="020F0502020204030204" pitchFamily="34" charset="0"/>
              </a:rPr>
              <a:t>AtLocation</a:t>
            </a:r>
            <a:r>
              <a:rPr kumimoji="1" lang="en-US" altLang="zh-CN" sz="1400" dirty="0">
                <a:solidFill>
                  <a:srgbClr val="0070C0"/>
                </a:solidFill>
                <a:latin typeface="Calibri" panose="020F0502020204030204" pitchFamily="34" charset="0"/>
                <a:cs typeface="Calibri" panose="020F0502020204030204" pitchFamily="34" charset="0"/>
              </a:rPr>
              <a:t>, kitchen]</a:t>
            </a:r>
          </a:p>
        </p:txBody>
      </p:sp>
      <p:sp>
        <p:nvSpPr>
          <p:cNvPr id="7" name="文本框 6">
            <a:extLst>
              <a:ext uri="{FF2B5EF4-FFF2-40B4-BE49-F238E27FC236}">
                <a16:creationId xmlns:a16="http://schemas.microsoft.com/office/drawing/2014/main" id="{61908C93-AD17-0241-9397-6457FE49F78A}"/>
              </a:ext>
            </a:extLst>
          </p:cNvPr>
          <p:cNvSpPr txBox="1"/>
          <p:nvPr/>
        </p:nvSpPr>
        <p:spPr>
          <a:xfrm>
            <a:off x="1344331" y="3795047"/>
            <a:ext cx="3181149" cy="338554"/>
          </a:xfrm>
          <a:prstGeom prst="rect">
            <a:avLst/>
          </a:prstGeom>
          <a:noFill/>
        </p:spPr>
        <p:txBody>
          <a:bodyPr wrap="square" rtlCol="0">
            <a:spAutoFit/>
          </a:bodyPr>
          <a:lstStyle/>
          <a:p>
            <a:r>
              <a:rPr kumimoji="1" lang="en-US" altLang="zh-CN" sz="1600" b="1" dirty="0">
                <a:solidFill>
                  <a:srgbClr val="0070C0"/>
                </a:solidFill>
                <a:latin typeface="Calibri" panose="020F0502020204030204" pitchFamily="34" charset="0"/>
                <a:cs typeface="Calibri" panose="020F0502020204030204" pitchFamily="34" charset="0"/>
              </a:rPr>
              <a:t>Extract unique n, adj, adv as seeds</a:t>
            </a:r>
            <a:endParaRPr kumimoji="1" lang="zh-CN" altLang="en-US" sz="1600" b="1" dirty="0">
              <a:solidFill>
                <a:srgbClr val="0070C0"/>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C8415BEB-98B6-4B47-ACB0-F1C56D3D7AB9}"/>
              </a:ext>
            </a:extLst>
          </p:cNvPr>
          <p:cNvSpPr txBox="1"/>
          <p:nvPr/>
        </p:nvSpPr>
        <p:spPr>
          <a:xfrm>
            <a:off x="279133" y="2105563"/>
            <a:ext cx="1376413" cy="523220"/>
          </a:xfrm>
          <a:prstGeom prst="rect">
            <a:avLst/>
          </a:prstGeom>
          <a:noFill/>
        </p:spPr>
        <p:txBody>
          <a:bodyPr wrap="square" rtlCol="0">
            <a:spAutoFit/>
          </a:bodyPr>
          <a:lstStyle/>
          <a:p>
            <a:r>
              <a:rPr kumimoji="1" lang="en-US" altLang="zh-CN" sz="1400" b="1" dirty="0">
                <a:solidFill>
                  <a:srgbClr val="0070C0"/>
                </a:solidFill>
              </a:rPr>
              <a:t>356k nodes</a:t>
            </a:r>
          </a:p>
          <a:p>
            <a:r>
              <a:rPr kumimoji="1" lang="en-US" altLang="zh-CN" sz="1400" b="1" dirty="0">
                <a:solidFill>
                  <a:srgbClr val="0070C0"/>
                </a:solidFill>
              </a:rPr>
              <a:t>900k edges</a:t>
            </a:r>
            <a:endParaRPr kumimoji="1" lang="zh-CN" altLang="en-US" sz="1400" b="1" dirty="0">
              <a:solidFill>
                <a:srgbClr val="0070C0"/>
              </a:solidFill>
            </a:endParaRPr>
          </a:p>
        </p:txBody>
      </p:sp>
      <p:sp>
        <p:nvSpPr>
          <p:cNvPr id="9" name="文本框 8">
            <a:extLst>
              <a:ext uri="{FF2B5EF4-FFF2-40B4-BE49-F238E27FC236}">
                <a16:creationId xmlns:a16="http://schemas.microsoft.com/office/drawing/2014/main" id="{856DFA86-70E6-4342-A18B-65FF6C607643}"/>
              </a:ext>
            </a:extLst>
          </p:cNvPr>
          <p:cNvSpPr txBox="1"/>
          <p:nvPr/>
        </p:nvSpPr>
        <p:spPr>
          <a:xfrm>
            <a:off x="4092343" y="2943879"/>
            <a:ext cx="2520213" cy="338554"/>
          </a:xfrm>
          <a:prstGeom prst="rect">
            <a:avLst/>
          </a:prstGeom>
          <a:noFill/>
        </p:spPr>
        <p:txBody>
          <a:bodyPr wrap="square" rtlCol="0">
            <a:spAutoFit/>
          </a:bodyPr>
          <a:lstStyle/>
          <a:p>
            <a:r>
              <a:rPr kumimoji="1" lang="en-US" altLang="zh-CN" sz="1600" b="1" dirty="0">
                <a:solidFill>
                  <a:srgbClr val="0070C0"/>
                </a:solidFill>
                <a:latin typeface="Calibri" panose="020F0502020204030204" pitchFamily="34" charset="0"/>
                <a:cs typeface="Calibri" panose="020F0502020204030204" pitchFamily="34" charset="0"/>
              </a:rPr>
              <a:t>Learn concept embeddings</a:t>
            </a:r>
            <a:endParaRPr kumimoji="1" lang="zh-CN" altLang="en-US" sz="1600" b="1"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66168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848</Words>
  <Application>Microsoft Macintosh PowerPoint</Application>
  <PresentationFormat>宽屏</PresentationFormat>
  <Paragraphs>86</Paragraphs>
  <Slides>12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153</cp:revision>
  <dcterms:created xsi:type="dcterms:W3CDTF">2020-11-19T08:09:29Z</dcterms:created>
  <dcterms:modified xsi:type="dcterms:W3CDTF">2020-11-26T01:25:03Z</dcterms:modified>
</cp:coreProperties>
</file>