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05" r:id="rId2"/>
  </p:sldMasterIdLst>
  <p:notesMasterIdLst>
    <p:notesMasterId r:id="rId13"/>
  </p:notesMasterIdLst>
  <p:sldIdLst>
    <p:sldId id="257" r:id="rId3"/>
    <p:sldId id="736" r:id="rId4"/>
    <p:sldId id="745" r:id="rId5"/>
    <p:sldId id="768" r:id="rId6"/>
    <p:sldId id="769" r:id="rId7"/>
    <p:sldId id="770" r:id="rId8"/>
    <p:sldId id="771" r:id="rId9"/>
    <p:sldId id="772" r:id="rId10"/>
    <p:sldId id="773" r:id="rId11"/>
    <p:sldId id="7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6D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34" autoAdjust="0"/>
    <p:restoredTop sz="89353" autoAdjust="0"/>
  </p:normalViewPr>
  <p:slideViewPr>
    <p:cSldViewPr snapToGrid="0">
      <p:cViewPr varScale="1">
        <p:scale>
          <a:sx n="118" d="100"/>
          <a:sy n="118" d="100"/>
        </p:scale>
        <p:origin x="701" y="8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327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8D523-4D3D-4F11-8579-2B4BF489780F}" type="datetimeFigureOut">
              <a:rPr lang="zh-CN" altLang="en-US" smtClean="0"/>
              <a:t>2020/12/1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0B82E-EF7D-4A61-B6BF-9954BCE8AF0C}" type="slidenum">
              <a:rPr lang="zh-CN" altLang="en-US" smtClean="0"/>
              <a:t>‹#›</a:t>
            </a:fld>
            <a:endParaRPr lang="zh-CN" altLang="en-US"/>
          </a:p>
        </p:txBody>
      </p:sp>
    </p:spTree>
    <p:extLst>
      <p:ext uri="{BB962C8B-B14F-4D97-AF65-F5344CB8AC3E}">
        <p14:creationId xmlns:p14="http://schemas.microsoft.com/office/powerpoint/2010/main" val="1701127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作者来自中科院，国科大，蒙纳士大学。</a:t>
            </a:r>
            <a:endParaRPr lang="en-US" altLang="zh-CN" dirty="0" smtClean="0"/>
          </a:p>
          <a:p>
            <a:r>
              <a:rPr lang="zh-CN" altLang="en-US" dirty="0" smtClean="0"/>
              <a:t>这篇论文的主要内容是作者使用一个基于特定关系的注意力网络模型来进行实体、关系的联合抽取，主要解决的三元组实体重叠问题。</a:t>
            </a:r>
            <a:endParaRPr lang="zh-CN" altLang="en-US" dirty="0"/>
          </a:p>
        </p:txBody>
      </p:sp>
      <p:sp>
        <p:nvSpPr>
          <p:cNvPr id="4" name="灯片编号占位符 3"/>
          <p:cNvSpPr>
            <a:spLocks noGrp="1"/>
          </p:cNvSpPr>
          <p:nvPr>
            <p:ph type="sldNum" sz="quarter" idx="10"/>
          </p:nvPr>
        </p:nvSpPr>
        <p:spPr/>
        <p:txBody>
          <a:bodyPr/>
          <a:lstStyle/>
          <a:p>
            <a:fld id="{EF20B82E-EF7D-4A61-B6BF-9954BCE8AF0C}" type="slidenum">
              <a:rPr lang="zh-CN" altLang="en-US" smtClean="0"/>
              <a:t>1</a:t>
            </a:fld>
            <a:endParaRPr lang="zh-CN" altLang="en-US"/>
          </a:p>
        </p:txBody>
      </p:sp>
    </p:spTree>
    <p:extLst>
      <p:ext uri="{BB962C8B-B14F-4D97-AF65-F5344CB8AC3E}">
        <p14:creationId xmlns:p14="http://schemas.microsoft.com/office/powerpoint/2010/main" val="3919729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48A77E-79FB-4BFF-B1F0-CFD29F30865E}" type="slidenum">
              <a:rPr lang="en-US" altLang="zh-CN" smtClean="0"/>
              <a:pPr/>
              <a:t>2</a:t>
            </a:fld>
            <a:endParaRPr lang="en-US" altLang="zh-CN"/>
          </a:p>
        </p:txBody>
      </p:sp>
    </p:spTree>
    <p:extLst>
      <p:ext uri="{BB962C8B-B14F-4D97-AF65-F5344CB8AC3E}">
        <p14:creationId xmlns:p14="http://schemas.microsoft.com/office/powerpoint/2010/main" val="2393221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传统的</a:t>
            </a:r>
            <a:r>
              <a:rPr lang="en-US" altLang="zh-CN" dirty="0" smtClean="0"/>
              <a:t>pipeline</a:t>
            </a:r>
            <a:r>
              <a:rPr lang="zh-CN" altLang="en-US" dirty="0" smtClean="0"/>
              <a:t>方法把实体、关系抽取分成两个独立的子任务去做，先抽实体后抽关系，这样既会导致误差传播，也没有利用两个任务之间的关联性，所以大家开始逐渐关注联合抽取的方法。</a:t>
            </a:r>
            <a:endParaRPr lang="en-US" altLang="zh-CN" dirty="0" smtClean="0"/>
          </a:p>
          <a:p>
            <a:r>
              <a:rPr lang="zh-CN" altLang="en-US" dirty="0" smtClean="0"/>
              <a:t>最开始的联合抽取依赖复杂的特征工程和大量的</a:t>
            </a:r>
            <a:r>
              <a:rPr lang="en-US" altLang="zh-CN" dirty="0" smtClean="0"/>
              <a:t>NLP</a:t>
            </a:r>
            <a:r>
              <a:rPr lang="zh-CN" altLang="en-US" dirty="0" smtClean="0"/>
              <a:t>工具包，效果也不是很好，再后来开始使用参数共享的深层网络模型，但仍然是分开抽取的，没有充分利用实体抽取和关系抽取之间的关联性。</a:t>
            </a:r>
            <a:endParaRPr lang="en-US" altLang="zh-CN" dirty="0" smtClean="0"/>
          </a:p>
          <a:p>
            <a:r>
              <a:rPr lang="zh-CN" altLang="en-US" dirty="0" smtClean="0"/>
              <a:t>在此之前的方法都是将实体关系抽取任务转换成一个简单的序列标注问题。但是一个单词只能被赋予一个标记，所以之前的方法是无法解决实体重叠问题的。</a:t>
            </a:r>
            <a:endParaRPr lang="en-US" altLang="zh-CN" dirty="0" smtClean="0"/>
          </a:p>
          <a:p>
            <a:r>
              <a:rPr lang="zh-CN" altLang="en-US" dirty="0" smtClean="0"/>
              <a:t>实体主导：先识别头实体，在抽取相应的尾实体和关系。</a:t>
            </a:r>
            <a:endParaRPr lang="en-US" altLang="zh-CN" dirty="0" smtClean="0"/>
          </a:p>
          <a:p>
            <a:r>
              <a:rPr lang="zh-CN" altLang="en-US" dirty="0" smtClean="0"/>
              <a:t>关系主导：先确定好关系，然后利用关系作为先验知识来减少模型对于与关系无关的实体的注意，从而避免一些冗余操作。</a:t>
            </a:r>
            <a:endParaRPr lang="zh-CN" altLang="en-US" dirty="0"/>
          </a:p>
        </p:txBody>
      </p:sp>
      <p:sp>
        <p:nvSpPr>
          <p:cNvPr id="4" name="灯片编号占位符 3"/>
          <p:cNvSpPr>
            <a:spLocks noGrp="1"/>
          </p:cNvSpPr>
          <p:nvPr>
            <p:ph type="sldNum" sz="quarter" idx="10"/>
          </p:nvPr>
        </p:nvSpPr>
        <p:spPr/>
        <p:txBody>
          <a:bodyPr/>
          <a:lstStyle/>
          <a:p>
            <a:fld id="{EF20B82E-EF7D-4A61-B6BF-9954BCE8AF0C}" type="slidenum">
              <a:rPr lang="zh-CN" altLang="en-US" smtClean="0"/>
              <a:t>3</a:t>
            </a:fld>
            <a:endParaRPr lang="zh-CN" altLang="en-US"/>
          </a:p>
        </p:txBody>
      </p:sp>
    </p:spTree>
    <p:extLst>
      <p:ext uri="{BB962C8B-B14F-4D97-AF65-F5344CB8AC3E}">
        <p14:creationId xmlns:p14="http://schemas.microsoft.com/office/powerpoint/2010/main" val="3440146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作者采用的是一种新的序列标注的方式。</a:t>
            </a:r>
            <a:endParaRPr lang="en-US" altLang="zh-CN" dirty="0" smtClean="0"/>
          </a:p>
          <a:p>
            <a:r>
              <a:rPr lang="zh-CN" altLang="en-US" dirty="0" smtClean="0"/>
              <a:t>作者在训练的时候也使用了负采样技术。</a:t>
            </a:r>
            <a:endParaRPr lang="zh-CN" altLang="en-US" dirty="0"/>
          </a:p>
        </p:txBody>
      </p:sp>
      <p:sp>
        <p:nvSpPr>
          <p:cNvPr id="4" name="灯片编号占位符 3"/>
          <p:cNvSpPr>
            <a:spLocks noGrp="1"/>
          </p:cNvSpPr>
          <p:nvPr>
            <p:ph type="sldNum" sz="quarter" idx="10"/>
          </p:nvPr>
        </p:nvSpPr>
        <p:spPr/>
        <p:txBody>
          <a:bodyPr/>
          <a:lstStyle/>
          <a:p>
            <a:fld id="{EF20B82E-EF7D-4A61-B6BF-9954BCE8AF0C}" type="slidenum">
              <a:rPr lang="zh-CN" altLang="en-US" smtClean="0"/>
              <a:t>4</a:t>
            </a:fld>
            <a:endParaRPr lang="zh-CN" altLang="en-US"/>
          </a:p>
        </p:txBody>
      </p:sp>
    </p:spTree>
    <p:extLst>
      <p:ext uri="{BB962C8B-B14F-4D97-AF65-F5344CB8AC3E}">
        <p14:creationId xmlns:p14="http://schemas.microsoft.com/office/powerpoint/2010/main" val="4124656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F20B82E-EF7D-4A61-B6BF-9954BCE8AF0C}" type="slidenum">
              <a:rPr lang="zh-CN" altLang="en-US" smtClean="0"/>
              <a:t>5</a:t>
            </a:fld>
            <a:endParaRPr lang="zh-CN" altLang="en-US"/>
          </a:p>
        </p:txBody>
      </p:sp>
    </p:spTree>
    <p:extLst>
      <p:ext uri="{BB962C8B-B14F-4D97-AF65-F5344CB8AC3E}">
        <p14:creationId xmlns:p14="http://schemas.microsoft.com/office/powerpoint/2010/main" val="3297687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randomly initialized word embedding, part-of-speech (POS) embedding, character-level word features</a:t>
            </a:r>
            <a:r>
              <a:rPr lang="zh-CN" altLang="en-US" dirty="0" smtClean="0"/>
              <a:t>（通过在</a:t>
            </a:r>
            <a:r>
              <a:rPr lang="en-US" altLang="zh-CN" dirty="0" smtClean="0"/>
              <a:t>wi</a:t>
            </a:r>
            <a:r>
              <a:rPr lang="zh-CN" altLang="en-US" dirty="0" smtClean="0"/>
              <a:t>上使用一个</a:t>
            </a:r>
            <a:r>
              <a:rPr lang="en-US" altLang="zh-CN" dirty="0" smtClean="0"/>
              <a:t>CNN</a:t>
            </a:r>
            <a:r>
              <a:rPr lang="zh-CN" altLang="en-US" dirty="0" smtClean="0"/>
              <a:t>模型提到的特征向量）</a:t>
            </a:r>
            <a:endParaRPr lang="zh-CN" altLang="en-US" dirty="0"/>
          </a:p>
        </p:txBody>
      </p:sp>
      <p:sp>
        <p:nvSpPr>
          <p:cNvPr id="4" name="灯片编号占位符 3"/>
          <p:cNvSpPr>
            <a:spLocks noGrp="1"/>
          </p:cNvSpPr>
          <p:nvPr>
            <p:ph type="sldNum" sz="quarter" idx="10"/>
          </p:nvPr>
        </p:nvSpPr>
        <p:spPr/>
        <p:txBody>
          <a:bodyPr/>
          <a:lstStyle/>
          <a:p>
            <a:fld id="{EF20B82E-EF7D-4A61-B6BF-9954BCE8AF0C}" type="slidenum">
              <a:rPr lang="zh-CN" altLang="en-US" smtClean="0"/>
              <a:t>6</a:t>
            </a:fld>
            <a:endParaRPr lang="zh-CN" altLang="en-US"/>
          </a:p>
        </p:txBody>
      </p:sp>
    </p:spTree>
    <p:extLst>
      <p:ext uri="{BB962C8B-B14F-4D97-AF65-F5344CB8AC3E}">
        <p14:creationId xmlns:p14="http://schemas.microsoft.com/office/powerpoint/2010/main" val="1089084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NYT</a:t>
            </a:r>
            <a:r>
              <a:rPr lang="zh-CN" altLang="en-US" dirty="0" smtClean="0"/>
              <a:t>是第一个使用远程监督的方式自动生成的大规模训练集。</a:t>
            </a:r>
            <a:r>
              <a:rPr lang="en-US" altLang="zh-CN" dirty="0" smtClean="0"/>
              <a:t>WebNLG</a:t>
            </a:r>
            <a:r>
              <a:rPr lang="zh-CN" altLang="en-US" dirty="0" smtClean="0"/>
              <a:t>是由专业的注释人员手工标注的训练集。</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F20B82E-EF7D-4A61-B6BF-9954BCE8AF0C}" type="slidenum">
              <a:rPr lang="zh-CN" altLang="en-US" smtClean="0"/>
              <a:t>7</a:t>
            </a:fld>
            <a:endParaRPr lang="zh-CN" altLang="en-US"/>
          </a:p>
        </p:txBody>
      </p:sp>
    </p:spTree>
    <p:extLst>
      <p:ext uri="{BB962C8B-B14F-4D97-AF65-F5344CB8AC3E}">
        <p14:creationId xmlns:p14="http://schemas.microsoft.com/office/powerpoint/2010/main" val="787266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F20B82E-EF7D-4A61-B6BF-9954BCE8AF0C}" type="slidenum">
              <a:rPr lang="zh-CN" altLang="en-US" smtClean="0"/>
              <a:t>8</a:t>
            </a:fld>
            <a:endParaRPr lang="zh-CN" altLang="en-US"/>
          </a:p>
        </p:txBody>
      </p:sp>
    </p:spTree>
    <p:extLst>
      <p:ext uri="{BB962C8B-B14F-4D97-AF65-F5344CB8AC3E}">
        <p14:creationId xmlns:p14="http://schemas.microsoft.com/office/powerpoint/2010/main" val="3149313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ETL-Span</a:t>
            </a:r>
            <a:r>
              <a:rPr lang="zh-CN" altLang="en-US" dirty="0" smtClean="0"/>
              <a:t>在</a:t>
            </a:r>
            <a:r>
              <a:rPr lang="en-US" altLang="zh-CN" dirty="0" smtClean="0"/>
              <a:t>Normal</a:t>
            </a:r>
            <a:r>
              <a:rPr lang="zh-CN" altLang="en-US" dirty="0" smtClean="0"/>
              <a:t>类上获得了最好的性能。这是因为它是以实体为导向的联合抽取，它先抽取头实体，在抽取尾实体和关系的策略对于</a:t>
            </a:r>
            <a:r>
              <a:rPr lang="en-US" altLang="zh-CN" dirty="0" smtClean="0"/>
              <a:t>Normal</a:t>
            </a:r>
            <a:r>
              <a:rPr lang="zh-CN" altLang="en-US" dirty="0" smtClean="0"/>
              <a:t>类型的数据来说是更为合适的。但作者提出的</a:t>
            </a:r>
            <a:r>
              <a:rPr lang="en-US" altLang="zh-CN" dirty="0" smtClean="0"/>
              <a:t>RSAN</a:t>
            </a:r>
            <a:r>
              <a:rPr lang="zh-CN" altLang="en-US" dirty="0" smtClean="0"/>
              <a:t>模型在实体重叠的数据上性能是最好的。</a:t>
            </a:r>
            <a:endParaRPr lang="en-US" altLang="zh-CN" dirty="0" smtClean="0"/>
          </a:p>
          <a:p>
            <a:r>
              <a:rPr lang="zh-CN" altLang="en-US" dirty="0" smtClean="0"/>
              <a:t>当句子中三元组数量增多的时候，</a:t>
            </a:r>
            <a:r>
              <a:rPr lang="en-US" altLang="zh-CN" dirty="0" smtClean="0"/>
              <a:t>RSAN</a:t>
            </a:r>
            <a:r>
              <a:rPr lang="zh-CN" altLang="en-US" dirty="0" smtClean="0"/>
              <a:t>具有稳定的性能。</a:t>
            </a:r>
            <a:endParaRPr lang="en-US" altLang="zh-CN" dirty="0" smtClean="0"/>
          </a:p>
          <a:p>
            <a:r>
              <a:rPr lang="zh-CN" altLang="en-US" dirty="0" smtClean="0"/>
              <a:t>总结：作者提出的</a:t>
            </a:r>
            <a:r>
              <a:rPr lang="en-US" altLang="zh-CN" dirty="0" smtClean="0"/>
              <a:t>RSAN</a:t>
            </a:r>
            <a:r>
              <a:rPr lang="zh-CN" altLang="en-US" dirty="0" smtClean="0"/>
              <a:t>模型在实体重叠问题上得到不错的性能提升，充分利用了</a:t>
            </a:r>
            <a:r>
              <a:rPr lang="en-US" altLang="zh-CN" dirty="0" smtClean="0"/>
              <a:t>Attention</a:t>
            </a:r>
            <a:r>
              <a:rPr lang="zh-CN" altLang="en-US" dirty="0" smtClean="0"/>
              <a:t>机制获取了关系所含有的语义信息。</a:t>
            </a:r>
            <a:endParaRPr lang="zh-CN" altLang="en-US" dirty="0"/>
          </a:p>
        </p:txBody>
      </p:sp>
      <p:sp>
        <p:nvSpPr>
          <p:cNvPr id="4" name="灯片编号占位符 3"/>
          <p:cNvSpPr>
            <a:spLocks noGrp="1"/>
          </p:cNvSpPr>
          <p:nvPr>
            <p:ph type="sldNum" sz="quarter" idx="10"/>
          </p:nvPr>
        </p:nvSpPr>
        <p:spPr/>
        <p:txBody>
          <a:bodyPr/>
          <a:lstStyle/>
          <a:p>
            <a:fld id="{EF20B82E-EF7D-4A61-B6BF-9954BCE8AF0C}" type="slidenum">
              <a:rPr lang="zh-CN" altLang="en-US" smtClean="0"/>
              <a:t>9</a:t>
            </a:fld>
            <a:endParaRPr lang="zh-CN" altLang="en-US"/>
          </a:p>
        </p:txBody>
      </p:sp>
    </p:spTree>
    <p:extLst>
      <p:ext uri="{BB962C8B-B14F-4D97-AF65-F5344CB8AC3E}">
        <p14:creationId xmlns:p14="http://schemas.microsoft.com/office/powerpoint/2010/main" val="3069692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7087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Tree>
    <p:extLst>
      <p:ext uri="{BB962C8B-B14F-4D97-AF65-F5344CB8AC3E}">
        <p14:creationId xmlns:p14="http://schemas.microsoft.com/office/powerpoint/2010/main" val="495761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Tree>
    <p:extLst>
      <p:ext uri="{BB962C8B-B14F-4D97-AF65-F5344CB8AC3E}">
        <p14:creationId xmlns:p14="http://schemas.microsoft.com/office/powerpoint/2010/main" val="2023615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1063139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3342963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609600" y="1600200"/>
            <a:ext cx="10972800" cy="218598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09600" y="3938591"/>
            <a:ext cx="10972800" cy="2187575"/>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1092635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609600" y="1600203"/>
            <a:ext cx="10972800" cy="452596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98477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dgm">
  <p:cSld name="标题和图示或组织结构图">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a:t>单击此处编辑母版标题样式</a:t>
            </a:r>
          </a:p>
        </p:txBody>
      </p:sp>
      <p:sp>
        <p:nvSpPr>
          <p:cNvPr id="3" name="SmartArt 占位符 2"/>
          <p:cNvSpPr>
            <a:spLocks noGrp="1"/>
          </p:cNvSpPr>
          <p:nvPr>
            <p:ph type="pic" idx="1"/>
          </p:nvPr>
        </p:nvSpPr>
        <p:spPr>
          <a:xfrm>
            <a:off x="609600" y="1600203"/>
            <a:ext cx="10972800" cy="452596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Rectangle 4"/>
          <p:cNvSpPr>
            <a:spLocks noGrp="1" noChangeArrowheads="1"/>
          </p:cNvSpPr>
          <p:nvPr>
            <p:ph type="dt" sz="half" idx="2"/>
          </p:nvPr>
        </p:nvSpPr>
        <p:spPr>
          <a:xfrm>
            <a:off x="609600" y="6245225"/>
            <a:ext cx="2844800" cy="476250"/>
          </a:xfrm>
          <a:prstGeom prst="rect">
            <a:avLst/>
          </a:prstGeom>
        </p:spPr>
        <p:txBody>
          <a:bodyPr/>
          <a:lstStyle>
            <a:lvl1pPr eaLnBrk="1" hangingPunct="1">
              <a:defRPr/>
            </a:lvl1pPr>
          </a:lstStyle>
          <a:p>
            <a:pPr fontAlgn="base">
              <a:spcBef>
                <a:spcPct val="0"/>
              </a:spcBef>
              <a:spcAft>
                <a:spcPct val="0"/>
              </a:spcAft>
              <a:defRPr/>
            </a:pPr>
            <a:endParaRPr lang="en-US" altLang="zh-CN" sz="2400" b="1" dirty="0">
              <a:solidFill>
                <a:srgbClr val="000000"/>
              </a:solidFill>
              <a:latin typeface="华文仿宋" panose="02010600040101010101" pitchFamily="2" charset="-122"/>
            </a:endParaRPr>
          </a:p>
        </p:txBody>
      </p:sp>
      <p:sp>
        <p:nvSpPr>
          <p:cNvPr id="5" name="Rectangle 5"/>
          <p:cNvSpPr>
            <a:spLocks noGrp="1" noChangeArrowheads="1"/>
          </p:cNvSpPr>
          <p:nvPr>
            <p:ph type="ftr" sz="quarter" idx="3"/>
          </p:nvPr>
        </p:nvSpPr>
        <p:spPr>
          <a:xfrm>
            <a:off x="4165600" y="6245225"/>
            <a:ext cx="3860800" cy="476250"/>
          </a:xfrm>
          <a:prstGeom prst="rect">
            <a:avLst/>
          </a:prstGeom>
        </p:spPr>
        <p:txBody>
          <a:bodyPr/>
          <a:lstStyle>
            <a:lvl1pPr eaLnBrk="1" hangingPunct="1">
              <a:defRPr/>
            </a:lvl1pPr>
          </a:lstStyle>
          <a:p>
            <a:pPr fontAlgn="base">
              <a:spcBef>
                <a:spcPct val="0"/>
              </a:spcBef>
              <a:spcAft>
                <a:spcPct val="0"/>
              </a:spcAft>
              <a:defRPr/>
            </a:pPr>
            <a:r>
              <a:rPr lang="en-US" altLang="zh-CN" sz="2400" b="1" smtClean="0">
                <a:solidFill>
                  <a:srgbClr val="000000"/>
                </a:solidFill>
                <a:latin typeface="华文仿宋" panose="02010600040101010101" pitchFamily="2" charset="-122"/>
              </a:rPr>
              <a:t>1</a:t>
            </a:r>
            <a:endParaRPr lang="en-US" altLang="zh-CN" sz="2400" b="1" dirty="0">
              <a:solidFill>
                <a:srgbClr val="000000"/>
              </a:solidFill>
              <a:latin typeface="华文仿宋" panose="02010600040101010101" pitchFamily="2" charset="-122"/>
            </a:endParaRPr>
          </a:p>
        </p:txBody>
      </p:sp>
      <p:sp>
        <p:nvSpPr>
          <p:cNvPr id="6" name="Rectangle 6"/>
          <p:cNvSpPr>
            <a:spLocks noGrp="1" noChangeArrowheads="1"/>
          </p:cNvSpPr>
          <p:nvPr>
            <p:ph type="sldNum" sz="quarter" idx="4"/>
          </p:nvPr>
        </p:nvSpPr>
        <p:spPr>
          <a:xfrm>
            <a:off x="8737600" y="6245225"/>
            <a:ext cx="2844800" cy="476250"/>
          </a:xfrm>
          <a:prstGeom prst="rect">
            <a:avLst/>
          </a:prstGeom>
        </p:spPr>
        <p:txBody>
          <a:bodyPr vert="horz" wrap="square" lIns="91440" tIns="45720" rIns="91440" bIns="45720" numCol="1" anchor="t" anchorCtr="0" compatLnSpc="1"/>
          <a:lstStyle>
            <a:lvl1pPr eaLnBrk="1" hangingPunct="1">
              <a:defRPr/>
            </a:lvl1pPr>
          </a:lstStyle>
          <a:p>
            <a:pPr fontAlgn="base">
              <a:spcBef>
                <a:spcPct val="0"/>
              </a:spcBef>
              <a:spcAft>
                <a:spcPct val="0"/>
              </a:spcAft>
              <a:defRPr/>
            </a:pPr>
            <a:fld id="{59C554E8-B2C4-4C74-AEBB-B17876C8A587}" type="slidenum">
              <a:rPr lang="en-US" altLang="zh-CN" sz="2400" b="1" smtClean="0">
                <a:solidFill>
                  <a:srgbClr val="000000"/>
                </a:solidFill>
                <a:latin typeface="华文仿宋" panose="02010600040101010101" pitchFamily="2" charset="-122"/>
              </a:rPr>
              <a:pPr fontAlgn="base">
                <a:spcBef>
                  <a:spcPct val="0"/>
                </a:spcBef>
                <a:spcAft>
                  <a:spcPct val="0"/>
                </a:spcAft>
                <a:defRPr/>
              </a:pPr>
              <a:t>‹#›</a:t>
            </a:fld>
            <a:endParaRPr lang="en-US" altLang="zh-CN" sz="2400" b="1" dirty="0">
              <a:solidFill>
                <a:srgbClr val="000000"/>
              </a:solidFill>
              <a:latin typeface="华文仿宋" panose="02010600040101010101" pitchFamily="2" charset="-122"/>
            </a:endParaRPr>
          </a:p>
        </p:txBody>
      </p:sp>
    </p:spTree>
    <p:extLst>
      <p:ext uri="{BB962C8B-B14F-4D97-AF65-F5344CB8AC3E}">
        <p14:creationId xmlns:p14="http://schemas.microsoft.com/office/powerpoint/2010/main" val="1362072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72000" rIns="0" bIns="72000"/>
          <a:lstStyle>
            <a:lvl1pPr algn="l" rtl="0" eaLnBrk="0" fontAlgn="base" hangingPunct="0">
              <a:spcBef>
                <a:spcPct val="0"/>
              </a:spcBef>
              <a:spcAft>
                <a:spcPct val="0"/>
              </a:spcAft>
              <a:defRPr lang="zh-CN" altLang="en-US" sz="24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lvl="0" algn="l"/>
            <a:r>
              <a:rPr lang="zh-CN" altLang="en-US"/>
              <a:t>单击此处编辑母版标题样式</a:t>
            </a:r>
          </a:p>
        </p:txBody>
      </p:sp>
    </p:spTree>
    <p:extLst>
      <p:ext uri="{BB962C8B-B14F-4D97-AF65-F5344CB8AC3E}">
        <p14:creationId xmlns:p14="http://schemas.microsoft.com/office/powerpoint/2010/main" val="46220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a:prstGeom prst="rect">
            <a:avLst/>
          </a:prstGeo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Tree>
    <p:extLst>
      <p:ext uri="{BB962C8B-B14F-4D97-AF65-F5344CB8AC3E}">
        <p14:creationId xmlns:p14="http://schemas.microsoft.com/office/powerpoint/2010/main" val="3276298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609600" y="1600203"/>
            <a:ext cx="10972800" cy="4525963"/>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3232273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a:prstGeom prst="rect">
            <a:avLst/>
          </a:prstGeo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Tree>
    <p:extLst>
      <p:ext uri="{BB962C8B-B14F-4D97-AF65-F5344CB8AC3E}">
        <p14:creationId xmlns:p14="http://schemas.microsoft.com/office/powerpoint/2010/main" val="68029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3731194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1058655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a:t>单击此处编辑母版标题样式</a:t>
            </a:r>
          </a:p>
        </p:txBody>
      </p:sp>
    </p:spTree>
    <p:extLst>
      <p:ext uri="{BB962C8B-B14F-4D97-AF65-F5344CB8AC3E}">
        <p14:creationId xmlns:p14="http://schemas.microsoft.com/office/powerpoint/2010/main" val="3531486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79794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任意多边形 19">
            <a:extLst>
              <a:ext uri="{FF2B5EF4-FFF2-40B4-BE49-F238E27FC236}">
                <a16:creationId xmlns:a16="http://schemas.microsoft.com/office/drawing/2014/main" id="{97F35A0B-FE2F-4668-904C-CC63AD1F0FC2}"/>
              </a:ext>
            </a:extLst>
          </p:cNvPr>
          <p:cNvSpPr/>
          <p:nvPr userDrawn="1"/>
        </p:nvSpPr>
        <p:spPr>
          <a:xfrm rot="10800000">
            <a:off x="-5" y="198849"/>
            <a:ext cx="12196230" cy="1531133"/>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8" name="任意多边形: 形状 7">
            <a:extLst>
              <a:ext uri="{FF2B5EF4-FFF2-40B4-BE49-F238E27FC236}">
                <a16:creationId xmlns:a16="http://schemas.microsoft.com/office/drawing/2014/main" id="{80D81BFD-B01F-4BB2-897E-BCF698B4D939}"/>
              </a:ext>
            </a:extLst>
          </p:cNvPr>
          <p:cNvSpPr/>
          <p:nvPr userDrawn="1"/>
        </p:nvSpPr>
        <p:spPr>
          <a:xfrm rot="10800000">
            <a:off x="0" y="-5"/>
            <a:ext cx="12192000" cy="1582061"/>
          </a:xfrm>
          <a:custGeom>
            <a:avLst/>
            <a:gdLst>
              <a:gd name="connsiteX0" fmla="*/ 12192000 w 12192000"/>
              <a:gd name="connsiteY0" fmla="*/ 1487914 h 1487914"/>
              <a:gd name="connsiteX1" fmla="*/ 0 w 12192000"/>
              <a:gd name="connsiteY1" fmla="*/ 1487914 h 1487914"/>
              <a:gd name="connsiteX2" fmla="*/ 0 w 12192000"/>
              <a:gd name="connsiteY2" fmla="*/ 464687 h 1487914"/>
              <a:gd name="connsiteX3" fmla="*/ 400424 w 12192000"/>
              <a:gd name="connsiteY3" fmla="*/ 531990 h 1487914"/>
              <a:gd name="connsiteX4" fmla="*/ 11146976 w 12192000"/>
              <a:gd name="connsiteY4" fmla="*/ 187933 h 1487914"/>
              <a:gd name="connsiteX5" fmla="*/ 11921298 w 12192000"/>
              <a:gd name="connsiteY5" fmla="*/ 53786 h 1487914"/>
              <a:gd name="connsiteX6" fmla="*/ 12192000 w 12192000"/>
              <a:gd name="connsiteY6" fmla="*/ 0 h 1487914"/>
              <a:gd name="connsiteX7" fmla="*/ 12192000 w 12192000"/>
              <a:gd name="connsiteY7" fmla="*/ 1487914 h 1487914"/>
              <a:gd name="connsiteX0" fmla="*/ 12192000 w 12192000"/>
              <a:gd name="connsiteY0" fmla="*/ 1487914 h 1487914"/>
              <a:gd name="connsiteX1" fmla="*/ 0 w 12192000"/>
              <a:gd name="connsiteY1" fmla="*/ 1487914 h 1487914"/>
              <a:gd name="connsiteX2" fmla="*/ 0 w 12192000"/>
              <a:gd name="connsiteY2" fmla="*/ 464687 h 1487914"/>
              <a:gd name="connsiteX3" fmla="*/ 11146976 w 12192000"/>
              <a:gd name="connsiteY3" fmla="*/ 187933 h 1487914"/>
              <a:gd name="connsiteX4" fmla="*/ 11921298 w 12192000"/>
              <a:gd name="connsiteY4" fmla="*/ 53786 h 1487914"/>
              <a:gd name="connsiteX5" fmla="*/ 12192000 w 12192000"/>
              <a:gd name="connsiteY5" fmla="*/ 0 h 1487914"/>
              <a:gd name="connsiteX6" fmla="*/ 12192000 w 12192000"/>
              <a:gd name="connsiteY6" fmla="*/ 1487914 h 1487914"/>
              <a:gd name="connsiteX0" fmla="*/ 12192000 w 12192000"/>
              <a:gd name="connsiteY0" fmla="*/ 1487914 h 1487914"/>
              <a:gd name="connsiteX1" fmla="*/ 0 w 12192000"/>
              <a:gd name="connsiteY1" fmla="*/ 1487914 h 1487914"/>
              <a:gd name="connsiteX2" fmla="*/ 0 w 12192000"/>
              <a:gd name="connsiteY2" fmla="*/ 464687 h 1487914"/>
              <a:gd name="connsiteX3" fmla="*/ 11146976 w 12192000"/>
              <a:gd name="connsiteY3" fmla="*/ 187933 h 1487914"/>
              <a:gd name="connsiteX4" fmla="*/ 11921298 w 12192000"/>
              <a:gd name="connsiteY4" fmla="*/ 53786 h 1487914"/>
              <a:gd name="connsiteX5" fmla="*/ 12192000 w 12192000"/>
              <a:gd name="connsiteY5" fmla="*/ 0 h 1487914"/>
              <a:gd name="connsiteX6" fmla="*/ 12192000 w 12192000"/>
              <a:gd name="connsiteY6" fmla="*/ 1487914 h 1487914"/>
              <a:gd name="connsiteX0" fmla="*/ 12192000 w 12192000"/>
              <a:gd name="connsiteY0" fmla="*/ 1487914 h 1487914"/>
              <a:gd name="connsiteX1" fmla="*/ 0 w 12192000"/>
              <a:gd name="connsiteY1" fmla="*/ 1487914 h 1487914"/>
              <a:gd name="connsiteX2" fmla="*/ 0 w 12192000"/>
              <a:gd name="connsiteY2" fmla="*/ 464687 h 1487914"/>
              <a:gd name="connsiteX3" fmla="*/ 11146976 w 12192000"/>
              <a:gd name="connsiteY3" fmla="*/ 187933 h 1487914"/>
              <a:gd name="connsiteX4" fmla="*/ 11921298 w 12192000"/>
              <a:gd name="connsiteY4" fmla="*/ 53786 h 1487914"/>
              <a:gd name="connsiteX5" fmla="*/ 12192000 w 12192000"/>
              <a:gd name="connsiteY5" fmla="*/ 0 h 1487914"/>
              <a:gd name="connsiteX6" fmla="*/ 12192000 w 12192000"/>
              <a:gd name="connsiteY6" fmla="*/ 1487914 h 1487914"/>
              <a:gd name="connsiteX0" fmla="*/ 12192000 w 12366837"/>
              <a:gd name="connsiteY0" fmla="*/ 1560914 h 1560914"/>
              <a:gd name="connsiteX1" fmla="*/ 0 w 12366837"/>
              <a:gd name="connsiteY1" fmla="*/ 1560914 h 1560914"/>
              <a:gd name="connsiteX2" fmla="*/ 0 w 12366837"/>
              <a:gd name="connsiteY2" fmla="*/ 537687 h 1560914"/>
              <a:gd name="connsiteX3" fmla="*/ 11146976 w 12366837"/>
              <a:gd name="connsiteY3" fmla="*/ 260933 h 1560914"/>
              <a:gd name="connsiteX4" fmla="*/ 12192000 w 12366837"/>
              <a:gd name="connsiteY4" fmla="*/ 73000 h 1560914"/>
              <a:gd name="connsiteX5" fmla="*/ 12192000 w 12366837"/>
              <a:gd name="connsiteY5" fmla="*/ 1560914 h 1560914"/>
              <a:gd name="connsiteX0" fmla="*/ 12192000 w 12192000"/>
              <a:gd name="connsiteY0" fmla="*/ 1575972 h 1575972"/>
              <a:gd name="connsiteX1" fmla="*/ 0 w 12192000"/>
              <a:gd name="connsiteY1" fmla="*/ 1575972 h 1575972"/>
              <a:gd name="connsiteX2" fmla="*/ 0 w 12192000"/>
              <a:gd name="connsiteY2" fmla="*/ 552745 h 1575972"/>
              <a:gd name="connsiteX3" fmla="*/ 11146976 w 12192000"/>
              <a:gd name="connsiteY3" fmla="*/ 275991 h 1575972"/>
              <a:gd name="connsiteX4" fmla="*/ 12192000 w 12192000"/>
              <a:gd name="connsiteY4" fmla="*/ 88058 h 1575972"/>
              <a:gd name="connsiteX5" fmla="*/ 12192000 w 12192000"/>
              <a:gd name="connsiteY5" fmla="*/ 1575972 h 1575972"/>
              <a:gd name="connsiteX0" fmla="*/ 12192000 w 12192000"/>
              <a:gd name="connsiteY0" fmla="*/ 1487914 h 1487914"/>
              <a:gd name="connsiteX1" fmla="*/ 0 w 12192000"/>
              <a:gd name="connsiteY1" fmla="*/ 1487914 h 1487914"/>
              <a:gd name="connsiteX2" fmla="*/ 0 w 12192000"/>
              <a:gd name="connsiteY2" fmla="*/ 464687 h 1487914"/>
              <a:gd name="connsiteX3" fmla="*/ 12192000 w 12192000"/>
              <a:gd name="connsiteY3" fmla="*/ 0 h 1487914"/>
              <a:gd name="connsiteX4" fmla="*/ 12192000 w 12192000"/>
              <a:gd name="connsiteY4" fmla="*/ 1487914 h 1487914"/>
              <a:gd name="connsiteX0" fmla="*/ 12192000 w 12192000"/>
              <a:gd name="connsiteY0" fmla="*/ 1487914 h 1487914"/>
              <a:gd name="connsiteX1" fmla="*/ 0 w 12192000"/>
              <a:gd name="connsiteY1" fmla="*/ 1487914 h 1487914"/>
              <a:gd name="connsiteX2" fmla="*/ 0 w 12192000"/>
              <a:gd name="connsiteY2" fmla="*/ 464687 h 1487914"/>
              <a:gd name="connsiteX3" fmla="*/ 12192000 w 12192000"/>
              <a:gd name="connsiteY3" fmla="*/ 0 h 1487914"/>
              <a:gd name="connsiteX4" fmla="*/ 12192000 w 12192000"/>
              <a:gd name="connsiteY4" fmla="*/ 1487914 h 1487914"/>
              <a:gd name="connsiteX0" fmla="*/ 12192000 w 12192000"/>
              <a:gd name="connsiteY0" fmla="*/ 1487914 h 1487914"/>
              <a:gd name="connsiteX1" fmla="*/ 0 w 12192000"/>
              <a:gd name="connsiteY1" fmla="*/ 1487914 h 1487914"/>
              <a:gd name="connsiteX2" fmla="*/ 0 w 12192000"/>
              <a:gd name="connsiteY2" fmla="*/ 464687 h 1487914"/>
              <a:gd name="connsiteX3" fmla="*/ 12192000 w 12192000"/>
              <a:gd name="connsiteY3" fmla="*/ 0 h 1487914"/>
              <a:gd name="connsiteX4" fmla="*/ 12192000 w 12192000"/>
              <a:gd name="connsiteY4" fmla="*/ 1487914 h 1487914"/>
              <a:gd name="connsiteX0" fmla="*/ 12192000 w 12192000"/>
              <a:gd name="connsiteY0" fmla="*/ 1487914 h 1487914"/>
              <a:gd name="connsiteX1" fmla="*/ 0 w 12192000"/>
              <a:gd name="connsiteY1" fmla="*/ 1487914 h 1487914"/>
              <a:gd name="connsiteX2" fmla="*/ 0 w 12192000"/>
              <a:gd name="connsiteY2" fmla="*/ 464687 h 1487914"/>
              <a:gd name="connsiteX3" fmla="*/ 12192000 w 12192000"/>
              <a:gd name="connsiteY3" fmla="*/ 0 h 1487914"/>
              <a:gd name="connsiteX4" fmla="*/ 12192000 w 12192000"/>
              <a:gd name="connsiteY4" fmla="*/ 1487914 h 1487914"/>
              <a:gd name="connsiteX0" fmla="*/ 12192000 w 12192000"/>
              <a:gd name="connsiteY0" fmla="*/ 1487914 h 1487914"/>
              <a:gd name="connsiteX1" fmla="*/ 0 w 12192000"/>
              <a:gd name="connsiteY1" fmla="*/ 1487914 h 1487914"/>
              <a:gd name="connsiteX2" fmla="*/ 0 w 12192000"/>
              <a:gd name="connsiteY2" fmla="*/ 464687 h 1487914"/>
              <a:gd name="connsiteX3" fmla="*/ 12192000 w 12192000"/>
              <a:gd name="connsiteY3" fmla="*/ 0 h 1487914"/>
              <a:gd name="connsiteX4" fmla="*/ 12192000 w 12192000"/>
              <a:gd name="connsiteY4" fmla="*/ 1487914 h 1487914"/>
              <a:gd name="connsiteX0" fmla="*/ 12192000 w 12192000"/>
              <a:gd name="connsiteY0" fmla="*/ 1487914 h 1487914"/>
              <a:gd name="connsiteX1" fmla="*/ 0 w 12192000"/>
              <a:gd name="connsiteY1" fmla="*/ 1487914 h 1487914"/>
              <a:gd name="connsiteX2" fmla="*/ 0 w 12192000"/>
              <a:gd name="connsiteY2" fmla="*/ 464687 h 1487914"/>
              <a:gd name="connsiteX3" fmla="*/ 12192000 w 12192000"/>
              <a:gd name="connsiteY3" fmla="*/ 0 h 1487914"/>
              <a:gd name="connsiteX4" fmla="*/ 12192000 w 12192000"/>
              <a:gd name="connsiteY4" fmla="*/ 1487914 h 1487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487914">
                <a:moveTo>
                  <a:pt x="12192000" y="1487914"/>
                </a:moveTo>
                <a:lnTo>
                  <a:pt x="0" y="1487914"/>
                </a:lnTo>
                <a:lnTo>
                  <a:pt x="0" y="464687"/>
                </a:lnTo>
                <a:cubicBezTo>
                  <a:pt x="1770742" y="740031"/>
                  <a:pt x="7460343" y="1105009"/>
                  <a:pt x="12192000" y="0"/>
                </a:cubicBezTo>
                <a:lnTo>
                  <a:pt x="12192000" y="1487914"/>
                </a:ln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dirty="0">
              <a:ea typeface="微软雅黑" panose="020B0503020204020204" pitchFamily="34" charset="-122"/>
            </a:endParaRPr>
          </a:p>
        </p:txBody>
      </p:sp>
      <p:grpSp>
        <p:nvGrpSpPr>
          <p:cNvPr id="9" name="组合 8">
            <a:extLst>
              <a:ext uri="{FF2B5EF4-FFF2-40B4-BE49-F238E27FC236}">
                <a16:creationId xmlns:a16="http://schemas.microsoft.com/office/drawing/2014/main" id="{B749DFC0-FAEE-4545-9C02-DA31A7AFB7A0}"/>
              </a:ext>
            </a:extLst>
          </p:cNvPr>
          <p:cNvGrpSpPr/>
          <p:nvPr userDrawn="1"/>
        </p:nvGrpSpPr>
        <p:grpSpPr>
          <a:xfrm>
            <a:off x="1" y="6180083"/>
            <a:ext cx="12196231" cy="685800"/>
            <a:chOff x="1" y="3265418"/>
            <a:chExt cx="9143999" cy="2219421"/>
          </a:xfrm>
        </p:grpSpPr>
        <p:sp>
          <p:nvSpPr>
            <p:cNvPr id="10" name="任意多边形 14">
              <a:extLst>
                <a:ext uri="{FF2B5EF4-FFF2-40B4-BE49-F238E27FC236}">
                  <a16:creationId xmlns:a16="http://schemas.microsoft.com/office/drawing/2014/main" id="{ECD6A4BE-4C40-4FCB-A980-DE2DC4E997E3}"/>
                </a:ext>
              </a:extLst>
            </p:cNvPr>
            <p:cNvSpPr/>
            <p:nvPr/>
          </p:nvSpPr>
          <p:spPr>
            <a:xfrm>
              <a:off x="1" y="3265418"/>
              <a:ext cx="9143999" cy="204113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11" name="任意多边形 17">
              <a:extLst>
                <a:ext uri="{FF2B5EF4-FFF2-40B4-BE49-F238E27FC236}">
                  <a16:creationId xmlns:a16="http://schemas.microsoft.com/office/drawing/2014/main" id="{78751DE8-0FF8-49B0-B7A7-EDEB91E34469}"/>
                </a:ext>
              </a:extLst>
            </p:cNvPr>
            <p:cNvSpPr/>
            <p:nvPr/>
          </p:nvSpPr>
          <p:spPr>
            <a:xfrm>
              <a:off x="1" y="3850390"/>
              <a:ext cx="9143999" cy="1634449"/>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ea typeface="微软雅黑" panose="020B0503020204020204" pitchFamily="34" charset="-122"/>
              </a:endParaRPr>
            </a:p>
          </p:txBody>
        </p:sp>
      </p:grpSp>
      <p:sp>
        <p:nvSpPr>
          <p:cNvPr id="13" name="矩形 12">
            <a:extLst>
              <a:ext uri="{FF2B5EF4-FFF2-40B4-BE49-F238E27FC236}">
                <a16:creationId xmlns:a16="http://schemas.microsoft.com/office/drawing/2014/main" id="{F37AD40E-2036-45B7-BC94-D0322D23B78D}"/>
              </a:ext>
            </a:extLst>
          </p:cNvPr>
          <p:cNvSpPr/>
          <p:nvPr userDrawn="1"/>
        </p:nvSpPr>
        <p:spPr>
          <a:xfrm>
            <a:off x="259632" y="6583106"/>
            <a:ext cx="592470" cy="230832"/>
          </a:xfrm>
          <a:prstGeom prst="rect">
            <a:avLst/>
          </a:prstGeom>
        </p:spPr>
        <p:txBody>
          <a:bodyPr wrap="none" lIns="0">
            <a:spAutoFit/>
          </a:bodyPr>
          <a:lstStyle/>
          <a:p>
            <a:r>
              <a:rPr lang="en-US" altLang="zh-CN" sz="900" b="1" kern="100" dirty="0" smtClean="0">
                <a:solidFill>
                  <a:schemeClr val="tx1">
                    <a:lumMod val="50000"/>
                    <a:lumOff val="50000"/>
                  </a:schemeClr>
                </a:solidFill>
                <a:latin typeface="微软雅黑" panose="020B0503020204020204" pitchFamily="34" charset="-122"/>
                <a:ea typeface="微软雅黑" panose="020B0503020204020204" pitchFamily="34" charset="-122"/>
              </a:rPr>
              <a:t>zhouhao</a:t>
            </a:r>
            <a:endParaRPr lang="zh-CN" altLang="en-US" sz="900" b="0" kern="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48CEF37C-5C22-41BE-A198-9DB33FF78D68}"/>
              </a:ext>
            </a:extLst>
          </p:cNvPr>
          <p:cNvSpPr txBox="1"/>
          <p:nvPr userDrawn="1"/>
        </p:nvSpPr>
        <p:spPr>
          <a:xfrm>
            <a:off x="11670988" y="6568966"/>
            <a:ext cx="253933" cy="231946"/>
          </a:xfrm>
          <a:prstGeom prst="rect">
            <a:avLst/>
          </a:prstGeom>
          <a:noFill/>
          <a:ln>
            <a:solidFill>
              <a:schemeClr val="bg1">
                <a:lumMod val="75000"/>
              </a:schemeClr>
            </a:solidFill>
          </a:ln>
        </p:spPr>
        <p:txBody>
          <a:bodyPr wrap="none" lIns="72000" tIns="72000" rIns="72000" bIns="72000" rtlCol="0" anchor="ctr">
            <a:noAutofit/>
          </a:bodyPr>
          <a:lstStyle/>
          <a:p>
            <a:pPr algn="ctr"/>
            <a:fld id="{CE5B7511-CC96-41DE-A965-D9C44FD5C89D}" type="slidenum">
              <a:rPr lang="zh-CN" altLang="en-US" sz="800" b="1"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a:t>
            </a:fld>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3" name="图片 2">
            <a:extLst>
              <a:ext uri="{FF2B5EF4-FFF2-40B4-BE49-F238E27FC236}">
                <a16:creationId xmlns:a16="http://schemas.microsoft.com/office/drawing/2014/main" id="{CD670119-5D26-47FF-826F-72F33482DBD4}"/>
              </a:ext>
            </a:extLst>
          </p:cNvPr>
          <p:cNvPicPr>
            <a:picLocks/>
          </p:cNvPicPr>
          <p:nvPr userDrawn="1"/>
        </p:nvPicPr>
        <p:blipFill>
          <a:blip r:embed="rId4" cstate="print">
            <a:extLst>
              <a:ext uri="{28A0092B-C50C-407E-A947-70E740481C1C}">
                <a14:useLocalDpi xmlns:a14="http://schemas.microsoft.com/office/drawing/2010/main" val="0"/>
              </a:ext>
            </a:extLst>
          </a:blip>
          <a:stretch>
            <a:fillRect/>
          </a:stretch>
        </p:blipFill>
        <p:spPr>
          <a:xfrm>
            <a:off x="11049000" y="203200"/>
            <a:ext cx="584200" cy="584200"/>
          </a:xfrm>
          <a:prstGeom prst="rect">
            <a:avLst/>
          </a:prstGeom>
        </p:spPr>
      </p:pic>
    </p:spTree>
    <p:extLst>
      <p:ext uri="{BB962C8B-B14F-4D97-AF65-F5344CB8AC3E}">
        <p14:creationId xmlns:p14="http://schemas.microsoft.com/office/powerpoint/2010/main" val="2901148439"/>
      </p:ext>
    </p:extLst>
  </p:cSld>
  <p:clrMap bg1="lt1" tx1="dk1" bg2="lt2" tx2="dk2" accent1="accent1" accent2="accent2" accent3="accent3" accent4="accent4" accent5="accent5" accent6="accent6" hlink="hlink" folHlink="folHlink"/>
  <p:sldLayoutIdLst>
    <p:sldLayoutId id="2147483704" r:id="rId1"/>
    <p:sldLayoutId id="214748370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333" userDrawn="1">
          <p15:clr>
            <a:srgbClr val="F26B43"/>
          </p15:clr>
        </p15:guide>
        <p15:guide id="2" pos="34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校庆ECNU2 (1)"/>
          <p:cNvPicPr>
            <a:picLocks noChangeAspect="1"/>
          </p:cNvPicPr>
          <p:nvPr/>
        </p:nvPicPr>
        <p:blipFill>
          <a:blip r:embed="rId16"/>
          <a:stretch>
            <a:fillRect/>
          </a:stretch>
        </p:blipFill>
        <p:spPr>
          <a:xfrm>
            <a:off x="0" y="0"/>
            <a:ext cx="12192000" cy="6861175"/>
          </a:xfrm>
          <a:prstGeom prst="rect">
            <a:avLst/>
          </a:prstGeom>
          <a:noFill/>
          <a:ln w="9525">
            <a:noFill/>
          </a:ln>
        </p:spPr>
      </p:pic>
    </p:spTree>
    <p:extLst>
      <p:ext uri="{BB962C8B-B14F-4D97-AF65-F5344CB8AC3E}">
        <p14:creationId xmlns:p14="http://schemas.microsoft.com/office/powerpoint/2010/main" val="90382904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502399"/>
            <a:ext cx="12192000" cy="176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2D333133-B779-4DA1-80BA-DF6BFCB972EA}"/>
              </a:ext>
            </a:extLst>
          </p:cNvPr>
          <p:cNvSpPr txBox="1"/>
          <p:nvPr/>
        </p:nvSpPr>
        <p:spPr>
          <a:xfrm>
            <a:off x="1876961" y="2677456"/>
            <a:ext cx="8438079" cy="2973122"/>
          </a:xfrm>
          <a:prstGeom prst="rect">
            <a:avLst/>
          </a:prstGeom>
          <a:noFill/>
        </p:spPr>
        <p:txBody>
          <a:bodyPr wrap="none" rtlCol="0">
            <a:spAutoFit/>
          </a:bodyPr>
          <a:lstStyle/>
          <a:p>
            <a:pPr algn="ctr">
              <a:lnSpc>
                <a:spcPct val="130000"/>
              </a:lnSpc>
            </a:pPr>
            <a:r>
              <a:rPr lang="en-US" altLang="zh-CN" b="1" dirty="0" smtClean="0">
                <a:latin typeface="微软雅黑" panose="020B0503020204020204" pitchFamily="34" charset="-122"/>
                <a:ea typeface="微软雅黑" panose="020B0503020204020204" pitchFamily="34" charset="-122"/>
                <a:sym typeface="微软雅黑" panose="020B0503020204020204" pitchFamily="34" charset="-122"/>
              </a:rPr>
              <a:t>Yue Yuan</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sym typeface="微软雅黑" panose="020B0503020204020204" pitchFamily="34" charset="-122"/>
              </a:rPr>
              <a:t>Xiaofei Zhou</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sym typeface="微软雅黑" panose="020B0503020204020204" pitchFamily="34" charset="-122"/>
              </a:rPr>
              <a:t>Shirui Pan</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sym typeface="微软雅黑" panose="020B0503020204020204" pitchFamily="34" charset="-122"/>
              </a:rPr>
              <a:t>Qiannan </a:t>
            </a:r>
            <a:r>
              <a:rPr lang="en-US" altLang="zh-CN" b="1" dirty="0" smtClean="0">
                <a:latin typeface="微软雅黑" panose="020B0503020204020204" pitchFamily="34" charset="-122"/>
                <a:ea typeface="微软雅黑" panose="020B0503020204020204" pitchFamily="34" charset="-122"/>
                <a:sym typeface="微软雅黑" panose="020B0503020204020204" pitchFamily="34" charset="-122"/>
              </a:rPr>
              <a:t>Zhu</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sym typeface="微软雅黑" panose="020B0503020204020204" pitchFamily="34" charset="-122"/>
              </a:rPr>
              <a:t>Zeliang </a:t>
            </a:r>
            <a:r>
              <a:rPr lang="en-US" altLang="zh-CN" b="1" dirty="0" smtClean="0">
                <a:latin typeface="微软雅黑" panose="020B0503020204020204" pitchFamily="34" charset="-122"/>
                <a:ea typeface="微软雅黑" panose="020B0503020204020204" pitchFamily="34" charset="-122"/>
                <a:sym typeface="微软雅黑" panose="020B0503020204020204" pitchFamily="34" charset="-122"/>
              </a:rPr>
              <a:t>Song</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sym typeface="微软雅黑" panose="020B0503020204020204" pitchFamily="34" charset="-122"/>
              </a:rPr>
              <a:t>Li </a:t>
            </a:r>
            <a:r>
              <a:rPr lang="en-US" altLang="zh-CN" b="1" dirty="0" smtClean="0">
                <a:latin typeface="微软雅黑" panose="020B0503020204020204" pitchFamily="34" charset="-122"/>
                <a:ea typeface="微软雅黑" panose="020B0503020204020204" pitchFamily="34" charset="-122"/>
                <a:sym typeface="微软雅黑" panose="020B0503020204020204" pitchFamily="34" charset="-122"/>
              </a:rPr>
              <a:t>Guo</a:t>
            </a:r>
            <a:endParaRPr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30000"/>
              </a:lnSpc>
            </a:pP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Institute of Information Engineering, Chinese Academy of Sciences</a:t>
            </a:r>
          </a:p>
          <a:p>
            <a:pPr algn="ctr">
              <a:lnSpc>
                <a:spcPct val="130000"/>
              </a:lnSpc>
            </a:pP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University </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of Chinese Academy of Sciences, School of Cyber Security</a:t>
            </a:r>
          </a:p>
          <a:p>
            <a:pPr algn="ctr">
              <a:lnSpc>
                <a:spcPct val="130000"/>
              </a:lnSpc>
            </a:pP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Faculty </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of Information Technology, Monash </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University</a:t>
            </a:r>
          </a:p>
          <a:p>
            <a:pPr algn="ctr">
              <a:lnSpc>
                <a:spcPct val="130000"/>
              </a:lnSpc>
            </a:pPr>
            <a:r>
              <a:rPr lang="zh-CN" altLang="en-US" dirty="0" smtClean="0">
                <a:solidFill>
                  <a:srgbClr val="00B05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smtClean="0">
                <a:solidFill>
                  <a:srgbClr val="00B050"/>
                </a:solidFill>
                <a:latin typeface="微软雅黑" panose="020B0503020204020204" pitchFamily="34" charset="-122"/>
                <a:ea typeface="微软雅黑" panose="020B0503020204020204" pitchFamily="34" charset="-122"/>
                <a:sym typeface="微软雅黑" panose="020B0503020204020204" pitchFamily="34" charset="-122"/>
              </a:rPr>
              <a:t>IJCAI-2020</a:t>
            </a:r>
            <a:r>
              <a:rPr lang="zh-CN" altLang="en-US" dirty="0" smtClean="0">
                <a:solidFill>
                  <a:srgbClr val="00B05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dirty="0" smtClean="0">
              <a:solidFill>
                <a:srgbClr val="00B050"/>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30000"/>
              </a:lnSpc>
            </a:pPr>
            <a:endParaRPr lang="en-US" altLang="zh-CN" dirty="0">
              <a:solidFill>
                <a:srgbClr val="00B050"/>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30000"/>
              </a:lnSpc>
            </a:pP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主讲人：周浩</a:t>
            </a:r>
            <a:endParaRPr lang="en-US" altLang="zh-CN" dirty="0" smtClean="0">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30000"/>
              </a:lnSpc>
            </a:pP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2020 </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年 </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12 </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月 </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3</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日</a:t>
            </a:r>
            <a:endParaRPr lang="en-US" altLang="zh-CN"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3">
            <a:extLst>
              <a:ext uri="{FF2B5EF4-FFF2-40B4-BE49-F238E27FC236}">
                <a16:creationId xmlns:a16="http://schemas.microsoft.com/office/drawing/2014/main" id="{97791BA2-8CEC-4F32-AD60-C7C15DC4AB94}"/>
              </a:ext>
            </a:extLst>
          </p:cNvPr>
          <p:cNvSpPr txBox="1"/>
          <p:nvPr/>
        </p:nvSpPr>
        <p:spPr>
          <a:xfrm>
            <a:off x="0" y="1189813"/>
            <a:ext cx="12192000" cy="954107"/>
          </a:xfrm>
          <a:prstGeom prst="rect">
            <a:avLst/>
          </a:prstGeom>
          <a:solidFill>
            <a:schemeClr val="bg1">
              <a:alpha val="0"/>
            </a:schemeClr>
          </a:solidFill>
        </p:spPr>
        <p:txBody>
          <a:bodyPr wrap="square">
            <a:spAutoFit/>
          </a:bodyPr>
          <a:lstStyle>
            <a:lvl1pPr eaLnBrk="0" hangingPunct="0">
              <a:defRPr sz="2800" b="1">
                <a:solidFill>
                  <a:schemeClr val="accent1"/>
                </a:solidFill>
                <a:latin typeface="微软雅黑" pitchFamily="34" charset="-122"/>
                <a:ea typeface="微软雅黑"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charset="0"/>
                <a:ea typeface="宋体" charset="-122"/>
              </a:defRPr>
            </a:lvl6pPr>
            <a:lvl7pPr marL="914400" algn="r" fontAlgn="base">
              <a:spcBef>
                <a:spcPct val="0"/>
              </a:spcBef>
              <a:spcAft>
                <a:spcPct val="0"/>
              </a:spcAft>
              <a:defRPr>
                <a:latin typeface="Arial" charset="0"/>
                <a:ea typeface="宋体" charset="-122"/>
              </a:defRPr>
            </a:lvl7pPr>
            <a:lvl8pPr marL="1371600" algn="r" fontAlgn="base">
              <a:spcBef>
                <a:spcPct val="0"/>
              </a:spcBef>
              <a:spcAft>
                <a:spcPct val="0"/>
              </a:spcAft>
              <a:defRPr>
                <a:latin typeface="Arial" charset="0"/>
                <a:ea typeface="宋体" charset="-122"/>
              </a:defRPr>
            </a:lvl8pPr>
            <a:lvl9pPr marL="1828800" algn="r" fontAlgn="base">
              <a:spcBef>
                <a:spcPct val="0"/>
              </a:spcBef>
              <a:spcAft>
                <a:spcPct val="0"/>
              </a:spcAft>
              <a:defRPr>
                <a:latin typeface="Arial" charset="0"/>
                <a:ea typeface="宋体" charset="-122"/>
              </a:defRPr>
            </a:lvl9pPr>
          </a:lstStyle>
          <a:p>
            <a:pPr algn="ctr"/>
            <a:r>
              <a:rPr lang="en-US" altLang="zh-CN" dirty="0">
                <a:solidFill>
                  <a:schemeClr val="tx1"/>
                </a:solidFill>
              </a:rPr>
              <a:t>A Relation-Specific Attention Network </a:t>
            </a:r>
            <a:r>
              <a:rPr lang="en-US" altLang="zh-CN" dirty="0" smtClean="0">
                <a:solidFill>
                  <a:schemeClr val="tx1"/>
                </a:solidFill>
              </a:rPr>
              <a:t>for </a:t>
            </a:r>
            <a:endParaRPr lang="en-US" altLang="zh-CN" dirty="0" smtClean="0">
              <a:solidFill>
                <a:schemeClr val="tx1"/>
              </a:solidFill>
            </a:endParaRPr>
          </a:p>
          <a:p>
            <a:pPr algn="ctr"/>
            <a:r>
              <a:rPr lang="en-US" altLang="zh-CN" dirty="0" smtClean="0">
                <a:solidFill>
                  <a:schemeClr val="tx1"/>
                </a:solidFill>
              </a:rPr>
              <a:t>Joint </a:t>
            </a:r>
            <a:r>
              <a:rPr lang="en-US" altLang="zh-CN" dirty="0">
                <a:solidFill>
                  <a:schemeClr val="tx1"/>
                </a:solidFill>
              </a:rPr>
              <a:t>Entity and Relation Extraction</a:t>
            </a:r>
            <a:endParaRPr lang="zh-CN" altLang="en-US" dirty="0">
              <a:solidFill>
                <a:schemeClr val="tx1"/>
              </a:solidFill>
              <a:sym typeface="微软雅黑" panose="020B0503020204020204" pitchFamily="34" charset="-122"/>
            </a:endParaRPr>
          </a:p>
        </p:txBody>
      </p:sp>
      <p:pic>
        <p:nvPicPr>
          <p:cNvPr id="6" name="图片 5">
            <a:extLst>
              <a:ext uri="{FF2B5EF4-FFF2-40B4-BE49-F238E27FC236}">
                <a16:creationId xmlns:a16="http://schemas.microsoft.com/office/drawing/2014/main" id="{5D1B4BE7-4A15-47AE-85CA-5014243D0873}"/>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0" y="0"/>
            <a:ext cx="1088967" cy="995460"/>
          </a:xfrm>
          <a:prstGeom prst="rect">
            <a:avLst/>
          </a:prstGeom>
          <a:noFill/>
        </p:spPr>
      </p:pic>
    </p:spTree>
    <p:extLst>
      <p:ext uri="{BB962C8B-B14F-4D97-AF65-F5344CB8AC3E}">
        <p14:creationId xmlns:p14="http://schemas.microsoft.com/office/powerpoint/2010/main" val="4068704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BAEE4E2-05B2-44D9-B5CD-EBCE171D224A}"/>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组合 9">
            <a:extLst>
              <a:ext uri="{FF2B5EF4-FFF2-40B4-BE49-F238E27FC236}">
                <a16:creationId xmlns:a16="http://schemas.microsoft.com/office/drawing/2014/main" id="{35E9F65E-B396-4A97-B130-B9A77EE08609}"/>
              </a:ext>
            </a:extLst>
          </p:cNvPr>
          <p:cNvGrpSpPr/>
          <p:nvPr/>
        </p:nvGrpSpPr>
        <p:grpSpPr>
          <a:xfrm>
            <a:off x="0" y="3124200"/>
            <a:ext cx="12192000" cy="3733800"/>
            <a:chOff x="0" y="3312958"/>
            <a:chExt cx="12192000" cy="3830792"/>
          </a:xfrm>
        </p:grpSpPr>
        <p:sp>
          <p:nvSpPr>
            <p:cNvPr id="12" name="任意多边形: 形状 11">
              <a:extLst>
                <a:ext uri="{FF2B5EF4-FFF2-40B4-BE49-F238E27FC236}">
                  <a16:creationId xmlns:a16="http://schemas.microsoft.com/office/drawing/2014/main" id="{3720AC70-6329-4EC8-BC2A-A413D6317EBE}"/>
                </a:ext>
              </a:extLst>
            </p:cNvPr>
            <p:cNvSpPr/>
            <p:nvPr/>
          </p:nvSpPr>
          <p:spPr>
            <a:xfrm flipH="1">
              <a:off x="0" y="3312958"/>
              <a:ext cx="12192000" cy="1725442"/>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sp>
          <p:nvSpPr>
            <p:cNvPr id="14" name="任意多边形: 形状 13">
              <a:extLst>
                <a:ext uri="{FF2B5EF4-FFF2-40B4-BE49-F238E27FC236}">
                  <a16:creationId xmlns:a16="http://schemas.microsoft.com/office/drawing/2014/main" id="{D683B3BE-7017-4283-9708-128F0BE3ADE0}"/>
                </a:ext>
              </a:extLst>
            </p:cNvPr>
            <p:cNvSpPr/>
            <p:nvPr/>
          </p:nvSpPr>
          <p:spPr>
            <a:xfrm flipH="1">
              <a:off x="0" y="4054548"/>
              <a:ext cx="12192000" cy="3089202"/>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grpSp>
      <p:sp>
        <p:nvSpPr>
          <p:cNvPr id="15" name="文本框 14">
            <a:extLst>
              <a:ext uri="{FF2B5EF4-FFF2-40B4-BE49-F238E27FC236}">
                <a16:creationId xmlns:a16="http://schemas.microsoft.com/office/drawing/2014/main" id="{3B29B564-2786-4802-8423-6A331BB437F8}"/>
              </a:ext>
            </a:extLst>
          </p:cNvPr>
          <p:cNvSpPr txBox="1"/>
          <p:nvPr/>
        </p:nvSpPr>
        <p:spPr>
          <a:xfrm>
            <a:off x="1441450" y="5659993"/>
            <a:ext cx="1019831" cy="652486"/>
          </a:xfrm>
          <a:prstGeom prst="rect">
            <a:avLst/>
          </a:prstGeom>
          <a:noFill/>
        </p:spPr>
        <p:txBody>
          <a:bodyPr wrap="none" rtlCol="0">
            <a:spAutoFit/>
          </a:bodyPr>
          <a:lstStyle/>
          <a:p>
            <a:pPr algn="ctr">
              <a:lnSpc>
                <a:spcPct val="130000"/>
              </a:lnSpc>
            </a:pP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周浩</a:t>
            </a:r>
            <a:endParaRPr lang="en-US" altLang="zh-CN" sz="14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30000"/>
              </a:lnSpc>
            </a:pP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12 </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月 </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3 </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日</a:t>
            </a:r>
            <a:endParaRPr lang="en-US" altLang="zh-CN"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TextBox 8"/>
          <p:cNvSpPr txBox="1"/>
          <p:nvPr/>
        </p:nvSpPr>
        <p:spPr>
          <a:xfrm>
            <a:off x="9525000" y="5279901"/>
            <a:ext cx="2228139" cy="1236621"/>
          </a:xfrm>
          <a:prstGeom prst="rect">
            <a:avLst/>
          </a:prstGeom>
          <a:noFill/>
        </p:spPr>
        <p:txBody>
          <a:bodyPr wrap="square" rtlCol="0">
            <a:spAutoFit/>
          </a:bodyPr>
          <a:lstStyle/>
          <a:p>
            <a:pPr algn="r" eaLnBrk="0" hangingPunct="0">
              <a:lnSpc>
                <a:spcPct val="120000"/>
              </a:lnSpc>
            </a:pPr>
            <a:r>
              <a:rPr lang="zh-CN" altLang="en-US" sz="4000" b="1" dirty="0">
                <a:solidFill>
                  <a:schemeClr val="accent1"/>
                </a:solidFill>
                <a:latin typeface="微软雅黑" pitchFamily="34" charset="-122"/>
                <a:ea typeface="微软雅黑" pitchFamily="34" charset="-122"/>
                <a:cs typeface="Arial" pitchFamily="34" charset="0"/>
                <a:sym typeface="微软雅黑" panose="020B0503020204020204" pitchFamily="34" charset="-122"/>
              </a:rPr>
              <a:t>谢谢聆听</a:t>
            </a:r>
            <a:endParaRPr lang="en-US" altLang="zh-CN" sz="4000" b="1" dirty="0">
              <a:solidFill>
                <a:schemeClr val="accent1"/>
              </a:solidFill>
              <a:latin typeface="微软雅黑" pitchFamily="34" charset="-122"/>
              <a:ea typeface="微软雅黑" pitchFamily="34" charset="-122"/>
              <a:cs typeface="Arial" pitchFamily="34" charset="0"/>
              <a:sym typeface="微软雅黑" panose="020B0503020204020204" pitchFamily="34" charset="-122"/>
            </a:endParaRPr>
          </a:p>
          <a:p>
            <a:pPr algn="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rPr>
              <a:t>Thank You</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endParaRPr>
          </a:p>
        </p:txBody>
      </p:sp>
      <p:pic>
        <p:nvPicPr>
          <p:cNvPr id="5" name="图片 4">
            <a:extLst>
              <a:ext uri="{FF2B5EF4-FFF2-40B4-BE49-F238E27FC236}">
                <a16:creationId xmlns:a16="http://schemas.microsoft.com/office/drawing/2014/main" id="{3D1CEB51-C016-4504-8A18-B0D4F6543C55}"/>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58800" y="5664200"/>
            <a:ext cx="609600" cy="609600"/>
          </a:xfrm>
          <a:prstGeom prst="rect">
            <a:avLst/>
          </a:prstGeom>
        </p:spPr>
      </p:pic>
    </p:spTree>
    <p:extLst>
      <p:ext uri="{BB962C8B-B14F-4D97-AF65-F5344CB8AC3E}">
        <p14:creationId xmlns:p14="http://schemas.microsoft.com/office/powerpoint/2010/main" val="2511834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矩形 34"/>
          <p:cNvSpPr/>
          <p:nvPr/>
        </p:nvSpPr>
        <p:spPr bwMode="auto">
          <a:xfrm>
            <a:off x="0" y="0"/>
            <a:ext cx="58928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矩形 46"/>
          <p:cNvSpPr/>
          <p:nvPr/>
        </p:nvSpPr>
        <p:spPr bwMode="auto">
          <a:xfrm rot="5400000" flipV="1">
            <a:off x="1870073" y="-1870071"/>
            <a:ext cx="1238251" cy="497839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nvSpPr>
        <p:spPr bwMode="auto">
          <a:xfrm rot="5400000">
            <a:off x="1879593" y="3759200"/>
            <a:ext cx="1219201" cy="4978399"/>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3" name="组合 52"/>
          <p:cNvGrpSpPr/>
          <p:nvPr/>
        </p:nvGrpSpPr>
        <p:grpSpPr>
          <a:xfrm>
            <a:off x="1524000" y="1070224"/>
            <a:ext cx="2754050" cy="4646991"/>
            <a:chOff x="0" y="1111187"/>
            <a:chExt cx="2754050" cy="4646991"/>
          </a:xfrm>
        </p:grpSpPr>
        <p:sp>
          <p:nvSpPr>
            <p:cNvPr id="48" name="椭圆 47"/>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椭圆 48"/>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椭圆 49"/>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椭圆 50"/>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51"/>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6" name="图片 5">
            <a:extLst>
              <a:ext uri="{FF2B5EF4-FFF2-40B4-BE49-F238E27FC236}">
                <a16:creationId xmlns:a16="http://schemas.microsoft.com/office/drawing/2014/main" id="{D905CBE9-9FC7-401E-928D-24E497988093}"/>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0" y="1477282"/>
            <a:ext cx="5312229" cy="3905382"/>
          </a:xfrm>
          <a:prstGeom prst="rect">
            <a:avLst/>
          </a:prstGeom>
        </p:spPr>
      </p:pic>
      <p:pic>
        <p:nvPicPr>
          <p:cNvPr id="3" name="图片 2">
            <a:extLst>
              <a:ext uri="{FF2B5EF4-FFF2-40B4-BE49-F238E27FC236}">
                <a16:creationId xmlns:a16="http://schemas.microsoft.com/office/drawing/2014/main" id="{3C08D59D-9BF6-4066-83B2-C1CAF89FC7D4}"/>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0" y="1476018"/>
            <a:ext cx="6648450" cy="3905964"/>
          </a:xfrm>
          <a:prstGeom prst="rect">
            <a:avLst/>
          </a:prstGeom>
        </p:spPr>
      </p:pic>
      <p:sp>
        <p:nvSpPr>
          <p:cNvPr id="39" name="任意多边形 38"/>
          <p:cNvSpPr/>
          <p:nvPr/>
        </p:nvSpPr>
        <p:spPr>
          <a:xfrm rot="16200000">
            <a:off x="1629971"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044856 w 9143999"/>
              <a:gd name="connsiteY5" fmla="*/ 57555 h 2051818"/>
              <a:gd name="connsiteX6" fmla="*/ 9143999 w 9143999"/>
              <a:gd name="connsiteY6"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130228 h 2182046"/>
              <a:gd name="connsiteX1" fmla="*/ 9143999 w 9143999"/>
              <a:gd name="connsiteY1" fmla="*/ 2182046 h 2182046"/>
              <a:gd name="connsiteX2" fmla="*/ 0 w 9143999"/>
              <a:gd name="connsiteY2" fmla="*/ 2182046 h 2182046"/>
              <a:gd name="connsiteX3" fmla="*/ 0 w 9143999"/>
              <a:gd name="connsiteY3" fmla="*/ 1334305 h 2182046"/>
              <a:gd name="connsiteX4" fmla="*/ 6027 w 9143999"/>
              <a:gd name="connsiteY4" fmla="*/ 0 h 2182046"/>
              <a:gd name="connsiteX5" fmla="*/ 9143999 w 9143999"/>
              <a:gd name="connsiteY5" fmla="*/ 130228 h 2182046"/>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24647 w 9143999"/>
              <a:gd name="connsiteY0" fmla="*/ 0 h 2127943"/>
              <a:gd name="connsiteX1" fmla="*/ 9143999 w 9143999"/>
              <a:gd name="connsiteY1" fmla="*/ 2127943 h 2127943"/>
              <a:gd name="connsiteX2" fmla="*/ 0 w 9143999"/>
              <a:gd name="connsiteY2" fmla="*/ 2127943 h 2127943"/>
              <a:gd name="connsiteX3" fmla="*/ 0 w 9143999"/>
              <a:gd name="connsiteY3" fmla="*/ 1280202 h 2127943"/>
              <a:gd name="connsiteX4" fmla="*/ 25380 w 9143999"/>
              <a:gd name="connsiteY4" fmla="*/ 130773 h 2127943"/>
              <a:gd name="connsiteX5" fmla="*/ 9124647 w 9143999"/>
              <a:gd name="connsiteY5" fmla="*/ 0 h 2127943"/>
              <a:gd name="connsiteX0" fmla="*/ 9124647 w 9143999"/>
              <a:gd name="connsiteY0" fmla="*/ 0 h 2127943"/>
              <a:gd name="connsiteX1" fmla="*/ 9143999 w 9143999"/>
              <a:gd name="connsiteY1" fmla="*/ 2127943 h 2127943"/>
              <a:gd name="connsiteX2" fmla="*/ 0 w 9143999"/>
              <a:gd name="connsiteY2" fmla="*/ 2127943 h 2127943"/>
              <a:gd name="connsiteX3" fmla="*/ 0 w 9143999"/>
              <a:gd name="connsiteY3" fmla="*/ 1280202 h 2127943"/>
              <a:gd name="connsiteX4" fmla="*/ 25380 w 9143999"/>
              <a:gd name="connsiteY4" fmla="*/ 130773 h 2127943"/>
              <a:gd name="connsiteX5" fmla="*/ 9124647 w 9143999"/>
              <a:gd name="connsiteY5" fmla="*/ 0 h 2127943"/>
              <a:gd name="connsiteX0" fmla="*/ 9124647 w 9143999"/>
              <a:gd name="connsiteY0" fmla="*/ 0 h 2127943"/>
              <a:gd name="connsiteX1" fmla="*/ 9143999 w 9143999"/>
              <a:gd name="connsiteY1" fmla="*/ 2127943 h 2127943"/>
              <a:gd name="connsiteX2" fmla="*/ 0 w 9143999"/>
              <a:gd name="connsiteY2" fmla="*/ 2127943 h 2127943"/>
              <a:gd name="connsiteX3" fmla="*/ 0 w 9143999"/>
              <a:gd name="connsiteY3" fmla="*/ 1280202 h 2127943"/>
              <a:gd name="connsiteX4" fmla="*/ 6028 w 9143999"/>
              <a:gd name="connsiteY4" fmla="*/ 11147 h 2127943"/>
              <a:gd name="connsiteX5" fmla="*/ 9124647 w 9143999"/>
              <a:gd name="connsiteY5" fmla="*/ 0 h 2127943"/>
              <a:gd name="connsiteX0" fmla="*/ 9138134 w 9157486"/>
              <a:gd name="connsiteY0" fmla="*/ 0 h 2127943"/>
              <a:gd name="connsiteX1" fmla="*/ 9157486 w 9157486"/>
              <a:gd name="connsiteY1" fmla="*/ 2127943 h 2127943"/>
              <a:gd name="connsiteX2" fmla="*/ 13487 w 9157486"/>
              <a:gd name="connsiteY2" fmla="*/ 2127943 h 2127943"/>
              <a:gd name="connsiteX3" fmla="*/ 13487 w 9157486"/>
              <a:gd name="connsiteY3" fmla="*/ 1280202 h 2127943"/>
              <a:gd name="connsiteX4" fmla="*/ 163 w 9157486"/>
              <a:gd name="connsiteY4" fmla="*/ 141648 h 2127943"/>
              <a:gd name="connsiteX5" fmla="*/ 9138134 w 9157486"/>
              <a:gd name="connsiteY5" fmla="*/ 0 h 2127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任意多边形 43"/>
          <p:cNvSpPr/>
          <p:nvPr/>
        </p:nvSpPr>
        <p:spPr>
          <a:xfrm rot="16200000">
            <a:off x="3793994" y="-16037"/>
            <a:ext cx="6868899" cy="687917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 fmla="*/ 6858000 w 6941935"/>
              <a:gd name="connsiteY0" fmla="*/ 56823 h 6516240"/>
              <a:gd name="connsiteX1" fmla="*/ 6858000 w 6941935"/>
              <a:gd name="connsiteY1" fmla="*/ 1732102 h 6516240"/>
              <a:gd name="connsiteX2" fmla="*/ 6858000 w 6941935"/>
              <a:gd name="connsiteY2" fmla="*/ 1876524 h 6516240"/>
              <a:gd name="connsiteX3" fmla="*/ 6858000 w 6941935"/>
              <a:gd name="connsiteY3" fmla="*/ 2335590 h 6516240"/>
              <a:gd name="connsiteX4" fmla="*/ 6858000 w 6941935"/>
              <a:gd name="connsiteY4" fmla="*/ 4010869 h 6516240"/>
              <a:gd name="connsiteX5" fmla="*/ 6858000 w 6941935"/>
              <a:gd name="connsiteY5" fmla="*/ 4155291 h 6516240"/>
              <a:gd name="connsiteX6" fmla="*/ 6858000 w 6941935"/>
              <a:gd name="connsiteY6" fmla="*/ 4237473 h 6516240"/>
              <a:gd name="connsiteX7" fmla="*/ 6858000 w 6941935"/>
              <a:gd name="connsiteY7" fmla="*/ 6516240 h 6516240"/>
              <a:gd name="connsiteX8" fmla="*/ 0 w 6941935"/>
              <a:gd name="connsiteY8" fmla="*/ 6516240 h 6516240"/>
              <a:gd name="connsiteX9" fmla="*/ 0 w 6941935"/>
              <a:gd name="connsiteY9" fmla="*/ 4237473 h 6516240"/>
              <a:gd name="connsiteX10" fmla="*/ 0 w 6941935"/>
              <a:gd name="connsiteY10" fmla="*/ 4155291 h 6516240"/>
              <a:gd name="connsiteX11" fmla="*/ 0 w 6941935"/>
              <a:gd name="connsiteY11" fmla="*/ 4010869 h 6516240"/>
              <a:gd name="connsiteX12" fmla="*/ 0 w 6941935"/>
              <a:gd name="connsiteY12" fmla="*/ 3352747 h 6516240"/>
              <a:gd name="connsiteX13" fmla="*/ 0 w 6941935"/>
              <a:gd name="connsiteY13" fmla="*/ 1876524 h 6516240"/>
              <a:gd name="connsiteX14" fmla="*/ 0 w 6941935"/>
              <a:gd name="connsiteY14" fmla="*/ 1732102 h 6516240"/>
              <a:gd name="connsiteX15" fmla="*/ 0 w 6941935"/>
              <a:gd name="connsiteY15" fmla="*/ 1073980 h 6516240"/>
              <a:gd name="connsiteX16" fmla="*/ 227535 w 6941935"/>
              <a:gd name="connsiteY16" fmla="*/ 1223081 h 6516240"/>
              <a:gd name="connsiteX17" fmla="*/ 6270374 w 6941935"/>
              <a:gd name="connsiteY17" fmla="*/ 468824 h 6516240"/>
              <a:gd name="connsiteX18" fmla="*/ 6858000 w 6941935"/>
              <a:gd name="connsiteY18" fmla="*/ 56823 h 6516240"/>
              <a:gd name="connsiteX0" fmla="*/ 6858000 w 6858000"/>
              <a:gd name="connsiteY0" fmla="*/ 4734 h 6464151"/>
              <a:gd name="connsiteX1" fmla="*/ 6858000 w 6858000"/>
              <a:gd name="connsiteY1" fmla="*/ 1680013 h 6464151"/>
              <a:gd name="connsiteX2" fmla="*/ 6858000 w 6858000"/>
              <a:gd name="connsiteY2" fmla="*/ 1824435 h 6464151"/>
              <a:gd name="connsiteX3" fmla="*/ 6858000 w 6858000"/>
              <a:gd name="connsiteY3" fmla="*/ 2283501 h 6464151"/>
              <a:gd name="connsiteX4" fmla="*/ 6858000 w 6858000"/>
              <a:gd name="connsiteY4" fmla="*/ 3958780 h 6464151"/>
              <a:gd name="connsiteX5" fmla="*/ 6858000 w 6858000"/>
              <a:gd name="connsiteY5" fmla="*/ 4103202 h 6464151"/>
              <a:gd name="connsiteX6" fmla="*/ 6858000 w 6858000"/>
              <a:gd name="connsiteY6" fmla="*/ 4185384 h 6464151"/>
              <a:gd name="connsiteX7" fmla="*/ 6858000 w 6858000"/>
              <a:gd name="connsiteY7" fmla="*/ 6464151 h 6464151"/>
              <a:gd name="connsiteX8" fmla="*/ 0 w 6858000"/>
              <a:gd name="connsiteY8" fmla="*/ 6464151 h 6464151"/>
              <a:gd name="connsiteX9" fmla="*/ 0 w 6858000"/>
              <a:gd name="connsiteY9" fmla="*/ 4185384 h 6464151"/>
              <a:gd name="connsiteX10" fmla="*/ 0 w 6858000"/>
              <a:gd name="connsiteY10" fmla="*/ 4103202 h 6464151"/>
              <a:gd name="connsiteX11" fmla="*/ 0 w 6858000"/>
              <a:gd name="connsiteY11" fmla="*/ 3958780 h 6464151"/>
              <a:gd name="connsiteX12" fmla="*/ 0 w 6858000"/>
              <a:gd name="connsiteY12" fmla="*/ 3300658 h 6464151"/>
              <a:gd name="connsiteX13" fmla="*/ 0 w 6858000"/>
              <a:gd name="connsiteY13" fmla="*/ 1824435 h 6464151"/>
              <a:gd name="connsiteX14" fmla="*/ 0 w 6858000"/>
              <a:gd name="connsiteY14" fmla="*/ 1680013 h 6464151"/>
              <a:gd name="connsiteX15" fmla="*/ 0 w 6858000"/>
              <a:gd name="connsiteY15" fmla="*/ 1021891 h 6464151"/>
              <a:gd name="connsiteX16" fmla="*/ 227535 w 6858000"/>
              <a:gd name="connsiteY16" fmla="*/ 1170992 h 6464151"/>
              <a:gd name="connsiteX17" fmla="*/ 6858000 w 6858000"/>
              <a:gd name="connsiteY17" fmla="*/ 4734 h 6464151"/>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858000 w 6858000"/>
              <a:gd name="connsiteY17"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2792159 h 7431875"/>
              <a:gd name="connsiteX14" fmla="*/ 0 w 6858003"/>
              <a:gd name="connsiteY14" fmla="*/ 2647737 h 7431875"/>
              <a:gd name="connsiteX15" fmla="*/ 0 w 6858003"/>
              <a:gd name="connsiteY15" fmla="*/ 1989615 h 7431875"/>
              <a:gd name="connsiteX16" fmla="*/ 6858003 w 6858003"/>
              <a:gd name="connsiteY16" fmla="*/ 0 h 7431875"/>
              <a:gd name="connsiteX0" fmla="*/ 6872517 w 6872517"/>
              <a:gd name="connsiteY0" fmla="*/ 0 h 7431875"/>
              <a:gd name="connsiteX1" fmla="*/ 6872514 w 6872517"/>
              <a:gd name="connsiteY1" fmla="*/ 2647737 h 7431875"/>
              <a:gd name="connsiteX2" fmla="*/ 6872514 w 6872517"/>
              <a:gd name="connsiteY2" fmla="*/ 2792159 h 7431875"/>
              <a:gd name="connsiteX3" fmla="*/ 6872514 w 6872517"/>
              <a:gd name="connsiteY3" fmla="*/ 3251225 h 7431875"/>
              <a:gd name="connsiteX4" fmla="*/ 6872514 w 6872517"/>
              <a:gd name="connsiteY4" fmla="*/ 4926504 h 7431875"/>
              <a:gd name="connsiteX5" fmla="*/ 6872514 w 6872517"/>
              <a:gd name="connsiteY5" fmla="*/ 5070926 h 7431875"/>
              <a:gd name="connsiteX6" fmla="*/ 6872514 w 6872517"/>
              <a:gd name="connsiteY6" fmla="*/ 5153108 h 7431875"/>
              <a:gd name="connsiteX7" fmla="*/ 6872514 w 6872517"/>
              <a:gd name="connsiteY7" fmla="*/ 7431875 h 7431875"/>
              <a:gd name="connsiteX8" fmla="*/ 14514 w 6872517"/>
              <a:gd name="connsiteY8" fmla="*/ 7431875 h 7431875"/>
              <a:gd name="connsiteX9" fmla="*/ 14514 w 6872517"/>
              <a:gd name="connsiteY9" fmla="*/ 5153108 h 7431875"/>
              <a:gd name="connsiteX10" fmla="*/ 14514 w 6872517"/>
              <a:gd name="connsiteY10" fmla="*/ 5070926 h 7431875"/>
              <a:gd name="connsiteX11" fmla="*/ 14514 w 6872517"/>
              <a:gd name="connsiteY11" fmla="*/ 4926504 h 7431875"/>
              <a:gd name="connsiteX12" fmla="*/ 14514 w 6872517"/>
              <a:gd name="connsiteY12" fmla="*/ 4268382 h 7431875"/>
              <a:gd name="connsiteX13" fmla="*/ 14514 w 6872517"/>
              <a:gd name="connsiteY13" fmla="*/ 2792159 h 7431875"/>
              <a:gd name="connsiteX14" fmla="*/ 14514 w 6872517"/>
              <a:gd name="connsiteY14" fmla="*/ 2647737 h 7431875"/>
              <a:gd name="connsiteX15" fmla="*/ 0 w 6872517"/>
              <a:gd name="connsiteY15" fmla="*/ 480129 h 7431875"/>
              <a:gd name="connsiteX16" fmla="*/ 6872517 w 6872517"/>
              <a:gd name="connsiteY16"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2792159 h 7431875"/>
              <a:gd name="connsiteX14" fmla="*/ 0 w 6858003"/>
              <a:gd name="connsiteY14" fmla="*/ 2647737 h 7431875"/>
              <a:gd name="connsiteX15" fmla="*/ 0 w 6858003"/>
              <a:gd name="connsiteY15" fmla="*/ 552701 h 7431875"/>
              <a:gd name="connsiteX16" fmla="*/ 6858003 w 6858003"/>
              <a:gd name="connsiteY16"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2792159 h 7431875"/>
              <a:gd name="connsiteX14" fmla="*/ 0 w 6858003"/>
              <a:gd name="connsiteY14" fmla="*/ 552701 h 7431875"/>
              <a:gd name="connsiteX15" fmla="*/ 6858003 w 6858003"/>
              <a:gd name="connsiteY15"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552701 h 7431875"/>
              <a:gd name="connsiteX14" fmla="*/ 6858003 w 6858003"/>
              <a:gd name="connsiteY14"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552701 h 7431875"/>
              <a:gd name="connsiteX13" fmla="*/ 6858003 w 6858003"/>
              <a:gd name="connsiteY13"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552701 h 7431875"/>
              <a:gd name="connsiteX12" fmla="*/ 6858003 w 6858003"/>
              <a:gd name="connsiteY12"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52701 h 7431875"/>
              <a:gd name="connsiteX11" fmla="*/ 6858003 w 6858003"/>
              <a:gd name="connsiteY11"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52701 h 7431875"/>
              <a:gd name="connsiteX10" fmla="*/ 6858003 w 6858003"/>
              <a:gd name="connsiteY10"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7431875 h 7431875"/>
              <a:gd name="connsiteX7" fmla="*/ 0 w 6858003"/>
              <a:gd name="connsiteY7" fmla="*/ 7431875 h 7431875"/>
              <a:gd name="connsiteX8" fmla="*/ 0 w 6858003"/>
              <a:gd name="connsiteY8" fmla="*/ 552701 h 7431875"/>
              <a:gd name="connsiteX9" fmla="*/ 6858003 w 6858003"/>
              <a:gd name="connsiteY9"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7431875 h 7431875"/>
              <a:gd name="connsiteX6" fmla="*/ 0 w 6858003"/>
              <a:gd name="connsiteY6" fmla="*/ 7431875 h 7431875"/>
              <a:gd name="connsiteX7" fmla="*/ 0 w 6858003"/>
              <a:gd name="connsiteY7" fmla="*/ 552701 h 7431875"/>
              <a:gd name="connsiteX8" fmla="*/ 6858003 w 6858003"/>
              <a:gd name="connsiteY8"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7431875 h 7431875"/>
              <a:gd name="connsiteX5" fmla="*/ 0 w 6858003"/>
              <a:gd name="connsiteY5" fmla="*/ 7431875 h 7431875"/>
              <a:gd name="connsiteX6" fmla="*/ 0 w 6858003"/>
              <a:gd name="connsiteY6" fmla="*/ 552701 h 7431875"/>
              <a:gd name="connsiteX7" fmla="*/ 6858003 w 6858003"/>
              <a:gd name="connsiteY7"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7431875 h 7431875"/>
              <a:gd name="connsiteX4" fmla="*/ 0 w 6858003"/>
              <a:gd name="connsiteY4" fmla="*/ 7431875 h 7431875"/>
              <a:gd name="connsiteX5" fmla="*/ 0 w 6858003"/>
              <a:gd name="connsiteY5" fmla="*/ 552701 h 7431875"/>
              <a:gd name="connsiteX6" fmla="*/ 6858003 w 6858003"/>
              <a:gd name="connsiteY6" fmla="*/ 0 h 7431875"/>
              <a:gd name="connsiteX0" fmla="*/ 6858003 w 6858003"/>
              <a:gd name="connsiteY0" fmla="*/ 0 h 7431875"/>
              <a:gd name="connsiteX1" fmla="*/ 6858000 w 6858003"/>
              <a:gd name="connsiteY1" fmla="*/ 2647737 h 7431875"/>
              <a:gd name="connsiteX2" fmla="*/ 6858000 w 6858003"/>
              <a:gd name="connsiteY2" fmla="*/ 7431875 h 7431875"/>
              <a:gd name="connsiteX3" fmla="*/ 0 w 6858003"/>
              <a:gd name="connsiteY3" fmla="*/ 7431875 h 7431875"/>
              <a:gd name="connsiteX4" fmla="*/ 0 w 6858003"/>
              <a:gd name="connsiteY4" fmla="*/ 552701 h 7431875"/>
              <a:gd name="connsiteX5" fmla="*/ 6858003 w 6858003"/>
              <a:gd name="connsiteY5" fmla="*/ 0 h 7431875"/>
              <a:gd name="connsiteX0" fmla="*/ 6872517 w 6872517"/>
              <a:gd name="connsiteY0" fmla="*/ 42385 h 6879174"/>
              <a:gd name="connsiteX1" fmla="*/ 6858000 w 6872517"/>
              <a:gd name="connsiteY1" fmla="*/ 2095036 h 6879174"/>
              <a:gd name="connsiteX2" fmla="*/ 6858000 w 6872517"/>
              <a:gd name="connsiteY2" fmla="*/ 6879174 h 6879174"/>
              <a:gd name="connsiteX3" fmla="*/ 0 w 6872517"/>
              <a:gd name="connsiteY3" fmla="*/ 6879174 h 6879174"/>
              <a:gd name="connsiteX4" fmla="*/ 0 w 6872517"/>
              <a:gd name="connsiteY4" fmla="*/ 0 h 6879174"/>
              <a:gd name="connsiteX5" fmla="*/ 6872517 w 6872517"/>
              <a:gd name="connsiteY5" fmla="*/ 42385 h 6879174"/>
              <a:gd name="connsiteX0" fmla="*/ 6872520 w 6872520"/>
              <a:gd name="connsiteY0" fmla="*/ 0 h 6880332"/>
              <a:gd name="connsiteX1" fmla="*/ 6858000 w 6872520"/>
              <a:gd name="connsiteY1" fmla="*/ 2096194 h 6880332"/>
              <a:gd name="connsiteX2" fmla="*/ 6858000 w 6872520"/>
              <a:gd name="connsiteY2" fmla="*/ 6880332 h 6880332"/>
              <a:gd name="connsiteX3" fmla="*/ 0 w 6872520"/>
              <a:gd name="connsiteY3" fmla="*/ 6880332 h 6880332"/>
              <a:gd name="connsiteX4" fmla="*/ 0 w 6872520"/>
              <a:gd name="connsiteY4" fmla="*/ 1158 h 6880332"/>
              <a:gd name="connsiteX5" fmla="*/ 6872520 w 6872520"/>
              <a:gd name="connsiteY5" fmla="*/ 0 h 6880332"/>
              <a:gd name="connsiteX0" fmla="*/ 6872520 w 6872520"/>
              <a:gd name="connsiteY0" fmla="*/ 0 h 6880332"/>
              <a:gd name="connsiteX1" fmla="*/ 6858000 w 6872520"/>
              <a:gd name="connsiteY1" fmla="*/ 2096194 h 6880332"/>
              <a:gd name="connsiteX2" fmla="*/ 6858000 w 6872520"/>
              <a:gd name="connsiteY2" fmla="*/ 6880332 h 6880332"/>
              <a:gd name="connsiteX3" fmla="*/ 0 w 6872520"/>
              <a:gd name="connsiteY3" fmla="*/ 6880332 h 6880332"/>
              <a:gd name="connsiteX4" fmla="*/ 0 w 6872520"/>
              <a:gd name="connsiteY4" fmla="*/ 1158 h 6880332"/>
              <a:gd name="connsiteX5" fmla="*/ 6872520 w 6872520"/>
              <a:gd name="connsiteY5" fmla="*/ 0 h 6880332"/>
              <a:gd name="connsiteX0" fmla="*/ 6843491 w 6858000"/>
              <a:gd name="connsiteY0" fmla="*/ 2020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43491 w 6858000"/>
              <a:gd name="connsiteY5" fmla="*/ 202042 h 6879174"/>
              <a:gd name="connsiteX0" fmla="*/ 6843491 w 6858000"/>
              <a:gd name="connsiteY0" fmla="*/ 2020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43491 w 6858000"/>
              <a:gd name="connsiteY5" fmla="*/ 202042 h 6879174"/>
              <a:gd name="connsiteX0" fmla="*/ 6843491 w 6858000"/>
              <a:gd name="connsiteY0" fmla="*/ 2020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43491 w 6858000"/>
              <a:gd name="connsiteY5" fmla="*/ 202042 h 6879174"/>
              <a:gd name="connsiteX0" fmla="*/ 6856191 w 6858000"/>
              <a:gd name="connsiteY0" fmla="*/ 2147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56191 w 6858000"/>
              <a:gd name="connsiteY5" fmla="*/ 214742 h 6879174"/>
              <a:gd name="connsiteX0" fmla="*/ 6856191 w 6858000"/>
              <a:gd name="connsiteY0" fmla="*/ 209979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56191 w 6858000"/>
              <a:gd name="connsiteY5" fmla="*/ 209979 h 6879174"/>
              <a:gd name="connsiteX0" fmla="*/ 6868891 w 6868891"/>
              <a:gd name="connsiteY0" fmla="*/ 197279 h 6879174"/>
              <a:gd name="connsiteX1" fmla="*/ 6858000 w 6868891"/>
              <a:gd name="connsiteY1" fmla="*/ 2095036 h 6879174"/>
              <a:gd name="connsiteX2" fmla="*/ 6858000 w 6868891"/>
              <a:gd name="connsiteY2" fmla="*/ 6879174 h 6879174"/>
              <a:gd name="connsiteX3" fmla="*/ 0 w 6868891"/>
              <a:gd name="connsiteY3" fmla="*/ 6879174 h 6879174"/>
              <a:gd name="connsiteX4" fmla="*/ 0 w 6868891"/>
              <a:gd name="connsiteY4" fmla="*/ 0 h 6879174"/>
              <a:gd name="connsiteX5" fmla="*/ 6868891 w 6868891"/>
              <a:gd name="connsiteY5" fmla="*/ 197279 h 6879174"/>
              <a:gd name="connsiteX0" fmla="*/ 6868891 w 7721392"/>
              <a:gd name="connsiteY0" fmla="*/ 197279 h 6879174"/>
              <a:gd name="connsiteX1" fmla="*/ 6858000 w 7721392"/>
              <a:gd name="connsiteY1" fmla="*/ 6879174 h 6879174"/>
              <a:gd name="connsiteX2" fmla="*/ 0 w 7721392"/>
              <a:gd name="connsiteY2" fmla="*/ 6879174 h 6879174"/>
              <a:gd name="connsiteX3" fmla="*/ 0 w 7721392"/>
              <a:gd name="connsiteY3" fmla="*/ 0 h 6879174"/>
              <a:gd name="connsiteX4" fmla="*/ 6868891 w 7721392"/>
              <a:gd name="connsiteY4" fmla="*/ 197279 h 6879174"/>
              <a:gd name="connsiteX0" fmla="*/ 6868891 w 7373946"/>
              <a:gd name="connsiteY0" fmla="*/ 197279 h 6879174"/>
              <a:gd name="connsiteX1" fmla="*/ 6858000 w 7373946"/>
              <a:gd name="connsiteY1" fmla="*/ 6879174 h 6879174"/>
              <a:gd name="connsiteX2" fmla="*/ 0 w 7373946"/>
              <a:gd name="connsiteY2" fmla="*/ 6879174 h 6879174"/>
              <a:gd name="connsiteX3" fmla="*/ 0 w 7373946"/>
              <a:gd name="connsiteY3" fmla="*/ 0 h 6879174"/>
              <a:gd name="connsiteX4" fmla="*/ 6868891 w 7373946"/>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7374082"/>
              <a:gd name="connsiteY0" fmla="*/ 197279 h 7217839"/>
              <a:gd name="connsiteX1" fmla="*/ 6858000 w 7374082"/>
              <a:gd name="connsiteY1" fmla="*/ 6879174 h 7217839"/>
              <a:gd name="connsiteX2" fmla="*/ 0 w 7374082"/>
              <a:gd name="connsiteY2" fmla="*/ 6879174 h 7217839"/>
              <a:gd name="connsiteX3" fmla="*/ 0 w 7374082"/>
              <a:gd name="connsiteY3" fmla="*/ 0 h 7217839"/>
              <a:gd name="connsiteX4" fmla="*/ 6868891 w 7374082"/>
              <a:gd name="connsiteY4" fmla="*/ 197279 h 7217839"/>
              <a:gd name="connsiteX0" fmla="*/ 6868891 w 7513044"/>
              <a:gd name="connsiteY0" fmla="*/ 197279 h 6879174"/>
              <a:gd name="connsiteX1" fmla="*/ 6858000 w 7513044"/>
              <a:gd name="connsiteY1" fmla="*/ 6879174 h 6879174"/>
              <a:gd name="connsiteX2" fmla="*/ 0 w 7513044"/>
              <a:gd name="connsiteY2" fmla="*/ 6879174 h 6879174"/>
              <a:gd name="connsiteX3" fmla="*/ 0 w 7513044"/>
              <a:gd name="connsiteY3" fmla="*/ 0 h 6879174"/>
              <a:gd name="connsiteX4" fmla="*/ 6868891 w 7513044"/>
              <a:gd name="connsiteY4" fmla="*/ 197279 h 6879174"/>
              <a:gd name="connsiteX0" fmla="*/ 6868891 w 7374082"/>
              <a:gd name="connsiteY0" fmla="*/ 197279 h 6879174"/>
              <a:gd name="connsiteX1" fmla="*/ 6858000 w 7374082"/>
              <a:gd name="connsiteY1" fmla="*/ 6879174 h 6879174"/>
              <a:gd name="connsiteX2" fmla="*/ 0 w 7374082"/>
              <a:gd name="connsiteY2" fmla="*/ 6879174 h 6879174"/>
              <a:gd name="connsiteX3" fmla="*/ 0 w 7374082"/>
              <a:gd name="connsiteY3" fmla="*/ 0 h 6879174"/>
              <a:gd name="connsiteX4" fmla="*/ 6868891 w 7374082"/>
              <a:gd name="connsiteY4" fmla="*/ 197279 h 6879174"/>
              <a:gd name="connsiteX0" fmla="*/ 6868891 w 6868891"/>
              <a:gd name="connsiteY0" fmla="*/ 197279 h 6879174"/>
              <a:gd name="connsiteX1" fmla="*/ 6858000 w 6868891"/>
              <a:gd name="connsiteY1" fmla="*/ 6879174 h 6879174"/>
              <a:gd name="connsiteX2" fmla="*/ 0 w 6868891"/>
              <a:gd name="connsiteY2" fmla="*/ 6879174 h 6879174"/>
              <a:gd name="connsiteX3" fmla="*/ 0 w 6868891"/>
              <a:gd name="connsiteY3" fmla="*/ 0 h 6879174"/>
              <a:gd name="connsiteX4" fmla="*/ 6868891 w 6868891"/>
              <a:gd name="connsiteY4" fmla="*/ 197279 h 687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矩形 71"/>
          <p:cNvSpPr/>
          <p:nvPr/>
        </p:nvSpPr>
        <p:spPr>
          <a:xfrm>
            <a:off x="6647738" y="3676138"/>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矩形 72"/>
          <p:cNvSpPr/>
          <p:nvPr/>
        </p:nvSpPr>
        <p:spPr>
          <a:xfrm>
            <a:off x="7110542" y="3634484"/>
            <a:ext cx="1210588"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smtClean="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背景介绍</a:t>
            </a:r>
            <a:endPar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4" name="矩形 73"/>
          <p:cNvSpPr/>
          <p:nvPr/>
        </p:nvSpPr>
        <p:spPr>
          <a:xfrm>
            <a:off x="6647738" y="4166841"/>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矩形 74"/>
          <p:cNvSpPr/>
          <p:nvPr/>
        </p:nvSpPr>
        <p:spPr>
          <a:xfrm>
            <a:off x="7110542" y="4125187"/>
            <a:ext cx="1210588"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方法模型</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 name="矩形 75"/>
          <p:cNvSpPr/>
          <p:nvPr/>
        </p:nvSpPr>
        <p:spPr>
          <a:xfrm>
            <a:off x="6647738" y="4657545"/>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矩形 76"/>
          <p:cNvSpPr/>
          <p:nvPr/>
        </p:nvSpPr>
        <p:spPr>
          <a:xfrm>
            <a:off x="7110542" y="4615891"/>
            <a:ext cx="1467068"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实验及结果</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8" name="矩形 77"/>
          <p:cNvSpPr/>
          <p:nvPr/>
        </p:nvSpPr>
        <p:spPr>
          <a:xfrm>
            <a:off x="6647738" y="5148250"/>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 name="矩形 78"/>
          <p:cNvSpPr/>
          <p:nvPr/>
        </p:nvSpPr>
        <p:spPr>
          <a:xfrm>
            <a:off x="7110542" y="5106596"/>
            <a:ext cx="1210588"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分析总结</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23">
            <a:extLst>
              <a:ext uri="{FF2B5EF4-FFF2-40B4-BE49-F238E27FC236}">
                <a16:creationId xmlns:a16="http://schemas.microsoft.com/office/drawing/2014/main" id="{8F1422A7-7A7C-476D-A7B7-3AA70DACB57F}"/>
              </a:ext>
            </a:extLst>
          </p:cNvPr>
          <p:cNvSpPr txBox="1"/>
          <p:nvPr/>
        </p:nvSpPr>
        <p:spPr>
          <a:xfrm>
            <a:off x="6488717" y="2575211"/>
            <a:ext cx="3847848" cy="646331"/>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itchFamily="34" charset="-122"/>
                <a:ea typeface="微软雅黑"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charset="0"/>
                <a:ea typeface="宋体" charset="-122"/>
              </a:defRPr>
            </a:lvl6pPr>
            <a:lvl7pPr marL="914400" algn="r" fontAlgn="base">
              <a:spcBef>
                <a:spcPct val="0"/>
              </a:spcBef>
              <a:spcAft>
                <a:spcPct val="0"/>
              </a:spcAft>
              <a:defRPr>
                <a:latin typeface="Arial" charset="0"/>
                <a:ea typeface="宋体" charset="-122"/>
              </a:defRPr>
            </a:lvl7pPr>
            <a:lvl8pPr marL="1371600" algn="r" fontAlgn="base">
              <a:spcBef>
                <a:spcPct val="0"/>
              </a:spcBef>
              <a:spcAft>
                <a:spcPct val="0"/>
              </a:spcAft>
              <a:defRPr>
                <a:latin typeface="Arial" charset="0"/>
                <a:ea typeface="宋体" charset="-122"/>
              </a:defRPr>
            </a:lvl8pPr>
            <a:lvl9pPr marL="1828800" algn="r" fontAlgn="base">
              <a:spcBef>
                <a:spcPct val="0"/>
              </a:spcBef>
              <a:spcAft>
                <a:spcPct val="0"/>
              </a:spcAft>
              <a:defRPr>
                <a:latin typeface="Arial" charset="0"/>
                <a:ea typeface="宋体" charset="-122"/>
              </a:defRPr>
            </a:lvl9pPr>
          </a:lstStyle>
          <a:p>
            <a:r>
              <a:rPr lang="zh-CN" altLang="en-US" sz="3600" dirty="0">
                <a:sym typeface="微软雅黑" panose="020B0503020204020204" pitchFamily="34" charset="-122"/>
              </a:rPr>
              <a:t>目录 </a:t>
            </a:r>
            <a:r>
              <a:rPr lang="en-US" altLang="zh-CN" sz="3600" dirty="0">
                <a:sym typeface="微软雅黑" panose="020B0503020204020204" pitchFamily="34" charset="-122"/>
              </a:rPr>
              <a:t>| CONTENT</a:t>
            </a:r>
          </a:p>
        </p:txBody>
      </p:sp>
      <p:pic>
        <p:nvPicPr>
          <p:cNvPr id="8" name="图片 7">
            <a:extLst>
              <a:ext uri="{FF2B5EF4-FFF2-40B4-BE49-F238E27FC236}">
                <a16:creationId xmlns:a16="http://schemas.microsoft.com/office/drawing/2014/main" id="{BF99FF4F-CFA9-49A8-B06B-40E0AFD7ABDD}"/>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9991173" y="539754"/>
            <a:ext cx="1450475" cy="1397000"/>
          </a:xfrm>
          <a:prstGeom prst="rect">
            <a:avLst/>
          </a:prstGeom>
        </p:spPr>
      </p:pic>
    </p:spTree>
    <p:extLst>
      <p:ext uri="{BB962C8B-B14F-4D97-AF65-F5344CB8AC3E}">
        <p14:creationId xmlns:p14="http://schemas.microsoft.com/office/powerpoint/2010/main" val="3281048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0494" y="284393"/>
            <a:ext cx="4571316" cy="533400"/>
          </a:xfrm>
        </p:spPr>
        <p:txBody>
          <a:bodyPr/>
          <a:lstStyle/>
          <a:p>
            <a:r>
              <a:rPr lang="en-US" altLang="zh-CN" dirty="0" smtClean="0">
                <a:sym typeface="微软雅黑" panose="020B0503020204020204" pitchFamily="34" charset="-122"/>
              </a:rPr>
              <a:t>1 </a:t>
            </a:r>
            <a:r>
              <a:rPr lang="zh-CN" altLang="en-US" dirty="0" smtClean="0">
                <a:sym typeface="微软雅黑" panose="020B0503020204020204" pitchFamily="34" charset="-122"/>
              </a:rPr>
              <a:t>任务背景</a:t>
            </a:r>
            <a:r>
              <a:rPr lang="en-US" altLang="zh-CN" dirty="0" smtClean="0">
                <a:sym typeface="微软雅黑" panose="020B0503020204020204" pitchFamily="34" charset="-122"/>
              </a:rPr>
              <a:t> </a:t>
            </a:r>
            <a:endParaRPr lang="zh-CN" altLang="en-US" dirty="0">
              <a:sym typeface="微软雅黑" panose="020B0503020204020204" pitchFamily="34" charset="-122"/>
            </a:endParaRPr>
          </a:p>
        </p:txBody>
      </p:sp>
      <p:sp>
        <p:nvSpPr>
          <p:cNvPr id="17" name="Rectangle 33"/>
          <p:cNvSpPr/>
          <p:nvPr/>
        </p:nvSpPr>
        <p:spPr>
          <a:xfrm>
            <a:off x="641106" y="3048867"/>
            <a:ext cx="1285103" cy="1015663"/>
          </a:xfrm>
          <a:prstGeom prst="rect">
            <a:avLst/>
          </a:prstGeom>
        </p:spPr>
        <p:txBody>
          <a:bodyPr wrap="square">
            <a:spAutoFit/>
          </a:bodyPr>
          <a:lstStyle/>
          <a:p>
            <a:pPr algn="ctr">
              <a:lnSpc>
                <a:spcPct val="150000"/>
              </a:lnSpc>
              <a:defRPr/>
            </a:pPr>
            <a:r>
              <a:rPr lang="zh-CN" altLang="en-US" sz="2000" kern="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传统方式</a:t>
            </a:r>
            <a:endParaRPr lang="en-US" altLang="zh-CN" sz="2000" kern="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defRPr/>
            </a:pPr>
            <a:r>
              <a:rPr lang="en-US" altLang="zh-CN" sz="2000" kern="0" dirty="0" smtClean="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pipeline</a:t>
            </a:r>
          </a:p>
        </p:txBody>
      </p:sp>
      <p:sp>
        <p:nvSpPr>
          <p:cNvPr id="4" name="矩形 3"/>
          <p:cNvSpPr/>
          <p:nvPr/>
        </p:nvSpPr>
        <p:spPr>
          <a:xfrm>
            <a:off x="3166526" y="4390163"/>
            <a:ext cx="2849768" cy="1015663"/>
          </a:xfrm>
          <a:prstGeom prst="rect">
            <a:avLst/>
          </a:prstGeom>
        </p:spPr>
        <p:txBody>
          <a:bodyPr wrap="square">
            <a:spAutoFit/>
          </a:bodyPr>
          <a:lstStyle/>
          <a:p>
            <a:pPr>
              <a:lnSpc>
                <a:spcPct val="150000"/>
              </a:lnSpc>
              <a:defRPr/>
            </a:pPr>
            <a:r>
              <a:rPr lang="zh-CN" altLang="en-US" sz="2000" kern="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依赖</a:t>
            </a: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复杂的</a:t>
            </a:r>
            <a:r>
              <a:rPr lang="zh-CN" altLang="en-US" sz="2000" kern="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特征</a:t>
            </a:r>
            <a:r>
              <a:rPr lang="zh-CN" altLang="en-US" sz="2000" kern="0" dirty="0" smtClean="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工程</a:t>
            </a:r>
            <a:endParaRPr lang="en-US" altLang="zh-CN" sz="2000" kern="0" dirty="0" smtClean="0">
              <a:solidFill>
                <a:srgbClr val="FF000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defRPr/>
            </a:pPr>
            <a:r>
              <a:rPr lang="zh-CN" altLang="en-US" sz="2000" kern="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和</a:t>
            </a: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现成的</a:t>
            </a:r>
            <a:r>
              <a:rPr lang="en-US" altLang="zh-CN" sz="20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NLP</a:t>
            </a: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工具包</a:t>
            </a:r>
            <a:endParaRPr lang="en-US" altLang="zh-CN" sz="20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下弧形箭头 4"/>
          <p:cNvSpPr/>
          <p:nvPr/>
        </p:nvSpPr>
        <p:spPr>
          <a:xfrm>
            <a:off x="1036521" y="4064531"/>
            <a:ext cx="9959546" cy="161255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矩形 14"/>
          <p:cNvSpPr/>
          <p:nvPr/>
        </p:nvSpPr>
        <p:spPr>
          <a:xfrm>
            <a:off x="6887475" y="4417351"/>
            <a:ext cx="1723549" cy="1015663"/>
          </a:xfrm>
          <a:prstGeom prst="rect">
            <a:avLst/>
          </a:prstGeom>
        </p:spPr>
        <p:txBody>
          <a:bodyPr wrap="none">
            <a:spAutoFit/>
          </a:bodyPr>
          <a:lstStyle/>
          <a:p>
            <a:pPr algn="ctr">
              <a:lnSpc>
                <a:spcPct val="150000"/>
              </a:lnSpc>
              <a:defRPr/>
            </a:pPr>
            <a:r>
              <a:rPr lang="zh-CN" altLang="en-US" sz="2000" kern="0" dirty="0" smtClean="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参数共享</a:t>
            </a:r>
            <a:endParaRPr lang="en-US" altLang="zh-CN" sz="2000" kern="0" dirty="0" smtClean="0">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defRPr/>
            </a:pPr>
            <a:r>
              <a:rPr lang="zh-CN" altLang="en-US" sz="2000" kern="0" dirty="0" smtClean="0">
                <a:latin typeface="微软雅黑" panose="020B0503020204020204" pitchFamily="34" charset="-122"/>
                <a:ea typeface="微软雅黑" panose="020B0503020204020204" pitchFamily="34" charset="-122"/>
                <a:sym typeface="微软雅黑" panose="020B0503020204020204" pitchFamily="34" charset="-122"/>
              </a:rPr>
              <a:t>神经网络模型</a:t>
            </a:r>
            <a:endParaRPr lang="en-US" altLang="zh-CN" sz="2000" kern="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15"/>
          <p:cNvSpPr/>
          <p:nvPr/>
        </p:nvSpPr>
        <p:spPr>
          <a:xfrm>
            <a:off x="9229076" y="3048867"/>
            <a:ext cx="2492990" cy="1015663"/>
          </a:xfrm>
          <a:prstGeom prst="rect">
            <a:avLst/>
          </a:prstGeom>
        </p:spPr>
        <p:txBody>
          <a:bodyPr wrap="none">
            <a:spAutoFit/>
          </a:bodyPr>
          <a:lstStyle/>
          <a:p>
            <a:pPr>
              <a:lnSpc>
                <a:spcPct val="150000"/>
              </a:lnSpc>
              <a:defRPr/>
            </a:pPr>
            <a:r>
              <a:rPr lang="zh-CN" altLang="en-US" sz="2000" kern="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实体主导</a:t>
            </a: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的联合</a:t>
            </a:r>
            <a:r>
              <a:rPr lang="zh-CN" altLang="en-US" sz="2000" kern="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抽取</a:t>
            </a:r>
            <a:endParaRPr lang="en-US" altLang="zh-CN" sz="2000" kern="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defRPr/>
            </a:pPr>
            <a:r>
              <a:rPr lang="zh-CN" altLang="en-US" sz="2000" kern="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关系</a:t>
            </a:r>
            <a:r>
              <a:rPr lang="zh-CN" altLang="en-US" sz="2000" kern="0" dirty="0" smtClean="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主导</a:t>
            </a: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的联合</a:t>
            </a:r>
            <a:r>
              <a:rPr lang="zh-CN" altLang="en-US" sz="2000" kern="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抽取</a:t>
            </a:r>
            <a:endParaRPr lang="en-US" altLang="zh-CN" sz="20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五角星 5"/>
          <p:cNvSpPr/>
          <p:nvPr/>
        </p:nvSpPr>
        <p:spPr>
          <a:xfrm>
            <a:off x="8901621" y="3631781"/>
            <a:ext cx="327455" cy="2885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rotWithShape="1">
          <a:blip r:embed="rId3"/>
          <a:srcRect l="3904" t="4876" r="3517" b="5734"/>
          <a:stretch/>
        </p:blipFill>
        <p:spPr>
          <a:xfrm>
            <a:off x="2263639" y="1391787"/>
            <a:ext cx="5065581" cy="2054245"/>
          </a:xfrm>
          <a:prstGeom prst="rect">
            <a:avLst/>
          </a:prstGeom>
        </p:spPr>
      </p:pic>
      <p:sp>
        <p:nvSpPr>
          <p:cNvPr id="22" name="Rectangle 33"/>
          <p:cNvSpPr/>
          <p:nvPr/>
        </p:nvSpPr>
        <p:spPr>
          <a:xfrm>
            <a:off x="7485119" y="1719902"/>
            <a:ext cx="3676650" cy="1015663"/>
          </a:xfrm>
          <a:prstGeom prst="rect">
            <a:avLst/>
          </a:prstGeom>
        </p:spPr>
        <p:txBody>
          <a:bodyPr wrap="square">
            <a:spAutoFit/>
          </a:bodyPr>
          <a:lstStyle/>
          <a:p>
            <a:pPr>
              <a:lnSpc>
                <a:spcPct val="150000"/>
              </a:lnSpc>
              <a:defRPr/>
            </a:pPr>
            <a:r>
              <a:rPr lang="en-US" altLang="zh-CN" sz="2000" b="1" kern="0" dirty="0" smtClean="0">
                <a:latin typeface="微软雅黑" panose="020B0503020204020204" pitchFamily="34" charset="-122"/>
                <a:ea typeface="微软雅黑" panose="020B0503020204020204" pitchFamily="34" charset="-122"/>
                <a:sym typeface="微软雅黑" panose="020B0503020204020204" pitchFamily="34" charset="-122"/>
              </a:rPr>
              <a:t>SEO</a:t>
            </a:r>
            <a:r>
              <a:rPr lang="zh-CN" altLang="en-US" sz="2000" kern="0" dirty="0" smtClean="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kern="0" dirty="0" smtClean="0">
                <a:latin typeface="微软雅黑" panose="020B0503020204020204" pitchFamily="34" charset="-122"/>
                <a:ea typeface="微软雅黑" panose="020B0503020204020204" pitchFamily="34" charset="-122"/>
                <a:sym typeface="微软雅黑" panose="020B0503020204020204" pitchFamily="34" charset="-122"/>
              </a:rPr>
              <a:t>Single Entity Overlap </a:t>
            </a:r>
          </a:p>
          <a:p>
            <a:pPr>
              <a:lnSpc>
                <a:spcPct val="150000"/>
              </a:lnSpc>
              <a:defRPr/>
            </a:pPr>
            <a:r>
              <a:rPr lang="en-US" altLang="zh-CN" sz="2000" b="1" kern="0" dirty="0" smtClean="0">
                <a:latin typeface="微软雅黑" panose="020B0503020204020204" pitchFamily="34" charset="-122"/>
                <a:ea typeface="微软雅黑" panose="020B0503020204020204" pitchFamily="34" charset="-122"/>
                <a:sym typeface="微软雅黑" panose="020B0503020204020204" pitchFamily="34" charset="-122"/>
              </a:rPr>
              <a:t>EPO</a:t>
            </a:r>
            <a:r>
              <a:rPr lang="zh-CN" altLang="en-US" sz="2000" kern="0" dirty="0" smtClean="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kern="0" dirty="0" smtClean="0">
                <a:latin typeface="微软雅黑" panose="020B0503020204020204" pitchFamily="34" charset="-122"/>
                <a:ea typeface="微软雅黑" panose="020B0503020204020204" pitchFamily="34" charset="-122"/>
                <a:sym typeface="微软雅黑" panose="020B0503020204020204" pitchFamily="34" charset="-122"/>
              </a:rPr>
              <a:t>Entity Pair Overlap </a:t>
            </a:r>
            <a:endParaRPr lang="en-US" altLang="zh-CN" sz="2000" i="1" kern="0" dirty="0" smtClean="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08121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0494" y="284393"/>
            <a:ext cx="4571316" cy="533400"/>
          </a:xfrm>
        </p:spPr>
        <p:txBody>
          <a:bodyPr/>
          <a:lstStyle/>
          <a:p>
            <a:r>
              <a:rPr lang="en-US" altLang="zh-CN" dirty="0" smtClean="0">
                <a:sym typeface="微软雅黑" panose="020B0503020204020204" pitchFamily="34" charset="-122"/>
              </a:rPr>
              <a:t>2.1 </a:t>
            </a:r>
            <a:r>
              <a:rPr lang="zh-CN" altLang="en-US" dirty="0" smtClean="0">
                <a:sym typeface="微软雅黑" panose="020B0503020204020204" pitchFamily="34" charset="-122"/>
              </a:rPr>
              <a:t>标注方法</a:t>
            </a:r>
            <a:endParaRPr lang="zh-CN" altLang="en-US" dirty="0">
              <a:sym typeface="微软雅黑" panose="020B0503020204020204" pitchFamily="34" charset="-122"/>
            </a:endParaRPr>
          </a:p>
        </p:txBody>
      </p:sp>
      <p:sp>
        <p:nvSpPr>
          <p:cNvPr id="18" name="Rectangle 33"/>
          <p:cNvSpPr/>
          <p:nvPr/>
        </p:nvSpPr>
        <p:spPr>
          <a:xfrm>
            <a:off x="1784082" y="1632817"/>
            <a:ext cx="7963033" cy="1015663"/>
          </a:xfrm>
          <a:prstGeom prst="rect">
            <a:avLst/>
          </a:prstGeom>
        </p:spPr>
        <p:txBody>
          <a:bodyPr wrap="square">
            <a:spAutoFit/>
          </a:bodyPr>
          <a:lstStyle/>
          <a:p>
            <a:pPr>
              <a:lnSpc>
                <a:spcPct val="150000"/>
              </a:lnSpc>
              <a:defRPr/>
            </a:pPr>
            <a:r>
              <a:rPr lang="zh-CN" altLang="en-US" sz="2000" kern="0" dirty="0" smtClean="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kern="0" dirty="0" smtClean="0">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kern="0" dirty="0" smtClean="0">
                <a:latin typeface="微软雅黑" panose="020B0503020204020204" pitchFamily="34" charset="-122"/>
                <a:ea typeface="微软雅黑" panose="020B0503020204020204" pitchFamily="34" charset="-122"/>
                <a:sym typeface="微软雅黑" panose="020B0503020204020204" pitchFamily="34" charset="-122"/>
              </a:rPr>
              <a:t>）针对句子中的每一个关系都进行一次序列标注，标注出其对应的头实体和尾实体。</a:t>
            </a:r>
            <a:endParaRPr lang="en-US" altLang="zh-CN" sz="2000" i="1" kern="0" dirty="0" smtClean="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2735250" y="2857270"/>
            <a:ext cx="6073666" cy="1501270"/>
          </a:xfrm>
          <a:prstGeom prst="rect">
            <a:avLst/>
          </a:prstGeom>
        </p:spPr>
      </p:pic>
      <p:sp>
        <p:nvSpPr>
          <p:cNvPr id="6" name="Rectangle 33"/>
          <p:cNvSpPr/>
          <p:nvPr/>
        </p:nvSpPr>
        <p:spPr>
          <a:xfrm>
            <a:off x="1784082" y="4761881"/>
            <a:ext cx="8196498" cy="553998"/>
          </a:xfrm>
          <a:prstGeom prst="rect">
            <a:avLst/>
          </a:prstGeom>
        </p:spPr>
        <p:txBody>
          <a:bodyPr wrap="square">
            <a:spAutoFit/>
          </a:bodyPr>
          <a:lstStyle/>
          <a:p>
            <a:pPr>
              <a:lnSpc>
                <a:spcPct val="150000"/>
              </a:lnSpc>
              <a:defRPr/>
            </a:pPr>
            <a:r>
              <a:rPr lang="zh-CN" altLang="en-US" sz="2000" kern="0" dirty="0" smtClean="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kern="0" dirty="0" smtClean="0">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kern="0" dirty="0" smtClean="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kern="0" dirty="0">
                <a:latin typeface="微软雅黑" panose="020B0503020204020204" pitchFamily="34" charset="-122"/>
                <a:ea typeface="微软雅黑" panose="020B0503020204020204" pitchFamily="34" charset="-122"/>
                <a:sym typeface="微软雅黑" panose="020B0503020204020204" pitchFamily="34" charset="-122"/>
              </a:rPr>
              <a:t>作者</a:t>
            </a:r>
            <a:r>
              <a:rPr lang="zh-CN" altLang="en-US" sz="2000" kern="0" dirty="0" smtClean="0">
                <a:latin typeface="微软雅黑" panose="020B0503020204020204" pitchFamily="34" charset="-122"/>
                <a:ea typeface="微软雅黑" panose="020B0503020204020204" pitchFamily="34" charset="-122"/>
                <a:sym typeface="微软雅黑" panose="020B0503020204020204" pitchFamily="34" charset="-122"/>
              </a:rPr>
              <a:t>认为在</a:t>
            </a:r>
            <a:r>
              <a:rPr lang="zh-CN" altLang="en-US" sz="2000" kern="0" dirty="0">
                <a:latin typeface="微软雅黑" panose="020B0503020204020204" pitchFamily="34" charset="-122"/>
                <a:ea typeface="微软雅黑" panose="020B0503020204020204" pitchFamily="34" charset="-122"/>
                <a:sym typeface="微软雅黑" panose="020B0503020204020204" pitchFamily="34" charset="-122"/>
              </a:rPr>
              <a:t>不同的关系下，关系词对</a:t>
            </a:r>
            <a:r>
              <a:rPr lang="zh-CN" altLang="en-US" sz="2000" kern="0" dirty="0" smtClean="0">
                <a:latin typeface="微软雅黑" panose="020B0503020204020204" pitchFamily="34" charset="-122"/>
                <a:ea typeface="微软雅黑" panose="020B0503020204020204" pitchFamily="34" charset="-122"/>
                <a:sym typeface="微软雅黑" panose="020B0503020204020204" pitchFamily="34" charset="-122"/>
              </a:rPr>
              <a:t>句子的语义有</a:t>
            </a:r>
            <a:r>
              <a:rPr lang="zh-CN" altLang="en-US" sz="2000" kern="0" dirty="0">
                <a:latin typeface="微软雅黑" panose="020B0503020204020204" pitchFamily="34" charset="-122"/>
                <a:ea typeface="微软雅黑" panose="020B0503020204020204" pitchFamily="34" charset="-122"/>
                <a:sym typeface="微软雅黑" panose="020B0503020204020204" pitchFamily="34" charset="-122"/>
              </a:rPr>
              <a:t>不同的贡献</a:t>
            </a:r>
            <a:r>
              <a:rPr lang="zh-CN" altLang="en-US" sz="2000" kern="0" dirty="0" smtClean="0">
                <a:latin typeface="微软雅黑" panose="020B0503020204020204" pitchFamily="34" charset="-122"/>
                <a:ea typeface="微软雅黑" panose="020B0503020204020204" pitchFamily="34" charset="-122"/>
                <a:sym typeface="微软雅黑" panose="020B0503020204020204" pitchFamily="34" charset="-122"/>
              </a:rPr>
              <a:t>度。</a:t>
            </a:r>
            <a:endParaRPr lang="en-US" altLang="zh-CN" sz="2000" i="1" kern="0" dirty="0" smtClean="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368814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anim calcmode="lin" valueType="num">
                                      <p:cBhvr>
                                        <p:cTn id="8" dur="500" fill="hold"/>
                                        <p:tgtEl>
                                          <p:spTgt spid="18"/>
                                        </p:tgtEl>
                                        <p:attrNameLst>
                                          <p:attrName>ppt_x</p:attrName>
                                        </p:attrNameLst>
                                      </p:cBhvr>
                                      <p:tavLst>
                                        <p:tav tm="0">
                                          <p:val>
                                            <p:strVal val="#ppt_x"/>
                                          </p:val>
                                        </p:tav>
                                        <p:tav tm="100000">
                                          <p:val>
                                            <p:strVal val="#ppt_x"/>
                                          </p:val>
                                        </p:tav>
                                      </p:tavLst>
                                    </p:anim>
                                    <p:anim calcmode="lin" valueType="num">
                                      <p:cBhvr>
                                        <p:cTn id="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0494" y="284393"/>
            <a:ext cx="4571316" cy="533400"/>
          </a:xfrm>
        </p:spPr>
        <p:txBody>
          <a:bodyPr/>
          <a:lstStyle/>
          <a:p>
            <a:r>
              <a:rPr lang="en-US" altLang="zh-CN" dirty="0" smtClean="0">
                <a:sym typeface="微软雅黑" panose="020B0503020204020204" pitchFamily="34" charset="-122"/>
              </a:rPr>
              <a:t>2.2 RSAN</a:t>
            </a:r>
            <a:r>
              <a:rPr lang="zh-CN" altLang="en-US" dirty="0" smtClean="0">
                <a:sym typeface="微软雅黑" panose="020B0503020204020204" pitchFamily="34" charset="-122"/>
              </a:rPr>
              <a:t>模型</a:t>
            </a:r>
            <a:r>
              <a:rPr lang="en-US" altLang="zh-CN" dirty="0" smtClean="0">
                <a:sym typeface="微软雅黑" panose="020B0503020204020204" pitchFamily="34" charset="-122"/>
              </a:rPr>
              <a:t> </a:t>
            </a:r>
            <a:endParaRPr lang="zh-CN" altLang="en-US" dirty="0">
              <a:sym typeface="微软雅黑" panose="020B0503020204020204" pitchFamily="34" charset="-122"/>
            </a:endParaRPr>
          </a:p>
        </p:txBody>
      </p:sp>
      <p:sp>
        <p:nvSpPr>
          <p:cNvPr id="18" name="Rectangle 33"/>
          <p:cNvSpPr/>
          <p:nvPr/>
        </p:nvSpPr>
        <p:spPr>
          <a:xfrm>
            <a:off x="3793693" y="5613143"/>
            <a:ext cx="4964093" cy="553998"/>
          </a:xfrm>
          <a:prstGeom prst="rect">
            <a:avLst/>
          </a:prstGeom>
        </p:spPr>
        <p:txBody>
          <a:bodyPr wrap="square">
            <a:spAutoFit/>
          </a:bodyPr>
          <a:lstStyle/>
          <a:p>
            <a:pPr>
              <a:lnSpc>
                <a:spcPct val="150000"/>
              </a:lnSpc>
              <a:defRPr/>
            </a:pPr>
            <a:r>
              <a:rPr lang="en-US" altLang="zh-CN" sz="2000" b="1" kern="0" dirty="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b="1" kern="0" dirty="0" smtClean="0">
                <a:latin typeface="微软雅黑" panose="020B0503020204020204" pitchFamily="34" charset="-122"/>
                <a:ea typeface="微软雅黑" panose="020B0503020204020204" pitchFamily="34" charset="-122"/>
                <a:sym typeface="微软雅黑" panose="020B0503020204020204" pitchFamily="34" charset="-122"/>
              </a:rPr>
              <a:t>Relation-specific Attention Network</a:t>
            </a:r>
            <a:endParaRPr lang="en-US" altLang="zh-CN" sz="2000" i="1" kern="0" dirty="0" smtClean="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1759155" y="1276542"/>
            <a:ext cx="8484685" cy="4096483"/>
          </a:xfrm>
          <a:prstGeom prst="rect">
            <a:avLst/>
          </a:prstGeom>
        </p:spPr>
      </p:pic>
    </p:spTree>
    <p:extLst>
      <p:ext uri="{BB962C8B-B14F-4D97-AF65-F5344CB8AC3E}">
        <p14:creationId xmlns:p14="http://schemas.microsoft.com/office/powerpoint/2010/main" val="157201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anim calcmode="lin" valueType="num">
                                      <p:cBhvr>
                                        <p:cTn id="8" dur="500" fill="hold"/>
                                        <p:tgtEl>
                                          <p:spTgt spid="18"/>
                                        </p:tgtEl>
                                        <p:attrNameLst>
                                          <p:attrName>ppt_x</p:attrName>
                                        </p:attrNameLst>
                                      </p:cBhvr>
                                      <p:tavLst>
                                        <p:tav tm="0">
                                          <p:val>
                                            <p:strVal val="#ppt_x"/>
                                          </p:val>
                                        </p:tav>
                                        <p:tav tm="100000">
                                          <p:val>
                                            <p:strVal val="#ppt_x"/>
                                          </p:val>
                                        </p:tav>
                                      </p:tavLst>
                                    </p:anim>
                                    <p:anim calcmode="lin" valueType="num">
                                      <p:cBhvr>
                                        <p:cTn id="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0494" y="284393"/>
            <a:ext cx="4571316" cy="533400"/>
          </a:xfrm>
        </p:spPr>
        <p:txBody>
          <a:bodyPr/>
          <a:lstStyle/>
          <a:p>
            <a:r>
              <a:rPr lang="en-US" altLang="zh-CN" dirty="0" smtClean="0">
                <a:sym typeface="微软雅黑" panose="020B0503020204020204" pitchFamily="34" charset="-122"/>
              </a:rPr>
              <a:t>2.3 </a:t>
            </a:r>
            <a:r>
              <a:rPr lang="zh-CN" altLang="en-US" dirty="0" smtClean="0">
                <a:sym typeface="微软雅黑" panose="020B0503020204020204" pitchFamily="34" charset="-122"/>
              </a:rPr>
              <a:t>模型分析</a:t>
            </a:r>
            <a:r>
              <a:rPr lang="en-US" altLang="zh-CN" dirty="0" smtClean="0">
                <a:sym typeface="微软雅黑" panose="020B0503020204020204" pitchFamily="34" charset="-122"/>
              </a:rPr>
              <a:t> </a:t>
            </a:r>
            <a:endParaRPr lang="zh-CN" altLang="en-US" dirty="0">
              <a:sym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719960" y="1771555"/>
            <a:ext cx="4785775" cy="4054191"/>
          </a:xfrm>
          <a:prstGeom prst="rect">
            <a:avLst/>
          </a:prstGeom>
        </p:spPr>
      </p:pic>
      <p:pic>
        <p:nvPicPr>
          <p:cNvPr id="5" name="图片 4"/>
          <p:cNvPicPr>
            <a:picLocks noChangeAspect="1"/>
          </p:cNvPicPr>
          <p:nvPr/>
        </p:nvPicPr>
        <p:blipFill rotWithShape="1">
          <a:blip r:embed="rId4"/>
          <a:srcRect t="19538" b="8901"/>
          <a:stretch/>
        </p:blipFill>
        <p:spPr>
          <a:xfrm>
            <a:off x="2626152" y="5940357"/>
            <a:ext cx="2042337" cy="239949"/>
          </a:xfrm>
          <a:prstGeom prst="rect">
            <a:avLst/>
          </a:prstGeom>
        </p:spPr>
      </p:pic>
      <p:pic>
        <p:nvPicPr>
          <p:cNvPr id="6" name="图片 5"/>
          <p:cNvPicPr>
            <a:picLocks noChangeAspect="1"/>
          </p:cNvPicPr>
          <p:nvPr/>
        </p:nvPicPr>
        <p:blipFill rotWithShape="1">
          <a:blip r:embed="rId5"/>
          <a:srcRect l="4640" t="9216" r="3071"/>
          <a:stretch/>
        </p:blipFill>
        <p:spPr>
          <a:xfrm>
            <a:off x="6472137" y="1822315"/>
            <a:ext cx="4578486" cy="1584306"/>
          </a:xfrm>
          <a:prstGeom prst="rect">
            <a:avLst/>
          </a:prstGeom>
        </p:spPr>
      </p:pic>
      <p:pic>
        <p:nvPicPr>
          <p:cNvPr id="7" name="图片 6"/>
          <p:cNvPicPr>
            <a:picLocks noChangeAspect="1"/>
          </p:cNvPicPr>
          <p:nvPr/>
        </p:nvPicPr>
        <p:blipFill>
          <a:blip r:embed="rId6"/>
          <a:stretch>
            <a:fillRect/>
          </a:stretch>
        </p:blipFill>
        <p:spPr>
          <a:xfrm>
            <a:off x="7747832" y="3413106"/>
            <a:ext cx="2027096" cy="845893"/>
          </a:xfrm>
          <a:prstGeom prst="rect">
            <a:avLst/>
          </a:prstGeom>
        </p:spPr>
      </p:pic>
      <p:sp>
        <p:nvSpPr>
          <p:cNvPr id="8" name="矩形 7"/>
          <p:cNvSpPr/>
          <p:nvPr/>
        </p:nvSpPr>
        <p:spPr>
          <a:xfrm>
            <a:off x="6472137" y="5389416"/>
            <a:ext cx="5158901" cy="707886"/>
          </a:xfrm>
          <a:prstGeom prst="rect">
            <a:avLst/>
          </a:prstGeom>
        </p:spPr>
        <p:txBody>
          <a:bodyPr wrap="square">
            <a:spAutoFit/>
          </a:bodyPr>
          <a:lstStyle/>
          <a:p>
            <a:r>
              <a:rPr lang="zh-CN" altLang="en-US" sz="2000" b="1"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其中</a:t>
            </a:r>
            <a:r>
              <a:rPr lang="en-US" altLang="zh-CN" sz="2000" b="1" dirty="0" smtClean="0">
                <a:latin typeface="微软雅黑" panose="020B0503020204020204" pitchFamily="34" charset="-122"/>
                <a:ea typeface="微软雅黑" panose="020B0503020204020204" pitchFamily="34" charset="-122"/>
              </a:rPr>
              <a:t>v</a:t>
            </a:r>
            <a:r>
              <a:rPr lang="en-US" altLang="zh-CN" sz="2000" dirty="0" smtClean="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W</a:t>
            </a:r>
            <a:r>
              <a:rPr lang="en-US" altLang="zh-CN" sz="1200" dirty="0" smtClean="0">
                <a:latin typeface="微软雅黑" panose="020B0503020204020204" pitchFamily="34" charset="-122"/>
                <a:ea typeface="微软雅黑" panose="020B0503020204020204" pitchFamily="34" charset="-122"/>
              </a:rPr>
              <a:t>r</a:t>
            </a:r>
            <a:r>
              <a:rPr lang="en-US" altLang="zh-CN" sz="2000" dirty="0" smtClean="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W</a:t>
            </a:r>
            <a:r>
              <a:rPr lang="en-US" altLang="zh-CN" sz="1200" dirty="0" smtClean="0">
                <a:latin typeface="微软雅黑" panose="020B0503020204020204" pitchFamily="34" charset="-122"/>
                <a:ea typeface="微软雅黑" panose="020B0503020204020204" pitchFamily="34" charset="-122"/>
              </a:rPr>
              <a:t>g</a:t>
            </a:r>
            <a:r>
              <a:rPr lang="en-US" altLang="zh-CN" sz="2000" dirty="0" smtClean="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W</a:t>
            </a:r>
            <a:r>
              <a:rPr lang="en-US" altLang="zh-CN" sz="1200" dirty="0" smtClean="0">
                <a:latin typeface="微软雅黑" panose="020B0503020204020204" pitchFamily="34" charset="-122"/>
                <a:ea typeface="微软雅黑" panose="020B0503020204020204" pitchFamily="34" charset="-122"/>
              </a:rPr>
              <a:t>h</a:t>
            </a:r>
            <a:r>
              <a:rPr lang="en-US" altLang="zh-CN" sz="2000" dirty="0" smtClean="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W</a:t>
            </a:r>
            <a:r>
              <a:rPr lang="en-US" altLang="zh-CN" sz="1200" dirty="0" smtClean="0">
                <a:latin typeface="微软雅黑" panose="020B0503020204020204" pitchFamily="34" charset="-122"/>
                <a:ea typeface="微软雅黑" panose="020B0503020204020204" pitchFamily="34" charset="-122"/>
              </a:rPr>
              <a:t>1</a:t>
            </a:r>
            <a:r>
              <a:rPr lang="en-US" altLang="zh-CN" sz="2000" dirty="0" smtClean="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W</a:t>
            </a:r>
            <a:r>
              <a:rPr lang="en-US" altLang="zh-CN" sz="1200" dirty="0" smtClean="0">
                <a:latin typeface="微软雅黑" panose="020B0503020204020204" pitchFamily="34" charset="-122"/>
                <a:ea typeface="微软雅黑" panose="020B0503020204020204" pitchFamily="34" charset="-122"/>
              </a:rPr>
              <a:t>2</a:t>
            </a:r>
            <a:r>
              <a:rPr lang="en-US" altLang="zh-CN" sz="2000" dirty="0" smtClean="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W</a:t>
            </a:r>
            <a:r>
              <a:rPr lang="en-US" altLang="zh-CN" sz="1200" dirty="0" smtClean="0">
                <a:latin typeface="微软雅黑" panose="020B0503020204020204" pitchFamily="34" charset="-122"/>
                <a:ea typeface="微软雅黑" panose="020B0503020204020204" pitchFamily="34" charset="-122"/>
              </a:rPr>
              <a:t>3</a:t>
            </a:r>
            <a:r>
              <a:rPr lang="zh-CN" altLang="en-US" sz="2000" dirty="0" smtClean="0">
                <a:latin typeface="微软雅黑" panose="020B0503020204020204" pitchFamily="34" charset="-122"/>
                <a:ea typeface="微软雅黑" panose="020B0503020204020204" pitchFamily="34" charset="-122"/>
              </a:rPr>
              <a:t>是可训练的参数矩阵</a:t>
            </a:r>
            <a:r>
              <a:rPr lang="zh-CN" altLang="en-US" sz="20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7"/>
          <a:stretch>
            <a:fillRect/>
          </a:stretch>
        </p:blipFill>
        <p:spPr>
          <a:xfrm>
            <a:off x="6985766" y="4435704"/>
            <a:ext cx="3551228" cy="632515"/>
          </a:xfrm>
          <a:prstGeom prst="rect">
            <a:avLst/>
          </a:prstGeom>
        </p:spPr>
      </p:pic>
    </p:spTree>
    <p:extLst>
      <p:ext uri="{BB962C8B-B14F-4D97-AF65-F5344CB8AC3E}">
        <p14:creationId xmlns:p14="http://schemas.microsoft.com/office/powerpoint/2010/main" val="2491875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0494" y="284393"/>
            <a:ext cx="4571316" cy="533400"/>
          </a:xfrm>
        </p:spPr>
        <p:txBody>
          <a:bodyPr/>
          <a:lstStyle/>
          <a:p>
            <a:r>
              <a:rPr lang="en-US" altLang="zh-CN" dirty="0">
                <a:sym typeface="微软雅黑" panose="020B0503020204020204" pitchFamily="34" charset="-122"/>
              </a:rPr>
              <a:t>3</a:t>
            </a:r>
            <a:r>
              <a:rPr lang="en-US" altLang="zh-CN" dirty="0" smtClean="0">
                <a:sym typeface="微软雅黑" panose="020B0503020204020204" pitchFamily="34" charset="-122"/>
              </a:rPr>
              <a:t>.1 </a:t>
            </a:r>
            <a:r>
              <a:rPr lang="zh-CN" altLang="en-US" dirty="0" smtClean="0">
                <a:sym typeface="微软雅黑" panose="020B0503020204020204" pitchFamily="34" charset="-122"/>
              </a:rPr>
              <a:t>实验过程</a:t>
            </a:r>
            <a:endParaRPr lang="zh-CN" altLang="en-US" dirty="0">
              <a:sym typeface="微软雅黑" panose="020B0503020204020204" pitchFamily="34" charset="-122"/>
            </a:endParaRPr>
          </a:p>
        </p:txBody>
      </p:sp>
      <p:sp>
        <p:nvSpPr>
          <p:cNvPr id="5" name="矩形 4"/>
          <p:cNvSpPr/>
          <p:nvPr/>
        </p:nvSpPr>
        <p:spPr>
          <a:xfrm>
            <a:off x="1026798" y="1783899"/>
            <a:ext cx="6252417"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）数据集：</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NYT</a:t>
            </a:r>
            <a:r>
              <a:rPr lang="en-US" altLang="zh-CN" sz="2000" dirty="0" smtClean="0">
                <a:latin typeface="微软雅黑" panose="020B0503020204020204" pitchFamily="34" charset="-122"/>
                <a:ea typeface="微软雅黑" panose="020B0503020204020204" pitchFamily="34" charset="-122"/>
              </a:rPr>
              <a:t>(New </a:t>
            </a:r>
            <a:r>
              <a:rPr lang="en-US" altLang="zh-CN" sz="2000" dirty="0">
                <a:latin typeface="微软雅黑" panose="020B0503020204020204" pitchFamily="34" charset="-122"/>
                <a:ea typeface="微软雅黑" panose="020B0503020204020204" pitchFamily="34" charset="-122"/>
              </a:rPr>
              <a:t>York </a:t>
            </a:r>
            <a:r>
              <a:rPr lang="en-US" altLang="zh-CN" sz="2000" dirty="0" smtClean="0">
                <a:latin typeface="微软雅黑" panose="020B0503020204020204" pitchFamily="34" charset="-122"/>
                <a:ea typeface="微软雅黑" panose="020B0503020204020204" pitchFamily="34" charset="-122"/>
              </a:rPr>
              <a:t>Times) </a:t>
            </a:r>
            <a:r>
              <a:rPr lang="zh-CN" altLang="en-US" sz="2000" dirty="0" smtClean="0">
                <a:latin typeface="微软雅黑" panose="020B0503020204020204" pitchFamily="34" charset="-122"/>
                <a:ea typeface="微软雅黑" panose="020B0503020204020204" pitchFamily="34" charset="-122"/>
              </a:rPr>
              <a:t>和</a:t>
            </a:r>
            <a:r>
              <a:rPr lang="en-US" altLang="zh-CN" sz="2000" b="1" dirty="0" smtClean="0">
                <a:latin typeface="微软雅黑" panose="020B0503020204020204" pitchFamily="34" charset="-122"/>
                <a:ea typeface="微软雅黑" panose="020B0503020204020204" pitchFamily="34" charset="-122"/>
              </a:rPr>
              <a:t>WebNLG</a:t>
            </a:r>
            <a:endParaRPr lang="zh-CN" altLang="en-US" sz="2000" b="1"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7298814" y="1229508"/>
            <a:ext cx="3665538" cy="1508891"/>
          </a:xfrm>
          <a:prstGeom prst="rect">
            <a:avLst/>
          </a:prstGeom>
        </p:spPr>
      </p:pic>
      <p:pic>
        <p:nvPicPr>
          <p:cNvPr id="8" name="图片 7"/>
          <p:cNvPicPr>
            <a:picLocks noChangeAspect="1"/>
          </p:cNvPicPr>
          <p:nvPr/>
        </p:nvPicPr>
        <p:blipFill>
          <a:blip r:embed="rId4"/>
          <a:stretch>
            <a:fillRect/>
          </a:stretch>
        </p:blipFill>
        <p:spPr>
          <a:xfrm>
            <a:off x="3393883" y="2950912"/>
            <a:ext cx="7628281" cy="3109229"/>
          </a:xfrm>
          <a:prstGeom prst="rect">
            <a:avLst/>
          </a:prstGeom>
        </p:spPr>
      </p:pic>
      <p:sp>
        <p:nvSpPr>
          <p:cNvPr id="10" name="矩形 9"/>
          <p:cNvSpPr/>
          <p:nvPr/>
        </p:nvSpPr>
        <p:spPr>
          <a:xfrm>
            <a:off x="1026798" y="3272230"/>
            <a:ext cx="1874231"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）实验结果</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077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0494" y="284393"/>
            <a:ext cx="4571316" cy="533400"/>
          </a:xfrm>
        </p:spPr>
        <p:txBody>
          <a:bodyPr/>
          <a:lstStyle/>
          <a:p>
            <a:r>
              <a:rPr lang="en-US" altLang="zh-CN" dirty="0" smtClean="0">
                <a:sym typeface="微软雅黑" panose="020B0503020204020204" pitchFamily="34" charset="-122"/>
              </a:rPr>
              <a:t>3.2 </a:t>
            </a:r>
            <a:r>
              <a:rPr lang="zh-CN" altLang="en-US" dirty="0">
                <a:sym typeface="微软雅黑" panose="020B0503020204020204" pitchFamily="34" charset="-122"/>
              </a:rPr>
              <a:t>消融</a:t>
            </a:r>
            <a:r>
              <a:rPr lang="zh-CN" altLang="en-US" dirty="0" smtClean="0">
                <a:sym typeface="微软雅黑" panose="020B0503020204020204" pitchFamily="34" charset="-122"/>
              </a:rPr>
              <a:t>实验</a:t>
            </a:r>
            <a:endParaRPr lang="zh-CN" altLang="en-US" dirty="0">
              <a:sym typeface="微软雅黑" panose="020B0503020204020204" pitchFamily="34" charset="-122"/>
            </a:endParaRPr>
          </a:p>
        </p:txBody>
      </p:sp>
      <p:pic>
        <p:nvPicPr>
          <p:cNvPr id="4" name="图片 3"/>
          <p:cNvPicPr>
            <a:picLocks noChangeAspect="1"/>
          </p:cNvPicPr>
          <p:nvPr/>
        </p:nvPicPr>
        <p:blipFill rotWithShape="1">
          <a:blip r:embed="rId3"/>
          <a:srcRect l="913" r="-1"/>
          <a:stretch/>
        </p:blipFill>
        <p:spPr>
          <a:xfrm>
            <a:off x="2972827" y="1565902"/>
            <a:ext cx="5995581" cy="2027096"/>
          </a:xfrm>
          <a:prstGeom prst="rect">
            <a:avLst/>
          </a:prstGeom>
        </p:spPr>
      </p:pic>
      <p:sp>
        <p:nvSpPr>
          <p:cNvPr id="9" name="矩形 8"/>
          <p:cNvSpPr/>
          <p:nvPr/>
        </p:nvSpPr>
        <p:spPr>
          <a:xfrm>
            <a:off x="2213573" y="4047583"/>
            <a:ext cx="8019924" cy="1631216"/>
          </a:xfrm>
          <a:prstGeom prst="rect">
            <a:avLst/>
          </a:prstGeom>
        </p:spPr>
        <p:txBody>
          <a:bodyPr wrap="square">
            <a:spAutoFit/>
          </a:bodyPr>
          <a:lstStyle/>
          <a:p>
            <a:pPr>
              <a:lnSpc>
                <a:spcPts val="3000"/>
              </a:lnSpc>
            </a:pPr>
            <a:r>
              <a:rPr lang="zh-CN" altLang="en-US" sz="2000" dirty="0" smtClean="0">
                <a:latin typeface="微软雅黑" panose="020B0503020204020204" pitchFamily="34" charset="-122"/>
                <a:ea typeface="微软雅黑" panose="020B0503020204020204" pitchFamily="34" charset="-122"/>
              </a:rPr>
              <a:t>① </a:t>
            </a:r>
            <a:r>
              <a:rPr lang="en-US" altLang="zh-CN" sz="2000" dirty="0" smtClean="0">
                <a:solidFill>
                  <a:srgbClr val="FF0000"/>
                </a:solidFill>
                <a:latin typeface="微软雅黑" panose="020B0503020204020204" pitchFamily="34" charset="-122"/>
                <a:ea typeface="微软雅黑" panose="020B0503020204020204" pitchFamily="34" charset="-122"/>
              </a:rPr>
              <a:t>POS embeddings</a:t>
            </a:r>
            <a:r>
              <a:rPr lang="zh-CN" altLang="en-US" sz="2000" dirty="0" smtClean="0">
                <a:latin typeface="微软雅黑" panose="020B0503020204020204" pitchFamily="34" charset="-122"/>
                <a:ea typeface="微软雅黑" panose="020B0503020204020204" pitchFamily="34" charset="-122"/>
              </a:rPr>
              <a:t>提供额外的语义信息。</a:t>
            </a:r>
            <a:endParaRPr lang="en-US" altLang="zh-CN" sz="2000" dirty="0" smtClean="0">
              <a:latin typeface="微软雅黑" panose="020B0503020204020204" pitchFamily="34" charset="-122"/>
              <a:ea typeface="微软雅黑" panose="020B0503020204020204" pitchFamily="34" charset="-122"/>
            </a:endParaRPr>
          </a:p>
          <a:p>
            <a:pPr>
              <a:lnSpc>
                <a:spcPts val="3000"/>
              </a:lnSpc>
            </a:pPr>
            <a:r>
              <a:rPr lang="zh-CN" altLang="en-US" sz="2000" dirty="0" smtClean="0">
                <a:latin typeface="微软雅黑" panose="020B0503020204020204" pitchFamily="34" charset="-122"/>
                <a:ea typeface="微软雅黑" panose="020B0503020204020204" pitchFamily="34" charset="-122"/>
              </a:rPr>
              <a:t>② </a:t>
            </a:r>
            <a:r>
              <a:rPr lang="en-US" altLang="zh-CN" sz="2000" dirty="0" smtClean="0">
                <a:solidFill>
                  <a:srgbClr val="FF0000"/>
                </a:solidFill>
                <a:latin typeface="微软雅黑" panose="020B0503020204020204" pitchFamily="34" charset="-122"/>
                <a:ea typeface="微软雅黑" panose="020B0503020204020204" pitchFamily="34" charset="-122"/>
              </a:rPr>
              <a:t>The character-level embedding</a:t>
            </a:r>
            <a:r>
              <a:rPr lang="zh-CN" altLang="en-US" sz="2000" dirty="0" smtClean="0">
                <a:latin typeface="微软雅黑" panose="020B0503020204020204" pitchFamily="34" charset="-122"/>
                <a:ea typeface="微软雅黑" panose="020B0503020204020204" pitchFamily="34" charset="-122"/>
              </a:rPr>
              <a:t>提供了对于</a:t>
            </a:r>
            <a:r>
              <a:rPr lang="en-US" altLang="zh-CN" sz="2000" dirty="0" smtClean="0">
                <a:latin typeface="微软雅黑" panose="020B0503020204020204" pitchFamily="34" charset="-122"/>
                <a:ea typeface="微软雅黑" panose="020B0503020204020204" pitchFamily="34" charset="-122"/>
              </a:rPr>
              <a:t>OOV</a:t>
            </a:r>
            <a:r>
              <a:rPr lang="zh-CN" altLang="en-US" sz="2000" dirty="0" smtClean="0">
                <a:latin typeface="微软雅黑" panose="020B0503020204020204" pitchFamily="34" charset="-122"/>
                <a:ea typeface="微软雅黑" panose="020B0503020204020204" pitchFamily="34" charset="-122"/>
              </a:rPr>
              <a:t>词的先验知识。</a:t>
            </a:r>
            <a:endParaRPr lang="en-US" altLang="zh-CN" sz="2000" dirty="0" smtClean="0">
              <a:latin typeface="微软雅黑" panose="020B0503020204020204" pitchFamily="34" charset="-122"/>
              <a:ea typeface="微软雅黑" panose="020B0503020204020204" pitchFamily="34" charset="-122"/>
            </a:endParaRPr>
          </a:p>
          <a:p>
            <a:pPr>
              <a:lnSpc>
                <a:spcPts val="3000"/>
              </a:lnSpc>
            </a:pPr>
            <a:r>
              <a:rPr lang="zh-CN" altLang="en-US" sz="2000" dirty="0" smtClean="0">
                <a:latin typeface="微软雅黑" panose="020B0503020204020204" pitchFamily="34" charset="-122"/>
                <a:ea typeface="微软雅黑" panose="020B0503020204020204" pitchFamily="34" charset="-122"/>
              </a:rPr>
              <a:t>③ </a:t>
            </a:r>
            <a:r>
              <a:rPr lang="en-US" altLang="zh-CN" sz="2000" dirty="0" smtClean="0">
                <a:solidFill>
                  <a:srgbClr val="FF0000"/>
                </a:solidFill>
                <a:latin typeface="微软雅黑" panose="020B0503020204020204" pitchFamily="34" charset="-122"/>
                <a:ea typeface="微软雅黑" panose="020B0503020204020204" pitchFamily="34" charset="-122"/>
              </a:rPr>
              <a:t>Attention</a:t>
            </a:r>
            <a:r>
              <a:rPr lang="zh-CN" altLang="en-US" sz="2000" dirty="0" smtClean="0">
                <a:solidFill>
                  <a:srgbClr val="FF0000"/>
                </a:solidFill>
                <a:latin typeface="微软雅黑" panose="020B0503020204020204" pitchFamily="34" charset="-122"/>
                <a:ea typeface="微软雅黑" panose="020B0503020204020204" pitchFamily="34" charset="-122"/>
              </a:rPr>
              <a:t>机制</a:t>
            </a:r>
            <a:r>
              <a:rPr lang="zh-CN" altLang="en-US" sz="2000" dirty="0" smtClean="0">
                <a:latin typeface="微软雅黑" panose="020B0503020204020204" pitchFamily="34" charset="-122"/>
                <a:ea typeface="微软雅黑" panose="020B0503020204020204" pitchFamily="34" charset="-122"/>
              </a:rPr>
              <a:t>能够捕获句子中深入的语义关系特征。</a:t>
            </a:r>
            <a:endParaRPr lang="en-US" altLang="zh-CN" sz="2000" dirty="0" smtClean="0">
              <a:latin typeface="微软雅黑" panose="020B0503020204020204" pitchFamily="34" charset="-122"/>
              <a:ea typeface="微软雅黑" panose="020B0503020204020204" pitchFamily="34" charset="-122"/>
            </a:endParaRPr>
          </a:p>
          <a:p>
            <a:pPr>
              <a:lnSpc>
                <a:spcPts val="3000"/>
              </a:lnSpc>
            </a:pPr>
            <a:r>
              <a:rPr lang="zh-CN" altLang="en-US" sz="2000" dirty="0" smtClean="0">
                <a:latin typeface="微软雅黑" panose="020B0503020204020204" pitchFamily="34" charset="-122"/>
                <a:ea typeface="微软雅黑" panose="020B0503020204020204" pitchFamily="34" charset="-122"/>
              </a:rPr>
              <a:t>④ </a:t>
            </a:r>
            <a:r>
              <a:rPr lang="en-US" altLang="zh-CN" sz="2000" dirty="0" smtClean="0">
                <a:solidFill>
                  <a:srgbClr val="FF0000"/>
                </a:solidFill>
                <a:latin typeface="微软雅黑" panose="020B0503020204020204" pitchFamily="34" charset="-122"/>
                <a:ea typeface="微软雅黑" panose="020B0503020204020204" pitchFamily="34" charset="-122"/>
              </a:rPr>
              <a:t>Gate</a:t>
            </a:r>
            <a:r>
              <a:rPr lang="zh-CN" altLang="en-US" sz="2000" dirty="0" smtClean="0">
                <a:solidFill>
                  <a:srgbClr val="FF0000"/>
                </a:solidFill>
                <a:latin typeface="微软雅黑" panose="020B0503020204020204" pitchFamily="34" charset="-122"/>
                <a:ea typeface="微软雅黑" panose="020B0503020204020204" pitchFamily="34" charset="-122"/>
              </a:rPr>
              <a:t>机制</a:t>
            </a:r>
            <a:r>
              <a:rPr lang="zh-CN" altLang="en-US" sz="2000" dirty="0" smtClean="0">
                <a:latin typeface="微软雅黑" panose="020B0503020204020204" pitchFamily="34" charset="-122"/>
                <a:ea typeface="微软雅黑" panose="020B0503020204020204" pitchFamily="34" charset="-122"/>
              </a:rPr>
              <a:t>能够减少噪声干扰。</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796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0494" y="284393"/>
            <a:ext cx="4571316" cy="533400"/>
          </a:xfrm>
        </p:spPr>
        <p:txBody>
          <a:bodyPr/>
          <a:lstStyle/>
          <a:p>
            <a:r>
              <a:rPr lang="en-US" altLang="zh-CN" smtClean="0">
                <a:sym typeface="微软雅黑" panose="020B0503020204020204" pitchFamily="34" charset="-122"/>
              </a:rPr>
              <a:t>4 </a:t>
            </a:r>
            <a:r>
              <a:rPr lang="zh-CN" altLang="en-US" dirty="0" smtClean="0">
                <a:sym typeface="微软雅黑" panose="020B0503020204020204" pitchFamily="34" charset="-122"/>
              </a:rPr>
              <a:t>分析与总结</a:t>
            </a:r>
            <a:endParaRPr lang="zh-CN" altLang="en-US" dirty="0">
              <a:sym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112955" y="2470008"/>
            <a:ext cx="4907705" cy="2034716"/>
          </a:xfrm>
          <a:prstGeom prst="rect">
            <a:avLst/>
          </a:prstGeom>
        </p:spPr>
      </p:pic>
      <p:pic>
        <p:nvPicPr>
          <p:cNvPr id="5" name="图片 4"/>
          <p:cNvPicPr>
            <a:picLocks noChangeAspect="1"/>
          </p:cNvPicPr>
          <p:nvPr/>
        </p:nvPicPr>
        <p:blipFill>
          <a:blip r:embed="rId4"/>
          <a:stretch>
            <a:fillRect/>
          </a:stretch>
        </p:blipFill>
        <p:spPr>
          <a:xfrm>
            <a:off x="6381132" y="2378560"/>
            <a:ext cx="4877223" cy="2217612"/>
          </a:xfrm>
          <a:prstGeom prst="rect">
            <a:avLst/>
          </a:prstGeom>
        </p:spPr>
      </p:pic>
    </p:spTree>
    <p:extLst>
      <p:ext uri="{BB962C8B-B14F-4D97-AF65-F5344CB8AC3E}">
        <p14:creationId xmlns:p14="http://schemas.microsoft.com/office/powerpoint/2010/main" val="3186568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自定义 188">
      <a:dk1>
        <a:sysClr val="windowText" lastClr="000000"/>
      </a:dk1>
      <a:lt1>
        <a:sysClr val="window" lastClr="FFFFFF"/>
      </a:lt1>
      <a:dk2>
        <a:srgbClr val="44546A"/>
      </a:dk2>
      <a:lt2>
        <a:srgbClr val="E7E6E6"/>
      </a:lt2>
      <a:accent1>
        <a:srgbClr val="B70031"/>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1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1973</TotalTime>
  <Words>726</Words>
  <Application>Microsoft Office PowerPoint</Application>
  <PresentationFormat>宽屏</PresentationFormat>
  <Paragraphs>73</Paragraphs>
  <Slides>10</Slides>
  <Notes>9</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10</vt:i4>
      </vt:variant>
    </vt:vector>
  </HeadingPairs>
  <TitlesOfParts>
    <vt:vector size="19" baseType="lpstr">
      <vt:lpstr>等线</vt:lpstr>
      <vt:lpstr>黑体</vt:lpstr>
      <vt:lpstr>华文仿宋</vt:lpstr>
      <vt:lpstr>宋体</vt:lpstr>
      <vt:lpstr>微软雅黑</vt:lpstr>
      <vt:lpstr>Arial</vt:lpstr>
      <vt:lpstr>Calibri</vt:lpstr>
      <vt:lpstr>Office Theme</vt:lpstr>
      <vt:lpstr>1_自定义设计方案</vt:lpstr>
      <vt:lpstr>PowerPoint 演示文稿</vt:lpstr>
      <vt:lpstr>PowerPoint 演示文稿</vt:lpstr>
      <vt:lpstr>1 任务背景 </vt:lpstr>
      <vt:lpstr>2.1 标注方法</vt:lpstr>
      <vt:lpstr>2.2 RSAN模型 </vt:lpstr>
      <vt:lpstr>2.3 模型分析 </vt:lpstr>
      <vt:lpstr>3.1 实验过程</vt:lpstr>
      <vt:lpstr>3.2 消融实验</vt:lpstr>
      <vt:lpstr>4 分析与总结</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peaterq</dc:creator>
  <cp:lastModifiedBy>zhouhao</cp:lastModifiedBy>
  <cp:revision>166</cp:revision>
  <dcterms:created xsi:type="dcterms:W3CDTF">2019-06-09T06:58:57Z</dcterms:created>
  <dcterms:modified xsi:type="dcterms:W3CDTF">2020-12-02T14:04:22Z</dcterms:modified>
</cp:coreProperties>
</file>