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05" r:id="rId2"/>
    <p:sldId id="350" r:id="rId3"/>
    <p:sldId id="326" r:id="rId4"/>
    <p:sldId id="313" r:id="rId5"/>
    <p:sldId id="339" r:id="rId6"/>
    <p:sldId id="346" r:id="rId7"/>
    <p:sldId id="349" r:id="rId8"/>
    <p:sldId id="306" r:id="rId9"/>
    <p:sldId id="347" r:id="rId10"/>
    <p:sldId id="353" r:id="rId11"/>
    <p:sldId id="354" r:id="rId12"/>
    <p:sldId id="341" r:id="rId13"/>
    <p:sldId id="355" r:id="rId14"/>
    <p:sldId id="356" r:id="rId15"/>
    <p:sldId id="342" r:id="rId16"/>
    <p:sldId id="351" r:id="rId17"/>
    <p:sldId id="338" r:id="rId18"/>
    <p:sldId id="357" r:id="rId19"/>
    <p:sldId id="352" r:id="rId20"/>
    <p:sldId id="358" r:id="rId21"/>
    <p:sldId id="26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0238" autoAdjust="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66AD-E02E-4930-997E-E8E0F9A41BE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CE133-8704-43BC-A034-921998F3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8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现在介绍的是本文所提出的</a:t>
                </a:r>
                <a:r>
                  <a:rPr lang="en-US" altLang="zh-CN" dirty="0"/>
                  <a:t>OTE</a:t>
                </a:r>
              </a:p>
              <a:p>
                <a:endParaRPr lang="en-US" altLang="zh-CN" dirty="0"/>
              </a:p>
              <a:p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是施密特正交化过程，</a:t>
                </a:r>
                <a:r>
                  <a:rPr lang="en-US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 </a:t>
                </a:r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𝑀_r (i)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是正交矩阵，</a:t>
                </a:r>
                <a:r>
                  <a:rPr lang="en-US" altLang="zh-CN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𝑀_r (i)</a:t>
                </a:r>
                <a:r>
                  <a:rPr lang="en-US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是基于</a:t>
                </a:r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𝑀_r (i)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的正交变换得到的正交矩阵。</a:t>
                </a:r>
                <a:endParaRPr lang="en-US" altLang="zh-CN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OTE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使用了标量向量</a:t>
                </a:r>
                <a:r>
                  <a:rPr lang="en-US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𝑆_</a:t>
                </a:r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r (i)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来单独缩放每组嵌入的</a:t>
                </a:r>
                <a:r>
                  <a:rPr lang="en-US" altLang="zh-CN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L2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范数</a:t>
                </a:r>
                <a:br>
                  <a:rPr lang="zh-CN" altLang="en-US" dirty="0"/>
                </a:b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6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现在介绍的是本文所提出的</a:t>
                </a:r>
                <a:r>
                  <a:rPr lang="en-US" altLang="zh-CN" dirty="0"/>
                  <a:t>OTE</a:t>
                </a:r>
              </a:p>
              <a:p>
                <a:endParaRPr lang="en-US" altLang="zh-CN" dirty="0"/>
              </a:p>
              <a:p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是施密特正交化过程，</a:t>
                </a:r>
                <a:r>
                  <a:rPr lang="en-US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 </a:t>
                </a:r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𝑀_r (i)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是正交矩阵，</a:t>
                </a:r>
                <a:r>
                  <a:rPr lang="en-US" altLang="zh-CN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𝑀_r (i)</a:t>
                </a:r>
                <a:r>
                  <a:rPr lang="en-US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是基于</a:t>
                </a:r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𝑀_r (i)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的正交变换得到的正交矩阵。</a:t>
                </a:r>
                <a:endParaRPr lang="en-US" altLang="zh-CN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OTE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使用了标量向量</a:t>
                </a:r>
                <a:r>
                  <a:rPr lang="en-US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𝑆_</a:t>
                </a:r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r (i)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来单独缩放每组嵌入的</a:t>
                </a:r>
                <a:r>
                  <a:rPr lang="en-US" altLang="zh-CN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L2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范数</a:t>
                </a:r>
                <a:br>
                  <a:rPr lang="zh-CN" altLang="en-US" dirty="0"/>
                </a:b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7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00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99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65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91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075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01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86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4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97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53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2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2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4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0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1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73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76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33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78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7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76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48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33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09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2020/12/10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06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2020/12/10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43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2020/12/10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92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13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37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8356-F4FA-BE4C-8312-07B82216BF60}" type="datetimeFigureOut">
              <a:rPr kumimoji="1" lang="zh-CN" altLang="en-US" smtClean="0"/>
              <a:t>2020/12/10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98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77355" y="4011033"/>
            <a:ext cx="7075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                                                   报告人：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金群超</a:t>
            </a:r>
            <a:endParaRPr lang="en-US" altLang="zh-CN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                                               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968852-552E-40B4-B703-54C8CE4BCBAF}"/>
              </a:ext>
            </a:extLst>
          </p:cNvPr>
          <p:cNvSpPr txBox="1"/>
          <p:nvPr/>
        </p:nvSpPr>
        <p:spPr>
          <a:xfrm>
            <a:off x="421341" y="3349314"/>
            <a:ext cx="85900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1600" dirty="0">
                <a:solidFill>
                  <a:prstClr val="white"/>
                </a:solidFill>
                <a:latin typeface="Roboto"/>
              </a:rPr>
              <a:t>Yun Tang, Jing Huang, </a:t>
            </a:r>
            <a:r>
              <a:rPr lang="en-US" altLang="zh-CN" sz="1600" dirty="0" err="1">
                <a:solidFill>
                  <a:prstClr val="white"/>
                </a:solidFill>
                <a:latin typeface="Roboto"/>
              </a:rPr>
              <a:t>Guangtao</a:t>
            </a:r>
            <a:r>
              <a:rPr lang="en-US" altLang="zh-CN" sz="1600" dirty="0">
                <a:solidFill>
                  <a:prstClr val="white"/>
                </a:solidFill>
                <a:latin typeface="Roboto"/>
              </a:rPr>
              <a:t> Wang, </a:t>
            </a:r>
            <a:r>
              <a:rPr lang="en-US" altLang="zh-CN" sz="1600" dirty="0" err="1">
                <a:solidFill>
                  <a:prstClr val="white"/>
                </a:solidFill>
                <a:latin typeface="Roboto"/>
              </a:rPr>
              <a:t>Xiaodong</a:t>
            </a:r>
            <a:r>
              <a:rPr lang="en-US" altLang="zh-CN" sz="1600" dirty="0">
                <a:solidFill>
                  <a:prstClr val="white"/>
                </a:solidFill>
                <a:latin typeface="Roboto"/>
              </a:rPr>
              <a:t> He, Bowen Zhou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white"/>
                </a:solidFill>
                <a:latin typeface="Roboto"/>
              </a:rPr>
              <a:t>JD AI Research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sz="1600" dirty="0"/>
            </a:br>
            <a:r>
              <a:rPr lang="en-US" altLang="zh-CN" sz="1600" dirty="0">
                <a:solidFill>
                  <a:prstClr val="white"/>
                </a:solidFill>
                <a:latin typeface="Roboto"/>
              </a:rPr>
              <a:t>https://arxiv.org/pdf/1911.04910.pdf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8401F6-9D01-40B1-BFCB-4865E790C0DC}"/>
              </a:ext>
            </a:extLst>
          </p:cNvPr>
          <p:cNvSpPr txBox="1"/>
          <p:nvPr/>
        </p:nvSpPr>
        <p:spPr>
          <a:xfrm>
            <a:off x="308816" y="2379818"/>
            <a:ext cx="8590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Roboto Slab"/>
                <a:ea typeface="等线" panose="02010600030101010101" pitchFamily="2" charset="-122"/>
              </a:rPr>
              <a:t>Orthogonal Relation Transforms with Graph Context Modeling for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Roboto Slab"/>
                <a:ea typeface="等线" panose="02010600030101010101" pitchFamily="2" charset="-122"/>
              </a:rPr>
              <a:t>Knowledge Graph Embedding</a:t>
            </a:r>
            <a:r>
              <a:rPr lang="zh-CN" altLang="en-US" sz="2000" b="1" dirty="0">
                <a:solidFill>
                  <a:prstClr val="white"/>
                </a:solidFill>
                <a:latin typeface="Roboto Slab"/>
                <a:ea typeface="等线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prstClr val="white"/>
                </a:solidFill>
                <a:latin typeface="Roboto Slab"/>
                <a:ea typeface="等线" panose="02010600030101010101" pitchFamily="2" charset="-122"/>
              </a:rPr>
              <a:t>ACL 2020</a:t>
            </a:r>
            <a:r>
              <a:rPr lang="zh-CN" altLang="en-US" sz="2000" b="1" dirty="0">
                <a:solidFill>
                  <a:prstClr val="white"/>
                </a:solidFill>
                <a:latin typeface="Roboto Slab"/>
                <a:ea typeface="等线" panose="02010600030101010101" pitchFamily="2" charset="-122"/>
              </a:rPr>
              <a:t>）</a:t>
            </a:r>
            <a:br>
              <a:rPr lang="en-US" altLang="zh-CN" sz="2000" b="1" dirty="0">
                <a:solidFill>
                  <a:prstClr val="white"/>
                </a:solidFill>
                <a:latin typeface="Roboto Slab"/>
                <a:ea typeface="等线" panose="02010600030101010101" pitchFamily="2" charset="-122"/>
              </a:rPr>
            </a:br>
            <a:endParaRPr lang="en-US" altLang="zh-CN" sz="2000" b="1" dirty="0">
              <a:solidFill>
                <a:prstClr val="white"/>
              </a:solidFill>
              <a:latin typeface="Roboto Slab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39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63D6D-AB64-4DBA-BE90-153E6AABF24E}"/>
              </a:ext>
            </a:extLst>
          </p:cNvPr>
          <p:cNvSpPr txBox="1"/>
          <p:nvPr/>
        </p:nvSpPr>
        <p:spPr>
          <a:xfrm>
            <a:off x="0" y="163393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A964D-6577-4EBF-86CB-AF6FA3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309" y="5857876"/>
            <a:ext cx="3536087" cy="9236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3F81A9-1D13-41A6-97C1-14DB1AA60C8B}"/>
              </a:ext>
            </a:extLst>
          </p:cNvPr>
          <p:cNvSpPr txBox="1"/>
          <p:nvPr/>
        </p:nvSpPr>
        <p:spPr>
          <a:xfrm>
            <a:off x="498475" y="906502"/>
            <a:ext cx="1597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OTE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8A4FD5-4326-4EEE-A6E4-35F6C4228693}"/>
                  </a:ext>
                </a:extLst>
              </p:cNvPr>
              <p:cNvSpPr txBox="1"/>
              <p:nvPr/>
            </p:nvSpPr>
            <p:spPr>
              <a:xfrm>
                <a:off x="498475" y="1595494"/>
                <a:ext cx="85613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对于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Ttiple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（</a:t>
                </a:r>
                <a:r>
                  <a:rPr lang="en-US" altLang="zh-CN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en-US" altLang="zh-CN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en-US" altLang="zh-CN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）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使用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h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r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来表示头、关系和尾实体的嵌入。</a:t>
                </a:r>
                <a:endParaRPr lang="en-US" altLang="zh-CN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8A4FD5-4326-4EEE-A6E4-35F6C4228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5" y="1595494"/>
                <a:ext cx="8561353" cy="646331"/>
              </a:xfrm>
              <a:prstGeom prst="rect">
                <a:avLst/>
              </a:prstGeom>
              <a:blipFill>
                <a:blip r:embed="rId4"/>
                <a:stretch>
                  <a:fillRect l="-64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1CC5A8-78AD-4C5D-B1BD-2D706FF7B97F}"/>
                  </a:ext>
                </a:extLst>
              </p:cNvPr>
              <p:cNvSpPr txBox="1"/>
              <p:nvPr/>
            </p:nvSpPr>
            <p:spPr>
              <a:xfrm>
                <a:off x="2454669" y="3040863"/>
                <a:ext cx="35892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1CC5A8-78AD-4C5D-B1BD-2D706FF7B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669" y="3040863"/>
                <a:ext cx="3589265" cy="369332"/>
              </a:xfrm>
              <a:prstGeom prst="rect">
                <a:avLst/>
              </a:prstGeom>
              <a:blipFill>
                <a:blip r:embed="rId5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0B590A5-E8CC-443C-9D1A-7AC83F1F3853}"/>
                  </a:ext>
                </a:extLst>
              </p:cNvPr>
              <p:cNvSpPr txBox="1"/>
              <p:nvPr/>
            </p:nvSpPr>
            <p:spPr>
              <a:xfrm>
                <a:off x="2454669" y="3621067"/>
                <a:ext cx="35892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0B590A5-E8CC-443C-9D1A-7AC83F1F3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669" y="3621067"/>
                <a:ext cx="3589265" cy="369332"/>
              </a:xfrm>
              <a:prstGeom prst="rect">
                <a:avLst/>
              </a:prstGeom>
              <a:blipFill>
                <a:blip r:embed="rId6"/>
                <a:stretch>
                  <a:fillRect t="-8197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A93558BA-7265-4989-8673-857F4553ADBF}"/>
              </a:ext>
            </a:extLst>
          </p:cNvPr>
          <p:cNvSpPr txBox="1"/>
          <p:nvPr/>
        </p:nvSpPr>
        <p:spPr>
          <a:xfrm>
            <a:off x="606280" y="4386804"/>
            <a:ext cx="184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distance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A75665B-76DF-4917-B6F9-E55CCC8A5E0A}"/>
                  </a:ext>
                </a:extLst>
              </p:cNvPr>
              <p:cNvSpPr txBox="1"/>
              <p:nvPr/>
            </p:nvSpPr>
            <p:spPr>
              <a:xfrm>
                <a:off x="2624529" y="4926232"/>
                <a:ext cx="324954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A75665B-76DF-4917-B6F9-E55CCC8A5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529" y="4926232"/>
                <a:ext cx="3249544" cy="4168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80314A5-E577-4766-8F97-41F497E119C7}"/>
                  </a:ext>
                </a:extLst>
              </p:cNvPr>
              <p:cNvSpPr txBox="1"/>
              <p:nvPr/>
            </p:nvSpPr>
            <p:spPr>
              <a:xfrm>
                <a:off x="2600886" y="5536609"/>
                <a:ext cx="341696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80314A5-E577-4766-8F97-41F497E11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886" y="5536609"/>
                <a:ext cx="3416961" cy="4168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28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63D6D-AB64-4DBA-BE90-153E6AABF24E}"/>
              </a:ext>
            </a:extLst>
          </p:cNvPr>
          <p:cNvSpPr txBox="1"/>
          <p:nvPr/>
        </p:nvSpPr>
        <p:spPr>
          <a:xfrm>
            <a:off x="0" y="163393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A964D-6577-4EBF-86CB-AF6FA3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309" y="5835914"/>
            <a:ext cx="3536087" cy="9236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3F81A9-1D13-41A6-97C1-14DB1AA60C8B}"/>
              </a:ext>
            </a:extLst>
          </p:cNvPr>
          <p:cNvSpPr txBox="1"/>
          <p:nvPr/>
        </p:nvSpPr>
        <p:spPr>
          <a:xfrm>
            <a:off x="498475" y="906502"/>
            <a:ext cx="1597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OTE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F6A3CA-14DB-4926-8E98-314A41A125D1}"/>
                  </a:ext>
                </a:extLst>
              </p:cNvPr>
              <p:cNvSpPr txBox="1"/>
              <p:nvPr/>
            </p:nvSpPr>
            <p:spPr>
              <a:xfrm>
                <a:off x="2870521" y="2217161"/>
                <a:ext cx="340295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F6A3CA-14DB-4926-8E98-314A41A12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1" y="2217161"/>
                <a:ext cx="3402957" cy="468205"/>
              </a:xfrm>
              <a:prstGeom prst="rect">
                <a:avLst/>
              </a:prstGeom>
              <a:blipFill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B114C4-E1D1-4FDE-965D-FC11EDEBBFE1}"/>
                  </a:ext>
                </a:extLst>
              </p:cNvPr>
              <p:cNvSpPr txBox="1"/>
              <p:nvPr/>
            </p:nvSpPr>
            <p:spPr>
              <a:xfrm>
                <a:off x="498475" y="1465969"/>
                <a:ext cx="6956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orthogonal matrix obtained by running </a:t>
                </a:r>
                <a:r>
                  <a:rPr lang="en-US" altLang="zh-CN" u="sng" dirty="0"/>
                  <a:t>Gram Schmidt process </a:t>
                </a:r>
                <a:r>
                  <a:rPr lang="en-US" altLang="zh-CN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B114C4-E1D1-4FDE-965D-FC11EDEBB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5" y="1465969"/>
                <a:ext cx="6956384" cy="369332"/>
              </a:xfrm>
              <a:prstGeom prst="rect">
                <a:avLst/>
              </a:prstGeom>
              <a:blipFill>
                <a:blip r:embed="rId5"/>
                <a:stretch>
                  <a:fillRect l="-78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64F30-FDE6-4134-81E1-3FD11D990374}"/>
                  </a:ext>
                </a:extLst>
              </p:cNvPr>
              <p:cNvSpPr txBox="1"/>
              <p:nvPr/>
            </p:nvSpPr>
            <p:spPr>
              <a:xfrm>
                <a:off x="1018571" y="3611299"/>
                <a:ext cx="643628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l-G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-&gt; orthogonal matrix</a:t>
                </a:r>
              </a:p>
              <a:p>
                <a:r>
                  <a:rPr lang="en-US" altLang="zh-CN" dirty="0"/>
                  <a:t>             -&gt; extends </a:t>
                </a:r>
                <a:r>
                  <a:rPr lang="en-US" altLang="zh-CN" dirty="0" err="1"/>
                  <a:t>RotatE</a:t>
                </a:r>
                <a:r>
                  <a:rPr lang="en-US" altLang="zh-CN" dirty="0"/>
                  <a:t> to higher dimension d(d&gt;2)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Handle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symmetry/inversion/composition </a:t>
                </a:r>
                <a:r>
                  <a:rPr lang="en-US" altLang="zh-CN" dirty="0"/>
                  <a:t>relation patterns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64F30-FDE6-4134-81E1-3FD11D99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71" y="3611299"/>
                <a:ext cx="6436288" cy="1200329"/>
              </a:xfrm>
              <a:prstGeom prst="rect">
                <a:avLst/>
              </a:prstGeom>
              <a:blipFill>
                <a:blip r:embed="rId6"/>
                <a:stretch>
                  <a:fillRect l="-758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35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63D6D-AB64-4DBA-BE90-153E6AABF24E}"/>
              </a:ext>
            </a:extLst>
          </p:cNvPr>
          <p:cNvSpPr txBox="1"/>
          <p:nvPr/>
        </p:nvSpPr>
        <p:spPr>
          <a:xfrm>
            <a:off x="0" y="163393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A964D-6577-4EBF-86CB-AF6FA3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3F81A9-1D13-41A6-97C1-14DB1AA60C8B}"/>
              </a:ext>
            </a:extLst>
          </p:cNvPr>
          <p:cNvSpPr txBox="1"/>
          <p:nvPr/>
        </p:nvSpPr>
        <p:spPr>
          <a:xfrm>
            <a:off x="498475" y="906502"/>
            <a:ext cx="4443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Multi-Group 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Embeddig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8A4FD5-4326-4EEE-A6E4-35F6C4228693}"/>
                  </a:ext>
                </a:extLst>
              </p:cNvPr>
              <p:cNvSpPr txBox="1"/>
              <p:nvPr/>
            </p:nvSpPr>
            <p:spPr>
              <a:xfrm>
                <a:off x="378460" y="1416004"/>
                <a:ext cx="8561353" cy="947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与其他模型不同，</a:t>
                </a:r>
                <a:r>
                  <a:rPr lang="en-US" altLang="zh-CN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OTE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x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进行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了分组，分成了</a:t>
                </a:r>
                <a:r>
                  <a:rPr lang="en-US" altLang="zh-CN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组，即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x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x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(1);…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x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𝐾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)]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r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是</a:t>
                </a:r>
                <a:r>
                  <a:rPr lang="en-US" altLang="zh-CN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线性变换矩阵的集合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r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r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;…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;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r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𝐾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</m:t>
                    </m:r>
                    <m:r>
                      <a:rPr lang="zh-CN" alt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endParaRPr lang="en-US" altLang="zh-CN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8A4FD5-4326-4EEE-A6E4-35F6C4228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0" y="1416004"/>
                <a:ext cx="8561353" cy="947952"/>
              </a:xfrm>
              <a:prstGeom prst="rect">
                <a:avLst/>
              </a:prstGeom>
              <a:blipFill>
                <a:blip r:embed="rId4"/>
                <a:stretch>
                  <a:fillRect l="-569" t="-3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50842E06-44F5-4050-93D5-A0BFFAA54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597" y="2547844"/>
            <a:ext cx="5658805" cy="55511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C04C2CF-C920-412C-B191-04BF31CC0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804" y="5310805"/>
            <a:ext cx="4300599" cy="88977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7BDA4E6-6A40-4AC7-9BFB-0E1DECCA3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2597" y="3185142"/>
            <a:ext cx="5954726" cy="59689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45FAEDA-1911-4C7C-87A3-8D757D57CA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4678" y="4409626"/>
            <a:ext cx="4136853" cy="85334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8B600C4-04B0-4351-90FC-E61DCCCE5E90}"/>
              </a:ext>
            </a:extLst>
          </p:cNvPr>
          <p:cNvSpPr txBox="1"/>
          <p:nvPr/>
        </p:nvSpPr>
        <p:spPr>
          <a:xfrm>
            <a:off x="537557" y="3992422"/>
            <a:ext cx="184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distance score</a:t>
            </a:r>
          </a:p>
        </p:txBody>
      </p:sp>
    </p:spTree>
    <p:extLst>
      <p:ext uri="{BB962C8B-B14F-4D97-AF65-F5344CB8AC3E}">
        <p14:creationId xmlns:p14="http://schemas.microsoft.com/office/powerpoint/2010/main" val="149141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63D6D-AB64-4DBA-BE90-153E6AABF24E}"/>
              </a:ext>
            </a:extLst>
          </p:cNvPr>
          <p:cNvSpPr txBox="1"/>
          <p:nvPr/>
        </p:nvSpPr>
        <p:spPr>
          <a:xfrm>
            <a:off x="0" y="163393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A964D-6577-4EBF-86CB-AF6FA3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3F81A9-1D13-41A6-97C1-14DB1AA60C8B}"/>
              </a:ext>
            </a:extLst>
          </p:cNvPr>
          <p:cNvSpPr txBox="1"/>
          <p:nvPr/>
        </p:nvSpPr>
        <p:spPr>
          <a:xfrm>
            <a:off x="498476" y="906502"/>
            <a:ext cx="3645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Graph Contextual OTE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A062A7-F2F6-431B-9514-82B5F14B1A00}"/>
                  </a:ext>
                </a:extLst>
              </p:cNvPr>
              <p:cNvSpPr txBox="1"/>
              <p:nvPr/>
            </p:nvSpPr>
            <p:spPr>
              <a:xfrm>
                <a:off x="726310" y="1881415"/>
                <a:ext cx="5639765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b="1" dirty="0"/>
                  <a:t>Head</a:t>
                </a:r>
                <a:r>
                  <a:rPr lang="en-US" altLang="zh-CN" sz="2000" b="1" dirty="0"/>
                  <a:t>-</a:t>
                </a:r>
                <a:r>
                  <a:rPr lang="zh-CN" altLang="en-US" sz="2000" b="1" dirty="0"/>
                  <a:t>Relation Pair Context</a:t>
                </a:r>
                <a:endParaRPr lang="en-US" altLang="zh-CN" sz="2000" b="1" dirty="0"/>
              </a:p>
              <a:p>
                <a:r>
                  <a:rPr lang="en-US" altLang="zh-CN" sz="20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𝑵𝒈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1" dirty="0"/>
                  <a:t> all pairs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b="1" dirty="0"/>
                  <a:t>w.r.t tail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sz="2000" b="1" dirty="0"/>
                  <a:t> </a:t>
                </a:r>
              </a:p>
              <a:p>
                <a:r>
                  <a:rPr lang="en-US" altLang="zh-CN" sz="2000" b="1" dirty="0"/>
                  <a:t>     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A062A7-F2F6-431B-9514-82B5F14B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10" y="1881415"/>
                <a:ext cx="5639765" cy="1015663"/>
              </a:xfrm>
              <a:prstGeom prst="rect">
                <a:avLst/>
              </a:prstGeom>
              <a:blipFill>
                <a:blip r:embed="rId4"/>
                <a:stretch>
                  <a:fillRect l="-973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9E071D82-016D-4C74-A512-C3919C282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16" y="2784471"/>
            <a:ext cx="4021653" cy="10840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38DCE4F-2A81-4928-8A3C-744915BFB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16" y="4538261"/>
            <a:ext cx="4125975" cy="85000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7C97A73-C6AC-4416-A1FF-B8AC47168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738" y="2381078"/>
            <a:ext cx="3796419" cy="23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63D6D-AB64-4DBA-BE90-153E6AABF24E}"/>
              </a:ext>
            </a:extLst>
          </p:cNvPr>
          <p:cNvSpPr txBox="1"/>
          <p:nvPr/>
        </p:nvSpPr>
        <p:spPr>
          <a:xfrm>
            <a:off x="0" y="163393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A964D-6577-4EBF-86CB-AF6FA3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3F81A9-1D13-41A6-97C1-14DB1AA60C8B}"/>
              </a:ext>
            </a:extLst>
          </p:cNvPr>
          <p:cNvSpPr txBox="1"/>
          <p:nvPr/>
        </p:nvSpPr>
        <p:spPr>
          <a:xfrm>
            <a:off x="498476" y="906502"/>
            <a:ext cx="3645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Graph Contextual OTE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A062A7-F2F6-431B-9514-82B5F14B1A00}"/>
                  </a:ext>
                </a:extLst>
              </p:cNvPr>
              <p:cNvSpPr txBox="1"/>
              <p:nvPr/>
            </p:nvSpPr>
            <p:spPr>
              <a:xfrm>
                <a:off x="726310" y="1881415"/>
                <a:ext cx="5639765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b="1" dirty="0"/>
                  <a:t>Relation</a:t>
                </a:r>
                <a:r>
                  <a:rPr lang="en-US" altLang="zh-CN" sz="2000" b="1" dirty="0"/>
                  <a:t>-tail</a:t>
                </a:r>
                <a:r>
                  <a:rPr lang="zh-CN" altLang="en-US" sz="2000" b="1" dirty="0"/>
                  <a:t> Context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𝑵𝒈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1" dirty="0"/>
                  <a:t> all pairs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b="1" dirty="0"/>
                  <a:t>w.r.t head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zh-CN" sz="2000" b="1" dirty="0"/>
                  <a:t> </a:t>
                </a:r>
              </a:p>
              <a:p>
                <a:r>
                  <a:rPr lang="en-US" altLang="zh-CN" sz="2000" b="1" dirty="0"/>
                  <a:t>     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A062A7-F2F6-431B-9514-82B5F14B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10" y="1881415"/>
                <a:ext cx="5639765" cy="1015663"/>
              </a:xfrm>
              <a:prstGeom prst="rect">
                <a:avLst/>
              </a:prstGeom>
              <a:blipFill>
                <a:blip r:embed="rId4"/>
                <a:stretch>
                  <a:fillRect l="-973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504E6AB-A094-4759-AFA9-E353CA6FA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45" y="3073016"/>
            <a:ext cx="4488015" cy="10810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35B57C-175B-41D9-A4F2-B0B67BD63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145" y="4557059"/>
            <a:ext cx="4488014" cy="8689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3FDA1DF-8DD0-441D-83BA-B2FF3DAAAE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428" y="2767117"/>
            <a:ext cx="3536087" cy="19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4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63D6D-AB64-4DBA-BE90-153E6AABF24E}"/>
              </a:ext>
            </a:extLst>
          </p:cNvPr>
          <p:cNvSpPr txBox="1"/>
          <p:nvPr/>
        </p:nvSpPr>
        <p:spPr>
          <a:xfrm>
            <a:off x="0" y="163393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A964D-6577-4EBF-86CB-AF6FA3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3F81A9-1D13-41A6-97C1-14DB1AA60C8B}"/>
              </a:ext>
            </a:extLst>
          </p:cNvPr>
          <p:cNvSpPr txBox="1"/>
          <p:nvPr/>
        </p:nvSpPr>
        <p:spPr>
          <a:xfrm>
            <a:off x="278556" y="937280"/>
            <a:ext cx="7264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Training Objective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A921C0-FC97-418C-9182-51CBAB34C06B}"/>
              </a:ext>
            </a:extLst>
          </p:cNvPr>
          <p:cNvSpPr txBox="1"/>
          <p:nvPr/>
        </p:nvSpPr>
        <p:spPr>
          <a:xfrm>
            <a:off x="498475" y="2054327"/>
            <a:ext cx="7264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Distance Scoring Function over Triple (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h,r,t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A538818-D5F7-4DDE-95E6-4A7AEDE83ADE}"/>
                  </a:ext>
                </a:extLst>
              </p:cNvPr>
              <p:cNvSpPr txBox="1"/>
              <p:nvPr/>
            </p:nvSpPr>
            <p:spPr>
              <a:xfrm>
                <a:off x="498475" y="2757238"/>
                <a:ext cx="776562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A538818-D5F7-4DDE-95E6-4A7AEDE83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5" y="2757238"/>
                <a:ext cx="7765626" cy="312650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标注: 上箭头 17">
            <a:extLst>
              <a:ext uri="{FF2B5EF4-FFF2-40B4-BE49-F238E27FC236}">
                <a16:creationId xmlns:a16="http://schemas.microsoft.com/office/drawing/2014/main" id="{F7E36104-BAB9-42E2-BBD7-6313D3246DF1}"/>
              </a:ext>
            </a:extLst>
          </p:cNvPr>
          <p:cNvSpPr/>
          <p:nvPr/>
        </p:nvSpPr>
        <p:spPr>
          <a:xfrm>
            <a:off x="3123588" y="3140344"/>
            <a:ext cx="1342663" cy="70316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OTE score</a:t>
            </a:r>
            <a:endParaRPr lang="zh-CN" altLang="en-US" dirty="0"/>
          </a:p>
        </p:txBody>
      </p:sp>
      <p:sp>
        <p:nvSpPr>
          <p:cNvPr id="20" name="标注: 上箭头 19">
            <a:extLst>
              <a:ext uri="{FF2B5EF4-FFF2-40B4-BE49-F238E27FC236}">
                <a16:creationId xmlns:a16="http://schemas.microsoft.com/office/drawing/2014/main" id="{8C82D6A0-DFE5-4F8E-AD13-9E6ED2D4D205}"/>
              </a:ext>
            </a:extLst>
          </p:cNvPr>
          <p:cNvSpPr/>
          <p:nvPr/>
        </p:nvSpPr>
        <p:spPr>
          <a:xfrm>
            <a:off x="5594978" y="3140344"/>
            <a:ext cx="1342663" cy="703162"/>
          </a:xfrm>
          <a:prstGeom prst="up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GC score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8D2D56-23BC-46E4-9063-300A794C28DE}"/>
              </a:ext>
            </a:extLst>
          </p:cNvPr>
          <p:cNvSpPr txBox="1"/>
          <p:nvPr/>
        </p:nvSpPr>
        <p:spPr>
          <a:xfrm>
            <a:off x="498474" y="3956102"/>
            <a:ext cx="881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Self-adversarial negative sampling loss is used to optimize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CF940E6-B252-4ABB-B13D-1A05E99138C1}"/>
                  </a:ext>
                </a:extLst>
              </p:cNvPr>
              <p:cNvSpPr txBox="1"/>
              <p:nvPr/>
            </p:nvSpPr>
            <p:spPr>
              <a:xfrm>
                <a:off x="641218" y="4545054"/>
                <a:ext cx="74801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= −∑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′,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′)</m:t>
                      </m:r>
                      <m:r>
                        <m:rPr>
                          <m:sty m:val="p"/>
                        </m:rPr>
                        <a:rPr lang="zh-CN" altLang="en-U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′,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′)−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m:rPr>
                          <m:sty m:val="p"/>
                        </m:rPr>
                        <a:rPr lang="zh-CN" altLang="en-U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CF940E6-B252-4ABB-B13D-1A05E9913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18" y="4545054"/>
                <a:ext cx="748013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0A22CB0E-4611-469F-A355-C76FC795ABEA}"/>
              </a:ext>
            </a:extLst>
          </p:cNvPr>
          <p:cNvSpPr txBox="1"/>
          <p:nvPr/>
        </p:nvSpPr>
        <p:spPr>
          <a:xfrm>
            <a:off x="1112488" y="5165380"/>
            <a:ext cx="4577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where γ is a fixed margin </a:t>
            </a:r>
            <a:r>
              <a:rPr lang="en-US" altLang="zh-CN" dirty="0"/>
              <a:t>; </a:t>
            </a:r>
            <a:r>
              <a:rPr lang="zh-CN" altLang="en-US" dirty="0"/>
              <a:t>σ </a:t>
            </a:r>
            <a:r>
              <a:rPr lang="en-US" altLang="zh-CN" dirty="0"/>
              <a:t>= </a:t>
            </a:r>
            <a:r>
              <a:rPr lang="zh-CN" altLang="en-US" dirty="0"/>
              <a:t>sigmoid</a:t>
            </a:r>
          </a:p>
          <a:p>
            <a:r>
              <a:rPr lang="zh-CN" altLang="en-US" dirty="0"/>
              <a:t>(h′, r, t′) </a:t>
            </a:r>
            <a:r>
              <a:rPr lang="en-US" altLang="zh-CN" dirty="0"/>
              <a:t>=</a:t>
            </a:r>
            <a:r>
              <a:rPr lang="zh-CN" altLang="en-US" dirty="0"/>
              <a:t> negative triple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p(h′, r, t′) </a:t>
            </a:r>
            <a:r>
              <a:rPr lang="en-US" altLang="zh-CN" dirty="0"/>
              <a:t>=</a:t>
            </a:r>
            <a:r>
              <a:rPr lang="zh-CN" altLang="en-US" dirty="0"/>
              <a:t> negative sampling weight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6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A964D-6577-4EBF-86CB-AF6FA3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26" name="AutoShape 13" descr="[公式]">
            <a:extLst>
              <a:ext uri="{FF2B5EF4-FFF2-40B4-BE49-F238E27FC236}">
                <a16:creationId xmlns:a16="http://schemas.microsoft.com/office/drawing/2014/main" id="{CD5B7C9E-5099-483C-80E2-52D664042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CBF66E-E054-4C0A-88B1-E174A124DF2E}"/>
              </a:ext>
            </a:extLst>
          </p:cNvPr>
          <p:cNvSpPr txBox="1"/>
          <p:nvPr/>
        </p:nvSpPr>
        <p:spPr>
          <a:xfrm>
            <a:off x="2338086" y="1310441"/>
            <a:ext cx="446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+mn-ea"/>
              </a:rPr>
              <a:t>outline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6EF799-319A-486C-A970-E5E51971BF84}"/>
              </a:ext>
            </a:extLst>
          </p:cNvPr>
          <p:cNvSpPr txBox="1"/>
          <p:nvPr/>
        </p:nvSpPr>
        <p:spPr>
          <a:xfrm>
            <a:off x="2523282" y="2627452"/>
            <a:ext cx="5347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Proposed Method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1594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63D6D-AB64-4DBA-BE90-153E6AABF24E}"/>
              </a:ext>
            </a:extLst>
          </p:cNvPr>
          <p:cNvSpPr txBox="1"/>
          <p:nvPr/>
        </p:nvSpPr>
        <p:spPr>
          <a:xfrm>
            <a:off x="0" y="221040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E5FFEA-BB6A-4640-AD2D-38E9B596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D2EBF3-43FE-42D7-A253-799374EFE1A6}"/>
              </a:ext>
            </a:extLst>
          </p:cNvPr>
          <p:cNvSpPr txBox="1"/>
          <p:nvPr/>
        </p:nvSpPr>
        <p:spPr>
          <a:xfrm>
            <a:off x="121731" y="1417908"/>
            <a:ext cx="50805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FB15k-237: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subset of Free 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WN18RR: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subset of WordNet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4E7718-0E5F-45BC-880F-C0BEC38903D2}"/>
              </a:ext>
            </a:extLst>
          </p:cNvPr>
          <p:cNvSpPr txBox="1"/>
          <p:nvPr/>
        </p:nvSpPr>
        <p:spPr>
          <a:xfrm>
            <a:off x="121731" y="2804416"/>
            <a:ext cx="50805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Evaluation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MRR -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Mean Reciprocal Rank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Hit Ratio@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1,3 and 10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C273DD-D17F-494D-B9B6-1D758C79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50" y="2011081"/>
            <a:ext cx="3654919" cy="18936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B8149A-06BA-46FE-BFA7-58AF91485B5D}"/>
              </a:ext>
            </a:extLst>
          </p:cNvPr>
          <p:cNvSpPr txBox="1"/>
          <p:nvPr/>
        </p:nvSpPr>
        <p:spPr>
          <a:xfrm>
            <a:off x="121730" y="4424430"/>
            <a:ext cx="84666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Baselines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Semantic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DistMult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ComplEx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ConvE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QuatE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Tucker.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Distance based 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TransE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RotatE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GNN based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R-GCN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SACN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A2N.</a:t>
            </a:r>
          </a:p>
        </p:txBody>
      </p:sp>
    </p:spTree>
    <p:extLst>
      <p:ext uri="{BB962C8B-B14F-4D97-AF65-F5344CB8AC3E}">
        <p14:creationId xmlns:p14="http://schemas.microsoft.com/office/powerpoint/2010/main" val="122184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63D6D-AB64-4DBA-BE90-153E6AABF24E}"/>
              </a:ext>
            </a:extLst>
          </p:cNvPr>
          <p:cNvSpPr txBox="1"/>
          <p:nvPr/>
        </p:nvSpPr>
        <p:spPr>
          <a:xfrm>
            <a:off x="0" y="221040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E5FFEA-BB6A-4640-AD2D-38E9B596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6FC1A6-9BF1-48E5-B0F1-26158F1A4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43" y="1467091"/>
            <a:ext cx="8428713" cy="39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9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A964D-6577-4EBF-86CB-AF6FA3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26" name="AutoShape 13" descr="[公式]">
            <a:extLst>
              <a:ext uri="{FF2B5EF4-FFF2-40B4-BE49-F238E27FC236}">
                <a16:creationId xmlns:a16="http://schemas.microsoft.com/office/drawing/2014/main" id="{CD5B7C9E-5099-483C-80E2-52D664042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CBF66E-E054-4C0A-88B1-E174A124DF2E}"/>
              </a:ext>
            </a:extLst>
          </p:cNvPr>
          <p:cNvSpPr txBox="1"/>
          <p:nvPr/>
        </p:nvSpPr>
        <p:spPr>
          <a:xfrm>
            <a:off x="2338086" y="1310441"/>
            <a:ext cx="446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+mn-ea"/>
              </a:rPr>
              <a:t>outline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6EF799-319A-486C-A970-E5E51971BF84}"/>
              </a:ext>
            </a:extLst>
          </p:cNvPr>
          <p:cNvSpPr txBox="1"/>
          <p:nvPr/>
        </p:nvSpPr>
        <p:spPr>
          <a:xfrm>
            <a:off x="2523282" y="2627452"/>
            <a:ext cx="5347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Proposed Method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Experimental Results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816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A964D-6577-4EBF-86CB-AF6FA3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26" name="AutoShape 13" descr="[公式]">
            <a:extLst>
              <a:ext uri="{FF2B5EF4-FFF2-40B4-BE49-F238E27FC236}">
                <a16:creationId xmlns:a16="http://schemas.microsoft.com/office/drawing/2014/main" id="{CD5B7C9E-5099-483C-80E2-52D664042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CBF66E-E054-4C0A-88B1-E174A124DF2E}"/>
              </a:ext>
            </a:extLst>
          </p:cNvPr>
          <p:cNvSpPr txBox="1"/>
          <p:nvPr/>
        </p:nvSpPr>
        <p:spPr>
          <a:xfrm>
            <a:off x="2185686" y="1310441"/>
            <a:ext cx="446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+mn-ea"/>
              </a:rPr>
              <a:t>outline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6EF799-319A-486C-A970-E5E51971BF84}"/>
              </a:ext>
            </a:extLst>
          </p:cNvPr>
          <p:cNvSpPr txBox="1"/>
          <p:nvPr/>
        </p:nvSpPr>
        <p:spPr>
          <a:xfrm>
            <a:off x="2523282" y="2627452"/>
            <a:ext cx="5347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Proposed Method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Experimental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74657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63D6D-AB64-4DBA-BE90-153E6AABF24E}"/>
              </a:ext>
            </a:extLst>
          </p:cNvPr>
          <p:cNvSpPr txBox="1"/>
          <p:nvPr/>
        </p:nvSpPr>
        <p:spPr>
          <a:xfrm>
            <a:off x="0" y="221040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E5FFEA-BB6A-4640-AD2D-38E9B596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5146CF-76F0-480D-9E74-A9DFCE6C5BD8}"/>
              </a:ext>
            </a:extLst>
          </p:cNvPr>
          <p:cNvSpPr txBox="1"/>
          <p:nvPr/>
        </p:nvSpPr>
        <p:spPr>
          <a:xfrm>
            <a:off x="329154" y="2274838"/>
            <a:ext cx="88148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OTE </a:t>
            </a:r>
            <a:r>
              <a:rPr lang="zh-CN" altLang="en-US" sz="2400" dirty="0"/>
              <a:t>extends RotatE from 2</a:t>
            </a:r>
            <a:r>
              <a:rPr lang="en-US" altLang="zh-CN" sz="2400" dirty="0"/>
              <a:t>-</a:t>
            </a:r>
            <a:r>
              <a:rPr lang="zh-CN" altLang="en-US" sz="2400" dirty="0"/>
              <a:t>D to high dimensional space with orthogonal transforms；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Graph Context </a:t>
            </a:r>
            <a:r>
              <a:rPr lang="en-US" altLang="zh-CN" sz="2400" dirty="0"/>
              <a:t>integrates graph structure into </a:t>
            </a:r>
            <a:r>
              <a:rPr lang="en-US" altLang="zh-CN" sz="2400" b="1" dirty="0"/>
              <a:t>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GC-OTE </a:t>
            </a:r>
            <a:r>
              <a:rPr lang="en-US" altLang="zh-CN" sz="2400" dirty="0"/>
              <a:t>improves consistently over the various SOTA baselines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especially on FB15k-237 with rich graph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on WN18RR </a:t>
            </a:r>
            <a:r>
              <a:rPr lang="en-US" altLang="zh-CN" sz="2400" b="1" dirty="0"/>
              <a:t>GC-OTE</a:t>
            </a:r>
            <a:r>
              <a:rPr lang="en-US" altLang="zh-CN" sz="2400" dirty="0"/>
              <a:t> achieves the new state-of-the-art results</a:t>
            </a:r>
          </a:p>
        </p:txBody>
      </p:sp>
    </p:spTree>
    <p:extLst>
      <p:ext uri="{BB962C8B-B14F-4D97-AF65-F5344CB8AC3E}">
        <p14:creationId xmlns:p14="http://schemas.microsoft.com/office/powerpoint/2010/main" val="2224427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04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67C058-F7A3-483D-A66F-855BC012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F839D56-517A-48D7-9214-A0B76116759A}"/>
              </a:ext>
            </a:extLst>
          </p:cNvPr>
          <p:cNvSpPr txBox="1"/>
          <p:nvPr/>
        </p:nvSpPr>
        <p:spPr>
          <a:xfrm>
            <a:off x="410210" y="1013399"/>
            <a:ext cx="8089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knowledge graphs need to be updated with new facts periodically. Therefore many knowledge graph embedding methods have been proposed for link prediction that is used for knowledge graph completion.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KG Link prediction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r>
              <a:rPr lang="zh-CN" altLang="en-US" dirty="0"/>
              <a:t>）</a:t>
            </a:r>
            <a:r>
              <a:rPr lang="en-US" altLang="zh-CN" dirty="0"/>
              <a:t>-&gt;  given(</a:t>
            </a:r>
            <a:r>
              <a:rPr lang="en-US" altLang="zh-CN" dirty="0" err="1"/>
              <a:t>head,relation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predict </a:t>
            </a:r>
            <a:r>
              <a:rPr lang="en-US" altLang="zh-CN" dirty="0">
                <a:solidFill>
                  <a:srgbClr val="FF0000"/>
                </a:solidFill>
              </a:rPr>
              <a:t>tail</a:t>
            </a:r>
          </a:p>
          <a:p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r>
              <a:rPr lang="en-US" altLang="zh-CN" dirty="0"/>
              <a:t>-&gt;   given(</a:t>
            </a:r>
            <a:r>
              <a:rPr lang="en-US" altLang="zh-CN" dirty="0" err="1"/>
              <a:t>tail,relation</a:t>
            </a:r>
            <a:r>
              <a:rPr lang="en-US" altLang="zh-CN" dirty="0"/>
              <a:t>)</a:t>
            </a:r>
            <a:r>
              <a:rPr lang="zh-CN" altLang="en-US" dirty="0"/>
              <a:t>， </a:t>
            </a:r>
            <a:r>
              <a:rPr lang="en-US" altLang="zh-CN" dirty="0"/>
              <a:t>predict </a:t>
            </a:r>
            <a:r>
              <a:rPr lang="en-US" altLang="zh-CN" dirty="0">
                <a:solidFill>
                  <a:srgbClr val="FF0000"/>
                </a:solidFill>
              </a:rPr>
              <a:t>head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1F7AD0-52E8-457F-B08A-7C8F3596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3044724"/>
            <a:ext cx="6350000" cy="299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A13FBF-54C6-4757-8852-1270B589BA9F}"/>
              </a:ext>
            </a:extLst>
          </p:cNvPr>
          <p:cNvSpPr txBox="1"/>
          <p:nvPr/>
        </p:nvSpPr>
        <p:spPr>
          <a:xfrm>
            <a:off x="0" y="196410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59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67C058-F7A3-483D-A66F-855BC012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30ADD09-8712-469C-9866-46692C09C2AD}"/>
              </a:ext>
            </a:extLst>
          </p:cNvPr>
          <p:cNvSpPr txBox="1"/>
          <p:nvPr/>
        </p:nvSpPr>
        <p:spPr>
          <a:xfrm>
            <a:off x="965200" y="1308187"/>
            <a:ext cx="782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Though much progress has been made, 1-to-N, N-to-1, and N-to-N relation predictions still remain challenging.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EE92DF-4B64-46D8-B73D-957D89621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4777"/>
            <a:ext cx="9144000" cy="30628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1430D95-3455-480E-9C15-87D6D1B1171A}"/>
              </a:ext>
            </a:extLst>
          </p:cNvPr>
          <p:cNvSpPr txBox="1"/>
          <p:nvPr/>
        </p:nvSpPr>
        <p:spPr>
          <a:xfrm>
            <a:off x="0" y="196410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8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A964D-6577-4EBF-86CB-AF6FA3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C94ED46-7DFD-44E6-9AE8-EEF90B0F8CB3}"/>
              </a:ext>
            </a:extLst>
          </p:cNvPr>
          <p:cNvSpPr txBox="1"/>
          <p:nvPr/>
        </p:nvSpPr>
        <p:spPr>
          <a:xfrm>
            <a:off x="517175" y="1220206"/>
            <a:ext cx="1033833" cy="45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TransE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1D7A90-E43B-4CAF-B3AA-601283DD4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606" y="1731971"/>
            <a:ext cx="2488734" cy="2378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C57823-956C-4A73-BA09-0032FCE99732}"/>
                  </a:ext>
                </a:extLst>
              </p:cNvPr>
              <p:cNvSpPr txBox="1"/>
              <p:nvPr/>
            </p:nvSpPr>
            <p:spPr>
              <a:xfrm>
                <a:off x="609600" y="1777691"/>
                <a:ext cx="33629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Scoring triple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C57823-956C-4A73-BA09-0032FCE99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77691"/>
                <a:ext cx="3362960" cy="923330"/>
              </a:xfrm>
              <a:prstGeom prst="rect">
                <a:avLst/>
              </a:prstGeom>
              <a:blipFill>
                <a:blip r:embed="rId5"/>
                <a:stretch>
                  <a:fillRect l="-1087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6BE669A-32FD-433F-9348-CD23ACA756DC}"/>
              </a:ext>
            </a:extLst>
          </p:cNvPr>
          <p:cNvSpPr txBox="1"/>
          <p:nvPr/>
        </p:nvSpPr>
        <p:spPr>
          <a:xfrm>
            <a:off x="517174" y="3658061"/>
            <a:ext cx="1033833" cy="45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Cons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7504F6-2AF8-4873-AA63-CB371C3E25E3}"/>
              </a:ext>
            </a:extLst>
          </p:cNvPr>
          <p:cNvSpPr txBox="1"/>
          <p:nvPr/>
        </p:nvSpPr>
        <p:spPr>
          <a:xfrm>
            <a:off x="762000" y="4378651"/>
            <a:ext cx="569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Fail</a:t>
            </a:r>
            <a:r>
              <a:rPr lang="en-US" altLang="zh-CN" dirty="0"/>
              <a:t> to hold </a:t>
            </a:r>
            <a:r>
              <a:rPr lang="en-US" altLang="zh-CN" b="1" i="1" dirty="0"/>
              <a:t>symmetry</a:t>
            </a:r>
            <a:r>
              <a:rPr lang="en-US" altLang="zh-CN" dirty="0"/>
              <a:t> 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Difficult</a:t>
            </a:r>
            <a:r>
              <a:rPr lang="en-US" altLang="zh-CN" dirty="0"/>
              <a:t> to handle </a:t>
            </a:r>
            <a:r>
              <a:rPr lang="en-US" altLang="zh-CN" b="1" dirty="0"/>
              <a:t>1-to-N,N-to1 and N-to-N relations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318647-7B59-4426-B512-7B9F0DEE017E}"/>
              </a:ext>
            </a:extLst>
          </p:cNvPr>
          <p:cNvSpPr txBox="1"/>
          <p:nvPr/>
        </p:nvSpPr>
        <p:spPr>
          <a:xfrm>
            <a:off x="0" y="196410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70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A964D-6577-4EBF-86CB-AF6FA3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C57823-956C-4A73-BA09-0032FCE99732}"/>
                  </a:ext>
                </a:extLst>
              </p:cNvPr>
              <p:cNvSpPr txBox="1"/>
              <p:nvPr/>
            </p:nvSpPr>
            <p:spPr>
              <a:xfrm>
                <a:off x="609600" y="1777691"/>
                <a:ext cx="4216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∘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Scoring triple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Complex space -&gt;2-D orthogonal    </a:t>
                </a:r>
              </a:p>
              <a:p>
                <a:r>
                  <a:rPr lang="en-US" altLang="zh-CN" dirty="0"/>
                  <a:t>     -&gt;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symmetry/inversion/composition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C57823-956C-4A73-BA09-0032FCE99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77691"/>
                <a:ext cx="4216400" cy="1754326"/>
              </a:xfrm>
              <a:prstGeom prst="rect">
                <a:avLst/>
              </a:prstGeom>
              <a:blipFill>
                <a:blip r:embed="rId4"/>
                <a:stretch>
                  <a:fillRect l="-867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6BE669A-32FD-433F-9348-CD23ACA756DC}"/>
              </a:ext>
            </a:extLst>
          </p:cNvPr>
          <p:cNvSpPr txBox="1"/>
          <p:nvPr/>
        </p:nvSpPr>
        <p:spPr>
          <a:xfrm>
            <a:off x="609600" y="4096325"/>
            <a:ext cx="1033833" cy="45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Cons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7504F6-2AF8-4873-AA63-CB371C3E25E3}"/>
              </a:ext>
            </a:extLst>
          </p:cNvPr>
          <p:cNvSpPr txBox="1"/>
          <p:nvPr/>
        </p:nvSpPr>
        <p:spPr>
          <a:xfrm>
            <a:off x="762000" y="4378651"/>
            <a:ext cx="569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Difficult</a:t>
            </a:r>
            <a:r>
              <a:rPr lang="en-US" altLang="zh-CN" dirty="0"/>
              <a:t> to handle </a:t>
            </a:r>
            <a:r>
              <a:rPr lang="en-US" altLang="zh-CN" b="1" dirty="0"/>
              <a:t>1-to-N,N-to1 and N-to-N relations</a:t>
            </a:r>
            <a:endParaRPr lang="zh-CN" altLang="en-US" b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0112DBC-59DE-4DE8-B2A7-76901A7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769" y="1588969"/>
            <a:ext cx="2286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A25C800-DCF9-4F74-A28F-861CBAD3D13F}"/>
              </a:ext>
            </a:extLst>
          </p:cNvPr>
          <p:cNvSpPr txBox="1"/>
          <p:nvPr/>
        </p:nvSpPr>
        <p:spPr>
          <a:xfrm>
            <a:off x="517174" y="1219637"/>
            <a:ext cx="1267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RotatE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4BCDBE-9687-42FC-8E7D-3EB41915CB6F}"/>
              </a:ext>
            </a:extLst>
          </p:cNvPr>
          <p:cNvSpPr txBox="1"/>
          <p:nvPr/>
        </p:nvSpPr>
        <p:spPr>
          <a:xfrm>
            <a:off x="0" y="196410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60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A964D-6577-4EBF-86CB-AF6FA3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3F81A9-1D13-41A6-97C1-14DB1AA60C8B}"/>
              </a:ext>
            </a:extLst>
          </p:cNvPr>
          <p:cNvSpPr txBox="1"/>
          <p:nvPr/>
        </p:nvSpPr>
        <p:spPr>
          <a:xfrm>
            <a:off x="498475" y="1137335"/>
            <a:ext cx="4783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Orthogonal Transform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8A4FD5-4326-4EEE-A6E4-35F6C4228693}"/>
              </a:ext>
            </a:extLst>
          </p:cNvPr>
          <p:cNvSpPr txBox="1"/>
          <p:nvPr/>
        </p:nvSpPr>
        <p:spPr>
          <a:xfrm>
            <a:off x="637504" y="1717689"/>
            <a:ext cx="840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Orthogonality -&gt; </a:t>
            </a:r>
            <a:r>
              <a:rPr lang="en-US" altLang="zh-CN" dirty="0"/>
              <a:t>symmetry/inversion/composition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High-dimension orthogonal space -&gt; more expressive than 2-D </a:t>
            </a:r>
            <a:r>
              <a:rPr lang="en-US" altLang="zh-CN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RotatE</a:t>
            </a:r>
            <a:endParaRPr lang="en-US" altLang="zh-CN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-&gt;Orthogonal  Transform Embedding(OTE)</a:t>
            </a:r>
          </a:p>
        </p:txBody>
      </p:sp>
      <p:sp>
        <p:nvSpPr>
          <p:cNvPr id="26" name="AutoShape 13" descr="[公式]">
            <a:extLst>
              <a:ext uri="{FF2B5EF4-FFF2-40B4-BE49-F238E27FC236}">
                <a16:creationId xmlns:a16="http://schemas.microsoft.com/office/drawing/2014/main" id="{CD5B7C9E-5099-483C-80E2-52D664042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F8E0FA-A0CD-4AB6-A2DD-9718A7A2B966}"/>
              </a:ext>
            </a:extLst>
          </p:cNvPr>
          <p:cNvSpPr txBox="1"/>
          <p:nvPr/>
        </p:nvSpPr>
        <p:spPr>
          <a:xfrm>
            <a:off x="498474" y="3277869"/>
            <a:ext cx="5587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1-to-N,N-to-1 and N-to-N relation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CEF9AE-A60E-47CD-9370-5A2685739077}"/>
              </a:ext>
            </a:extLst>
          </p:cNvPr>
          <p:cNvSpPr txBox="1"/>
          <p:nvPr/>
        </p:nvSpPr>
        <p:spPr>
          <a:xfrm>
            <a:off x="647664" y="3888769"/>
            <a:ext cx="8130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</a:t>
            </a:r>
            <a:r>
              <a:rPr lang="en-US" altLang="zh-CN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gragh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context</a:t>
            </a:r>
          </a:p>
          <a:p>
            <a:r>
              <a:rPr lang="en-US" altLang="zh-CN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-&gt;Graph Contextual OTE(GC-OTE)</a:t>
            </a:r>
            <a:endParaRPr lang="en-US" altLang="zh-CN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105272-40C6-4DC4-899E-D2C941A99391}"/>
              </a:ext>
            </a:extLst>
          </p:cNvPr>
          <p:cNvSpPr txBox="1"/>
          <p:nvPr/>
        </p:nvSpPr>
        <p:spPr>
          <a:xfrm>
            <a:off x="0" y="196410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45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63D6D-AB64-4DBA-BE90-153E6AABF24E}"/>
              </a:ext>
            </a:extLst>
          </p:cNvPr>
          <p:cNvSpPr txBox="1"/>
          <p:nvPr/>
        </p:nvSpPr>
        <p:spPr>
          <a:xfrm>
            <a:off x="0" y="163393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67C058-F7A3-483D-A66F-855BC012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B38524-1524-4465-A014-507CD5955BF0}"/>
              </a:ext>
            </a:extLst>
          </p:cNvPr>
          <p:cNvSpPr txBox="1"/>
          <p:nvPr/>
        </p:nvSpPr>
        <p:spPr>
          <a:xfrm>
            <a:off x="152401" y="1381205"/>
            <a:ext cx="888402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 new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NimbusRomNo9L-Regu"/>
              </a:rPr>
              <a:t>orthogonal transform embedding </a:t>
            </a:r>
            <a:r>
              <a:rPr lang="en-US" altLang="zh-CN" sz="1800" b="0" i="0" dirty="0" err="1">
                <a:solidFill>
                  <a:srgbClr val="FF0000"/>
                </a:solidFill>
                <a:effectLst/>
                <a:latin typeface="NimbusRomNo9L-Regu"/>
              </a:rPr>
              <a:t>OTE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,is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proposed to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NimbusRomNo9L-Regu"/>
              </a:rPr>
              <a:t>extend </a:t>
            </a:r>
            <a:r>
              <a:rPr lang="en-US" altLang="zh-CN" sz="1800" b="0" i="0" dirty="0" err="1">
                <a:solidFill>
                  <a:srgbClr val="FF0000"/>
                </a:solidFill>
                <a:effectLst/>
                <a:latin typeface="NimbusRomNo9L-Regu"/>
              </a:rPr>
              <a:t>RotatE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NimbusRomNo9L-Regu"/>
              </a:rPr>
              <a:t> from 2D space to</a:t>
            </a:r>
          </a:p>
          <a:p>
            <a:pPr>
              <a:lnSpc>
                <a:spcPct val="150000"/>
              </a:lnSpc>
            </a:pPr>
            <a:r>
              <a:rPr lang="en-US" altLang="zh-CN" sz="1800" b="0" i="0" dirty="0">
                <a:solidFill>
                  <a:srgbClr val="FF0000"/>
                </a:solidFill>
                <a:effectLst/>
                <a:latin typeface="NimbusRomNo9L-Regu"/>
              </a:rPr>
              <a:t>high dimensional space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which also models symmetry/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antisymmery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inversion and compositional relation patterns;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1DC576-501E-4226-B7CC-D0BEB1494FB2}"/>
              </a:ext>
            </a:extLst>
          </p:cNvPr>
          <p:cNvSpPr txBox="1"/>
          <p:nvPr/>
        </p:nvSpPr>
        <p:spPr>
          <a:xfrm>
            <a:off x="152401" y="3105834"/>
            <a:ext cx="8991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 directed </a:t>
            </a:r>
            <a:r>
              <a:rPr lang="zh-CN" altLang="en-US" dirty="0">
                <a:solidFill>
                  <a:srgbClr val="FF0000"/>
                </a:solidFill>
              </a:rPr>
              <a:t>graph context modeling method </a:t>
            </a:r>
            <a:r>
              <a:rPr lang="zh-CN" altLang="en-US" dirty="0"/>
              <a:t>is proposed to integrate knowledge graph context (including both neighboring entity nodes and relation edges) into the distance scoring function;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CC9625-65F5-43FB-A6D9-8420A1EB0142}"/>
              </a:ext>
            </a:extLst>
          </p:cNvPr>
          <p:cNvSpPr txBox="1"/>
          <p:nvPr/>
        </p:nvSpPr>
        <p:spPr>
          <a:xfrm>
            <a:off x="152401" y="4180926"/>
            <a:ext cx="8991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Experimental results of OTE on standard benchmark </a:t>
            </a:r>
            <a:r>
              <a:rPr lang="zh-CN" altLang="en-US" dirty="0">
                <a:solidFill>
                  <a:srgbClr val="FF0000"/>
                </a:solidFill>
              </a:rPr>
              <a:t>FB15k-237 </a:t>
            </a:r>
            <a:r>
              <a:rPr lang="zh-CN" altLang="en-US" dirty="0"/>
              <a:t>and </a:t>
            </a:r>
            <a:r>
              <a:rPr lang="zh-CN" altLang="en-US" dirty="0">
                <a:solidFill>
                  <a:srgbClr val="FF0000"/>
                </a:solidFill>
              </a:rPr>
              <a:t>WN18RR </a:t>
            </a:r>
            <a:r>
              <a:rPr lang="zh-CN" altLang="en-US" dirty="0"/>
              <a:t>datasets show consistent improvements </a:t>
            </a:r>
            <a:r>
              <a:rPr lang="zh-CN" altLang="en-US" dirty="0">
                <a:solidFill>
                  <a:srgbClr val="FF0000"/>
                </a:solidFill>
              </a:rPr>
              <a:t>over RotatE</a:t>
            </a:r>
            <a:r>
              <a:rPr lang="zh-CN" altLang="en-US" dirty="0"/>
              <a:t>, the state of art distance-based embedding model, especially on </a:t>
            </a:r>
            <a:r>
              <a:rPr lang="zh-CN" altLang="en-US" dirty="0">
                <a:solidFill>
                  <a:srgbClr val="FF0000"/>
                </a:solidFill>
              </a:rPr>
              <a:t>FB15k-237 with many high in-degree nodes</a:t>
            </a:r>
            <a:r>
              <a:rPr lang="zh-CN" altLang="en-US" dirty="0"/>
              <a:t>. On WN18RR our results achieve the new state-of-the-art performance.</a:t>
            </a:r>
          </a:p>
        </p:txBody>
      </p:sp>
    </p:spTree>
    <p:extLst>
      <p:ext uri="{BB962C8B-B14F-4D97-AF65-F5344CB8AC3E}">
        <p14:creationId xmlns:p14="http://schemas.microsoft.com/office/powerpoint/2010/main" val="71221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A964D-6577-4EBF-86CB-AF6FA3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26" name="AutoShape 13" descr="[公式]">
            <a:extLst>
              <a:ext uri="{FF2B5EF4-FFF2-40B4-BE49-F238E27FC236}">
                <a16:creationId xmlns:a16="http://schemas.microsoft.com/office/drawing/2014/main" id="{CD5B7C9E-5099-483C-80E2-52D664042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CBF66E-E054-4C0A-88B1-E174A124DF2E}"/>
              </a:ext>
            </a:extLst>
          </p:cNvPr>
          <p:cNvSpPr txBox="1"/>
          <p:nvPr/>
        </p:nvSpPr>
        <p:spPr>
          <a:xfrm>
            <a:off x="2338086" y="1310441"/>
            <a:ext cx="446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+mn-ea"/>
              </a:rPr>
              <a:t>outline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6EF799-319A-486C-A970-E5E51971BF84}"/>
              </a:ext>
            </a:extLst>
          </p:cNvPr>
          <p:cNvSpPr txBox="1"/>
          <p:nvPr/>
        </p:nvSpPr>
        <p:spPr>
          <a:xfrm>
            <a:off x="2523282" y="2627452"/>
            <a:ext cx="5347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Introduction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Method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Experimental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57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4072</TotalTime>
  <Words>880</Words>
  <Application>Microsoft Office PowerPoint</Application>
  <PresentationFormat>全屏显示(4:3)</PresentationFormat>
  <Paragraphs>152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NimbusRomNo9L-Regu</vt:lpstr>
      <vt:lpstr>Roboto</vt:lpstr>
      <vt:lpstr>Roboto Slab</vt:lpstr>
      <vt:lpstr>等线</vt:lpstr>
      <vt:lpstr>宋体</vt:lpstr>
      <vt:lpstr>Microsoft Yahei</vt:lpstr>
      <vt:lpstr>Microsoft Yahei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金 群超</cp:lastModifiedBy>
  <cp:revision>169</cp:revision>
  <dcterms:created xsi:type="dcterms:W3CDTF">2019-09-02T08:18:28Z</dcterms:created>
  <dcterms:modified xsi:type="dcterms:W3CDTF">2020-12-10T13:37:57Z</dcterms:modified>
</cp:coreProperties>
</file>