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5"/>
  </p:notesMasterIdLst>
  <p:handoutMasterIdLst>
    <p:handoutMasterId r:id="rId16"/>
  </p:handoutMasterIdLst>
  <p:sldIdLst>
    <p:sldId id="256" r:id="rId2"/>
    <p:sldId id="258" r:id="rId3"/>
    <p:sldId id="277" r:id="rId4"/>
    <p:sldId id="279" r:id="rId5"/>
    <p:sldId id="280" r:id="rId6"/>
    <p:sldId id="263" r:id="rId7"/>
    <p:sldId id="273" r:id="rId8"/>
    <p:sldId id="268" r:id="rId9"/>
    <p:sldId id="271" r:id="rId10"/>
    <p:sldId id="275" r:id="rId11"/>
    <p:sldId id="264" r:id="rId12"/>
    <p:sldId id="269" r:id="rId13"/>
    <p:sldId id="261" r:id="rId14"/>
  </p:sldIdLst>
  <p:sldSz cx="12192000" cy="6858000"/>
  <p:notesSz cx="6797675" cy="992663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51"/>
    <a:srgbClr val="FFFFFF"/>
    <a:srgbClr val="7F7F7F"/>
    <a:srgbClr val="7C7950"/>
    <a:srgbClr val="CA00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88" autoAdjust="0"/>
    <p:restoredTop sz="81727" autoAdjust="0"/>
  </p:normalViewPr>
  <p:slideViewPr>
    <p:cSldViewPr snapToGrid="0">
      <p:cViewPr varScale="1">
        <p:scale>
          <a:sx n="67" d="100"/>
          <a:sy n="67" d="100"/>
        </p:scale>
        <p:origin x="1200" y="0"/>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60" d="100"/>
          <a:sy n="60" d="100"/>
        </p:scale>
        <p:origin x="327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938C1B-B232-4EFC-A8D9-276C779D2B37}" type="doc">
      <dgm:prSet loTypeId="urn:microsoft.com/office/officeart/2005/8/layout/venn1" loCatId="relationship" qsTypeId="urn:microsoft.com/office/officeart/2005/8/quickstyle/simple1" qsCatId="simple" csTypeId="urn:microsoft.com/office/officeart/2005/8/colors/accent1_2" csCatId="accent1" phldr="1"/>
      <dgm:spPr/>
    </dgm:pt>
    <dgm:pt modelId="{0BD4C06D-5982-4F21-A885-79D73E7DEE2C}">
      <dgm:prSet phldrT="[文本]" custT="1"/>
      <dgm:spPr>
        <a:solidFill>
          <a:srgbClr val="C00000">
            <a:alpha val="50000"/>
          </a:srgbClr>
        </a:solidFill>
        <a:ln>
          <a:noFill/>
        </a:ln>
        <a:effectLst>
          <a:outerShdw blurRad="50800" dist="38100" dir="2700000" algn="tl" rotWithShape="0">
            <a:prstClr val="black">
              <a:alpha val="40000"/>
            </a:prstClr>
          </a:outerShdw>
        </a:effectLst>
      </dgm:spPr>
      <dgm:t>
        <a:bodyPr/>
        <a:lstStyle/>
        <a:p>
          <a:endParaRPr lang="zh-CN" altLang="en-US" sz="2600" dirty="0"/>
        </a:p>
      </dgm:t>
    </dgm:pt>
    <dgm:pt modelId="{48AEE19F-8B66-4D49-9DBF-06BB39C3F80D}" type="parTrans" cxnId="{F36207F8-1475-49E5-B0EC-A6DBE88B0CF3}">
      <dgm:prSet/>
      <dgm:spPr/>
      <dgm:t>
        <a:bodyPr/>
        <a:lstStyle/>
        <a:p>
          <a:endParaRPr lang="zh-CN" altLang="en-US"/>
        </a:p>
      </dgm:t>
    </dgm:pt>
    <dgm:pt modelId="{B5ED4AC7-67B7-4A79-9213-D8224DACAC67}" type="sibTrans" cxnId="{F36207F8-1475-49E5-B0EC-A6DBE88B0CF3}">
      <dgm:prSet/>
      <dgm:spPr/>
      <dgm:t>
        <a:bodyPr/>
        <a:lstStyle/>
        <a:p>
          <a:endParaRPr lang="zh-CN" altLang="en-US"/>
        </a:p>
      </dgm:t>
    </dgm:pt>
    <dgm:pt modelId="{022CB17B-0594-498C-9B49-3BCE31B74CF1}">
      <dgm:prSet phldrT="[文本]" custT="1"/>
      <dgm:spPr>
        <a:solidFill>
          <a:srgbClr val="00B050">
            <a:alpha val="50000"/>
          </a:srgbClr>
        </a:solidFill>
        <a:ln>
          <a:noFill/>
        </a:ln>
        <a:effectLst>
          <a:outerShdw blurRad="50800" dist="38100" dir="2700000" algn="tl" rotWithShape="0">
            <a:prstClr val="black">
              <a:alpha val="40000"/>
            </a:prstClr>
          </a:outerShdw>
        </a:effectLst>
      </dgm:spPr>
      <dgm:t>
        <a:bodyPr/>
        <a:lstStyle/>
        <a:p>
          <a:endParaRPr lang="zh-CN" altLang="en-US" sz="1400" dirty="0"/>
        </a:p>
      </dgm:t>
    </dgm:pt>
    <dgm:pt modelId="{65550022-C069-4DA3-87DC-71108DDA753C}" type="parTrans" cxnId="{7783A4BF-ACC4-4E88-99D1-831612C0B31B}">
      <dgm:prSet/>
      <dgm:spPr/>
      <dgm:t>
        <a:bodyPr/>
        <a:lstStyle/>
        <a:p>
          <a:endParaRPr lang="zh-CN" altLang="en-US"/>
        </a:p>
      </dgm:t>
    </dgm:pt>
    <dgm:pt modelId="{91F0B4B4-5C58-4815-BDD9-D1A6B52AA90F}" type="sibTrans" cxnId="{7783A4BF-ACC4-4E88-99D1-831612C0B31B}">
      <dgm:prSet/>
      <dgm:spPr/>
      <dgm:t>
        <a:bodyPr/>
        <a:lstStyle/>
        <a:p>
          <a:endParaRPr lang="zh-CN" altLang="en-US"/>
        </a:p>
      </dgm:t>
    </dgm:pt>
    <dgm:pt modelId="{6E1BC906-15B0-45E3-BDDD-AAD1C4056B17}" type="pres">
      <dgm:prSet presAssocID="{28938C1B-B232-4EFC-A8D9-276C779D2B37}" presName="compositeShape" presStyleCnt="0">
        <dgm:presLayoutVars>
          <dgm:chMax val="7"/>
          <dgm:dir/>
          <dgm:resizeHandles val="exact"/>
        </dgm:presLayoutVars>
      </dgm:prSet>
      <dgm:spPr/>
    </dgm:pt>
    <dgm:pt modelId="{51EA6AE4-138D-4267-80BA-F255A2802BBB}" type="pres">
      <dgm:prSet presAssocID="{0BD4C06D-5982-4F21-A885-79D73E7DEE2C}" presName="circ1" presStyleLbl="vennNode1" presStyleIdx="0" presStyleCnt="2"/>
      <dgm:spPr/>
    </dgm:pt>
    <dgm:pt modelId="{C6F03E11-37A2-4458-A919-DD79FDC57023}" type="pres">
      <dgm:prSet presAssocID="{0BD4C06D-5982-4F21-A885-79D73E7DEE2C}" presName="circ1Tx" presStyleLbl="revTx" presStyleIdx="0" presStyleCnt="0">
        <dgm:presLayoutVars>
          <dgm:chMax val="0"/>
          <dgm:chPref val="0"/>
          <dgm:bulletEnabled val="1"/>
        </dgm:presLayoutVars>
      </dgm:prSet>
      <dgm:spPr/>
    </dgm:pt>
    <dgm:pt modelId="{1AD8B0F6-A62A-44EC-BD7A-EA56AF5AD5BB}" type="pres">
      <dgm:prSet presAssocID="{022CB17B-0594-498C-9B49-3BCE31B74CF1}" presName="circ2" presStyleLbl="vennNode1" presStyleIdx="1" presStyleCnt="2" custScaleX="100901"/>
      <dgm:spPr/>
    </dgm:pt>
    <dgm:pt modelId="{6E50899A-DA9A-4B9E-9778-0A5F81692ECA}" type="pres">
      <dgm:prSet presAssocID="{022CB17B-0594-498C-9B49-3BCE31B74CF1}" presName="circ2Tx" presStyleLbl="revTx" presStyleIdx="0" presStyleCnt="0">
        <dgm:presLayoutVars>
          <dgm:chMax val="0"/>
          <dgm:chPref val="0"/>
          <dgm:bulletEnabled val="1"/>
        </dgm:presLayoutVars>
      </dgm:prSet>
      <dgm:spPr/>
    </dgm:pt>
  </dgm:ptLst>
  <dgm:cxnLst>
    <dgm:cxn modelId="{2ABE0B05-1E54-4EFA-8ED6-46BEA5F65947}" type="presOf" srcId="{022CB17B-0594-498C-9B49-3BCE31B74CF1}" destId="{6E50899A-DA9A-4B9E-9778-0A5F81692ECA}" srcOrd="1" destOrd="0" presId="urn:microsoft.com/office/officeart/2005/8/layout/venn1"/>
    <dgm:cxn modelId="{2E387732-1E16-4BCF-9802-F1AC3B72FD18}" type="presOf" srcId="{28938C1B-B232-4EFC-A8D9-276C779D2B37}" destId="{6E1BC906-15B0-45E3-BDDD-AAD1C4056B17}" srcOrd="0" destOrd="0" presId="urn:microsoft.com/office/officeart/2005/8/layout/venn1"/>
    <dgm:cxn modelId="{68B64A81-8DB9-4BB2-8585-BA7484D46E50}" type="presOf" srcId="{022CB17B-0594-498C-9B49-3BCE31B74CF1}" destId="{1AD8B0F6-A62A-44EC-BD7A-EA56AF5AD5BB}" srcOrd="0" destOrd="0" presId="urn:microsoft.com/office/officeart/2005/8/layout/venn1"/>
    <dgm:cxn modelId="{7A169CB8-7117-4039-8046-536741A9F84A}" type="presOf" srcId="{0BD4C06D-5982-4F21-A885-79D73E7DEE2C}" destId="{51EA6AE4-138D-4267-80BA-F255A2802BBB}" srcOrd="0" destOrd="0" presId="urn:microsoft.com/office/officeart/2005/8/layout/venn1"/>
    <dgm:cxn modelId="{7783A4BF-ACC4-4E88-99D1-831612C0B31B}" srcId="{28938C1B-B232-4EFC-A8D9-276C779D2B37}" destId="{022CB17B-0594-498C-9B49-3BCE31B74CF1}" srcOrd="1" destOrd="0" parTransId="{65550022-C069-4DA3-87DC-71108DDA753C}" sibTransId="{91F0B4B4-5C58-4815-BDD9-D1A6B52AA90F}"/>
    <dgm:cxn modelId="{E37593CB-9E4A-41A5-BFE1-631505D7E5DA}" type="presOf" srcId="{0BD4C06D-5982-4F21-A885-79D73E7DEE2C}" destId="{C6F03E11-37A2-4458-A919-DD79FDC57023}" srcOrd="1" destOrd="0" presId="urn:microsoft.com/office/officeart/2005/8/layout/venn1"/>
    <dgm:cxn modelId="{F36207F8-1475-49E5-B0EC-A6DBE88B0CF3}" srcId="{28938C1B-B232-4EFC-A8D9-276C779D2B37}" destId="{0BD4C06D-5982-4F21-A885-79D73E7DEE2C}" srcOrd="0" destOrd="0" parTransId="{48AEE19F-8B66-4D49-9DBF-06BB39C3F80D}" sibTransId="{B5ED4AC7-67B7-4A79-9213-D8224DACAC67}"/>
    <dgm:cxn modelId="{416EEC3E-5B33-42F6-904E-CD37D742903C}" type="presParOf" srcId="{6E1BC906-15B0-45E3-BDDD-AAD1C4056B17}" destId="{51EA6AE4-138D-4267-80BA-F255A2802BBB}" srcOrd="0" destOrd="0" presId="urn:microsoft.com/office/officeart/2005/8/layout/venn1"/>
    <dgm:cxn modelId="{F1105021-6F70-4D72-987B-495D14D6E7E2}" type="presParOf" srcId="{6E1BC906-15B0-45E3-BDDD-AAD1C4056B17}" destId="{C6F03E11-37A2-4458-A919-DD79FDC57023}" srcOrd="1" destOrd="0" presId="urn:microsoft.com/office/officeart/2005/8/layout/venn1"/>
    <dgm:cxn modelId="{0F430B88-74E0-4D54-9D11-BCAD2CB0CDA9}" type="presParOf" srcId="{6E1BC906-15B0-45E3-BDDD-AAD1C4056B17}" destId="{1AD8B0F6-A62A-44EC-BD7A-EA56AF5AD5BB}" srcOrd="2" destOrd="0" presId="urn:microsoft.com/office/officeart/2005/8/layout/venn1"/>
    <dgm:cxn modelId="{CAA8ADB0-FFC2-4979-8651-1DEEFCF505A5}" type="presParOf" srcId="{6E1BC906-15B0-45E3-BDDD-AAD1C4056B17}" destId="{6E50899A-DA9A-4B9E-9778-0A5F81692ECA}"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EA6AE4-138D-4267-80BA-F255A2802BBB}">
      <dsp:nvSpPr>
        <dsp:cNvPr id="0" name=""/>
        <dsp:cNvSpPr/>
      </dsp:nvSpPr>
      <dsp:spPr>
        <a:xfrm>
          <a:off x="73400" y="656276"/>
          <a:ext cx="1917067" cy="1917067"/>
        </a:xfrm>
        <a:prstGeom prst="ellipse">
          <a:avLst/>
        </a:prstGeom>
        <a:solidFill>
          <a:srgbClr val="C00000">
            <a:alpha val="50000"/>
          </a:srgbClr>
        </a:solidFill>
        <a:ln w="12700" cap="flat" cmpd="sng" algn="ctr">
          <a:no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zh-CN" altLang="en-US" sz="2600" kern="1200" dirty="0"/>
        </a:p>
      </dsp:txBody>
      <dsp:txXfrm>
        <a:off x="341099" y="882339"/>
        <a:ext cx="1105336" cy="1464940"/>
      </dsp:txXfrm>
    </dsp:sp>
    <dsp:sp modelId="{1AD8B0F6-A62A-44EC-BD7A-EA56AF5AD5BB}">
      <dsp:nvSpPr>
        <dsp:cNvPr id="0" name=""/>
        <dsp:cNvSpPr/>
      </dsp:nvSpPr>
      <dsp:spPr>
        <a:xfrm>
          <a:off x="1446434" y="656276"/>
          <a:ext cx="1934339" cy="1917067"/>
        </a:xfrm>
        <a:prstGeom prst="ellipse">
          <a:avLst/>
        </a:prstGeom>
        <a:solidFill>
          <a:srgbClr val="00B050">
            <a:alpha val="50000"/>
          </a:srgbClr>
        </a:solidFill>
        <a:ln w="12700" cap="flat" cmpd="sng" algn="ctr">
          <a:no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dirty="0"/>
        </a:p>
      </dsp:txBody>
      <dsp:txXfrm>
        <a:off x="1995368" y="882339"/>
        <a:ext cx="1115295" cy="146494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B77500B-B9EA-4160-AB0E-B41D2D0E7280}"/>
              </a:ext>
            </a:extLst>
          </p:cNvPr>
          <p:cNvSpPr>
            <a:spLocks noGrp="1"/>
          </p:cNvSpPr>
          <p:nvPr>
            <p:ph type="hdr" sz="quarter"/>
          </p:nvPr>
        </p:nvSpPr>
        <p:spPr>
          <a:xfrm>
            <a:off x="0" y="1"/>
            <a:ext cx="2945659" cy="498056"/>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30A56CA2-1BEA-4450-923E-7DF7348CA582}"/>
              </a:ext>
            </a:extLst>
          </p:cNvPr>
          <p:cNvSpPr>
            <a:spLocks noGrp="1"/>
          </p:cNvSpPr>
          <p:nvPr>
            <p:ph type="dt" sz="quarter" idx="1"/>
          </p:nvPr>
        </p:nvSpPr>
        <p:spPr>
          <a:xfrm>
            <a:off x="3850443" y="1"/>
            <a:ext cx="2945659" cy="498056"/>
          </a:xfrm>
          <a:prstGeom prst="rect">
            <a:avLst/>
          </a:prstGeom>
        </p:spPr>
        <p:txBody>
          <a:bodyPr vert="horz" lIns="91440" tIns="45720" rIns="91440" bIns="45720" rtlCol="0"/>
          <a:lstStyle>
            <a:lvl1pPr algn="r">
              <a:defRPr sz="1200"/>
            </a:lvl1pPr>
          </a:lstStyle>
          <a:p>
            <a:fld id="{2FD82FF4-25F0-43CB-9B76-9417711DBB73}" type="datetimeFigureOut">
              <a:rPr lang="zh-CN" altLang="en-US" smtClean="0"/>
              <a:t>2020/12/10</a:t>
            </a:fld>
            <a:endParaRPr lang="zh-CN" altLang="en-US"/>
          </a:p>
        </p:txBody>
      </p:sp>
      <p:sp>
        <p:nvSpPr>
          <p:cNvPr id="4" name="页脚占位符 3">
            <a:extLst>
              <a:ext uri="{FF2B5EF4-FFF2-40B4-BE49-F238E27FC236}">
                <a16:creationId xmlns:a16="http://schemas.microsoft.com/office/drawing/2014/main" id="{26E0ED02-138F-423D-9F55-E104FDAE3848}"/>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24E1CD6B-CDE5-4C6D-9D96-65AFD0889912}"/>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89CEF375-1D4C-459D-AA31-FF377E73E97F}" type="slidenum">
              <a:rPr lang="zh-CN" altLang="en-US" smtClean="0"/>
              <a:t>‹#›</a:t>
            </a:fld>
            <a:endParaRPr lang="zh-CN" altLang="en-US"/>
          </a:p>
        </p:txBody>
      </p:sp>
    </p:spTree>
    <p:extLst>
      <p:ext uri="{BB962C8B-B14F-4D97-AF65-F5344CB8AC3E}">
        <p14:creationId xmlns:p14="http://schemas.microsoft.com/office/powerpoint/2010/main" val="70057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45659" cy="49805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1"/>
            <a:ext cx="2945659" cy="498056"/>
          </a:xfrm>
          <a:prstGeom prst="rect">
            <a:avLst/>
          </a:prstGeom>
        </p:spPr>
        <p:txBody>
          <a:bodyPr vert="horz" lIns="91440" tIns="45720" rIns="91440" bIns="45720" rtlCol="0"/>
          <a:lstStyle>
            <a:lvl1pPr algn="r">
              <a:defRPr sz="1200"/>
            </a:lvl1pPr>
          </a:lstStyle>
          <a:p>
            <a:fld id="{BFBB3C4D-6D24-42CB-85A8-C684AAE7FDE2}" type="datetimeFigureOut">
              <a:rPr lang="zh-CN" altLang="en-US" smtClean="0"/>
              <a:t>2020/12/10</a:t>
            </a:fld>
            <a:endParaRPr lang="zh-CN" altLang="en-US"/>
          </a:p>
        </p:txBody>
      </p:sp>
      <p:sp>
        <p:nvSpPr>
          <p:cNvPr id="4" name="幻灯片图像占位符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194"/>
            <a:ext cx="5438140" cy="390861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3734C529-5720-4639-A278-30E0A6A3E8BD}" type="slidenum">
              <a:rPr lang="zh-CN" altLang="en-US" smtClean="0"/>
              <a:t>‹#›</a:t>
            </a:fld>
            <a:endParaRPr lang="zh-CN" altLang="en-US"/>
          </a:p>
        </p:txBody>
      </p:sp>
    </p:spTree>
    <p:extLst>
      <p:ext uri="{BB962C8B-B14F-4D97-AF65-F5344CB8AC3E}">
        <p14:creationId xmlns:p14="http://schemas.microsoft.com/office/powerpoint/2010/main" val="4037117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用一句话概括这篇论文就是：这篇论文提出了</a:t>
            </a:r>
            <a:r>
              <a:rPr lang="zh-CN" altLang="en-US" dirty="0">
                <a:latin typeface="宋体" panose="02010600030101010101" pitchFamily="2" charset="-122"/>
                <a:ea typeface="宋体" panose="02010600030101010101" pitchFamily="2" charset="-122"/>
              </a:rPr>
              <a:t>一个名为</a:t>
            </a:r>
            <a:r>
              <a:rPr lang="en-US" altLang="zh-CN" dirty="0">
                <a:latin typeface="宋体" panose="02010600030101010101" pitchFamily="2" charset="-122"/>
                <a:ea typeface="宋体" panose="02010600030101010101" pitchFamily="2" charset="-122"/>
              </a:rPr>
              <a:t>SEEK</a:t>
            </a:r>
            <a:r>
              <a:rPr lang="zh-CN" altLang="en-US" dirty="0">
                <a:latin typeface="宋体" panose="02010600030101010101" pitchFamily="2" charset="-122"/>
                <a:ea typeface="宋体" panose="02010600030101010101" pitchFamily="2" charset="-122"/>
              </a:rPr>
              <a:t>的轻量级的知识图谱嵌入模型，这个模型可以</a:t>
            </a:r>
            <a:r>
              <a:rPr lang="zh-CN" altLang="en-US" b="0" i="0" dirty="0">
                <a:solidFill>
                  <a:srgbClr val="333333"/>
                </a:solidFill>
                <a:effectLst/>
                <a:latin typeface="Arial" panose="020B0604020202020204" pitchFamily="34" charset="0"/>
              </a:rPr>
              <a:t>在不牺牲模型复杂性的情况下</a:t>
            </a:r>
            <a:r>
              <a:rPr lang="zh-CN" altLang="en-US" dirty="0">
                <a:latin typeface="宋体" panose="02010600030101010101" pitchFamily="2" charset="-122"/>
                <a:ea typeface="宋体" panose="02010600030101010101" pitchFamily="2" charset="-122"/>
              </a:rPr>
              <a:t>提高模型的嵌入表示效果。</a:t>
            </a:r>
            <a:endParaRPr lang="zh-CN" altLang="en-US" b="0" dirty="0"/>
          </a:p>
        </p:txBody>
      </p:sp>
      <p:sp>
        <p:nvSpPr>
          <p:cNvPr id="4" name="灯片编号占位符 3"/>
          <p:cNvSpPr>
            <a:spLocks noGrp="1"/>
          </p:cNvSpPr>
          <p:nvPr>
            <p:ph type="sldNum" sz="quarter" idx="5"/>
          </p:nvPr>
        </p:nvSpPr>
        <p:spPr/>
        <p:txBody>
          <a:bodyPr/>
          <a:lstStyle/>
          <a:p>
            <a:fld id="{3734C529-5720-4639-A278-30E0A6A3E8BD}" type="slidenum">
              <a:rPr lang="zh-CN" altLang="en-US" smtClean="0"/>
              <a:t>1</a:t>
            </a:fld>
            <a:endParaRPr lang="zh-CN" altLang="en-US"/>
          </a:p>
        </p:txBody>
      </p:sp>
    </p:spTree>
    <p:extLst>
      <p:ext uri="{BB962C8B-B14F-4D97-AF65-F5344CB8AC3E}">
        <p14:creationId xmlns:p14="http://schemas.microsoft.com/office/powerpoint/2010/main" val="762063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宋体" panose="02010600030101010101" pitchFamily="2" charset="-122"/>
                <a:ea typeface="宋体" panose="02010600030101010101" pitchFamily="2" charset="-122"/>
                <a:cs typeface="Times New Roman" panose="02020603050405020304" pitchFamily="18" charset="0"/>
              </a:rPr>
              <a:t>首先是在数据集</a:t>
            </a:r>
            <a:r>
              <a:rPr lang="en-US" altLang="zh-CN" dirty="0">
                <a:latin typeface="Times New Roman" panose="02020603050405020304" pitchFamily="18" charset="0"/>
                <a:cs typeface="Times New Roman" panose="02020603050405020304" pitchFamily="18" charset="0"/>
              </a:rPr>
              <a:t>FB15K</a:t>
            </a:r>
            <a:r>
              <a:rPr lang="zh-CN" altLang="en-US" dirty="0">
                <a:latin typeface="宋体" panose="02010600030101010101" pitchFamily="2" charset="-122"/>
                <a:ea typeface="宋体" panose="02010600030101010101" pitchFamily="2" charset="-122"/>
                <a:cs typeface="Times New Roman" panose="02020603050405020304" pitchFamily="18" charset="0"/>
              </a:rPr>
              <a:t>上</a:t>
            </a:r>
            <a:r>
              <a:rPr lang="zh-CN" altLang="en-US" dirty="0"/>
              <a:t>，测试段数</a:t>
            </a:r>
            <a:r>
              <a:rPr lang="en-US" altLang="zh-CN" dirty="0">
                <a:latin typeface="Times New Roman" panose="02020603050405020304" pitchFamily="18" charset="0"/>
                <a:cs typeface="Times New Roman" panose="02020603050405020304" pitchFamily="18" charset="0"/>
              </a:rPr>
              <a:t>k</a:t>
            </a:r>
            <a:r>
              <a:rPr lang="zh-CN" altLang="en-US" dirty="0">
                <a:latin typeface="宋体" panose="02010600030101010101" pitchFamily="2" charset="-122"/>
                <a:ea typeface="宋体" panose="02010600030101010101" pitchFamily="2" charset="-122"/>
                <a:cs typeface="Times New Roman" panose="02020603050405020304" pitchFamily="18" charset="0"/>
              </a:rPr>
              <a:t>的不同取值对时间、</a:t>
            </a:r>
            <a:r>
              <a:rPr lang="en-US" altLang="zh-CN" dirty="0">
                <a:latin typeface="Times New Roman" panose="02020603050405020304" pitchFamily="18" charset="0"/>
                <a:cs typeface="Times New Roman" panose="02020603050405020304" pitchFamily="18" charset="0"/>
              </a:rPr>
              <a:t>MRR</a:t>
            </a:r>
            <a:r>
              <a:rPr lang="zh-CN" altLang="en-US" dirty="0">
                <a:latin typeface="宋体" panose="02010600030101010101" pitchFamily="2" charset="-122"/>
                <a:ea typeface="宋体" panose="02010600030101010101" pitchFamily="2" charset="-122"/>
                <a:cs typeface="Times New Roman" panose="02020603050405020304" pitchFamily="18" charset="0"/>
              </a:rPr>
              <a:t>的影响。</a:t>
            </a:r>
            <a:r>
              <a:rPr lang="zh-CN" altLang="en-US" dirty="0">
                <a:latin typeface="宋体" panose="02010600030101010101" pitchFamily="2" charset="-122"/>
                <a:ea typeface="宋体" panose="02010600030101010101" pitchFamily="2" charset="-122"/>
              </a:rPr>
              <a:t>由上图可知，</a:t>
            </a:r>
            <a:r>
              <a:rPr lang="zh-CN" altLang="en-US" dirty="0">
                <a:latin typeface="Times New Roman" panose="02020603050405020304" pitchFamily="18" charset="0"/>
                <a:ea typeface="宋体" panose="02010600030101010101" pitchFamily="2" charset="-122"/>
                <a:cs typeface="Times New Roman" panose="02020603050405020304" pitchFamily="18" charset="0"/>
              </a:rPr>
              <a:t>随着</a:t>
            </a:r>
            <a:r>
              <a:rPr lang="en-US" altLang="zh-CN"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dirty="0">
                <a:latin typeface="Times New Roman" panose="02020603050405020304" pitchFamily="18" charset="0"/>
                <a:ea typeface="宋体" panose="02010600030101010101" pitchFamily="2" charset="-122"/>
                <a:cs typeface="Times New Roman" panose="02020603050405020304" pitchFamily="18" charset="0"/>
              </a:rPr>
              <a:t>值的增加，特征的交互更加充分，模型的性能逐步上升，在</a:t>
            </a:r>
            <a:r>
              <a:rPr lang="en-US" altLang="zh-CN" dirty="0">
                <a:latin typeface="Times New Roman" panose="02020603050405020304" pitchFamily="18" charset="0"/>
                <a:ea typeface="宋体" panose="02010600030101010101" pitchFamily="2" charset="-122"/>
                <a:cs typeface="Times New Roman" panose="02020603050405020304" pitchFamily="18" charset="0"/>
              </a:rPr>
              <a:t>k=8</a:t>
            </a:r>
            <a:r>
              <a:rPr lang="zh-CN" altLang="en-US" dirty="0">
                <a:latin typeface="Times New Roman" panose="02020603050405020304" pitchFamily="18" charset="0"/>
                <a:ea typeface="宋体" panose="02010600030101010101" pitchFamily="2" charset="-122"/>
                <a:cs typeface="Times New Roman" panose="02020603050405020304" pitchFamily="18" charset="0"/>
              </a:rPr>
              <a:t>时取得最好性能，继续增加</a:t>
            </a:r>
            <a:r>
              <a:rPr lang="en-US" altLang="zh-CN"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则会使性能下降</a:t>
            </a:r>
            <a:r>
              <a:rPr lang="zh-CN" altLang="en-US" dirty="0">
                <a:latin typeface="宋体" panose="02010600030101010101" pitchFamily="2" charset="-122"/>
                <a:ea typeface="宋体" panose="02010600030101010101" pitchFamily="2" charset="-122"/>
              </a:rPr>
              <a:t>。可能是因为切的太过细碎，使语义信息变得不完整。而运行时间是线性变化的，符合之前的推论，即线性复杂度为</a:t>
            </a:r>
            <a:r>
              <a:rPr lang="en-US" altLang="zh-CN" dirty="0">
                <a:latin typeface="Times New Roman" panose="02020603050405020304" pitchFamily="18" charset="0"/>
                <a:cs typeface="Times New Roman" panose="02020603050405020304" pitchFamily="18" charset="0"/>
              </a:rPr>
              <a:t>O(</a:t>
            </a:r>
            <a:r>
              <a:rPr lang="en-US" altLang="zh-CN" dirty="0" err="1">
                <a:latin typeface="Times New Roman" panose="02020603050405020304" pitchFamily="18" charset="0"/>
                <a:cs typeface="Times New Roman" panose="02020603050405020304" pitchFamily="18" charset="0"/>
              </a:rPr>
              <a:t>kd</a:t>
            </a:r>
            <a:r>
              <a:rPr lang="en-US" altLang="zh-CN" dirty="0">
                <a:latin typeface="Times New Roman" panose="02020603050405020304" pitchFamily="18" charset="0"/>
                <a:cs typeface="Times New Roman" panose="02020603050405020304" pitchFamily="18" charset="0"/>
              </a:rPr>
              <a:t>) </a:t>
            </a:r>
            <a:r>
              <a:rPr lang="zh-CN" alt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dirty="0"/>
          </a:p>
        </p:txBody>
      </p:sp>
      <p:sp>
        <p:nvSpPr>
          <p:cNvPr id="4" name="灯片编号占位符 3"/>
          <p:cNvSpPr>
            <a:spLocks noGrp="1"/>
          </p:cNvSpPr>
          <p:nvPr>
            <p:ph type="sldNum" sz="quarter" idx="5"/>
          </p:nvPr>
        </p:nvSpPr>
        <p:spPr/>
        <p:txBody>
          <a:bodyPr/>
          <a:lstStyle/>
          <a:p>
            <a:fld id="{3734C529-5720-4639-A278-30E0A6A3E8BD}" type="slidenum">
              <a:rPr lang="zh-CN" altLang="en-US" smtClean="0"/>
              <a:t>10</a:t>
            </a:fld>
            <a:endParaRPr lang="zh-CN" altLang="en-US"/>
          </a:p>
        </p:txBody>
      </p:sp>
    </p:spTree>
    <p:extLst>
      <p:ext uri="{BB962C8B-B14F-4D97-AF65-F5344CB8AC3E}">
        <p14:creationId xmlns:p14="http://schemas.microsoft.com/office/powerpoint/2010/main" val="3756608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a:t>作者通过某一些个例，来证明模型</a:t>
            </a:r>
            <a:r>
              <a:rPr lang="en-US" altLang="zh-CN" dirty="0"/>
              <a:t>SEEK</a:t>
            </a:r>
            <a:r>
              <a:rPr lang="zh-CN" altLang="en-US" dirty="0"/>
              <a:t>的表达能力。</a:t>
            </a:r>
            <a:r>
              <a:rPr lang="zh-CN" altLang="en-US" b="0" i="0" dirty="0">
                <a:solidFill>
                  <a:srgbClr val="121212"/>
                </a:solidFill>
                <a:effectLst/>
                <a:latin typeface="-apple-system"/>
              </a:rPr>
              <a:t>上述三元组中，左边为对称关系，右边为非对称关系。前者的相反关系在测试集为正，</a:t>
            </a:r>
            <a:r>
              <a:rPr lang="en-US" altLang="zh-CN" b="0" i="0" dirty="0">
                <a:solidFill>
                  <a:srgbClr val="121212"/>
                </a:solidFill>
                <a:effectLst/>
                <a:latin typeface="-apple-system"/>
              </a:rPr>
              <a:t>P1</a:t>
            </a:r>
            <a:r>
              <a:rPr lang="zh-CN" altLang="en-US" b="0" i="0" dirty="0">
                <a:solidFill>
                  <a:srgbClr val="121212"/>
                </a:solidFill>
                <a:effectLst/>
                <a:latin typeface="-apple-system"/>
              </a:rPr>
              <a:t>、</a:t>
            </a:r>
            <a:r>
              <a:rPr lang="en-US" altLang="zh-CN" b="0" i="0" dirty="0">
                <a:solidFill>
                  <a:srgbClr val="121212"/>
                </a:solidFill>
                <a:effectLst/>
                <a:latin typeface="-apple-system"/>
              </a:rPr>
              <a:t>P2</a:t>
            </a:r>
            <a:r>
              <a:rPr lang="zh-CN" altLang="en-US" b="0" i="0" dirty="0">
                <a:solidFill>
                  <a:srgbClr val="121212"/>
                </a:solidFill>
                <a:effectLst/>
                <a:latin typeface="-apple-system"/>
              </a:rPr>
              <a:t>、</a:t>
            </a:r>
            <a:r>
              <a:rPr lang="en-US" altLang="zh-CN" b="0" i="0" dirty="0">
                <a:solidFill>
                  <a:srgbClr val="121212"/>
                </a:solidFill>
                <a:effectLst/>
                <a:latin typeface="-apple-system"/>
              </a:rPr>
              <a:t>P4</a:t>
            </a:r>
            <a:r>
              <a:rPr lang="zh-CN" altLang="en-US" b="0" i="0" dirty="0">
                <a:solidFill>
                  <a:srgbClr val="121212"/>
                </a:solidFill>
                <a:effectLst/>
                <a:latin typeface="-apple-system"/>
              </a:rPr>
              <a:t>的值依然较高；而后者的相反关系在测试集为负，却只有概率</a:t>
            </a:r>
            <a:r>
              <a:rPr lang="en-US" altLang="zh-CN" b="0" i="0" dirty="0">
                <a:solidFill>
                  <a:srgbClr val="121212"/>
                </a:solidFill>
                <a:effectLst/>
                <a:latin typeface="-apple-system"/>
              </a:rPr>
              <a:t>P4</a:t>
            </a:r>
            <a:r>
              <a:rPr lang="zh-CN" altLang="en-US" b="0" i="0" dirty="0">
                <a:solidFill>
                  <a:srgbClr val="121212"/>
                </a:solidFill>
                <a:effectLst/>
                <a:latin typeface="-apple-system"/>
              </a:rPr>
              <a:t>较低。原因是，</a:t>
            </a:r>
            <a:r>
              <a:rPr lang="en-US" altLang="zh-CN" b="0" i="0" dirty="0">
                <a:solidFill>
                  <a:srgbClr val="121212"/>
                </a:solidFill>
                <a:effectLst/>
                <a:latin typeface="-apple-system"/>
              </a:rPr>
              <a:t>f1</a:t>
            </a:r>
            <a:r>
              <a:rPr lang="zh-CN" altLang="en-US" b="0" i="0" dirty="0">
                <a:solidFill>
                  <a:srgbClr val="121212"/>
                </a:solidFill>
                <a:effectLst/>
                <a:latin typeface="-apple-system"/>
              </a:rPr>
              <a:t>、</a:t>
            </a:r>
            <a:r>
              <a:rPr lang="en-US" altLang="zh-CN" b="0" i="0" dirty="0">
                <a:solidFill>
                  <a:srgbClr val="121212"/>
                </a:solidFill>
                <a:effectLst/>
                <a:latin typeface="-apple-system"/>
              </a:rPr>
              <a:t>f2</a:t>
            </a:r>
            <a:r>
              <a:rPr lang="zh-CN" altLang="en-US" b="0" i="0" dirty="0">
                <a:solidFill>
                  <a:srgbClr val="121212"/>
                </a:solidFill>
                <a:effectLst/>
                <a:latin typeface="-apple-system"/>
              </a:rPr>
              <a:t>不考虑非对称关系，而</a:t>
            </a:r>
            <a:r>
              <a:rPr lang="en-US" altLang="zh-CN" b="0" i="0" dirty="0">
                <a:solidFill>
                  <a:srgbClr val="121212"/>
                </a:solidFill>
                <a:effectLst/>
                <a:latin typeface="-apple-system"/>
              </a:rPr>
              <a:t>f4</a:t>
            </a:r>
            <a:r>
              <a:rPr lang="zh-CN" altLang="en-US" b="0" i="0" dirty="0">
                <a:solidFill>
                  <a:srgbClr val="121212"/>
                </a:solidFill>
                <a:effectLst/>
                <a:latin typeface="-apple-system"/>
              </a:rPr>
              <a:t>考虑，故得到一个很低的概率值</a:t>
            </a:r>
            <a:r>
              <a:rPr lang="en-US" altLang="zh-CN" b="0" i="0" dirty="0">
                <a:solidFill>
                  <a:srgbClr val="121212"/>
                </a:solidFill>
                <a:effectLst/>
                <a:latin typeface="-apple-system"/>
              </a:rPr>
              <a:t>P4</a:t>
            </a:r>
            <a:r>
              <a:rPr lang="zh-CN" altLang="en-US" b="0" i="0" dirty="0">
                <a:solidFill>
                  <a:srgbClr val="121212"/>
                </a:solidFill>
                <a:effectLst/>
                <a:latin typeface="-apple-system"/>
              </a:rPr>
              <a:t>，表示反转后的关系与原始关系有较大不同。和预设的模型表达力一致。</a:t>
            </a:r>
            <a:endParaRPr lang="en-US" altLang="zh-CN" dirty="0"/>
          </a:p>
        </p:txBody>
      </p:sp>
      <p:sp>
        <p:nvSpPr>
          <p:cNvPr id="4" name="灯片编号占位符 3"/>
          <p:cNvSpPr>
            <a:spLocks noGrp="1"/>
          </p:cNvSpPr>
          <p:nvPr>
            <p:ph type="sldNum" sz="quarter" idx="5"/>
          </p:nvPr>
        </p:nvSpPr>
        <p:spPr/>
        <p:txBody>
          <a:bodyPr/>
          <a:lstStyle/>
          <a:p>
            <a:fld id="{3734C529-5720-4639-A278-30E0A6A3E8BD}" type="slidenum">
              <a:rPr lang="zh-CN" altLang="en-US" smtClean="0"/>
              <a:t>11</a:t>
            </a:fld>
            <a:endParaRPr lang="zh-CN" altLang="en-US"/>
          </a:p>
        </p:txBody>
      </p:sp>
    </p:spTree>
    <p:extLst>
      <p:ext uri="{BB962C8B-B14F-4D97-AF65-F5344CB8AC3E}">
        <p14:creationId xmlns:p14="http://schemas.microsoft.com/office/powerpoint/2010/main" val="3358973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a:t>最后做一个总结。念。。。</a:t>
            </a:r>
            <a:endParaRPr lang="en-US" altLang="zh-CN" dirty="0"/>
          </a:p>
        </p:txBody>
      </p:sp>
      <p:sp>
        <p:nvSpPr>
          <p:cNvPr id="4" name="灯片编号占位符 3"/>
          <p:cNvSpPr>
            <a:spLocks noGrp="1"/>
          </p:cNvSpPr>
          <p:nvPr>
            <p:ph type="sldNum" sz="quarter" idx="5"/>
          </p:nvPr>
        </p:nvSpPr>
        <p:spPr/>
        <p:txBody>
          <a:bodyPr/>
          <a:lstStyle/>
          <a:p>
            <a:fld id="{3734C529-5720-4639-A278-30E0A6A3E8BD}" type="slidenum">
              <a:rPr lang="zh-CN" altLang="en-US" smtClean="0"/>
              <a:t>12</a:t>
            </a:fld>
            <a:endParaRPr lang="zh-CN" altLang="en-US"/>
          </a:p>
        </p:txBody>
      </p:sp>
    </p:spTree>
    <p:extLst>
      <p:ext uri="{BB962C8B-B14F-4D97-AF65-F5344CB8AC3E}">
        <p14:creationId xmlns:p14="http://schemas.microsoft.com/office/powerpoint/2010/main" val="1159684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a:t>我觉得这篇论文内容非常简单，它仅仅是在</a:t>
            </a:r>
            <a:r>
              <a:rPr lang="en-US" altLang="zh-CN" dirty="0" err="1"/>
              <a:t>distmult</a:t>
            </a:r>
            <a:r>
              <a:rPr lang="zh-CN" altLang="en-US" dirty="0"/>
              <a:t>模型的基础上进行了简单的改动，之所以能中可能是因为作者并没有花费大量的精力去设计一个复杂的模型来解决问题，而是在已有模型的基础上进行一些简单的改动来得到不错的效果，经典的东西往往都是比较简单的。这也是我们在解决问题时应该思考的地方。</a:t>
            </a:r>
            <a:endParaRPr lang="en-US" altLang="zh-CN" dirty="0"/>
          </a:p>
        </p:txBody>
      </p:sp>
      <p:sp>
        <p:nvSpPr>
          <p:cNvPr id="4" name="灯片编号占位符 3"/>
          <p:cNvSpPr>
            <a:spLocks noGrp="1"/>
          </p:cNvSpPr>
          <p:nvPr>
            <p:ph type="sldNum" sz="quarter" idx="5"/>
          </p:nvPr>
        </p:nvSpPr>
        <p:spPr/>
        <p:txBody>
          <a:bodyPr/>
          <a:lstStyle/>
          <a:p>
            <a:fld id="{3734C529-5720-4639-A278-30E0A6A3E8BD}" type="slidenum">
              <a:rPr lang="zh-CN" altLang="en-US" smtClean="0"/>
              <a:t>13</a:t>
            </a:fld>
            <a:endParaRPr lang="zh-CN" altLang="en-US"/>
          </a:p>
        </p:txBody>
      </p:sp>
    </p:spTree>
    <p:extLst>
      <p:ext uri="{BB962C8B-B14F-4D97-AF65-F5344CB8AC3E}">
        <p14:creationId xmlns:p14="http://schemas.microsoft.com/office/powerpoint/2010/main" val="497596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a:t>我们知道，知识图谱将大量的实体和关系表示为三元组</a:t>
            </a:r>
            <a:r>
              <a:rPr lang="en-US" altLang="zh-CN" dirty="0"/>
              <a:t>(h, r, t)</a:t>
            </a:r>
            <a:r>
              <a:rPr lang="zh-CN" altLang="en-US" dirty="0"/>
              <a:t>，即</a:t>
            </a:r>
            <a:r>
              <a:rPr lang="en-US" altLang="zh-CN" dirty="0"/>
              <a:t>(</a:t>
            </a:r>
            <a:r>
              <a:rPr lang="zh-CN" altLang="en-US" dirty="0"/>
              <a:t>头实体 </a:t>
            </a:r>
            <a:r>
              <a:rPr lang="en-US" altLang="zh-CN" dirty="0"/>
              <a:t>, </a:t>
            </a:r>
            <a:r>
              <a:rPr lang="zh-CN" altLang="en-US" dirty="0"/>
              <a:t>关系</a:t>
            </a:r>
            <a:r>
              <a:rPr lang="en-US" altLang="zh-CN" dirty="0"/>
              <a:t>, </a:t>
            </a:r>
            <a:r>
              <a:rPr lang="zh-CN" altLang="en-US" dirty="0"/>
              <a:t>尾实体</a:t>
            </a:r>
            <a:r>
              <a:rPr lang="en-US" altLang="zh-CN" dirty="0"/>
              <a:t>)</a:t>
            </a:r>
            <a:r>
              <a:rPr lang="zh-CN" altLang="en-US" dirty="0"/>
              <a:t>。图谱嵌入的目标是把相关三元组映射到低维空间，同时保留潜在的语义信息。但是，现有的知识图谱嵌入模型存在的一个问题</a:t>
            </a:r>
            <a:r>
              <a:rPr lang="en-US" altLang="zh-CN" dirty="0"/>
              <a:t>,</a:t>
            </a:r>
            <a:r>
              <a:rPr lang="zh-CN" altLang="en-US" dirty="0"/>
              <a:t>就是不能很好的平衡模型的复杂性和表达能力。简单说就是不能用较少的参数来保证模型具有获取重要语义信息的能力。</a:t>
            </a:r>
            <a:endParaRPr lang="en-US" altLang="zh-CN" dirty="0"/>
          </a:p>
          <a:p>
            <a:pPr marL="0" indent="0">
              <a:buNone/>
            </a:pPr>
            <a:r>
              <a:rPr lang="zh-CN" altLang="en-US" dirty="0"/>
              <a:t>现有的模型根据复杂程度可以大致分为两类，一种是具有十分简单的结构，但是表达能力十分有限的模型</a:t>
            </a:r>
            <a:r>
              <a:rPr lang="zh-CN" altLang="en-US" i="0" dirty="0">
                <a:effectLst/>
                <a:latin typeface="宋体" panose="02010600030101010101" pitchFamily="2" charset="-122"/>
                <a:ea typeface="宋体" panose="02010600030101010101" pitchFamily="2" charset="-122"/>
              </a:rPr>
              <a:t>如：</a:t>
            </a:r>
            <a:r>
              <a:rPr lang="en-US" altLang="zh-CN" i="0" dirty="0" err="1">
                <a:effectLst/>
                <a:latin typeface="Times New Roman" panose="02020603050405020304" pitchFamily="18" charset="0"/>
                <a:ea typeface="宋体" panose="02010600030101010101" pitchFamily="2" charset="-122"/>
                <a:cs typeface="Times New Roman" panose="02020603050405020304" pitchFamily="18" charset="0"/>
              </a:rPr>
              <a:t>TransE</a:t>
            </a:r>
            <a:r>
              <a:rPr lang="zh-CN" altLang="en-US" i="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i="0" dirty="0" err="1">
                <a:effectLst/>
                <a:latin typeface="Times New Roman" panose="02020603050405020304" pitchFamily="18" charset="0"/>
                <a:ea typeface="宋体" panose="02010600030101010101" pitchFamily="2" charset="-122"/>
                <a:cs typeface="Times New Roman" panose="02020603050405020304" pitchFamily="18" charset="0"/>
              </a:rPr>
              <a:t>DistMult</a:t>
            </a:r>
            <a:r>
              <a:rPr lang="zh-CN" altLang="en-US" i="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t>另一种是结构比较复杂的模型，就像</a:t>
            </a:r>
            <a:r>
              <a:rPr lang="en-US" altLang="zh-CN" i="0" dirty="0" err="1">
                <a:effectLst/>
                <a:latin typeface="Times New Roman" panose="02020603050405020304" pitchFamily="18" charset="0"/>
                <a:ea typeface="宋体" panose="02010600030101010101" pitchFamily="2" charset="-122"/>
                <a:cs typeface="Times New Roman" panose="02020603050405020304" pitchFamily="18" charset="0"/>
              </a:rPr>
              <a:t>TransH</a:t>
            </a:r>
            <a:r>
              <a:rPr lang="zh-CN" altLang="en-US" i="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i="0" dirty="0" err="1">
                <a:effectLst/>
                <a:latin typeface="Times New Roman" panose="02020603050405020304" pitchFamily="18" charset="0"/>
                <a:ea typeface="宋体" panose="02010600030101010101" pitchFamily="2" charset="-122"/>
                <a:cs typeface="Times New Roman" panose="02020603050405020304" pitchFamily="18" charset="0"/>
              </a:rPr>
              <a:t>TransR</a:t>
            </a:r>
            <a:r>
              <a:rPr lang="zh-CN" altLang="en-US" i="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i="0" dirty="0">
                <a:effectLst/>
                <a:latin typeface="Times New Roman" panose="02020603050405020304" pitchFamily="18" charset="0"/>
                <a:ea typeface="宋体" panose="02010600030101010101" pitchFamily="2" charset="-122"/>
                <a:cs typeface="Times New Roman" panose="02020603050405020304" pitchFamily="18" charset="0"/>
              </a:rPr>
              <a:t>Single </a:t>
            </a:r>
            <a:r>
              <a:rPr lang="en-US" altLang="zh-CN" i="0" dirty="0" err="1">
                <a:effectLst/>
                <a:latin typeface="Times New Roman" panose="02020603050405020304" pitchFamily="18" charset="0"/>
                <a:ea typeface="宋体" panose="02010600030101010101" pitchFamily="2" charset="-122"/>
                <a:cs typeface="Times New Roman" panose="02020603050405020304" pitchFamily="18" charset="0"/>
              </a:rPr>
              <a:t>DistMult</a:t>
            </a:r>
            <a:r>
              <a:rPr lang="zh-CN" altLang="en-US" i="0" dirty="0">
                <a:effectLst/>
                <a:latin typeface="Times New Roman" panose="02020603050405020304" pitchFamily="18" charset="0"/>
                <a:ea typeface="宋体" panose="02010600030101010101" pitchFamily="2" charset="-122"/>
                <a:cs typeface="Times New Roman" panose="02020603050405020304" pitchFamily="18" charset="0"/>
              </a:rPr>
              <a:t>等等，这些模型虽然具有较强的表达能力，</a:t>
            </a:r>
            <a:r>
              <a:rPr lang="zh-CN" altLang="en-US" dirty="0"/>
              <a:t>但是参数非常多，需要非常大的算力支持。</a:t>
            </a:r>
            <a:r>
              <a:rPr lang="en-US" altLang="zh-CN" dirty="0"/>
              <a:t> </a:t>
            </a:r>
            <a:r>
              <a:rPr lang="zh-CN" altLang="en-US" dirty="0"/>
              <a:t>那么，有没有模型能兼顾这二者呢，作者带着这个问题提出了本文的</a:t>
            </a:r>
            <a:r>
              <a:rPr lang="en-US" altLang="zh-CN" dirty="0"/>
              <a:t>SEEK</a:t>
            </a:r>
            <a:r>
              <a:rPr lang="zh-CN" altLang="en-US" dirty="0"/>
              <a:t>模型。</a:t>
            </a:r>
            <a:endParaRPr lang="en-US" altLang="zh-CN" dirty="0"/>
          </a:p>
        </p:txBody>
      </p:sp>
      <p:sp>
        <p:nvSpPr>
          <p:cNvPr id="4" name="灯片编号占位符 3"/>
          <p:cNvSpPr>
            <a:spLocks noGrp="1"/>
          </p:cNvSpPr>
          <p:nvPr>
            <p:ph type="sldNum" sz="quarter" idx="5"/>
          </p:nvPr>
        </p:nvSpPr>
        <p:spPr/>
        <p:txBody>
          <a:bodyPr/>
          <a:lstStyle/>
          <a:p>
            <a:fld id="{3734C529-5720-4639-A278-30E0A6A3E8BD}" type="slidenum">
              <a:rPr lang="zh-CN" altLang="en-US" smtClean="0"/>
              <a:t>2</a:t>
            </a:fld>
            <a:endParaRPr lang="zh-CN" altLang="en-US"/>
          </a:p>
        </p:txBody>
      </p:sp>
    </p:spTree>
    <p:extLst>
      <p:ext uri="{BB962C8B-B14F-4D97-AF65-F5344CB8AC3E}">
        <p14:creationId xmlns:p14="http://schemas.microsoft.com/office/powerpoint/2010/main" val="4254061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i="0" dirty="0">
                <a:effectLst/>
                <a:latin typeface="宋体" panose="02010600030101010101" pitchFamily="2" charset="-122"/>
                <a:ea typeface="宋体" panose="02010600030101010101" pitchFamily="2" charset="-122"/>
              </a:rPr>
              <a:t>SEEK</a:t>
            </a:r>
            <a:r>
              <a:rPr lang="zh-CN" altLang="en-US" i="0" dirty="0">
                <a:effectLst/>
                <a:latin typeface="宋体" panose="02010600030101010101" pitchFamily="2" charset="-122"/>
                <a:ea typeface="宋体" panose="02010600030101010101" pitchFamily="2" charset="-122"/>
              </a:rPr>
              <a:t>模型有以下几个特性，第一个是特征充分交互，该模型把嵌入空间分为多段，让各段之间相互计算，促进更</a:t>
            </a:r>
            <a:r>
              <a:rPr kumimoji="0" lang="zh-CN" altLang="en-US" b="0" i="0" u="none" strike="noStrike" cap="none" normalizeH="0" baseline="0" dirty="0">
                <a:ln>
                  <a:noFill/>
                </a:ln>
                <a:solidFill>
                  <a:srgbClr val="121212"/>
                </a:solidFill>
                <a:effectLst/>
                <a:latin typeface="宋体" panose="02010600030101010101" pitchFamily="2" charset="-122"/>
                <a:ea typeface="宋体" panose="02010600030101010101" pitchFamily="2" charset="-122"/>
              </a:rPr>
              <a:t>细粒度的特征交互，以此来提高模型的表达能力</a:t>
            </a:r>
            <a:r>
              <a:rPr lang="zh-CN" altLang="en-US" i="0" dirty="0">
                <a:effectLst/>
                <a:latin typeface="宋体" panose="02010600030101010101" pitchFamily="2" charset="-122"/>
                <a:ea typeface="宋体" panose="02010600030101010101" pitchFamily="2" charset="-122"/>
              </a:rPr>
              <a:t>。</a:t>
            </a:r>
            <a:endParaRPr lang="en-US" altLang="zh-CN" i="0" dirty="0">
              <a:effectLst/>
              <a:latin typeface="宋体" panose="02010600030101010101" pitchFamily="2" charset="-122"/>
              <a:ea typeface="宋体" panose="02010600030101010101" pitchFamily="2" charset="-122"/>
            </a:endParaRPr>
          </a:p>
          <a:p>
            <a:pPr marL="0" indent="0">
              <a:buNone/>
            </a:pPr>
            <a:r>
              <a:rPr lang="zh-CN" altLang="en-US" i="0" dirty="0">
                <a:effectLst/>
                <a:latin typeface="宋体" panose="02010600030101010101" pitchFamily="2" charset="-122"/>
                <a:ea typeface="宋体" panose="02010600030101010101" pitchFamily="2" charset="-122"/>
              </a:rPr>
              <a:t>其次是保留关系特性，这里的关系特性是指三元组中的对称和非对称关系，在知识图谱中，对称和非对称关系是十分重要的，但是有些模型并不能同时保留这两种关系。</a:t>
            </a:r>
            <a:endParaRPr lang="en-US" altLang="zh-CN" i="0" dirty="0">
              <a:effectLst/>
              <a:latin typeface="宋体" panose="02010600030101010101" pitchFamily="2" charset="-122"/>
              <a:ea typeface="宋体" panose="02010600030101010101" pitchFamily="2" charset="-122"/>
            </a:endParaRPr>
          </a:p>
          <a:p>
            <a:pPr marL="0" indent="0">
              <a:buNone/>
            </a:pPr>
            <a:r>
              <a:rPr lang="zh-CN" altLang="en-US" i="0" dirty="0">
                <a:effectLst/>
                <a:latin typeface="宋体" panose="02010600030101010101" pitchFamily="2" charset="-122"/>
                <a:ea typeface="宋体" panose="02010600030101010101" pitchFamily="2" charset="-122"/>
              </a:rPr>
              <a:t>另外，作者受</a:t>
            </a:r>
            <a:r>
              <a:rPr lang="en-US" altLang="zh-CN" i="0" dirty="0" err="1">
                <a:effectLst/>
                <a:latin typeface="Times New Roman" panose="02020603050405020304" pitchFamily="18" charset="0"/>
                <a:ea typeface="宋体" panose="02010600030101010101" pitchFamily="2" charset="-122"/>
                <a:cs typeface="Times New Roman" panose="02020603050405020304" pitchFamily="18" charset="0"/>
              </a:rPr>
              <a:t>DistMult</a:t>
            </a:r>
            <a:r>
              <a:rPr lang="zh-CN" altLang="en-US" i="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i="0" dirty="0" err="1">
                <a:effectLst/>
                <a:latin typeface="Times New Roman" panose="02020603050405020304" pitchFamily="18" charset="0"/>
                <a:ea typeface="宋体" panose="02010600030101010101" pitchFamily="2" charset="-122"/>
                <a:cs typeface="Times New Roman" panose="02020603050405020304" pitchFamily="18" charset="0"/>
              </a:rPr>
              <a:t>HoIE</a:t>
            </a:r>
            <a:r>
              <a:rPr lang="zh-CN" altLang="en-US" i="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i="0" dirty="0" err="1">
                <a:effectLst/>
                <a:latin typeface="Times New Roman" panose="02020603050405020304" pitchFamily="18" charset="0"/>
                <a:ea typeface="宋体" panose="02010600030101010101" pitchFamily="2" charset="-122"/>
                <a:cs typeface="Times New Roman" panose="02020603050405020304" pitchFamily="18" charset="0"/>
              </a:rPr>
              <a:t>ComplEx</a:t>
            </a:r>
            <a:r>
              <a:rPr lang="zh-CN" altLang="en-US" i="0" dirty="0">
                <a:effectLst/>
                <a:latin typeface="Times New Roman" panose="02020603050405020304" pitchFamily="18" charset="0"/>
                <a:ea typeface="宋体" panose="02010600030101010101" pitchFamily="2" charset="-122"/>
                <a:cs typeface="Times New Roman" panose="02020603050405020304" pitchFamily="18" charset="0"/>
              </a:rPr>
              <a:t>的打分函数的启发，在不增加额外参数的情况下，设计了一种兼顾上面两种特性的高效的打分函数。</a:t>
            </a:r>
            <a:endParaRPr lang="en-US" altLang="zh-CN" i="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altLang="en-US" i="0" dirty="0">
                <a:effectLst/>
                <a:latin typeface="宋体" panose="02010600030101010101" pitchFamily="2" charset="-122"/>
                <a:ea typeface="宋体" panose="02010600030101010101" pitchFamily="2" charset="-122"/>
              </a:rPr>
              <a:t>接下来我们看一下作者是如何设计</a:t>
            </a:r>
            <a:r>
              <a:rPr lang="en-US" altLang="zh-CN" i="0" dirty="0">
                <a:effectLst/>
                <a:latin typeface="宋体" panose="02010600030101010101" pitchFamily="2" charset="-122"/>
                <a:ea typeface="宋体" panose="02010600030101010101" pitchFamily="2" charset="-122"/>
              </a:rPr>
              <a:t>SEEK</a:t>
            </a:r>
            <a:r>
              <a:rPr lang="zh-CN" altLang="en-US" i="0" dirty="0">
                <a:effectLst/>
                <a:latin typeface="宋体" panose="02010600030101010101" pitchFamily="2" charset="-122"/>
                <a:ea typeface="宋体" panose="02010600030101010101" pitchFamily="2" charset="-122"/>
              </a:rPr>
              <a:t>模型的。</a:t>
            </a:r>
            <a:endParaRPr lang="en-US" altLang="zh-CN" dirty="0"/>
          </a:p>
        </p:txBody>
      </p:sp>
      <p:sp>
        <p:nvSpPr>
          <p:cNvPr id="4" name="灯片编号占位符 3"/>
          <p:cNvSpPr>
            <a:spLocks noGrp="1"/>
          </p:cNvSpPr>
          <p:nvPr>
            <p:ph type="sldNum" sz="quarter" idx="5"/>
          </p:nvPr>
        </p:nvSpPr>
        <p:spPr/>
        <p:txBody>
          <a:bodyPr/>
          <a:lstStyle/>
          <a:p>
            <a:fld id="{3734C529-5720-4639-A278-30E0A6A3E8BD}" type="slidenum">
              <a:rPr lang="zh-CN" altLang="en-US" smtClean="0"/>
              <a:t>3</a:t>
            </a:fld>
            <a:endParaRPr lang="zh-CN" altLang="en-US"/>
          </a:p>
        </p:txBody>
      </p:sp>
    </p:spTree>
    <p:extLst>
      <p:ext uri="{BB962C8B-B14F-4D97-AF65-F5344CB8AC3E}">
        <p14:creationId xmlns:p14="http://schemas.microsoft.com/office/powerpoint/2010/main" val="1429981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a:t>作者以</a:t>
            </a:r>
            <a:r>
              <a:rPr lang="en-US" altLang="zh-CN" dirty="0" err="1"/>
              <a:t>distmult</a:t>
            </a:r>
            <a:r>
              <a:rPr lang="zh-CN" altLang="en-US" dirty="0"/>
              <a:t>的打分函数作为出发点，从</a:t>
            </a:r>
            <a:r>
              <a:rPr lang="en-US" altLang="zh-CN" dirty="0"/>
              <a:t>f1-f4</a:t>
            </a:r>
            <a:r>
              <a:rPr lang="zh-CN" altLang="en-US" dirty="0"/>
              <a:t>提出了四个打分函数，逐步完善</a:t>
            </a:r>
            <a:r>
              <a:rPr lang="en-US" altLang="zh-CN" dirty="0"/>
              <a:t>SEEK</a:t>
            </a:r>
            <a:r>
              <a:rPr lang="zh-CN" altLang="en-US" dirty="0"/>
              <a:t>模型。</a:t>
            </a:r>
            <a:r>
              <a:rPr lang="en-US" altLang="zh-CN" dirty="0"/>
              <a:t>F1</a:t>
            </a:r>
            <a:r>
              <a:rPr lang="zh-CN" altLang="en-US" dirty="0"/>
              <a:t>虽然结构比较简单，但是欠缺良好的表达能力。为了使模型具有更好的表达能力，</a:t>
            </a:r>
            <a:r>
              <a:rPr lang="en-US" altLang="zh-CN" dirty="0"/>
              <a:t>f2</a:t>
            </a:r>
            <a:r>
              <a:rPr lang="zh-CN" altLang="en-US" dirty="0"/>
              <a:t>将嵌入分为多段进行相互计算，与仅在相同位置相互交互的</a:t>
            </a:r>
            <a:r>
              <a:rPr lang="en-US" altLang="zh-CN" dirty="0"/>
              <a:t>f1</a:t>
            </a:r>
            <a:r>
              <a:rPr lang="zh-CN" altLang="en-US" dirty="0"/>
              <a:t>相比，</a:t>
            </a:r>
            <a:r>
              <a:rPr lang="en-US" altLang="zh-CN" dirty="0"/>
              <a:t>f2</a:t>
            </a:r>
            <a:r>
              <a:rPr lang="zh-CN" altLang="en-US" dirty="0"/>
              <a:t>可以挖掘不同段之间的更多特征交互</a:t>
            </a:r>
            <a:r>
              <a:rPr lang="en-US" altLang="zh-CN" dirty="0"/>
              <a:t>,</a:t>
            </a:r>
            <a:r>
              <a:rPr lang="zh-CN" altLang="en-US" dirty="0"/>
              <a:t>但是，</a:t>
            </a:r>
            <a:r>
              <a:rPr lang="en-US" altLang="zh-CN" dirty="0"/>
              <a:t>f2</a:t>
            </a:r>
            <a:r>
              <a:rPr kumimoji="0" lang="zh-CN" altLang="en-US" b="0" i="0" u="none" strike="noStrike" cap="none" normalizeH="0" baseline="0" dirty="0">
                <a:ln>
                  <a:noFill/>
                </a:ln>
                <a:solidFill>
                  <a:srgbClr val="121212"/>
                </a:solidFill>
                <a:effectLst/>
                <a:latin typeface="宋体" panose="02010600030101010101" pitchFamily="2" charset="-122"/>
                <a:ea typeface="宋体" panose="02010600030101010101" pitchFamily="2" charset="-122"/>
              </a:rPr>
              <a:t>虽然促进了细粒度特征交互</a:t>
            </a:r>
            <a:r>
              <a:rPr kumimoji="0" lang="zh-CN" altLang="zh-CN" b="0" i="0" u="none" strike="noStrike" cap="none" normalizeH="0" baseline="0" dirty="0">
                <a:ln>
                  <a:noFill/>
                </a:ln>
                <a:solidFill>
                  <a:srgbClr val="121212"/>
                </a:solidFill>
                <a:effectLst/>
                <a:latin typeface="宋体" panose="02010600030101010101" pitchFamily="2" charset="-122"/>
                <a:ea typeface="宋体" panose="02010600030101010101" pitchFamily="2" charset="-122"/>
              </a:rPr>
              <a:t>，但把关系统一认为是对称的关系</a:t>
            </a:r>
            <a:r>
              <a:rPr kumimoji="0" lang="en-US" altLang="zh-CN" b="0" i="0" u="none" strike="noStrike" cap="none" normalizeH="0" baseline="0" dirty="0">
                <a:ln>
                  <a:noFill/>
                </a:ln>
                <a:solidFill>
                  <a:srgbClr val="121212"/>
                </a:solidFill>
                <a:effectLst/>
                <a:latin typeface="宋体" panose="02010600030101010101" pitchFamily="2" charset="-122"/>
                <a:ea typeface="宋体" panose="02010600030101010101" pitchFamily="2" charset="-122"/>
              </a:rPr>
              <a:t>,</a:t>
            </a:r>
            <a:r>
              <a:rPr kumimoji="0" lang="zh-CN" altLang="en-US" b="0" i="0" u="none" strike="noStrike" cap="none" normalizeH="0" baseline="0" dirty="0">
                <a:ln>
                  <a:noFill/>
                </a:ln>
                <a:solidFill>
                  <a:srgbClr val="121212"/>
                </a:solidFill>
                <a:effectLst/>
                <a:latin typeface="宋体" panose="02010600030101010101" pitchFamily="2" charset="-122"/>
                <a:ea typeface="宋体" panose="02010600030101010101" pitchFamily="2" charset="-122"/>
              </a:rPr>
              <a:t>这样，将头尾实体交换位置我们都会得到相同的分数，这显然不是我们想要的结果。</a:t>
            </a:r>
            <a:endParaRPr lang="zh-CN" altLang="en-US" b="0" dirty="0"/>
          </a:p>
          <a:p>
            <a:pPr marL="0" indent="0">
              <a:buNone/>
            </a:pPr>
            <a:endParaRPr lang="en-US" altLang="zh-CN" dirty="0"/>
          </a:p>
        </p:txBody>
      </p:sp>
      <p:sp>
        <p:nvSpPr>
          <p:cNvPr id="4" name="灯片编号占位符 3"/>
          <p:cNvSpPr>
            <a:spLocks noGrp="1"/>
          </p:cNvSpPr>
          <p:nvPr>
            <p:ph type="sldNum" sz="quarter" idx="5"/>
          </p:nvPr>
        </p:nvSpPr>
        <p:spPr/>
        <p:txBody>
          <a:bodyPr/>
          <a:lstStyle/>
          <a:p>
            <a:fld id="{3734C529-5720-4639-A278-30E0A6A3E8BD}" type="slidenum">
              <a:rPr lang="zh-CN" altLang="en-US" smtClean="0"/>
              <a:t>4</a:t>
            </a:fld>
            <a:endParaRPr lang="zh-CN" altLang="en-US"/>
          </a:p>
        </p:txBody>
      </p:sp>
    </p:spTree>
    <p:extLst>
      <p:ext uri="{BB962C8B-B14F-4D97-AF65-F5344CB8AC3E}">
        <p14:creationId xmlns:p14="http://schemas.microsoft.com/office/powerpoint/2010/main" val="1744445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a:t>为了保留非对称关系，作者</a:t>
            </a:r>
            <a:r>
              <a:rPr lang="en-US" altLang="zh-CN" dirty="0"/>
              <a:t>f2</a:t>
            </a:r>
            <a:r>
              <a:rPr lang="zh-CN" altLang="en-US" dirty="0"/>
              <a:t>的基础上引入了参数</a:t>
            </a:r>
            <a:r>
              <a:rPr lang="en-US" altLang="zh-CN" dirty="0"/>
              <a:t>S</a:t>
            </a:r>
            <a:r>
              <a:rPr lang="zh-CN" altLang="en-US" dirty="0"/>
              <a:t>得到</a:t>
            </a:r>
            <a:r>
              <a:rPr lang="en-US" altLang="zh-CN" dirty="0"/>
              <a:t>f3,f3</a:t>
            </a:r>
            <a:r>
              <a:rPr lang="zh-CN" altLang="en-US" dirty="0"/>
              <a:t>根据</a:t>
            </a:r>
            <a:r>
              <a:rPr lang="en-US" altLang="zh-CN" dirty="0"/>
              <a:t>r</a:t>
            </a:r>
            <a:r>
              <a:rPr lang="zh-CN" altLang="en-US" dirty="0"/>
              <a:t>下标的奇偶性来区分对称关系和非对称关系。当</a:t>
            </a:r>
            <a:r>
              <a:rPr lang="en-US" altLang="zh-CN" dirty="0"/>
              <a:t>r</a:t>
            </a:r>
            <a:r>
              <a:rPr lang="zh-CN" altLang="en-US" dirty="0"/>
              <a:t>的下标为偶数时，</a:t>
            </a:r>
            <a:r>
              <a:rPr lang="en-US" altLang="zh-CN" dirty="0"/>
              <a:t>S=1,</a:t>
            </a:r>
            <a:r>
              <a:rPr lang="zh-CN" altLang="en-US" dirty="0"/>
              <a:t>代表对称关系，当</a:t>
            </a:r>
            <a:r>
              <a:rPr lang="en-US" altLang="zh-CN" dirty="0"/>
              <a:t>r</a:t>
            </a:r>
            <a:r>
              <a:rPr lang="zh-CN" altLang="en-US" dirty="0"/>
              <a:t>的下标为奇数时，根据</a:t>
            </a:r>
            <a:r>
              <a:rPr lang="en-US" altLang="zh-CN" dirty="0" err="1"/>
              <a:t>x,y</a:t>
            </a:r>
            <a:r>
              <a:rPr lang="zh-CN" altLang="en-US" dirty="0"/>
              <a:t>的取值，</a:t>
            </a:r>
            <a:r>
              <a:rPr lang="en-US" altLang="zh-CN" dirty="0"/>
              <a:t>S</a:t>
            </a:r>
            <a:r>
              <a:rPr lang="zh-CN" altLang="en-US" dirty="0"/>
              <a:t>会取得正负</a:t>
            </a:r>
            <a:r>
              <a:rPr lang="en-US" altLang="zh-CN" dirty="0"/>
              <a:t>1</a:t>
            </a:r>
            <a:r>
              <a:rPr lang="zh-CN" altLang="en-US" dirty="0"/>
              <a:t>，代表非对称关系。右边是</a:t>
            </a:r>
            <a:r>
              <a:rPr lang="en-US" altLang="zh-CN" dirty="0"/>
              <a:t>k=2</a:t>
            </a:r>
            <a:r>
              <a:rPr lang="zh-CN" altLang="en-US" dirty="0"/>
              <a:t>时，</a:t>
            </a:r>
            <a:r>
              <a:rPr lang="en-US" altLang="zh-CN" dirty="0"/>
              <a:t>f3</a:t>
            </a:r>
            <a:r>
              <a:rPr lang="zh-CN" altLang="en-US" dirty="0"/>
              <a:t>的计算方式。</a:t>
            </a:r>
            <a:endParaRPr lang="en-US" altLang="zh-CN" dirty="0"/>
          </a:p>
          <a:p>
            <a:pPr marL="0" indent="0">
              <a:buNone/>
            </a:pPr>
            <a:r>
              <a:rPr lang="zh-CN" altLang="en-US" dirty="0"/>
              <a:t>函数</a:t>
            </a:r>
            <a:r>
              <a:rPr lang="en-US" altLang="zh-CN" dirty="0"/>
              <a:t>f3</a:t>
            </a:r>
            <a:r>
              <a:rPr lang="zh-CN" altLang="en-US" dirty="0"/>
              <a:t>同时保留了对称关系和非对称关系，但是一个三元组要进行</a:t>
            </a:r>
            <a:r>
              <a:rPr lang="en-US" altLang="zh-CN" dirty="0"/>
              <a:t>k</a:t>
            </a:r>
            <a:r>
              <a:rPr lang="zh-CN" altLang="en-US" dirty="0"/>
              <a:t>的三次方次点积运算，每一段的维度是</a:t>
            </a:r>
            <a:r>
              <a:rPr lang="en-US" altLang="zh-CN" dirty="0"/>
              <a:t>d/k,</a:t>
            </a:r>
            <a:r>
              <a:rPr lang="zh-CN" altLang="en-US" dirty="0"/>
              <a:t>所以总体复杂度达到了</a:t>
            </a:r>
            <a:r>
              <a:rPr lang="en-US" altLang="zh-CN" dirty="0"/>
              <a:t>k</a:t>
            </a:r>
            <a:r>
              <a:rPr lang="zh-CN" altLang="en-US" dirty="0"/>
              <a:t>的平方乘</a:t>
            </a:r>
            <a:r>
              <a:rPr lang="en-US" altLang="zh-CN" dirty="0"/>
              <a:t>d,</a:t>
            </a:r>
            <a:r>
              <a:rPr lang="zh-CN" altLang="en-US" dirty="0"/>
              <a:t>需要巨大的计算开销。</a:t>
            </a:r>
            <a:endParaRPr lang="en-US" altLang="zh-CN" dirty="0"/>
          </a:p>
        </p:txBody>
      </p:sp>
      <p:sp>
        <p:nvSpPr>
          <p:cNvPr id="4" name="灯片编号占位符 3"/>
          <p:cNvSpPr>
            <a:spLocks noGrp="1"/>
          </p:cNvSpPr>
          <p:nvPr>
            <p:ph type="sldNum" sz="quarter" idx="5"/>
          </p:nvPr>
        </p:nvSpPr>
        <p:spPr/>
        <p:txBody>
          <a:bodyPr/>
          <a:lstStyle/>
          <a:p>
            <a:fld id="{3734C529-5720-4639-A278-30E0A6A3E8BD}" type="slidenum">
              <a:rPr lang="zh-CN" altLang="en-US" smtClean="0"/>
              <a:t>5</a:t>
            </a:fld>
            <a:endParaRPr lang="zh-CN" altLang="en-US"/>
          </a:p>
        </p:txBody>
      </p:sp>
    </p:spTree>
    <p:extLst>
      <p:ext uri="{BB962C8B-B14F-4D97-AF65-F5344CB8AC3E}">
        <p14:creationId xmlns:p14="http://schemas.microsoft.com/office/powerpoint/2010/main" val="1803557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a:t>为了降低复杂度，减少多余计算量，作者在</a:t>
            </a:r>
            <a:r>
              <a:rPr lang="en-US" altLang="zh-CN" dirty="0"/>
              <a:t>f3</a:t>
            </a:r>
            <a:r>
              <a:rPr lang="zh-CN" altLang="en-US" dirty="0"/>
              <a:t>的基础上，进一步引入了一个尾实体</a:t>
            </a:r>
            <a:r>
              <a:rPr lang="en-US" altLang="zh-CN" dirty="0"/>
              <a:t>t</a:t>
            </a:r>
            <a:r>
              <a:rPr lang="zh-CN" altLang="en-US" dirty="0"/>
              <a:t>的索引向量</a:t>
            </a:r>
            <a:r>
              <a:rPr lang="en-US" altLang="zh-CN" dirty="0"/>
              <a:t>w,</a:t>
            </a:r>
            <a:r>
              <a:rPr lang="zh-CN" altLang="en-US" dirty="0"/>
              <a:t>这样</a:t>
            </a:r>
            <a:r>
              <a:rPr lang="en-US" altLang="zh-CN" dirty="0"/>
              <a:t>t</a:t>
            </a:r>
            <a:r>
              <a:rPr lang="zh-CN" altLang="en-US" dirty="0"/>
              <a:t>的下标就由</a:t>
            </a:r>
            <a:r>
              <a:rPr lang="en-US" altLang="zh-CN" dirty="0"/>
              <a:t>r</a:t>
            </a:r>
            <a:r>
              <a:rPr lang="zh-CN" altLang="en-US" dirty="0"/>
              <a:t>和</a:t>
            </a:r>
            <a:r>
              <a:rPr lang="en-US" altLang="zh-CN" dirty="0"/>
              <a:t>h</a:t>
            </a:r>
            <a:r>
              <a:rPr lang="zh-CN" altLang="en-US" dirty="0"/>
              <a:t>决定，于是就减少了一次点积，使复杂度降到了</a:t>
            </a:r>
            <a:r>
              <a:rPr lang="en-US" altLang="zh-CN" dirty="0" err="1"/>
              <a:t>kd</a:t>
            </a:r>
            <a:r>
              <a:rPr lang="zh-CN" altLang="en-US" dirty="0"/>
              <a:t>。得到了最终的</a:t>
            </a:r>
            <a:r>
              <a:rPr lang="en-US" altLang="zh-CN" dirty="0"/>
              <a:t>SEEK</a:t>
            </a:r>
            <a:r>
              <a:rPr lang="zh-CN" altLang="en-US" dirty="0"/>
              <a:t>模型。但是作者在这里没有提到的是，如果</a:t>
            </a:r>
            <a:r>
              <a:rPr lang="en-US" altLang="zh-CN" dirty="0"/>
              <a:t>t</a:t>
            </a:r>
            <a:r>
              <a:rPr lang="zh-CN" altLang="en-US" dirty="0"/>
              <a:t>就受到了一定的约束，我觉得相对</a:t>
            </a:r>
            <a:r>
              <a:rPr lang="en-US" altLang="zh-CN" dirty="0"/>
              <a:t>f3,</a:t>
            </a:r>
            <a:r>
              <a:rPr lang="zh-CN" altLang="en-US" dirty="0"/>
              <a:t>各段的交互性可能会有一定的下降，也算是一种折中吧。右边是</a:t>
            </a:r>
            <a:r>
              <a:rPr lang="en-US" altLang="zh-CN" dirty="0"/>
              <a:t>k=4</a:t>
            </a:r>
            <a:r>
              <a:rPr lang="zh-CN" altLang="en-US" dirty="0"/>
              <a:t>时</a:t>
            </a:r>
            <a:r>
              <a:rPr lang="en-US" altLang="zh-CN" dirty="0"/>
              <a:t>f4</a:t>
            </a:r>
            <a:r>
              <a:rPr lang="zh-CN" altLang="en-US" dirty="0"/>
              <a:t>的计算。特性。。。</a:t>
            </a:r>
            <a:endParaRPr lang="en-US" altLang="zh-CN" dirty="0"/>
          </a:p>
        </p:txBody>
      </p:sp>
      <p:sp>
        <p:nvSpPr>
          <p:cNvPr id="4" name="灯片编号占位符 3"/>
          <p:cNvSpPr>
            <a:spLocks noGrp="1"/>
          </p:cNvSpPr>
          <p:nvPr>
            <p:ph type="sldNum" sz="quarter" idx="5"/>
          </p:nvPr>
        </p:nvSpPr>
        <p:spPr/>
        <p:txBody>
          <a:bodyPr/>
          <a:lstStyle/>
          <a:p>
            <a:fld id="{3734C529-5720-4639-A278-30E0A6A3E8BD}" type="slidenum">
              <a:rPr lang="zh-CN" altLang="en-US" smtClean="0"/>
              <a:t>6</a:t>
            </a:fld>
            <a:endParaRPr lang="zh-CN" altLang="en-US"/>
          </a:p>
        </p:txBody>
      </p:sp>
    </p:spTree>
    <p:extLst>
      <p:ext uri="{BB962C8B-B14F-4D97-AF65-F5344CB8AC3E}">
        <p14:creationId xmlns:p14="http://schemas.microsoft.com/office/powerpoint/2010/main" val="1138507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这里对</a:t>
            </a:r>
            <a:r>
              <a:rPr lang="en-US" altLang="zh-CN" dirty="0"/>
              <a:t>SEEK</a:t>
            </a:r>
            <a:r>
              <a:rPr lang="zh-CN" altLang="en-US" dirty="0"/>
              <a:t>模型进行了复杂度分析，并和其他模型做了比较。</a:t>
            </a:r>
            <a:r>
              <a:rPr lang="en-US" altLang="zh-CN" dirty="0"/>
              <a:t>SEEK</a:t>
            </a:r>
            <a:r>
              <a:rPr lang="zh-CN" altLang="en-US" dirty="0"/>
              <a:t>的时间复杂度是</a:t>
            </a:r>
            <a:r>
              <a:rPr lang="en-US" altLang="zh-CN" dirty="0" err="1"/>
              <a:t>kd</a:t>
            </a:r>
            <a:r>
              <a:rPr lang="en-US" altLang="zh-CN" dirty="0"/>
              <a:t>,</a:t>
            </a:r>
            <a:r>
              <a:rPr lang="zh-CN" altLang="en-US" dirty="0"/>
              <a:t>空间复杂度就是</a:t>
            </a:r>
            <a:r>
              <a:rPr lang="en-US" altLang="zh-CN" dirty="0"/>
              <a:t>embedding</a:t>
            </a:r>
            <a:r>
              <a:rPr lang="zh-CN" altLang="en-US" dirty="0"/>
              <a:t>的维度</a:t>
            </a:r>
            <a:r>
              <a:rPr lang="en-US" altLang="zh-CN" dirty="0"/>
              <a:t>.</a:t>
            </a:r>
            <a:r>
              <a:rPr lang="zh-CN" altLang="en-US" dirty="0"/>
              <a:t>可见</a:t>
            </a:r>
            <a:r>
              <a:rPr lang="en-US" altLang="zh-CN" dirty="0"/>
              <a:t>SEEK</a:t>
            </a:r>
            <a:r>
              <a:rPr lang="zh-CN" altLang="en-US" dirty="0"/>
              <a:t>模型有着较低的复杂度。</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相对于其他模型，</a:t>
            </a:r>
            <a:r>
              <a:rPr lang="en-US" altLang="zh-CN" dirty="0"/>
              <a:t>SEEK</a:t>
            </a:r>
            <a:r>
              <a:rPr lang="zh-CN" altLang="en-US" dirty="0"/>
              <a:t>具有更强的普适性，可以把一些</a:t>
            </a:r>
            <a:r>
              <a:rPr lang="zh-CN" altLang="en-US" sz="1200" b="0" i="0" dirty="0">
                <a:solidFill>
                  <a:srgbClr val="121212"/>
                </a:solidFill>
                <a:effectLst/>
                <a:latin typeface="宋体" panose="02010600030101010101" pitchFamily="2" charset="-122"/>
                <a:ea typeface="宋体" panose="02010600030101010101" pitchFamily="2" charset="-122"/>
              </a:rPr>
              <a:t>传统模型如</a:t>
            </a:r>
            <a:r>
              <a:rPr lang="en-US" altLang="zh-CN" sz="1200" b="0" i="0" dirty="0" err="1">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DistMult</a:t>
            </a:r>
            <a:r>
              <a:rPr lang="zh-CN" altLang="en-US" sz="1200"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200" b="0" i="0" dirty="0" err="1">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ComplEx</a:t>
            </a:r>
            <a:r>
              <a:rPr lang="zh-CN" altLang="en-US" sz="1200"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200" b="0" i="0" dirty="0" err="1">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HolE</a:t>
            </a:r>
            <a:r>
              <a:rPr lang="zh-CN" altLang="en-US" sz="1200" b="0" i="0" dirty="0">
                <a:solidFill>
                  <a:srgbClr val="121212"/>
                </a:solidFill>
                <a:effectLst/>
                <a:latin typeface="宋体" panose="02010600030101010101" pitchFamily="2" charset="-122"/>
                <a:ea typeface="宋体" panose="02010600030101010101" pitchFamily="2" charset="-122"/>
              </a:rPr>
              <a:t>等，看成是</a:t>
            </a:r>
            <a:r>
              <a:rPr lang="en-US" altLang="zh-CN" sz="1200" b="0" i="0" dirty="0">
                <a:solidFill>
                  <a:srgbClr val="121212"/>
                </a:solidFill>
                <a:effectLst/>
                <a:latin typeface="宋体" panose="02010600030101010101" pitchFamily="2" charset="-122"/>
                <a:ea typeface="宋体" panose="02010600030101010101" pitchFamily="2" charset="-122"/>
              </a:rPr>
              <a:t>SEEK</a:t>
            </a:r>
            <a:r>
              <a:rPr lang="zh-CN" altLang="en-US" sz="1200" b="0" i="0" dirty="0">
                <a:solidFill>
                  <a:srgbClr val="121212"/>
                </a:solidFill>
                <a:effectLst/>
                <a:latin typeface="宋体" panose="02010600030101010101" pitchFamily="2" charset="-122"/>
                <a:ea typeface="宋体" panose="02010600030101010101" pitchFamily="2" charset="-122"/>
              </a:rPr>
              <a:t>在某个</a:t>
            </a:r>
            <a:r>
              <a:rPr lang="en-US" altLang="zh-CN" sz="1200" b="0" i="0" dirty="0">
                <a:solidFill>
                  <a:srgbClr val="121212"/>
                </a:solidFill>
                <a:effectLst/>
                <a:latin typeface="宋体" panose="02010600030101010101" pitchFamily="2" charset="-122"/>
                <a:ea typeface="宋体" panose="02010600030101010101" pitchFamily="2" charset="-122"/>
              </a:rPr>
              <a:t>k</a:t>
            </a:r>
            <a:r>
              <a:rPr lang="zh-CN" altLang="en-US" sz="1200" b="0" i="0" dirty="0">
                <a:solidFill>
                  <a:srgbClr val="121212"/>
                </a:solidFill>
                <a:effectLst/>
                <a:latin typeface="宋体" panose="02010600030101010101" pitchFamily="2" charset="-122"/>
                <a:ea typeface="宋体" panose="02010600030101010101" pitchFamily="2" charset="-122"/>
              </a:rPr>
              <a:t>值下的特例。</a:t>
            </a:r>
          </a:p>
          <a:p>
            <a:pPr algn="l"/>
            <a:r>
              <a:rPr lang="zh-CN" altLang="en-US" sz="1200" b="0" i="0" dirty="0">
                <a:solidFill>
                  <a:srgbClr val="121212"/>
                </a:solidFill>
                <a:effectLst/>
                <a:latin typeface="宋体" panose="02010600030101010101" pitchFamily="2" charset="-122"/>
                <a:ea typeface="宋体" panose="02010600030101010101" pitchFamily="2" charset="-122"/>
              </a:rPr>
              <a:t>可以推导，</a:t>
            </a:r>
            <a:r>
              <a:rPr lang="en-US" altLang="zh-CN" sz="1200" b="0" i="0" dirty="0">
                <a:solidFill>
                  <a:srgbClr val="121212"/>
                </a:solidFill>
                <a:effectLst/>
                <a:latin typeface="宋体" panose="02010600030101010101" pitchFamily="2" charset="-122"/>
                <a:ea typeface="宋体" panose="02010600030101010101" pitchFamily="2" charset="-122"/>
              </a:rPr>
              <a:t> </a:t>
            </a:r>
            <a:r>
              <a:rPr lang="en-US" altLang="zh-CN" sz="1200"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Proposition 1 SEEK (k=1)</a:t>
            </a:r>
            <a:r>
              <a:rPr lang="zh-CN" altLang="en-US" sz="1200" b="0" i="0" dirty="0">
                <a:solidFill>
                  <a:srgbClr val="121212"/>
                </a:solidFill>
                <a:effectLst/>
                <a:latin typeface="宋体" panose="02010600030101010101" pitchFamily="2" charset="-122"/>
                <a:ea typeface="宋体" panose="02010600030101010101" pitchFamily="2" charset="-122"/>
              </a:rPr>
              <a:t>等同于</a:t>
            </a:r>
            <a:r>
              <a:rPr lang="en-US" altLang="zh-CN" sz="1200" b="0" i="0" dirty="0" err="1">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DistMult</a:t>
            </a:r>
            <a:r>
              <a:rPr lang="zh-CN" altLang="en-US" sz="1200"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200"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Proposition 2 SEEK (k=2)</a:t>
            </a:r>
            <a:r>
              <a:rPr lang="zh-CN" altLang="en-US" sz="1200" b="0" i="0" dirty="0">
                <a:solidFill>
                  <a:srgbClr val="121212"/>
                </a:solidFill>
                <a:effectLst/>
                <a:latin typeface="宋体" panose="02010600030101010101" pitchFamily="2" charset="-122"/>
                <a:ea typeface="宋体" panose="02010600030101010101" pitchFamily="2" charset="-122"/>
              </a:rPr>
              <a:t>等同于</a:t>
            </a:r>
            <a:r>
              <a:rPr lang="en-US" altLang="zh-CN" sz="1200" b="0" i="0" dirty="0" err="1">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ComplEx</a:t>
            </a:r>
            <a:r>
              <a:rPr lang="zh-CN" altLang="en-US" sz="1200" b="0" i="0" dirty="0">
                <a:solidFill>
                  <a:srgbClr val="121212"/>
                </a:solidFill>
                <a:effectLst/>
                <a:latin typeface="宋体" panose="02010600030101010101" pitchFamily="2" charset="-122"/>
                <a:ea typeface="宋体" panose="02010600030101010101" pitchFamily="2" charset="-122"/>
              </a:rPr>
              <a:t>和</a:t>
            </a:r>
            <a:r>
              <a:rPr lang="en-US" altLang="zh-CN" sz="1200" b="0" i="0" dirty="0" err="1">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HolE</a:t>
            </a:r>
            <a:endParaRPr lang="en-US" altLang="zh-CN" sz="1200"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a:r>
              <a:rPr lang="zh-CN" altLang="en-US" sz="1200"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通过下面这张表我们可以看到，相对其他模型</a:t>
            </a:r>
            <a:r>
              <a:rPr lang="en-US" altLang="zh-CN" sz="1200"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,SEEK</a:t>
            </a:r>
            <a:r>
              <a:rPr lang="zh-CN" altLang="en-US" sz="1200"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用较少的参数达到了比较好的表达能力，并且同时保留了对称和非对称关系。</a:t>
            </a:r>
            <a:endParaRPr lang="en-US" altLang="zh-CN" sz="1200"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p>
        </p:txBody>
      </p:sp>
      <p:sp>
        <p:nvSpPr>
          <p:cNvPr id="4" name="灯片编号占位符 3"/>
          <p:cNvSpPr>
            <a:spLocks noGrp="1"/>
          </p:cNvSpPr>
          <p:nvPr>
            <p:ph type="sldNum" sz="quarter" idx="5"/>
          </p:nvPr>
        </p:nvSpPr>
        <p:spPr/>
        <p:txBody>
          <a:bodyPr/>
          <a:lstStyle/>
          <a:p>
            <a:fld id="{3734C529-5720-4639-A278-30E0A6A3E8BD}" type="slidenum">
              <a:rPr lang="zh-CN" altLang="en-US" smtClean="0"/>
              <a:t>7</a:t>
            </a:fld>
            <a:endParaRPr lang="zh-CN" altLang="en-US"/>
          </a:p>
        </p:txBody>
      </p:sp>
    </p:spTree>
    <p:extLst>
      <p:ext uri="{BB962C8B-B14F-4D97-AF65-F5344CB8AC3E}">
        <p14:creationId xmlns:p14="http://schemas.microsoft.com/office/powerpoint/2010/main" val="3966907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接下来我们看一下实验部分，</a:t>
            </a:r>
            <a:r>
              <a:rPr lang="zh-CN" altLang="en-US" dirty="0">
                <a:latin typeface="宋体" panose="02010600030101010101" pitchFamily="2" charset="-122"/>
                <a:ea typeface="宋体" panose="02010600030101010101" pitchFamily="2" charset="-122"/>
              </a:rPr>
              <a:t>验证效果采用的数据集是</a:t>
            </a:r>
            <a:r>
              <a:rPr lang="en-US" altLang="zh-CN" dirty="0">
                <a:latin typeface="Times New Roman" panose="02020603050405020304" pitchFamily="18" charset="0"/>
                <a:ea typeface="宋体" panose="02010600030101010101" pitchFamily="2" charset="-122"/>
                <a:cs typeface="Times New Roman" panose="02020603050405020304" pitchFamily="18" charset="0"/>
              </a:rPr>
              <a:t>FB15K</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DB100K </a:t>
            </a:r>
            <a:r>
              <a:rPr lang="zh-CN" altLang="en-US" dirty="0">
                <a:latin typeface="宋体" panose="02010600030101010101" pitchFamily="2" charset="-122"/>
                <a:ea typeface="宋体" panose="02010600030101010101" pitchFamily="2" charset="-122"/>
              </a:rPr>
              <a:t>和 </a:t>
            </a:r>
            <a:r>
              <a:rPr lang="en-US" altLang="zh-CN" dirty="0">
                <a:latin typeface="Times New Roman" panose="02020603050405020304" pitchFamily="18" charset="0"/>
                <a:ea typeface="宋体" panose="02010600030101010101" pitchFamily="2" charset="-122"/>
                <a:cs typeface="Times New Roman" panose="02020603050405020304" pitchFamily="18" charset="0"/>
              </a:rPr>
              <a:t>YAGO37</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zh-CN" altLang="en-US" dirty="0">
                <a:latin typeface="宋体" panose="02010600030101010101" pitchFamily="2" charset="-122"/>
                <a:ea typeface="宋体" panose="02010600030101010101" pitchFamily="2" charset="-122"/>
              </a:rPr>
              <a:t>具体数据如下：</a:t>
            </a:r>
          </a:p>
          <a:p>
            <a:endParaRPr lang="zh-CN" altLang="en-US" dirty="0">
              <a:latin typeface="宋体" panose="02010600030101010101" pitchFamily="2" charset="-122"/>
              <a:ea typeface="宋体" panose="02010600030101010101" pitchFamily="2" charset="-122"/>
            </a:endParaRPr>
          </a:p>
          <a:p>
            <a:pPr marL="0" indent="0">
              <a:buNone/>
            </a:pPr>
            <a:endParaRPr lang="en-US" altLang="zh-CN" dirty="0"/>
          </a:p>
        </p:txBody>
      </p:sp>
      <p:sp>
        <p:nvSpPr>
          <p:cNvPr id="4" name="灯片编号占位符 3"/>
          <p:cNvSpPr>
            <a:spLocks noGrp="1"/>
          </p:cNvSpPr>
          <p:nvPr>
            <p:ph type="sldNum" sz="quarter" idx="5"/>
          </p:nvPr>
        </p:nvSpPr>
        <p:spPr/>
        <p:txBody>
          <a:bodyPr/>
          <a:lstStyle/>
          <a:p>
            <a:fld id="{3734C529-5720-4639-A278-30E0A6A3E8BD}" type="slidenum">
              <a:rPr lang="zh-CN" altLang="en-US" smtClean="0"/>
              <a:t>8</a:t>
            </a:fld>
            <a:endParaRPr lang="zh-CN" altLang="en-US"/>
          </a:p>
        </p:txBody>
      </p:sp>
    </p:spTree>
    <p:extLst>
      <p:ext uri="{BB962C8B-B14F-4D97-AF65-F5344CB8AC3E}">
        <p14:creationId xmlns:p14="http://schemas.microsoft.com/office/powerpoint/2010/main" val="3167475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宋体" panose="02010600030101010101" pitchFamily="2" charset="-122"/>
                <a:ea typeface="宋体" panose="02010600030101010101" pitchFamily="2" charset="-122"/>
              </a:rPr>
              <a:t>采用的评测任务是链接预测，在三个数据集上面的效果如下图，其中</a:t>
            </a:r>
            <a:r>
              <a:rPr lang="en-US" altLang="zh-CN"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dirty="0">
                <a:latin typeface="宋体" panose="02010600030101010101" pitchFamily="2" charset="-122"/>
                <a:ea typeface="宋体" panose="02010600030101010101" pitchFamily="2" charset="-122"/>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dirty="0">
                <a:latin typeface="宋体" panose="02010600030101010101" pitchFamily="2" charset="-122"/>
                <a:ea typeface="宋体" panose="02010600030101010101" pitchFamily="2" charset="-122"/>
              </a:rPr>
              <a:t>的设置在三个数据集上面都不一致，是采用网格搜索找到的最优超参数。</a:t>
            </a:r>
            <a:r>
              <a:rPr lang="en-US" altLang="zh-CN" dirty="0" err="1">
                <a:latin typeface="宋体" panose="02010600030101010101" pitchFamily="2" charset="-122"/>
                <a:ea typeface="宋体" panose="02010600030101010101" pitchFamily="2" charset="-122"/>
              </a:rPr>
              <a:t>Sym</a:t>
            </a:r>
            <a:r>
              <a:rPr lang="en-US" altLang="zh-CN" dirty="0">
                <a:latin typeface="宋体" panose="02010600030101010101" pitchFamily="2" charset="-122"/>
                <a:ea typeface="宋体" panose="02010600030101010101" pitchFamily="2" charset="-122"/>
              </a:rPr>
              <a:t>-SEEK</a:t>
            </a:r>
            <a:r>
              <a:rPr lang="zh-CN" altLang="en-US" dirty="0">
                <a:latin typeface="宋体" panose="02010600030101010101" pitchFamily="2" charset="-122"/>
                <a:ea typeface="宋体" panose="02010600030101010101" pitchFamily="2" charset="-122"/>
              </a:rPr>
              <a:t>就是之前的</a:t>
            </a:r>
            <a:r>
              <a:rPr lang="en-US" altLang="zh-CN" dirty="0">
                <a:latin typeface="宋体" panose="02010600030101010101" pitchFamily="2" charset="-122"/>
                <a:ea typeface="宋体" panose="02010600030101010101" pitchFamily="2" charset="-122"/>
              </a:rPr>
              <a:t>f2</a:t>
            </a:r>
            <a:r>
              <a:rPr lang="zh-CN" altLang="en-US" dirty="0">
                <a:latin typeface="宋体" panose="02010600030101010101" pitchFamily="2" charset="-122"/>
                <a:ea typeface="宋体" panose="02010600030101010101" pitchFamily="2" charset="-122"/>
              </a:rPr>
              <a:t>，因为</a:t>
            </a:r>
            <a:r>
              <a:rPr lang="en-US" altLang="zh-CN" dirty="0">
                <a:latin typeface="宋体" panose="02010600030101010101" pitchFamily="2" charset="-122"/>
                <a:ea typeface="宋体" panose="02010600030101010101" pitchFamily="2" charset="-122"/>
              </a:rPr>
              <a:t>f2</a:t>
            </a:r>
            <a:r>
              <a:rPr lang="zh-CN" altLang="en-US" dirty="0">
                <a:latin typeface="宋体" panose="02010600030101010101" pitchFamily="2" charset="-122"/>
                <a:ea typeface="宋体" panose="02010600030101010101" pitchFamily="2" charset="-122"/>
              </a:rPr>
              <a:t>仅仅将嵌入分段点积，把所有关系都看成对称关系，所以这里就把它叫做</a:t>
            </a:r>
            <a:r>
              <a:rPr lang="en-US" altLang="zh-CN" dirty="0" err="1">
                <a:latin typeface="宋体" panose="02010600030101010101" pitchFamily="2" charset="-122"/>
                <a:ea typeface="宋体" panose="02010600030101010101" pitchFamily="2" charset="-122"/>
              </a:rPr>
              <a:t>Sym</a:t>
            </a:r>
            <a:r>
              <a:rPr lang="en-US" altLang="zh-CN" dirty="0">
                <a:latin typeface="宋体" panose="02010600030101010101" pitchFamily="2" charset="-122"/>
                <a:ea typeface="宋体" panose="02010600030101010101" pitchFamily="2" charset="-122"/>
              </a:rPr>
              <a:t>-SEEK</a:t>
            </a:r>
            <a:r>
              <a:rPr lang="zh-CN" altLang="en-US" dirty="0">
                <a:latin typeface="宋体" panose="02010600030101010101" pitchFamily="2" charset="-122"/>
                <a:ea typeface="宋体" panose="02010600030101010101" pitchFamily="2" charset="-122"/>
              </a:rPr>
              <a:t>。总体来看，</a:t>
            </a:r>
            <a:r>
              <a:rPr lang="en-US" altLang="zh-CN" dirty="0">
                <a:latin typeface="宋体" panose="02010600030101010101" pitchFamily="2" charset="-122"/>
                <a:ea typeface="宋体" panose="02010600030101010101" pitchFamily="2" charset="-122"/>
              </a:rPr>
              <a:t>seek</a:t>
            </a:r>
            <a:r>
              <a:rPr lang="zh-CN" altLang="en-US" dirty="0">
                <a:latin typeface="宋体" panose="02010600030101010101" pitchFamily="2" charset="-122"/>
                <a:ea typeface="宋体" panose="02010600030101010101" pitchFamily="2" charset="-122"/>
              </a:rPr>
              <a:t>模型在三个数据集上都取得了很好的效果。通过对比</a:t>
            </a:r>
            <a:r>
              <a:rPr lang="en-US" altLang="zh-CN" dirty="0" err="1">
                <a:latin typeface="宋体" panose="02010600030101010101" pitchFamily="2" charset="-122"/>
                <a:ea typeface="宋体" panose="02010600030101010101" pitchFamily="2" charset="-122"/>
              </a:rPr>
              <a:t>Distmult</a:t>
            </a:r>
            <a:r>
              <a:rPr lang="zh-CN" altLang="en-US" dirty="0">
                <a:latin typeface="宋体" panose="02010600030101010101" pitchFamily="2" charset="-122"/>
                <a:ea typeface="宋体" panose="02010600030101010101" pitchFamily="2" charset="-122"/>
              </a:rPr>
              <a:t>和</a:t>
            </a:r>
            <a:r>
              <a:rPr lang="en-US" altLang="zh-CN" dirty="0" err="1">
                <a:latin typeface="宋体" panose="02010600030101010101" pitchFamily="2" charset="-122"/>
                <a:ea typeface="宋体" panose="02010600030101010101" pitchFamily="2" charset="-122"/>
              </a:rPr>
              <a:t>sym</a:t>
            </a:r>
            <a:r>
              <a:rPr lang="en-US" altLang="zh-CN" dirty="0">
                <a:latin typeface="宋体" panose="02010600030101010101" pitchFamily="2" charset="-122"/>
                <a:ea typeface="宋体" panose="02010600030101010101" pitchFamily="2" charset="-122"/>
              </a:rPr>
              <a:t>-SEEK</a:t>
            </a:r>
            <a:r>
              <a:rPr lang="zh-CN" altLang="en-US" dirty="0">
                <a:latin typeface="宋体" panose="02010600030101010101" pitchFamily="2" charset="-122"/>
                <a:ea typeface="宋体" panose="02010600030101010101" pitchFamily="2" charset="-122"/>
              </a:rPr>
              <a:t>，可以证明分段点积确实起到了作用，使模型表达能力有了不错的提升。对比</a:t>
            </a:r>
            <a:r>
              <a:rPr lang="en-US" altLang="zh-CN" dirty="0" err="1">
                <a:latin typeface="宋体" panose="02010600030101010101" pitchFamily="2" charset="-122"/>
                <a:ea typeface="宋体" panose="02010600030101010101" pitchFamily="2" charset="-122"/>
              </a:rPr>
              <a:t>sym</a:t>
            </a:r>
            <a:r>
              <a:rPr lang="en-US" altLang="zh-CN" dirty="0">
                <a:latin typeface="宋体" panose="02010600030101010101" pitchFamily="2" charset="-122"/>
                <a:ea typeface="宋体" panose="02010600030101010101" pitchFamily="2" charset="-122"/>
              </a:rPr>
              <a:t>-SEEK</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SEEK</a:t>
            </a:r>
            <a:r>
              <a:rPr lang="zh-CN" altLang="en-US" dirty="0">
                <a:latin typeface="宋体" panose="02010600030101010101" pitchFamily="2" charset="-122"/>
                <a:ea typeface="宋体" panose="02010600030101010101" pitchFamily="2" charset="-122"/>
              </a:rPr>
              <a:t>，也显示了保留非对称关系的重要性。</a:t>
            </a:r>
          </a:p>
          <a:p>
            <a:pPr marL="0" indent="0">
              <a:buNone/>
            </a:pPr>
            <a:r>
              <a:rPr lang="zh-CN" altLang="en-US" dirty="0"/>
              <a:t>作者为了证明</a:t>
            </a:r>
            <a:r>
              <a:rPr lang="en-US" altLang="zh-CN" dirty="0"/>
              <a:t>SEEK</a:t>
            </a:r>
            <a:r>
              <a:rPr lang="zh-CN" altLang="en-US" dirty="0"/>
              <a:t>的特性，还做了两个辅助性实验。</a:t>
            </a:r>
            <a:endParaRPr lang="en-US" altLang="zh-CN" dirty="0"/>
          </a:p>
        </p:txBody>
      </p:sp>
      <p:sp>
        <p:nvSpPr>
          <p:cNvPr id="4" name="灯片编号占位符 3"/>
          <p:cNvSpPr>
            <a:spLocks noGrp="1"/>
          </p:cNvSpPr>
          <p:nvPr>
            <p:ph type="sldNum" sz="quarter" idx="5"/>
          </p:nvPr>
        </p:nvSpPr>
        <p:spPr/>
        <p:txBody>
          <a:bodyPr/>
          <a:lstStyle/>
          <a:p>
            <a:fld id="{3734C529-5720-4639-A278-30E0A6A3E8BD}" type="slidenum">
              <a:rPr lang="zh-CN" altLang="en-US" smtClean="0"/>
              <a:t>9</a:t>
            </a:fld>
            <a:endParaRPr lang="zh-CN" altLang="en-US"/>
          </a:p>
        </p:txBody>
      </p:sp>
    </p:spTree>
    <p:extLst>
      <p:ext uri="{BB962C8B-B14F-4D97-AF65-F5344CB8AC3E}">
        <p14:creationId xmlns:p14="http://schemas.microsoft.com/office/powerpoint/2010/main" val="35450521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6" name="图片 3">
            <a:extLst>
              <a:ext uri="{FF2B5EF4-FFF2-40B4-BE49-F238E27FC236}">
                <a16:creationId xmlns:a16="http://schemas.microsoft.com/office/drawing/2014/main" id="{AE41A75C-68F4-44D9-ACE5-4A14A511851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43704" y="734733"/>
            <a:ext cx="6245071" cy="3645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圆角 13">
            <a:extLst>
              <a:ext uri="{FF2B5EF4-FFF2-40B4-BE49-F238E27FC236}">
                <a16:creationId xmlns:a16="http://schemas.microsoft.com/office/drawing/2014/main" id="{8D9F51B7-8C62-4599-B6B8-6CAD1DF46A66}"/>
              </a:ext>
            </a:extLst>
          </p:cNvPr>
          <p:cNvSpPr/>
          <p:nvPr userDrawn="1"/>
        </p:nvSpPr>
        <p:spPr>
          <a:xfrm>
            <a:off x="1367662" y="1285374"/>
            <a:ext cx="9324975" cy="1579564"/>
          </a:xfrm>
          <a:prstGeom prst="roundRect">
            <a:avLst/>
          </a:prstGeom>
          <a:solidFill>
            <a:srgbClr val="CA0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96B4E70F-87F0-4EF0-923B-5C30C85FDE62}"/>
              </a:ext>
            </a:extLst>
          </p:cNvPr>
          <p:cNvSpPr>
            <a:spLocks noGrp="1"/>
          </p:cNvSpPr>
          <p:nvPr>
            <p:ph type="ctrTitle"/>
          </p:nvPr>
        </p:nvSpPr>
        <p:spPr>
          <a:xfrm>
            <a:off x="1458149" y="1638300"/>
            <a:ext cx="9144000" cy="795338"/>
          </a:xfrm>
          <a:prstGeom prst="rect">
            <a:avLst/>
          </a:prstGeom>
        </p:spPr>
        <p:txBody>
          <a:bodyPr anchor="b">
            <a:normAutofit/>
          </a:bodyPr>
          <a:lstStyle>
            <a:lvl1pPr algn="ctr">
              <a:defRPr sz="4400">
                <a:solidFill>
                  <a:schemeClr val="bg1"/>
                </a:solidFill>
                <a:latin typeface="+mn-ea"/>
                <a:ea typeface="+mn-ea"/>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788B9ADA-F20A-4F40-A280-C71C595C54B5}"/>
              </a:ext>
            </a:extLst>
          </p:cNvPr>
          <p:cNvSpPr>
            <a:spLocks noGrp="1"/>
          </p:cNvSpPr>
          <p:nvPr>
            <p:ph type="subTitle" idx="1"/>
          </p:nvPr>
        </p:nvSpPr>
        <p:spPr>
          <a:xfrm>
            <a:off x="1458149" y="325415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pic>
        <p:nvPicPr>
          <p:cNvPr id="8" name="图片 7">
            <a:extLst>
              <a:ext uri="{FF2B5EF4-FFF2-40B4-BE49-F238E27FC236}">
                <a16:creationId xmlns:a16="http://schemas.microsoft.com/office/drawing/2014/main" id="{EC140061-A71E-49DF-A3D1-D5E03DFDAF4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t="62077"/>
          <a:stretch>
            <a:fillRect/>
          </a:stretch>
        </p:blipFill>
        <p:spPr bwMode="auto">
          <a:xfrm>
            <a:off x="-1" y="5161454"/>
            <a:ext cx="121920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375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A7A29B8F-D946-4B47-9170-7931D399F03D}"/>
              </a:ext>
            </a:extLst>
          </p:cNvPr>
          <p:cNvSpPr/>
          <p:nvPr userDrawn="1"/>
        </p:nvSpPr>
        <p:spPr>
          <a:xfrm>
            <a:off x="-1" y="490539"/>
            <a:ext cx="12192000" cy="668779"/>
          </a:xfrm>
          <a:prstGeom prst="rect">
            <a:avLst/>
          </a:prstGeom>
          <a:gradFill flip="none" rotWithShape="1">
            <a:gsLst>
              <a:gs pos="0">
                <a:srgbClr val="CA0022"/>
              </a:gs>
              <a:gs pos="100000">
                <a:schemeClr val="tx1"/>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noFill/>
              </a:ln>
            </a:endParaRPr>
          </a:p>
        </p:txBody>
      </p:sp>
      <p:sp>
        <p:nvSpPr>
          <p:cNvPr id="2" name="标题 1">
            <a:extLst>
              <a:ext uri="{FF2B5EF4-FFF2-40B4-BE49-F238E27FC236}">
                <a16:creationId xmlns:a16="http://schemas.microsoft.com/office/drawing/2014/main" id="{E5AF6326-2964-4255-B7E7-2DE03C8AAF36}"/>
              </a:ext>
            </a:extLst>
          </p:cNvPr>
          <p:cNvSpPr>
            <a:spLocks noGrp="1"/>
          </p:cNvSpPr>
          <p:nvPr>
            <p:ph type="title"/>
          </p:nvPr>
        </p:nvSpPr>
        <p:spPr>
          <a:xfrm>
            <a:off x="504826" y="490539"/>
            <a:ext cx="10848974" cy="668779"/>
          </a:xfrm>
          <a:prstGeom prst="rect">
            <a:avLst/>
          </a:prstGeom>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id="{1D7F7C34-D96D-45DB-A922-6B7ACCB6B474}"/>
              </a:ext>
            </a:extLst>
          </p:cNvPr>
          <p:cNvSpPr>
            <a:spLocks noGrp="1"/>
          </p:cNvSpPr>
          <p:nvPr>
            <p:ph idx="1"/>
          </p:nvPr>
        </p:nvSpPr>
        <p:spPr>
          <a:xfrm>
            <a:off x="838200" y="1825625"/>
            <a:ext cx="10515600" cy="4351338"/>
          </a:xfrm>
          <a:prstGeom prst="rect">
            <a:avLst/>
          </a:prstGeo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55533428"/>
      </p:ext>
    </p:extLst>
  </p:cSld>
  <p:clrMapOvr>
    <a:masterClrMapping/>
  </p:clrMapOvr>
  <p:transition spd="med">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8272DB2-64D6-4BDE-B871-BCEEDD5EB183}"/>
              </a:ext>
            </a:extLst>
          </p:cNvPr>
          <p:cNvSpPr/>
          <p:nvPr userDrawn="1"/>
        </p:nvSpPr>
        <p:spPr>
          <a:xfrm>
            <a:off x="0" y="6629400"/>
            <a:ext cx="12191999"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F5732A7D-62D5-4C15-A1DB-5B428C5AFFA4}"/>
              </a:ext>
            </a:extLst>
          </p:cNvPr>
          <p:cNvSpPr/>
          <p:nvPr userDrawn="1"/>
        </p:nvSpPr>
        <p:spPr>
          <a:xfrm>
            <a:off x="-1" y="0"/>
            <a:ext cx="9551597" cy="4934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055AF9A6-2FF1-4C3A-BD22-2EEA63DEC0D6}"/>
              </a:ext>
            </a:extLst>
          </p:cNvPr>
          <p:cNvPicPr>
            <a:picLocks noChangeAspect="1"/>
          </p:cNvPicPr>
          <p:nvPr userDrawn="1"/>
        </p:nvPicPr>
        <p:blipFill rotWithShape="1">
          <a:blip r:embed="rId5"/>
          <a:srcRect/>
          <a:stretch/>
        </p:blipFill>
        <p:spPr>
          <a:xfrm>
            <a:off x="9551596" y="0"/>
            <a:ext cx="2640403" cy="493427"/>
          </a:xfrm>
          <a:prstGeom prst="rect">
            <a:avLst/>
          </a:prstGeom>
        </p:spPr>
      </p:pic>
      <p:sp>
        <p:nvSpPr>
          <p:cNvPr id="2" name="标题占位符 1">
            <a:extLst>
              <a:ext uri="{FF2B5EF4-FFF2-40B4-BE49-F238E27FC236}">
                <a16:creationId xmlns:a16="http://schemas.microsoft.com/office/drawing/2014/main" id="{DA1001E0-978E-4BA6-8AB9-61EA3B0A38B4}"/>
              </a:ext>
            </a:extLst>
          </p:cNvPr>
          <p:cNvSpPr>
            <a:spLocks noGrp="1"/>
          </p:cNvSpPr>
          <p:nvPr>
            <p:ph type="title"/>
          </p:nvPr>
        </p:nvSpPr>
        <p:spPr>
          <a:xfrm>
            <a:off x="504826" y="560007"/>
            <a:ext cx="10848974" cy="668779"/>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943F1DB8-A7E6-4C3E-BDB8-76E98F579F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709386172"/>
      </p:ext>
    </p:extLst>
  </p:cSld>
  <p:clrMap bg1="lt1" tx1="dk1" bg2="lt2" tx2="dk2" accent1="accent1" accent2="accent2" accent3="accent3" accent4="accent4" accent5="accent5" accent6="accent6" hlink="hlink" folHlink="folHlink"/>
  <p:sldLayoutIdLst>
    <p:sldLayoutId id="2147483709" r:id="rId1"/>
    <p:sldLayoutId id="2147483710" r:id="rId2"/>
  </p:sldLayoutIdLst>
  <p:hf hdr="0" ftr="0" dt="0"/>
  <p:txStyles>
    <p:titleStyle>
      <a:lvl1pPr algn="l" defTabSz="914400" rtl="0" eaLnBrk="1" latinLnBrk="0" hangingPunct="1">
        <a:lnSpc>
          <a:spcPct val="90000"/>
        </a:lnSpc>
        <a:spcBef>
          <a:spcPct val="0"/>
        </a:spcBef>
        <a:buNone/>
        <a:defRPr sz="3200" kern="1200">
          <a:solidFill>
            <a:schemeClr val="bg1"/>
          </a:solidFill>
          <a:latin typeface="+mn-ea"/>
          <a:ea typeface="+mn-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0E1370-64CA-4FA1-A0F2-DBF3C2AD2BFF}"/>
              </a:ext>
            </a:extLst>
          </p:cNvPr>
          <p:cNvSpPr>
            <a:spLocks noGrp="1"/>
          </p:cNvSpPr>
          <p:nvPr>
            <p:ph type="ctrTitle"/>
          </p:nvPr>
        </p:nvSpPr>
        <p:spPr>
          <a:xfrm>
            <a:off x="1378744" y="1520011"/>
            <a:ext cx="9313893" cy="1096609"/>
          </a:xfrm>
          <a:prstGeom prst="rect">
            <a:avLst/>
          </a:prstGeom>
        </p:spPr>
        <p:txBody>
          <a:bodyPr>
            <a:noAutofit/>
          </a:bodyPr>
          <a:lstStyle/>
          <a:p>
            <a:pPr>
              <a:lnSpc>
                <a:spcPct val="110000"/>
              </a:lnSpc>
            </a:pPr>
            <a:r>
              <a:rPr lang="en-US" altLang="zh-CN" sz="3600" b="1" i="1" spc="100" dirty="0">
                <a:latin typeface="Times New Roman" panose="02020603050405020304" pitchFamily="18" charset="0"/>
                <a:cs typeface="Times New Roman" panose="02020603050405020304" pitchFamily="18" charset="0"/>
              </a:rPr>
              <a:t>SEEK: Segmented Embedding of </a:t>
            </a:r>
            <a:br>
              <a:rPr lang="en-US" altLang="zh-CN" sz="3600" b="1" i="1" spc="100" dirty="0">
                <a:latin typeface="Times New Roman" panose="02020603050405020304" pitchFamily="18" charset="0"/>
                <a:cs typeface="Times New Roman" panose="02020603050405020304" pitchFamily="18" charset="0"/>
              </a:rPr>
            </a:br>
            <a:r>
              <a:rPr lang="en-US" altLang="zh-CN" sz="3600" b="1" i="1" spc="100" dirty="0">
                <a:latin typeface="Times New Roman" panose="02020603050405020304" pitchFamily="18" charset="0"/>
                <a:cs typeface="Times New Roman" panose="02020603050405020304" pitchFamily="18" charset="0"/>
              </a:rPr>
              <a:t>Knowledge Graphs</a:t>
            </a:r>
            <a:endParaRPr lang="zh-CN" altLang="en-US" sz="3600" b="1" i="1" dirty="0">
              <a:solidFill>
                <a:schemeClr val="bg1"/>
              </a:solidFill>
              <a:latin typeface="Times New Roman" panose="02020603050405020304" pitchFamily="18" charset="0"/>
              <a:cs typeface="Times New Roman" panose="02020603050405020304" pitchFamily="18" charset="0"/>
            </a:endParaRPr>
          </a:p>
        </p:txBody>
      </p:sp>
      <p:sp>
        <p:nvSpPr>
          <p:cNvPr id="38" name="灯片编号占位符 37">
            <a:extLst>
              <a:ext uri="{FF2B5EF4-FFF2-40B4-BE49-F238E27FC236}">
                <a16:creationId xmlns:a16="http://schemas.microsoft.com/office/drawing/2014/main" id="{4C1D0CC1-E0F1-4E65-B5FD-D59C366DBDF1}"/>
              </a:ext>
            </a:extLst>
          </p:cNvPr>
          <p:cNvSpPr>
            <a:spLocks noGrp="1"/>
          </p:cNvSpPr>
          <p:nvPr>
            <p:ph type="sldNum" sz="quarter" idx="4294967295"/>
          </p:nvPr>
        </p:nvSpPr>
        <p:spPr>
          <a:xfrm>
            <a:off x="9321037" y="6559455"/>
            <a:ext cx="2743200" cy="365125"/>
          </a:xfrm>
          <a:prstGeom prst="rect">
            <a:avLst/>
          </a:prstGeom>
        </p:spPr>
        <p:txBody>
          <a:bodyPr/>
          <a:lstStyle/>
          <a:p>
            <a:fld id="{25FFDE5B-3A91-4000-AC3B-2BFABC5BFC8F}" type="slidenum">
              <a:rPr lang="zh-CN" altLang="en-US" smtClean="0"/>
              <a:pPr/>
              <a:t>1</a:t>
            </a:fld>
            <a:r>
              <a:rPr lang="zh-CN" altLang="en-US" dirty="0"/>
              <a:t> </a:t>
            </a:r>
            <a:r>
              <a:rPr lang="en-US" altLang="zh-CN" dirty="0"/>
              <a:t>/ 27</a:t>
            </a:r>
            <a:endParaRPr lang="zh-CN" altLang="en-US" dirty="0"/>
          </a:p>
        </p:txBody>
      </p:sp>
      <p:sp>
        <p:nvSpPr>
          <p:cNvPr id="7" name="文本框 10">
            <a:extLst>
              <a:ext uri="{FF2B5EF4-FFF2-40B4-BE49-F238E27FC236}">
                <a16:creationId xmlns:a16="http://schemas.microsoft.com/office/drawing/2014/main" id="{4472D5B7-E36A-47C9-8FDF-58451B6C81A7}"/>
              </a:ext>
            </a:extLst>
          </p:cNvPr>
          <p:cNvSpPr txBox="1">
            <a:spLocks noChangeArrowheads="1"/>
          </p:cNvSpPr>
          <p:nvPr/>
        </p:nvSpPr>
        <p:spPr bwMode="auto">
          <a:xfrm>
            <a:off x="3287179" y="3993356"/>
            <a:ext cx="5260960" cy="1238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hangingPunct="0">
              <a:defRPr>
                <a:solidFill>
                  <a:schemeClr val="tx1"/>
                </a:solidFill>
                <a:latin typeface="Calibri" pitchFamily="34" charset="0"/>
                <a:ea typeface="宋体" pitchFamily="2" charset="-122"/>
              </a:defRPr>
            </a:lvl6pPr>
            <a:lvl7pPr eaLnBrk="0" hangingPunct="0">
              <a:defRPr>
                <a:solidFill>
                  <a:schemeClr val="tx1"/>
                </a:solidFill>
                <a:latin typeface="Calibri" pitchFamily="34" charset="0"/>
                <a:ea typeface="宋体" pitchFamily="2" charset="-122"/>
              </a:defRPr>
            </a:lvl7pPr>
            <a:lvl8pPr eaLnBrk="0" hangingPunct="0">
              <a:defRPr>
                <a:solidFill>
                  <a:schemeClr val="tx1"/>
                </a:solidFill>
                <a:latin typeface="Calibri" pitchFamily="34" charset="0"/>
                <a:ea typeface="宋体" pitchFamily="2" charset="-122"/>
              </a:defRPr>
            </a:lvl8pPr>
            <a:lvl9pPr eaLnBrk="0" hangingPunct="0">
              <a:defRPr>
                <a:solidFill>
                  <a:schemeClr val="tx1"/>
                </a:solidFill>
                <a:latin typeface="Calibri" pitchFamily="34" charset="0"/>
                <a:ea typeface="宋体" pitchFamily="2" charset="-122"/>
              </a:defRPr>
            </a:lvl9pPr>
          </a:lstStyle>
          <a:p>
            <a:pPr algn="ctr" defTabSz="685800" fontAlgn="base">
              <a:spcBef>
                <a:spcPct val="0"/>
              </a:spcBef>
              <a:spcAft>
                <a:spcPct val="0"/>
              </a:spcAft>
            </a:pPr>
            <a:r>
              <a:rPr lang="zh-CN" altLang="en-US" sz="2000" b="1" dirty="0">
                <a:latin typeface="宋体" panose="02010600030101010101" pitchFamily="2" charset="-122"/>
              </a:rPr>
              <a:t>汇报人</a:t>
            </a:r>
            <a:r>
              <a:rPr lang="en-US" altLang="zh-CN" sz="2000" b="1" dirty="0">
                <a:latin typeface="宋体" panose="02010600030101010101" pitchFamily="2" charset="-122"/>
              </a:rPr>
              <a:t>:</a:t>
            </a:r>
            <a:r>
              <a:rPr lang="zh-CN" altLang="en-US" sz="2000" b="1" dirty="0">
                <a:latin typeface="宋体" panose="02010600030101010101" pitchFamily="2" charset="-122"/>
              </a:rPr>
              <a:t>刘家伟</a:t>
            </a:r>
            <a:endParaRPr lang="en-US" altLang="zh-CN" sz="2000" b="1" dirty="0">
              <a:latin typeface="宋体" panose="02010600030101010101" pitchFamily="2" charset="-122"/>
            </a:endParaRPr>
          </a:p>
          <a:p>
            <a:pPr algn="ctr" defTabSz="685800" fontAlgn="base">
              <a:spcBef>
                <a:spcPct val="0"/>
              </a:spcBef>
              <a:spcAft>
                <a:spcPct val="0"/>
              </a:spcAft>
            </a:pPr>
            <a:endParaRPr lang="en-US" altLang="zh-CN" sz="400" b="1" dirty="0">
              <a:latin typeface="宋体" panose="02010600030101010101" pitchFamily="2" charset="-122"/>
            </a:endParaRPr>
          </a:p>
          <a:p>
            <a:pPr algn="ctr" defTabSz="685800" fontAlgn="base">
              <a:spcBef>
                <a:spcPct val="0"/>
              </a:spcBef>
              <a:spcAft>
                <a:spcPct val="0"/>
              </a:spcAft>
            </a:pPr>
            <a:r>
              <a:rPr lang="en-US" altLang="zh-CN" sz="1800" dirty="0">
                <a:latin typeface="Times New Roman" panose="02020603050405020304" pitchFamily="18" charset="0"/>
                <a:ea typeface="+mn-ea"/>
                <a:cs typeface="Times New Roman" panose="02020603050405020304" pitchFamily="18" charset="0"/>
              </a:rPr>
              <a:t>East China Normal University</a:t>
            </a:r>
          </a:p>
          <a:p>
            <a:pPr algn="ctr"/>
            <a:r>
              <a:rPr lang="en-US" altLang="zh-CN" sz="1800" dirty="0">
                <a:latin typeface="Times New Roman" panose="02020603050405020304" pitchFamily="18" charset="0"/>
                <a:ea typeface="+mn-ea"/>
                <a:cs typeface="Times New Roman" panose="02020603050405020304" pitchFamily="18" charset="0"/>
              </a:rPr>
              <a:t>School of Computer Science and Technology</a:t>
            </a:r>
            <a:endParaRPr lang="zh-CN" altLang="en-US" sz="1800" dirty="0">
              <a:latin typeface="Times New Roman" panose="02020603050405020304" pitchFamily="18" charset="0"/>
              <a:ea typeface="+mn-ea"/>
              <a:cs typeface="Times New Roman" panose="02020603050405020304" pitchFamily="18" charset="0"/>
            </a:endParaRPr>
          </a:p>
          <a:p>
            <a:pPr algn="ctr" defTabSz="685800" fontAlgn="base">
              <a:spcBef>
                <a:spcPct val="0"/>
              </a:spcBef>
              <a:spcAft>
                <a:spcPct val="0"/>
              </a:spcAft>
            </a:pPr>
            <a:r>
              <a:rPr lang="en-US" altLang="zh-CN" sz="1600" dirty="0">
                <a:solidFill>
                  <a:srgbClr val="000000"/>
                </a:solidFill>
                <a:latin typeface="微软雅黑" pitchFamily="34" charset="-122"/>
                <a:ea typeface="微软雅黑" pitchFamily="34" charset="-122"/>
              </a:rPr>
              <a:t> </a:t>
            </a:r>
            <a:endParaRPr lang="zh-CN" altLang="en-US" sz="1600" dirty="0">
              <a:solidFill>
                <a:srgbClr val="000000"/>
              </a:solidFill>
              <a:latin typeface="微软雅黑" pitchFamily="34" charset="-122"/>
              <a:ea typeface="微软雅黑" pitchFamily="34" charset="-122"/>
            </a:endParaRPr>
          </a:p>
        </p:txBody>
      </p:sp>
      <p:sp>
        <p:nvSpPr>
          <p:cNvPr id="8" name="圆角矩形 11">
            <a:extLst>
              <a:ext uri="{FF2B5EF4-FFF2-40B4-BE49-F238E27FC236}">
                <a16:creationId xmlns:a16="http://schemas.microsoft.com/office/drawing/2014/main" id="{FEC7CF12-819C-49C0-89AC-41C12AF23A0C}"/>
              </a:ext>
            </a:extLst>
          </p:cNvPr>
          <p:cNvSpPr>
            <a:spLocks noChangeArrowheads="1"/>
          </p:cNvSpPr>
          <p:nvPr/>
        </p:nvSpPr>
        <p:spPr bwMode="auto">
          <a:xfrm>
            <a:off x="3287179" y="3993356"/>
            <a:ext cx="5260960" cy="1016019"/>
          </a:xfrm>
          <a:prstGeom prst="roundRect">
            <a:avLst>
              <a:gd name="adj" fmla="val 16667"/>
            </a:avLst>
          </a:prstGeom>
          <a:noFill/>
          <a:ln w="12700">
            <a:solidFill>
              <a:srgbClr val="7F7F7F"/>
            </a:solidFill>
            <a:round/>
            <a:headEnd/>
            <a:tailEnd/>
          </a:ln>
          <a:extLst>
            <a:ext uri="{909E8E84-426E-40DD-AFC4-6F175D3DCCD1}">
              <a14:hiddenFill xmlns:a14="http://schemas.microsoft.com/office/drawing/2010/main">
                <a:solidFill>
                  <a:srgbClr val="FFFFFF"/>
                </a:solidFill>
              </a14:hiddenFill>
            </a:ext>
          </a:extLst>
        </p:spPr>
        <p:txBody>
          <a:bodyPr lIns="68579" tIns="34289" rIns="68579" bIns="34289" anchor="ctr"/>
          <a:lstStyle/>
          <a:p>
            <a:pPr algn="ctr" defTabSz="685800" fontAlgn="base">
              <a:spcBef>
                <a:spcPct val="0"/>
              </a:spcBef>
              <a:spcAft>
                <a:spcPct val="0"/>
              </a:spcAft>
            </a:pPr>
            <a:endParaRPr lang="zh-CN" altLang="en-US">
              <a:solidFill>
                <a:srgbClr val="FFFFFF"/>
              </a:solidFill>
            </a:endParaRPr>
          </a:p>
        </p:txBody>
      </p:sp>
      <p:sp>
        <p:nvSpPr>
          <p:cNvPr id="4" name="文本框 3">
            <a:extLst>
              <a:ext uri="{FF2B5EF4-FFF2-40B4-BE49-F238E27FC236}">
                <a16:creationId xmlns:a16="http://schemas.microsoft.com/office/drawing/2014/main" id="{F9A0EACE-674F-46ED-9C99-8A90C097F568}"/>
              </a:ext>
            </a:extLst>
          </p:cNvPr>
          <p:cNvSpPr txBox="1"/>
          <p:nvPr/>
        </p:nvSpPr>
        <p:spPr>
          <a:xfrm>
            <a:off x="9144001" y="2431954"/>
            <a:ext cx="1178592" cy="369332"/>
          </a:xfrm>
          <a:prstGeom prst="rect">
            <a:avLst/>
          </a:prstGeom>
          <a:noFill/>
        </p:spPr>
        <p:txBody>
          <a:bodyPr wrap="none" rtlCol="0">
            <a:spAutoFit/>
          </a:bodyPr>
          <a:lstStyle/>
          <a:p>
            <a:pPr algn="l"/>
            <a:r>
              <a:rPr lang="en-US" altLang="zh-CN"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ACL 2020</a:t>
            </a:r>
            <a:endParaRPr lang="zh-CN" altLang="en-US"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66237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A1F278-3A0A-4A03-A7C3-F80E8C91EF90}"/>
              </a:ext>
            </a:extLst>
          </p:cNvPr>
          <p:cNvSpPr>
            <a:spLocks noGrp="1"/>
          </p:cNvSpPr>
          <p:nvPr>
            <p:ph type="title"/>
          </p:nvPr>
        </p:nvSpPr>
        <p:spPr>
          <a:xfrm>
            <a:off x="157163" y="485774"/>
            <a:ext cx="10727530" cy="685801"/>
          </a:xfrm>
          <a:prstGeom prst="rect">
            <a:avLst/>
          </a:prstGeom>
        </p:spPr>
        <p:txBody>
          <a:bodyPr/>
          <a:lstStyle/>
          <a:p>
            <a:r>
              <a:rPr lang="en-US" altLang="zh-CN" dirty="0">
                <a:latin typeface="Times New Roman" panose="02020603050405020304" pitchFamily="18" charset="0"/>
                <a:cs typeface="Times New Roman" panose="02020603050405020304" pitchFamily="18" charset="0"/>
              </a:rPr>
              <a:t>Experiments</a:t>
            </a:r>
            <a:endParaRPr lang="zh-CN" altLang="en-US" dirty="0">
              <a:latin typeface="Times New Roman" panose="02020603050405020304" pitchFamily="18" charset="0"/>
              <a:cs typeface="Times New Roman" panose="02020603050405020304" pitchFamily="18" charset="0"/>
            </a:endParaRPr>
          </a:p>
        </p:txBody>
      </p:sp>
      <p:sp>
        <p:nvSpPr>
          <p:cNvPr id="6" name="灯片编号占位符 5">
            <a:extLst>
              <a:ext uri="{FF2B5EF4-FFF2-40B4-BE49-F238E27FC236}">
                <a16:creationId xmlns:a16="http://schemas.microsoft.com/office/drawing/2014/main" id="{03CAE1D4-C7A5-41CA-A99D-190B96A89E5A}"/>
              </a:ext>
            </a:extLst>
          </p:cNvPr>
          <p:cNvSpPr>
            <a:spLocks noGrp="1"/>
          </p:cNvSpPr>
          <p:nvPr>
            <p:ph type="sldNum" sz="quarter" idx="4294967295"/>
          </p:nvPr>
        </p:nvSpPr>
        <p:spPr>
          <a:xfrm>
            <a:off x="11265763" y="6559455"/>
            <a:ext cx="798474" cy="365125"/>
          </a:xfrm>
          <a:prstGeom prst="rect">
            <a:avLst/>
          </a:prstGeom>
        </p:spPr>
        <p:txBody>
          <a:bodyPr/>
          <a:lstStyle/>
          <a:p>
            <a:fld id="{25FFDE5B-3A91-4000-AC3B-2BFABC5BFC8F}" type="slidenum">
              <a:rPr lang="zh-CN" altLang="en-US" smtClean="0"/>
              <a:pPr/>
              <a:t>10</a:t>
            </a:fld>
            <a:r>
              <a:rPr lang="zh-CN" altLang="en-US"/>
              <a:t> </a:t>
            </a:r>
            <a:r>
              <a:rPr lang="en-US" altLang="zh-CN"/>
              <a:t>/ 27</a:t>
            </a:r>
            <a:endParaRPr lang="zh-CN" altLang="en-US" dirty="0"/>
          </a:p>
        </p:txBody>
      </p:sp>
      <p:pic>
        <p:nvPicPr>
          <p:cNvPr id="4" name="图片 3">
            <a:extLst>
              <a:ext uri="{FF2B5EF4-FFF2-40B4-BE49-F238E27FC236}">
                <a16:creationId xmlns:a16="http://schemas.microsoft.com/office/drawing/2014/main" id="{41809A3A-E5F7-4DC1-BBCB-D02CB9CCC8E6}"/>
              </a:ext>
            </a:extLst>
          </p:cNvPr>
          <p:cNvPicPr>
            <a:picLocks noChangeAspect="1"/>
          </p:cNvPicPr>
          <p:nvPr/>
        </p:nvPicPr>
        <p:blipFill>
          <a:blip r:embed="rId3"/>
          <a:stretch>
            <a:fillRect/>
          </a:stretch>
        </p:blipFill>
        <p:spPr>
          <a:xfrm>
            <a:off x="3358802" y="2002595"/>
            <a:ext cx="4863046" cy="3633531"/>
          </a:xfrm>
          <a:prstGeom prst="rect">
            <a:avLst/>
          </a:prstGeom>
        </p:spPr>
      </p:pic>
      <p:sp>
        <p:nvSpPr>
          <p:cNvPr id="9" name="文本框 8">
            <a:extLst>
              <a:ext uri="{FF2B5EF4-FFF2-40B4-BE49-F238E27FC236}">
                <a16:creationId xmlns:a16="http://schemas.microsoft.com/office/drawing/2014/main" id="{E8DE2BDD-0C8E-42AE-AE8D-8D095B60BAB6}"/>
              </a:ext>
            </a:extLst>
          </p:cNvPr>
          <p:cNvSpPr txBox="1"/>
          <p:nvPr/>
        </p:nvSpPr>
        <p:spPr>
          <a:xfrm>
            <a:off x="504538" y="1402419"/>
            <a:ext cx="6096000" cy="369332"/>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cs typeface="Times New Roman" panose="02020603050405020304" pitchFamily="18" charset="0"/>
              </a:rPr>
              <a:t>在数据集</a:t>
            </a:r>
            <a:r>
              <a:rPr lang="en-US" altLang="zh-CN" dirty="0">
                <a:latin typeface="Times New Roman" panose="02020603050405020304" pitchFamily="18" charset="0"/>
                <a:cs typeface="Times New Roman" panose="02020603050405020304" pitchFamily="18" charset="0"/>
              </a:rPr>
              <a:t>FB15K</a:t>
            </a:r>
            <a:r>
              <a:rPr lang="zh-CN" altLang="en-US" dirty="0">
                <a:latin typeface="宋体" panose="02010600030101010101" pitchFamily="2" charset="-122"/>
                <a:ea typeface="宋体" panose="02010600030101010101" pitchFamily="2" charset="-122"/>
                <a:cs typeface="Times New Roman" panose="02020603050405020304" pitchFamily="18" charset="0"/>
              </a:rPr>
              <a:t>上</a:t>
            </a:r>
            <a:r>
              <a:rPr lang="zh-CN" altLang="en-US" dirty="0"/>
              <a:t>，</a:t>
            </a:r>
            <a:r>
              <a:rPr lang="en-US" altLang="zh-CN" dirty="0">
                <a:latin typeface="Times New Roman" panose="02020603050405020304" pitchFamily="18" charset="0"/>
                <a:cs typeface="Times New Roman" panose="02020603050405020304" pitchFamily="18" charset="0"/>
              </a:rPr>
              <a:t>k</a:t>
            </a:r>
            <a:r>
              <a:rPr lang="zh-CN" altLang="en-US" dirty="0">
                <a:latin typeface="宋体" panose="02010600030101010101" pitchFamily="2" charset="-122"/>
                <a:ea typeface="宋体" panose="02010600030101010101" pitchFamily="2" charset="-122"/>
                <a:cs typeface="Times New Roman" panose="02020603050405020304" pitchFamily="18" charset="0"/>
              </a:rPr>
              <a:t>的不同取值对时间、</a:t>
            </a:r>
            <a:r>
              <a:rPr lang="en-US" altLang="zh-CN" dirty="0">
                <a:latin typeface="Times New Roman" panose="02020603050405020304" pitchFamily="18" charset="0"/>
                <a:cs typeface="Times New Roman" panose="02020603050405020304" pitchFamily="18" charset="0"/>
              </a:rPr>
              <a:t>MRR</a:t>
            </a:r>
            <a:r>
              <a:rPr lang="zh-CN" altLang="en-US" dirty="0">
                <a:latin typeface="宋体" panose="02010600030101010101" pitchFamily="2" charset="-122"/>
                <a:ea typeface="宋体" panose="02010600030101010101" pitchFamily="2" charset="-122"/>
                <a:cs typeface="Times New Roman" panose="02020603050405020304" pitchFamily="18" charset="0"/>
              </a:rPr>
              <a:t>的影响：</a:t>
            </a:r>
          </a:p>
        </p:txBody>
      </p:sp>
      <p:sp>
        <p:nvSpPr>
          <p:cNvPr id="10" name="文本框 9">
            <a:extLst>
              <a:ext uri="{FF2B5EF4-FFF2-40B4-BE49-F238E27FC236}">
                <a16:creationId xmlns:a16="http://schemas.microsoft.com/office/drawing/2014/main" id="{C1B0ADBB-A1A4-4470-8ABB-313B0BEBCD53}"/>
              </a:ext>
            </a:extLst>
          </p:cNvPr>
          <p:cNvSpPr txBox="1"/>
          <p:nvPr/>
        </p:nvSpPr>
        <p:spPr>
          <a:xfrm>
            <a:off x="1323292" y="5725895"/>
            <a:ext cx="10219959" cy="646331"/>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由上图可知，</a:t>
            </a:r>
            <a:r>
              <a:rPr lang="en-US" altLang="zh-CN" dirty="0">
                <a:latin typeface="Times New Roman" panose="02020603050405020304" pitchFamily="18" charset="0"/>
                <a:cs typeface="Times New Roman" panose="02020603050405020304" pitchFamily="18" charset="0"/>
              </a:rPr>
              <a:t>k</a:t>
            </a:r>
            <a:r>
              <a:rPr lang="zh-CN" altLang="en-US" dirty="0">
                <a:latin typeface="宋体" panose="02010600030101010101" pitchFamily="2" charset="-122"/>
                <a:ea typeface="宋体" panose="02010600030101010101" pitchFamily="2" charset="-122"/>
              </a:rPr>
              <a:t>的取值至关重要。</a:t>
            </a:r>
            <a:r>
              <a:rPr lang="en-US" altLang="zh-CN" dirty="0">
                <a:latin typeface="Times New Roman" panose="02020603050405020304" pitchFamily="18" charset="0"/>
                <a:cs typeface="Times New Roman" panose="02020603050405020304" pitchFamily="18" charset="0"/>
              </a:rPr>
              <a:t>k=8</a:t>
            </a:r>
            <a:r>
              <a:rPr lang="zh-CN" altLang="en-US" dirty="0">
                <a:latin typeface="宋体" panose="02010600030101010101" pitchFamily="2" charset="-122"/>
                <a:ea typeface="宋体" panose="02010600030101010101" pitchFamily="2" charset="-122"/>
              </a:rPr>
              <a:t>时，性能最佳。而运行时间是线性变化的，符合之前的推论，即线性复杂度为</a:t>
            </a:r>
            <a:r>
              <a:rPr lang="en-US" altLang="zh-CN" dirty="0">
                <a:latin typeface="Times New Roman" panose="02020603050405020304" pitchFamily="18" charset="0"/>
                <a:cs typeface="Times New Roman" panose="02020603050405020304" pitchFamily="18" charset="0"/>
              </a:rPr>
              <a:t>O(</a:t>
            </a:r>
            <a:r>
              <a:rPr lang="en-US" altLang="zh-CN" dirty="0" err="1">
                <a:latin typeface="Times New Roman" panose="02020603050405020304" pitchFamily="18" charset="0"/>
                <a:cs typeface="Times New Roman" panose="02020603050405020304" pitchFamily="18" charset="0"/>
              </a:rPr>
              <a:t>kd</a:t>
            </a:r>
            <a:r>
              <a:rPr lang="en-US" altLang="zh-CN" dirty="0">
                <a:latin typeface="Times New Roman" panose="02020603050405020304" pitchFamily="18" charset="0"/>
                <a:cs typeface="Times New Roman" panose="02020603050405020304" pitchFamily="18" charset="0"/>
              </a:rPr>
              <a:t>) </a:t>
            </a:r>
            <a:r>
              <a:rPr lang="zh-CN" altLang="en-US" dirty="0"/>
              <a:t>。</a:t>
            </a:r>
          </a:p>
        </p:txBody>
      </p:sp>
    </p:spTree>
    <p:extLst>
      <p:ext uri="{BB962C8B-B14F-4D97-AF65-F5344CB8AC3E}">
        <p14:creationId xmlns:p14="http://schemas.microsoft.com/office/powerpoint/2010/main" val="1663781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A1F278-3A0A-4A03-A7C3-F80E8C91EF90}"/>
              </a:ext>
            </a:extLst>
          </p:cNvPr>
          <p:cNvSpPr>
            <a:spLocks noGrp="1"/>
          </p:cNvSpPr>
          <p:nvPr>
            <p:ph type="title"/>
          </p:nvPr>
        </p:nvSpPr>
        <p:spPr>
          <a:xfrm>
            <a:off x="157163" y="485774"/>
            <a:ext cx="10727530" cy="685801"/>
          </a:xfrm>
          <a:prstGeom prst="rect">
            <a:avLst/>
          </a:prstGeom>
        </p:spPr>
        <p:txBody>
          <a:bodyPr/>
          <a:lstStyle/>
          <a:p>
            <a:r>
              <a:rPr lang="en-US" altLang="zh-CN" dirty="0">
                <a:latin typeface="Times New Roman" panose="02020603050405020304" pitchFamily="18" charset="0"/>
                <a:cs typeface="Times New Roman" panose="02020603050405020304" pitchFamily="18" charset="0"/>
              </a:rPr>
              <a:t>Experiments</a:t>
            </a:r>
            <a:endParaRPr lang="zh-CN" altLang="en-US" dirty="0">
              <a:latin typeface="Times New Roman" panose="02020603050405020304" pitchFamily="18" charset="0"/>
              <a:cs typeface="Times New Roman" panose="02020603050405020304" pitchFamily="18" charset="0"/>
            </a:endParaRPr>
          </a:p>
        </p:txBody>
      </p:sp>
      <p:sp>
        <p:nvSpPr>
          <p:cNvPr id="6" name="灯片编号占位符 5">
            <a:extLst>
              <a:ext uri="{FF2B5EF4-FFF2-40B4-BE49-F238E27FC236}">
                <a16:creationId xmlns:a16="http://schemas.microsoft.com/office/drawing/2014/main" id="{03CAE1D4-C7A5-41CA-A99D-190B96A89E5A}"/>
              </a:ext>
            </a:extLst>
          </p:cNvPr>
          <p:cNvSpPr>
            <a:spLocks noGrp="1"/>
          </p:cNvSpPr>
          <p:nvPr>
            <p:ph type="sldNum" sz="quarter" idx="4294967295"/>
          </p:nvPr>
        </p:nvSpPr>
        <p:spPr>
          <a:xfrm>
            <a:off x="11265763" y="6559455"/>
            <a:ext cx="798474" cy="365125"/>
          </a:xfrm>
          <a:prstGeom prst="rect">
            <a:avLst/>
          </a:prstGeom>
        </p:spPr>
        <p:txBody>
          <a:bodyPr/>
          <a:lstStyle/>
          <a:p>
            <a:fld id="{25FFDE5B-3A91-4000-AC3B-2BFABC5BFC8F}" type="slidenum">
              <a:rPr lang="zh-CN" altLang="en-US" smtClean="0"/>
              <a:pPr/>
              <a:t>11</a:t>
            </a:fld>
            <a:r>
              <a:rPr lang="zh-CN" altLang="en-US"/>
              <a:t> </a:t>
            </a:r>
            <a:r>
              <a:rPr lang="en-US" altLang="zh-CN"/>
              <a:t>/ 27</a:t>
            </a:r>
            <a:endParaRPr lang="zh-CN" altLang="en-US" dirty="0"/>
          </a:p>
        </p:txBody>
      </p:sp>
      <p:sp>
        <p:nvSpPr>
          <p:cNvPr id="7" name="文本框 6">
            <a:extLst>
              <a:ext uri="{FF2B5EF4-FFF2-40B4-BE49-F238E27FC236}">
                <a16:creationId xmlns:a16="http://schemas.microsoft.com/office/drawing/2014/main" id="{56C85EE9-4EF1-4241-A43D-12EC8AA39232}"/>
              </a:ext>
            </a:extLst>
          </p:cNvPr>
          <p:cNvSpPr txBox="1"/>
          <p:nvPr/>
        </p:nvSpPr>
        <p:spPr>
          <a:xfrm>
            <a:off x="512622" y="1539813"/>
            <a:ext cx="9562556" cy="646331"/>
          </a:xfrm>
          <a:prstGeom prst="rect">
            <a:avLst/>
          </a:prstGeom>
          <a:noFill/>
        </p:spPr>
        <p:txBody>
          <a:bodyPr wrap="square">
            <a:spAutoFit/>
          </a:bodyPr>
          <a:lstStyle/>
          <a:p>
            <a:r>
              <a:rPr lang="zh-CN" altLang="en-US" dirty="0"/>
              <a:t>在数据集</a:t>
            </a:r>
            <a:r>
              <a:rPr lang="en-US" altLang="zh-CN" dirty="0">
                <a:latin typeface="Times New Roman" panose="02020603050405020304" pitchFamily="18" charset="0"/>
                <a:cs typeface="Times New Roman" panose="02020603050405020304" pitchFamily="18" charset="0"/>
              </a:rPr>
              <a:t>DB100K</a:t>
            </a:r>
            <a:r>
              <a:rPr lang="zh-CN" altLang="en-US" dirty="0"/>
              <a:t>上，使用打分函数</a:t>
            </a:r>
            <a:r>
              <a:rPr lang="en-US" altLang="zh-CN" dirty="0">
                <a:latin typeface="Times New Roman" panose="02020603050405020304" pitchFamily="18" charset="0"/>
                <a:cs typeface="Times New Roman" panose="02020603050405020304" pitchFamily="18" charset="0"/>
              </a:rPr>
              <a:t>f1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f2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f4</a:t>
            </a:r>
            <a:r>
              <a:rPr lang="zh-CN" altLang="en-US" dirty="0"/>
              <a:t>后，通过激活函数</a:t>
            </a:r>
            <a:r>
              <a:rPr lang="en-US" altLang="zh-CN" dirty="0">
                <a:latin typeface="Times New Roman" panose="02020603050405020304" pitchFamily="18" charset="0"/>
                <a:cs typeface="Times New Roman" panose="02020603050405020304" pitchFamily="18" charset="0"/>
              </a:rPr>
              <a:t>sigmoid</a:t>
            </a:r>
            <a:r>
              <a:rPr lang="zh-CN" altLang="en-US" dirty="0"/>
              <a:t>函数，分别得到概率值</a:t>
            </a:r>
            <a:r>
              <a:rPr lang="en-US" altLang="zh-CN" dirty="0">
                <a:latin typeface="Times New Roman" panose="02020603050405020304" pitchFamily="18" charset="0"/>
                <a:cs typeface="Times New Roman" panose="02020603050405020304" pitchFamily="18" charset="0"/>
              </a:rPr>
              <a:t>P1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P2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P4</a:t>
            </a:r>
            <a:r>
              <a:rPr lang="zh-CN" altLang="en-US" dirty="0"/>
              <a:t>，如下图：</a:t>
            </a:r>
          </a:p>
        </p:txBody>
      </p:sp>
      <p:pic>
        <p:nvPicPr>
          <p:cNvPr id="5" name="图片 4">
            <a:extLst>
              <a:ext uri="{FF2B5EF4-FFF2-40B4-BE49-F238E27FC236}">
                <a16:creationId xmlns:a16="http://schemas.microsoft.com/office/drawing/2014/main" id="{5C4ADD7F-951A-4DDD-B540-965B0CA0B451}"/>
              </a:ext>
            </a:extLst>
          </p:cNvPr>
          <p:cNvPicPr>
            <a:picLocks noChangeAspect="1"/>
          </p:cNvPicPr>
          <p:nvPr/>
        </p:nvPicPr>
        <p:blipFill>
          <a:blip r:embed="rId3"/>
          <a:stretch>
            <a:fillRect/>
          </a:stretch>
        </p:blipFill>
        <p:spPr>
          <a:xfrm>
            <a:off x="3122808" y="2629072"/>
            <a:ext cx="5197569" cy="3275966"/>
          </a:xfrm>
          <a:prstGeom prst="rect">
            <a:avLst/>
          </a:prstGeom>
        </p:spPr>
      </p:pic>
    </p:spTree>
    <p:extLst>
      <p:ext uri="{BB962C8B-B14F-4D97-AF65-F5344CB8AC3E}">
        <p14:creationId xmlns:p14="http://schemas.microsoft.com/office/powerpoint/2010/main" val="618958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A1F278-3A0A-4A03-A7C3-F80E8C91EF90}"/>
              </a:ext>
            </a:extLst>
          </p:cNvPr>
          <p:cNvSpPr>
            <a:spLocks noGrp="1"/>
          </p:cNvSpPr>
          <p:nvPr>
            <p:ph type="title"/>
          </p:nvPr>
        </p:nvSpPr>
        <p:spPr>
          <a:xfrm>
            <a:off x="157163" y="485774"/>
            <a:ext cx="10727530" cy="685801"/>
          </a:xfrm>
          <a:prstGeom prst="rect">
            <a:avLst/>
          </a:prstGeom>
        </p:spPr>
        <p:txBody>
          <a:bodyPr/>
          <a:lstStyle/>
          <a:p>
            <a:r>
              <a:rPr lang="en-US" altLang="zh-CN" dirty="0">
                <a:latin typeface="Times New Roman" panose="02020603050405020304" pitchFamily="18" charset="0"/>
                <a:cs typeface="Times New Roman" panose="02020603050405020304" pitchFamily="18" charset="0"/>
              </a:rPr>
              <a:t>Conclusion</a:t>
            </a:r>
            <a:endParaRPr lang="zh-CN" altLang="en-US" dirty="0">
              <a:latin typeface="Times New Roman" panose="02020603050405020304" pitchFamily="18" charset="0"/>
              <a:cs typeface="Times New Roman" panose="02020603050405020304" pitchFamily="18" charset="0"/>
            </a:endParaRPr>
          </a:p>
        </p:txBody>
      </p:sp>
      <p:sp>
        <p:nvSpPr>
          <p:cNvPr id="6" name="灯片编号占位符 5">
            <a:extLst>
              <a:ext uri="{FF2B5EF4-FFF2-40B4-BE49-F238E27FC236}">
                <a16:creationId xmlns:a16="http://schemas.microsoft.com/office/drawing/2014/main" id="{03CAE1D4-C7A5-41CA-A99D-190B96A89E5A}"/>
              </a:ext>
            </a:extLst>
          </p:cNvPr>
          <p:cNvSpPr>
            <a:spLocks noGrp="1"/>
          </p:cNvSpPr>
          <p:nvPr>
            <p:ph type="sldNum" sz="quarter" idx="4294967295"/>
          </p:nvPr>
        </p:nvSpPr>
        <p:spPr>
          <a:xfrm>
            <a:off x="11265763" y="6559455"/>
            <a:ext cx="798474" cy="365125"/>
          </a:xfrm>
          <a:prstGeom prst="rect">
            <a:avLst/>
          </a:prstGeom>
        </p:spPr>
        <p:txBody>
          <a:bodyPr/>
          <a:lstStyle/>
          <a:p>
            <a:fld id="{25FFDE5B-3A91-4000-AC3B-2BFABC5BFC8F}" type="slidenum">
              <a:rPr lang="zh-CN" altLang="en-US" smtClean="0"/>
              <a:pPr/>
              <a:t>12</a:t>
            </a:fld>
            <a:r>
              <a:rPr lang="zh-CN" altLang="en-US"/>
              <a:t> </a:t>
            </a:r>
            <a:r>
              <a:rPr lang="en-US" altLang="zh-CN"/>
              <a:t>/ 27</a:t>
            </a:r>
            <a:endParaRPr lang="zh-CN" altLang="en-US" dirty="0"/>
          </a:p>
        </p:txBody>
      </p:sp>
      <p:sp>
        <p:nvSpPr>
          <p:cNvPr id="9" name="文本框 8">
            <a:extLst>
              <a:ext uri="{FF2B5EF4-FFF2-40B4-BE49-F238E27FC236}">
                <a16:creationId xmlns:a16="http://schemas.microsoft.com/office/drawing/2014/main" id="{48A60D73-AF35-4D14-935D-B80C72E23C05}"/>
              </a:ext>
            </a:extLst>
          </p:cNvPr>
          <p:cNvSpPr txBox="1"/>
          <p:nvPr/>
        </p:nvSpPr>
        <p:spPr>
          <a:xfrm>
            <a:off x="1457903" y="1840887"/>
            <a:ext cx="9126565" cy="4108817"/>
          </a:xfrm>
          <a:prstGeom prst="rect">
            <a:avLst/>
          </a:prstGeom>
          <a:noFill/>
        </p:spPr>
        <p:txBody>
          <a:bodyPr wrap="square">
            <a:spAutoFit/>
          </a:bodyPr>
          <a:lstStyle/>
          <a:p>
            <a:pPr>
              <a:lnSpc>
                <a:spcPct val="150000"/>
              </a:lnSpc>
            </a:pPr>
            <a:r>
              <a:rPr lang="zh-CN" altLang="en-US" dirty="0">
                <a:latin typeface="宋体" panose="02010600030101010101" pitchFamily="2" charset="-122"/>
                <a:ea typeface="宋体" panose="02010600030101010101" pitchFamily="2" charset="-122"/>
              </a:rPr>
              <a:t>本文提出一个轻量级框架</a:t>
            </a:r>
            <a:r>
              <a:rPr lang="en-US" altLang="zh-CN" dirty="0">
                <a:latin typeface="宋体" panose="02010600030101010101" pitchFamily="2" charset="-122"/>
                <a:ea typeface="宋体" panose="02010600030101010101" pitchFamily="2" charset="-122"/>
              </a:rPr>
              <a:t>SEEK</a:t>
            </a:r>
            <a:r>
              <a:rPr lang="zh-CN" altLang="en-US" dirty="0">
                <a:latin typeface="宋体" panose="02010600030101010101" pitchFamily="2" charset="-122"/>
                <a:ea typeface="宋体" panose="02010600030101010101" pitchFamily="2" charset="-122"/>
              </a:rPr>
              <a:t>，利用打分函数，在不增加模型参数的情况下，提高了模型对知识图谱的嵌入表示效果。</a:t>
            </a:r>
            <a:endParaRPr lang="en-US" altLang="zh-CN" dirty="0">
              <a:latin typeface="宋体" panose="02010600030101010101" pitchFamily="2" charset="-122"/>
              <a:ea typeface="宋体" panose="02010600030101010101" pitchFamily="2" charset="-122"/>
            </a:endParaRPr>
          </a:p>
          <a:p>
            <a:pPr>
              <a:lnSpc>
                <a:spcPct val="150000"/>
              </a:lnSpc>
            </a:pP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本文从效率、效果、鲁棒性方面阐述了</a:t>
            </a:r>
            <a:r>
              <a:rPr lang="en-US" altLang="zh-CN" dirty="0">
                <a:latin typeface="Times New Roman" panose="02020603050405020304" pitchFamily="18" charset="0"/>
                <a:ea typeface="宋体" panose="02010600030101010101" pitchFamily="2" charset="-122"/>
                <a:cs typeface="Times New Roman" panose="02020603050405020304" pitchFamily="18" charset="0"/>
              </a:rPr>
              <a:t>SEEK</a:t>
            </a:r>
            <a:r>
              <a:rPr lang="zh-CN" altLang="en-US" dirty="0">
                <a:latin typeface="宋体" panose="02010600030101010101" pitchFamily="2" charset="-122"/>
                <a:ea typeface="宋体" panose="02010600030101010101" pitchFamily="2" charset="-122"/>
              </a:rPr>
              <a:t>的性能。</a:t>
            </a:r>
          </a:p>
          <a:p>
            <a:pPr>
              <a:lnSpc>
                <a:spcPct val="150000"/>
              </a:lnSpc>
            </a:pP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其主要贡献是：</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分段并利用不同段之间的特征交叉计算 </a:t>
            </a:r>
            <a:endParaRPr lang="en-US" altLang="zh-CN" dirty="0">
              <a:latin typeface="宋体" panose="02010600030101010101" pitchFamily="2" charset="-122"/>
              <a:ea typeface="宋体" panose="02010600030101010101" pitchFamily="2" charset="-122"/>
            </a:endParaRPr>
          </a:p>
          <a:p>
            <a:pPr>
              <a:lnSpc>
                <a:spcPct val="150000"/>
              </a:lnSpc>
            </a:pPr>
            <a:r>
              <a:rPr lang="en-US" altLang="zh-CN" dirty="0">
                <a:latin typeface="宋体" panose="02010600030101010101" pitchFamily="2" charset="-122"/>
                <a:ea typeface="宋体" panose="02010600030101010101" pitchFamily="2" charset="-122"/>
              </a:rPr>
              <a:t>              2.</a:t>
            </a:r>
            <a:r>
              <a:rPr lang="zh-CN" altLang="en-US" dirty="0">
                <a:latin typeface="宋体" panose="02010600030101010101" pitchFamily="2" charset="-122"/>
                <a:ea typeface="宋体" panose="02010600030101010101" pitchFamily="2" charset="-122"/>
              </a:rPr>
              <a:t>在不增加额外参数的前提下区分并保留多种关系。</a:t>
            </a:r>
            <a:endParaRPr lang="en-US" altLang="zh-CN" dirty="0">
              <a:latin typeface="宋体" panose="02010600030101010101" pitchFamily="2" charset="-122"/>
              <a:ea typeface="宋体" panose="02010600030101010101" pitchFamily="2" charset="-122"/>
            </a:endParaRPr>
          </a:p>
          <a:p>
            <a:pPr>
              <a:lnSpc>
                <a:spcPct val="150000"/>
              </a:lnSpc>
            </a:pPr>
            <a:r>
              <a:rPr lang="en-US" altLang="zh-CN" dirty="0">
                <a:latin typeface="宋体" panose="02010600030101010101" pitchFamily="2" charset="-122"/>
                <a:ea typeface="宋体" panose="02010600030101010101" pitchFamily="2" charset="-122"/>
              </a:rPr>
              <a:t>              3.</a:t>
            </a:r>
            <a:r>
              <a:rPr lang="en-US" altLang="zh-CN" dirty="0">
                <a:latin typeface="Times New Roman" panose="02020603050405020304" pitchFamily="18" charset="0"/>
                <a:ea typeface="宋体" panose="02010600030101010101" pitchFamily="2" charset="-122"/>
                <a:cs typeface="Times New Roman" panose="02020603050405020304" pitchFamily="18" charset="0"/>
              </a:rPr>
              <a:t>SEEK</a:t>
            </a:r>
            <a:r>
              <a:rPr lang="zh-CN" altLang="en-US" dirty="0">
                <a:latin typeface="宋体" panose="02010600030101010101" pitchFamily="2" charset="-122"/>
                <a:ea typeface="宋体" panose="02010600030101010101" pitchFamily="2" charset="-122"/>
              </a:rPr>
              <a:t>是一个普适性更强的模型，</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DistMult</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ComplEx</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HolE</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rPr>
              <a:t>可作为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SEEK</a:t>
            </a:r>
          </a:p>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rPr>
              <a:t>的特例。</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82314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03CAE1D4-C7A5-41CA-A99D-190B96A89E5A}"/>
              </a:ext>
            </a:extLst>
          </p:cNvPr>
          <p:cNvSpPr>
            <a:spLocks noGrp="1"/>
          </p:cNvSpPr>
          <p:nvPr>
            <p:ph type="sldNum" sz="quarter" idx="4294967295"/>
          </p:nvPr>
        </p:nvSpPr>
        <p:spPr>
          <a:xfrm>
            <a:off x="11265763" y="6559455"/>
            <a:ext cx="798474" cy="365125"/>
          </a:xfrm>
          <a:prstGeom prst="rect">
            <a:avLst/>
          </a:prstGeom>
        </p:spPr>
        <p:txBody>
          <a:bodyPr/>
          <a:lstStyle/>
          <a:p>
            <a:fld id="{25FFDE5B-3A91-4000-AC3B-2BFABC5BFC8F}" type="slidenum">
              <a:rPr lang="zh-CN" altLang="en-US" smtClean="0"/>
              <a:pPr/>
              <a:t>13</a:t>
            </a:fld>
            <a:r>
              <a:rPr lang="zh-CN" altLang="en-US"/>
              <a:t> </a:t>
            </a:r>
            <a:r>
              <a:rPr lang="en-US" altLang="zh-CN"/>
              <a:t>/ 27</a:t>
            </a:r>
            <a:endParaRPr lang="zh-CN" altLang="en-US" dirty="0"/>
          </a:p>
        </p:txBody>
      </p:sp>
      <p:sp>
        <p:nvSpPr>
          <p:cNvPr id="4" name="文本框 3">
            <a:extLst>
              <a:ext uri="{FF2B5EF4-FFF2-40B4-BE49-F238E27FC236}">
                <a16:creationId xmlns:a16="http://schemas.microsoft.com/office/drawing/2014/main" id="{5113FD69-12E8-49DC-A6BD-03F8A965C869}"/>
              </a:ext>
            </a:extLst>
          </p:cNvPr>
          <p:cNvSpPr txBox="1"/>
          <p:nvPr/>
        </p:nvSpPr>
        <p:spPr>
          <a:xfrm>
            <a:off x="4466896" y="2921168"/>
            <a:ext cx="3258207" cy="1015663"/>
          </a:xfrm>
          <a:prstGeom prst="rect">
            <a:avLst/>
          </a:prstGeom>
          <a:noFill/>
        </p:spPr>
        <p:txBody>
          <a:bodyPr wrap="square" rtlCol="0">
            <a:spAutoFit/>
          </a:bodyPr>
          <a:lstStyle/>
          <a:p>
            <a:pPr algn="ctr"/>
            <a:r>
              <a:rPr lang="en-US" altLang="zh-CN" sz="60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Thanks</a:t>
            </a:r>
            <a:r>
              <a:rPr lang="zh-CN" altLang="en-US" sz="60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1158351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A1F278-3A0A-4A03-A7C3-F80E8C91EF90}"/>
              </a:ext>
            </a:extLst>
          </p:cNvPr>
          <p:cNvSpPr>
            <a:spLocks noGrp="1"/>
          </p:cNvSpPr>
          <p:nvPr>
            <p:ph type="title"/>
          </p:nvPr>
        </p:nvSpPr>
        <p:spPr>
          <a:xfrm>
            <a:off x="157163" y="485774"/>
            <a:ext cx="10727530" cy="685801"/>
          </a:xfrm>
          <a:prstGeom prst="rect">
            <a:avLst/>
          </a:prstGeom>
        </p:spPr>
        <p:txBody>
          <a:bodyPr/>
          <a:lstStyle/>
          <a:p>
            <a:r>
              <a:rPr lang="en-US" altLang="zh-CN" dirty="0">
                <a:latin typeface="Times New Roman" panose="02020603050405020304" pitchFamily="18" charset="0"/>
                <a:cs typeface="Times New Roman" panose="02020603050405020304" pitchFamily="18" charset="0"/>
              </a:rPr>
              <a:t>Motivation</a:t>
            </a:r>
            <a:endParaRPr lang="zh-CN" altLang="en-US" dirty="0">
              <a:latin typeface="Times New Roman" panose="02020603050405020304" pitchFamily="18" charset="0"/>
              <a:cs typeface="Times New Roman" panose="02020603050405020304" pitchFamily="18" charset="0"/>
            </a:endParaRPr>
          </a:p>
        </p:txBody>
      </p:sp>
      <p:sp>
        <p:nvSpPr>
          <p:cNvPr id="6" name="灯片编号占位符 5">
            <a:extLst>
              <a:ext uri="{FF2B5EF4-FFF2-40B4-BE49-F238E27FC236}">
                <a16:creationId xmlns:a16="http://schemas.microsoft.com/office/drawing/2014/main" id="{03CAE1D4-C7A5-41CA-A99D-190B96A89E5A}"/>
              </a:ext>
            </a:extLst>
          </p:cNvPr>
          <p:cNvSpPr>
            <a:spLocks noGrp="1"/>
          </p:cNvSpPr>
          <p:nvPr>
            <p:ph type="sldNum" sz="quarter" idx="4294967295"/>
          </p:nvPr>
        </p:nvSpPr>
        <p:spPr>
          <a:xfrm>
            <a:off x="11265763" y="6559455"/>
            <a:ext cx="798474" cy="365125"/>
          </a:xfrm>
          <a:prstGeom prst="rect">
            <a:avLst/>
          </a:prstGeom>
        </p:spPr>
        <p:txBody>
          <a:bodyPr/>
          <a:lstStyle/>
          <a:p>
            <a:fld id="{25FFDE5B-3A91-4000-AC3B-2BFABC5BFC8F}" type="slidenum">
              <a:rPr lang="zh-CN" altLang="en-US" smtClean="0"/>
              <a:pPr/>
              <a:t>2</a:t>
            </a:fld>
            <a:r>
              <a:rPr lang="zh-CN" altLang="en-US"/>
              <a:t> </a:t>
            </a:r>
            <a:r>
              <a:rPr lang="en-US" altLang="zh-CN"/>
              <a:t>/ 27</a:t>
            </a:r>
            <a:endParaRPr lang="zh-CN" altLang="en-US" dirty="0"/>
          </a:p>
        </p:txBody>
      </p:sp>
      <p:sp>
        <p:nvSpPr>
          <p:cNvPr id="7" name="文本框 6">
            <a:extLst>
              <a:ext uri="{FF2B5EF4-FFF2-40B4-BE49-F238E27FC236}">
                <a16:creationId xmlns:a16="http://schemas.microsoft.com/office/drawing/2014/main" id="{C38506E6-9F88-4FFC-9F48-4084540CFF5F}"/>
              </a:ext>
            </a:extLst>
          </p:cNvPr>
          <p:cNvSpPr txBox="1"/>
          <p:nvPr/>
        </p:nvSpPr>
        <p:spPr>
          <a:xfrm>
            <a:off x="4103084" y="1853486"/>
            <a:ext cx="7702914" cy="3766865"/>
          </a:xfrm>
          <a:prstGeom prst="rect">
            <a:avLst/>
          </a:prstGeom>
          <a:noFill/>
        </p:spPr>
        <p:txBody>
          <a:bodyPr wrap="square">
            <a:spAutoFit/>
          </a:bodyPr>
          <a:lstStyle/>
          <a:p>
            <a:pPr algn="l">
              <a:lnSpc>
                <a:spcPct val="150000"/>
              </a:lnSpc>
            </a:pPr>
            <a:r>
              <a:rPr lang="zh-CN" altLang="en-US" i="0" dirty="0">
                <a:effectLst/>
                <a:latin typeface="宋体" panose="02010600030101010101" pitchFamily="2" charset="-122"/>
                <a:ea typeface="宋体" panose="02010600030101010101" pitchFamily="2" charset="-122"/>
              </a:rPr>
              <a:t>现有的</a:t>
            </a:r>
            <a:r>
              <a:rPr lang="en-US" altLang="zh-CN" i="0" dirty="0">
                <a:effectLst/>
                <a:latin typeface="宋体" panose="02010600030101010101" pitchFamily="2" charset="-122"/>
                <a:ea typeface="宋体" panose="02010600030101010101" pitchFamily="2" charset="-122"/>
              </a:rPr>
              <a:t>KGE</a:t>
            </a:r>
            <a:r>
              <a:rPr lang="zh-CN" altLang="en-US" i="0" dirty="0">
                <a:effectLst/>
                <a:latin typeface="宋体" panose="02010600030101010101" pitchFamily="2" charset="-122"/>
                <a:ea typeface="宋体" panose="02010600030101010101" pitchFamily="2" charset="-122"/>
              </a:rPr>
              <a:t>模型存在的问题：不能很好地平衡</a:t>
            </a:r>
            <a:r>
              <a:rPr lang="zh-CN" altLang="en-US" b="1" i="0" dirty="0">
                <a:effectLst/>
                <a:latin typeface="宋体" panose="02010600030101010101" pitchFamily="2" charset="-122"/>
                <a:ea typeface="宋体" panose="02010600030101010101" pitchFamily="2" charset="-122"/>
              </a:rPr>
              <a:t>模型复杂性</a:t>
            </a:r>
            <a:r>
              <a:rPr lang="zh-CN" altLang="en-US" i="0" dirty="0">
                <a:effectLst/>
                <a:latin typeface="宋体" panose="02010600030101010101" pitchFamily="2" charset="-122"/>
                <a:ea typeface="宋体" panose="02010600030101010101" pitchFamily="2" charset="-122"/>
              </a:rPr>
              <a:t>（模型参数的数量）和</a:t>
            </a:r>
            <a:r>
              <a:rPr lang="zh-CN" altLang="en-US" b="1" i="0" dirty="0">
                <a:effectLst/>
                <a:latin typeface="宋体" panose="02010600030101010101" pitchFamily="2" charset="-122"/>
                <a:ea typeface="宋体" panose="02010600030101010101" pitchFamily="2" charset="-122"/>
              </a:rPr>
              <a:t>模型表达力</a:t>
            </a:r>
            <a:r>
              <a:rPr lang="zh-CN" altLang="en-US" i="0" dirty="0">
                <a:effectLst/>
                <a:latin typeface="宋体" panose="02010600030101010101" pitchFamily="2" charset="-122"/>
                <a:ea typeface="宋体" panose="02010600030101010101" pitchFamily="2" charset="-122"/>
              </a:rPr>
              <a:t>（获取语义信息的能力），如下分为两类：</a:t>
            </a:r>
            <a:endParaRPr lang="en-US" altLang="zh-CN" i="0" dirty="0">
              <a:effectLst/>
              <a:latin typeface="宋体" panose="02010600030101010101" pitchFamily="2" charset="-122"/>
              <a:ea typeface="宋体" panose="02010600030101010101" pitchFamily="2" charset="-122"/>
            </a:endParaRPr>
          </a:p>
          <a:p>
            <a:pPr algn="l">
              <a:lnSpc>
                <a:spcPct val="150000"/>
              </a:lnSpc>
            </a:pPr>
            <a:endParaRPr lang="zh-CN" altLang="en-US" i="0" dirty="0">
              <a:effectLst/>
              <a:latin typeface="宋体" panose="02010600030101010101" pitchFamily="2" charset="-122"/>
              <a:ea typeface="宋体" panose="02010600030101010101" pitchFamily="2" charset="-122"/>
            </a:endParaRPr>
          </a:p>
          <a:p>
            <a:pPr marL="285750" indent="-285750" algn="l">
              <a:lnSpc>
                <a:spcPct val="150000"/>
              </a:lnSpc>
              <a:buFont typeface="Arial" panose="020B0604020202020204" pitchFamily="34" charset="0"/>
              <a:buChar char="•"/>
            </a:pPr>
            <a:r>
              <a:rPr lang="zh-CN" altLang="en-US" i="0" dirty="0">
                <a:effectLst/>
                <a:latin typeface="宋体" panose="02010600030101010101" pitchFamily="2" charset="-122"/>
                <a:ea typeface="宋体" panose="02010600030101010101" pitchFamily="2" charset="-122"/>
              </a:rPr>
              <a:t>模型简单、表达有限</a:t>
            </a:r>
            <a:br>
              <a:rPr lang="zh-CN" altLang="en-US" i="0" dirty="0">
                <a:effectLst/>
                <a:latin typeface="宋体" panose="02010600030101010101" pitchFamily="2" charset="-122"/>
                <a:ea typeface="宋体" panose="02010600030101010101" pitchFamily="2" charset="-122"/>
              </a:rPr>
            </a:br>
            <a:r>
              <a:rPr lang="zh-CN" altLang="en-US" i="0" dirty="0">
                <a:effectLst/>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 </a:t>
            </a:r>
            <a:r>
              <a:rPr lang="zh-CN" altLang="en-US" i="0" dirty="0">
                <a:effectLst/>
                <a:latin typeface="宋体" panose="02010600030101010101" pitchFamily="2" charset="-122"/>
                <a:ea typeface="宋体" panose="02010600030101010101" pitchFamily="2" charset="-122"/>
              </a:rPr>
              <a:t>如：</a:t>
            </a:r>
            <a:r>
              <a:rPr lang="en-US" altLang="zh-CN" i="0" dirty="0" err="1">
                <a:effectLst/>
                <a:latin typeface="Times New Roman" panose="02020603050405020304" pitchFamily="18" charset="0"/>
                <a:ea typeface="宋体" panose="02010600030101010101" pitchFamily="2" charset="-122"/>
                <a:cs typeface="Times New Roman" panose="02020603050405020304" pitchFamily="18" charset="0"/>
              </a:rPr>
              <a:t>TransE</a:t>
            </a:r>
            <a:r>
              <a:rPr lang="zh-CN" altLang="en-US" i="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i="0" dirty="0" err="1">
                <a:effectLst/>
                <a:latin typeface="Times New Roman" panose="02020603050405020304" pitchFamily="18" charset="0"/>
                <a:ea typeface="宋体" panose="02010600030101010101" pitchFamily="2" charset="-122"/>
                <a:cs typeface="Times New Roman" panose="02020603050405020304" pitchFamily="18" charset="0"/>
              </a:rPr>
              <a:t>DistMult</a:t>
            </a:r>
            <a:r>
              <a:rPr lang="zh-CN" altLang="en-US" i="0" dirty="0">
                <a:effectLst/>
                <a:latin typeface="宋体" panose="02010600030101010101" pitchFamily="2" charset="-122"/>
                <a:ea typeface="宋体" panose="02010600030101010101" pitchFamily="2" charset="-122"/>
              </a:rPr>
              <a:t>（简单易用，获取语义信息的能力欠佳）</a:t>
            </a:r>
            <a:endParaRPr lang="en-US" altLang="zh-CN" dirty="0">
              <a:latin typeface="宋体" panose="02010600030101010101" pitchFamily="2" charset="-122"/>
              <a:ea typeface="宋体" panose="02010600030101010101" pitchFamily="2" charset="-122"/>
            </a:endParaRPr>
          </a:p>
          <a:p>
            <a:pPr algn="l">
              <a:lnSpc>
                <a:spcPct val="150000"/>
              </a:lnSpc>
            </a:pPr>
            <a:endParaRPr lang="zh-CN" altLang="en-US" i="0" dirty="0">
              <a:effectLst/>
              <a:latin typeface="宋体" panose="02010600030101010101" pitchFamily="2" charset="-122"/>
              <a:ea typeface="宋体" panose="02010600030101010101" pitchFamily="2" charset="-122"/>
            </a:endParaRPr>
          </a:p>
          <a:p>
            <a:pPr marL="285750" indent="-285750" algn="l">
              <a:lnSpc>
                <a:spcPct val="150000"/>
              </a:lnSpc>
              <a:buFont typeface="Arial" panose="020B0604020202020204" pitchFamily="34" charset="0"/>
              <a:buChar char="•"/>
            </a:pPr>
            <a:r>
              <a:rPr lang="zh-CN" altLang="en-US" i="0" dirty="0">
                <a:effectLst/>
                <a:latin typeface="宋体" panose="02010600030101010101" pitchFamily="2" charset="-122"/>
                <a:ea typeface="宋体" panose="02010600030101010101" pitchFamily="2" charset="-122"/>
              </a:rPr>
              <a:t>模型复杂、表达力强</a:t>
            </a:r>
            <a:endParaRPr lang="en-US" altLang="zh-CN" dirty="0">
              <a:latin typeface="宋体" panose="02010600030101010101" pitchFamily="2" charset="-122"/>
              <a:ea typeface="宋体" panose="02010600030101010101" pitchFamily="2" charset="-122"/>
            </a:endParaRPr>
          </a:p>
          <a:p>
            <a:pPr algn="l">
              <a:lnSpc>
                <a:spcPct val="150000"/>
              </a:lnSpc>
            </a:pPr>
            <a:r>
              <a:rPr lang="zh-CN" altLang="en-US" i="0" dirty="0">
                <a:effectLst/>
                <a:latin typeface="宋体" panose="02010600030101010101" pitchFamily="2" charset="-122"/>
                <a:ea typeface="宋体" panose="02010600030101010101" pitchFamily="2" charset="-122"/>
              </a:rPr>
              <a:t>      如：</a:t>
            </a:r>
            <a:r>
              <a:rPr lang="en-US" altLang="zh-CN" i="0" dirty="0" err="1">
                <a:effectLst/>
                <a:latin typeface="Times New Roman" panose="02020603050405020304" pitchFamily="18" charset="0"/>
                <a:ea typeface="宋体" panose="02010600030101010101" pitchFamily="2" charset="-122"/>
                <a:cs typeface="Times New Roman" panose="02020603050405020304" pitchFamily="18" charset="0"/>
              </a:rPr>
              <a:t>TransH</a:t>
            </a:r>
            <a:r>
              <a:rPr lang="zh-CN" altLang="en-US" i="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i="0" dirty="0" err="1">
                <a:effectLst/>
                <a:latin typeface="Times New Roman" panose="02020603050405020304" pitchFamily="18" charset="0"/>
                <a:ea typeface="宋体" panose="02010600030101010101" pitchFamily="2" charset="-122"/>
                <a:cs typeface="Times New Roman" panose="02020603050405020304" pitchFamily="18" charset="0"/>
              </a:rPr>
              <a:t>TransR</a:t>
            </a:r>
            <a:r>
              <a:rPr lang="zh-CN" altLang="en-US" i="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i="0" dirty="0">
                <a:effectLst/>
                <a:latin typeface="Times New Roman" panose="02020603050405020304" pitchFamily="18" charset="0"/>
                <a:ea typeface="宋体" panose="02010600030101010101" pitchFamily="2" charset="-122"/>
                <a:cs typeface="Times New Roman" panose="02020603050405020304" pitchFamily="18" charset="0"/>
              </a:rPr>
              <a:t>Single </a:t>
            </a:r>
            <a:r>
              <a:rPr lang="en-US" altLang="zh-CN" i="0" dirty="0" err="1">
                <a:effectLst/>
                <a:latin typeface="Times New Roman" panose="02020603050405020304" pitchFamily="18" charset="0"/>
                <a:ea typeface="宋体" panose="02010600030101010101" pitchFamily="2" charset="-122"/>
                <a:cs typeface="Times New Roman" panose="02020603050405020304" pitchFamily="18" charset="0"/>
              </a:rPr>
              <a:t>DistMult</a:t>
            </a:r>
            <a:r>
              <a:rPr lang="zh-CN" altLang="en-US" i="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i="0" dirty="0" err="1">
                <a:effectLst/>
                <a:latin typeface="Times New Roman" panose="02020603050405020304" pitchFamily="18" charset="0"/>
                <a:ea typeface="宋体" panose="02010600030101010101" pitchFamily="2" charset="-122"/>
                <a:cs typeface="Times New Roman" panose="02020603050405020304" pitchFamily="18" charset="0"/>
              </a:rPr>
              <a:t>ConvE</a:t>
            </a:r>
            <a:r>
              <a:rPr lang="zh-CN" altLang="en-US" i="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i="0" dirty="0" err="1">
                <a:effectLst/>
                <a:latin typeface="Times New Roman" panose="02020603050405020304" pitchFamily="18" charset="0"/>
                <a:ea typeface="宋体" panose="02010600030101010101" pitchFamily="2" charset="-122"/>
                <a:cs typeface="Times New Roman" panose="02020603050405020304" pitchFamily="18" charset="0"/>
              </a:rPr>
              <a:t>InteractE</a:t>
            </a:r>
            <a:r>
              <a:rPr lang="zh-CN" altLang="en-US" i="0" dirty="0">
                <a:effectLst/>
                <a:latin typeface="宋体" panose="02010600030101010101" pitchFamily="2" charset="-122"/>
                <a:ea typeface="宋体" panose="02010600030101010101" pitchFamily="2" charset="-122"/>
              </a:rPr>
              <a:t>（模型复杂，</a:t>
            </a:r>
            <a:endParaRPr lang="en-US" altLang="zh-CN" i="0" dirty="0">
              <a:effectLst/>
              <a:latin typeface="宋体" panose="02010600030101010101" pitchFamily="2" charset="-122"/>
              <a:ea typeface="宋体" panose="02010600030101010101" pitchFamily="2" charset="-122"/>
            </a:endParaRPr>
          </a:p>
          <a:p>
            <a:pPr algn="l">
              <a:lnSpc>
                <a:spcPct val="150000"/>
              </a:lnSpc>
            </a:pPr>
            <a:r>
              <a:rPr lang="zh-CN" altLang="en-US" i="0" dirty="0">
                <a:effectLst/>
                <a:latin typeface="宋体" panose="02010600030101010101" pitchFamily="2" charset="-122"/>
                <a:ea typeface="宋体" panose="02010600030101010101" pitchFamily="2" charset="-122"/>
              </a:rPr>
              <a:t>      需要大量向计算，扩展性差）</a:t>
            </a:r>
          </a:p>
        </p:txBody>
      </p:sp>
      <p:grpSp>
        <p:nvGrpSpPr>
          <p:cNvPr id="34" name="组合 33">
            <a:extLst>
              <a:ext uri="{FF2B5EF4-FFF2-40B4-BE49-F238E27FC236}">
                <a16:creationId xmlns:a16="http://schemas.microsoft.com/office/drawing/2014/main" id="{674B7A60-0AD7-47BB-971E-68FFE4898B05}"/>
              </a:ext>
            </a:extLst>
          </p:cNvPr>
          <p:cNvGrpSpPr/>
          <p:nvPr/>
        </p:nvGrpSpPr>
        <p:grpSpPr>
          <a:xfrm>
            <a:off x="244108" y="2674848"/>
            <a:ext cx="3454175" cy="3229620"/>
            <a:chOff x="8406305" y="2318532"/>
            <a:chExt cx="3454175" cy="3229620"/>
          </a:xfrm>
        </p:grpSpPr>
        <p:grpSp>
          <p:nvGrpSpPr>
            <p:cNvPr id="27" name="组合 26">
              <a:extLst>
                <a:ext uri="{FF2B5EF4-FFF2-40B4-BE49-F238E27FC236}">
                  <a16:creationId xmlns:a16="http://schemas.microsoft.com/office/drawing/2014/main" id="{A76DD9E0-17FA-4D7D-A4F0-F4B6928D1BF5}"/>
                </a:ext>
              </a:extLst>
            </p:cNvPr>
            <p:cNvGrpSpPr/>
            <p:nvPr/>
          </p:nvGrpSpPr>
          <p:grpSpPr>
            <a:xfrm>
              <a:off x="8406305" y="2318532"/>
              <a:ext cx="3454175" cy="3229620"/>
              <a:chOff x="8011885" y="2935801"/>
              <a:chExt cx="3253878" cy="3187593"/>
            </a:xfrm>
          </p:grpSpPr>
          <p:grpSp>
            <p:nvGrpSpPr>
              <p:cNvPr id="19" name="组合 18">
                <a:extLst>
                  <a:ext uri="{FF2B5EF4-FFF2-40B4-BE49-F238E27FC236}">
                    <a16:creationId xmlns:a16="http://schemas.microsoft.com/office/drawing/2014/main" id="{AB6DDA85-E730-4C23-B514-A1720E0D50F4}"/>
                  </a:ext>
                </a:extLst>
              </p:cNvPr>
              <p:cNvGrpSpPr/>
              <p:nvPr/>
            </p:nvGrpSpPr>
            <p:grpSpPr>
              <a:xfrm>
                <a:off x="8011885" y="2935801"/>
                <a:ext cx="3253878" cy="3187593"/>
                <a:chOff x="7330728" y="3566014"/>
                <a:chExt cx="3763992" cy="3358566"/>
              </a:xfrm>
            </p:grpSpPr>
            <p:graphicFrame>
              <p:nvGraphicFramePr>
                <p:cNvPr id="15" name="图示 14">
                  <a:extLst>
                    <a:ext uri="{FF2B5EF4-FFF2-40B4-BE49-F238E27FC236}">
                      <a16:creationId xmlns:a16="http://schemas.microsoft.com/office/drawing/2014/main" id="{A6635709-0345-4331-B43C-E72C4A775E71}"/>
                    </a:ext>
                  </a:extLst>
                </p:cNvPr>
                <p:cNvGraphicFramePr/>
                <p:nvPr>
                  <p:extLst>
                    <p:ext uri="{D42A27DB-BD31-4B8C-83A1-F6EECF244321}">
                      <p14:modId xmlns:p14="http://schemas.microsoft.com/office/powerpoint/2010/main" val="2863991047"/>
                    </p:ext>
                  </p:extLst>
                </p:nvPr>
              </p:nvGraphicFramePr>
              <p:xfrm>
                <a:off x="7330728" y="3566014"/>
                <a:ext cx="3763992" cy="33585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文本框 15">
                  <a:extLst>
                    <a:ext uri="{FF2B5EF4-FFF2-40B4-BE49-F238E27FC236}">
                      <a16:creationId xmlns:a16="http://schemas.microsoft.com/office/drawing/2014/main" id="{A9F1ACDD-8AE9-4A69-97BB-CDA9B320EA92}"/>
                    </a:ext>
                  </a:extLst>
                </p:cNvPr>
                <p:cNvSpPr txBox="1"/>
                <p:nvPr/>
              </p:nvSpPr>
              <p:spPr>
                <a:xfrm>
                  <a:off x="9425739" y="4568336"/>
                  <a:ext cx="1592648" cy="1254035"/>
                </a:xfrm>
                <a:prstGeom prst="rect">
                  <a:avLst/>
                </a:prstGeom>
                <a:noFill/>
              </p:spPr>
              <p:txBody>
                <a:bodyPr wrap="square" rtlCol="0">
                  <a:spAutoFit/>
                </a:bodyPr>
                <a:lstStyle/>
                <a:p>
                  <a:pPr algn="l"/>
                  <a:r>
                    <a:rPr lang="en-US" altLang="zh-CN" sz="1600" i="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i="0" dirty="0" err="1">
                      <a:effectLst/>
                      <a:latin typeface="Times New Roman" panose="02020603050405020304" pitchFamily="18" charset="0"/>
                      <a:ea typeface="宋体" panose="02010600030101010101" pitchFamily="2" charset="-122"/>
                      <a:cs typeface="Times New Roman" panose="02020603050405020304" pitchFamily="18" charset="0"/>
                    </a:rPr>
                    <a:t>TransH</a:t>
                  </a:r>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a:p>
                  <a:pPr algn="l"/>
                  <a:r>
                    <a:rPr lang="en-US" altLang="zh-CN" sz="1400" i="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i="0" dirty="0" err="1">
                      <a:effectLst/>
                      <a:latin typeface="Times New Roman" panose="02020603050405020304" pitchFamily="18" charset="0"/>
                      <a:ea typeface="宋体" panose="02010600030101010101" pitchFamily="2" charset="-122"/>
                      <a:cs typeface="Times New Roman" panose="02020603050405020304" pitchFamily="18" charset="0"/>
                    </a:rPr>
                    <a:t>Trans</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R</a:t>
                  </a:r>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a:p>
                  <a:pPr algn="l"/>
                  <a:r>
                    <a:rPr lang="en-US" altLang="zh-CN" sz="1400" i="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i="0" dirty="0" err="1">
                      <a:effectLst/>
                      <a:latin typeface="Times New Roman" panose="02020603050405020304" pitchFamily="18" charset="0"/>
                      <a:ea typeface="宋体" panose="02010600030101010101" pitchFamily="2" charset="-122"/>
                      <a:cs typeface="Times New Roman" panose="02020603050405020304" pitchFamily="18" charset="0"/>
                    </a:rPr>
                    <a:t>Conv</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E</a:t>
                  </a:r>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a:p>
                  <a:pPr algn="l"/>
                  <a:r>
                    <a:rPr lang="en-US" altLang="zh-CN" sz="1400" i="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i="0" dirty="0" err="1">
                      <a:effectLst/>
                      <a:latin typeface="Times New Roman" panose="02020603050405020304" pitchFamily="18" charset="0"/>
                      <a:ea typeface="宋体" panose="02010600030101010101" pitchFamily="2" charset="-122"/>
                      <a:cs typeface="Times New Roman" panose="02020603050405020304" pitchFamily="18" charset="0"/>
                    </a:rPr>
                    <a:t>InteractE</a:t>
                  </a:r>
                  <a:endParaRPr lang="en-US" altLang="zh-CN" sz="1400" i="0" dirty="0">
                    <a:effectLst/>
                    <a:latin typeface="Times New Roman" panose="02020603050405020304" pitchFamily="18" charset="0"/>
                    <a:ea typeface="宋体" panose="02010600030101010101" pitchFamily="2" charset="-122"/>
                    <a:cs typeface="Times New Roman" panose="02020603050405020304" pitchFamily="18" charset="0"/>
                  </a:endParaRPr>
                </a:p>
                <a:p>
                  <a:pPr algn="l"/>
                  <a:r>
                    <a:rPr lang="en-US" altLang="zh-CN" sz="1400" i="0" dirty="0">
                      <a:effectLst/>
                      <a:latin typeface="Times New Roman" panose="02020603050405020304" pitchFamily="18" charset="0"/>
                      <a:ea typeface="宋体" panose="02010600030101010101" pitchFamily="2" charset="-122"/>
                      <a:cs typeface="Times New Roman" panose="02020603050405020304" pitchFamily="18" charset="0"/>
                    </a:rPr>
                    <a:t>Single </a:t>
                  </a:r>
                  <a:r>
                    <a:rPr lang="en-US" altLang="zh-CN" sz="1400" i="0" dirty="0" err="1">
                      <a:effectLst/>
                      <a:latin typeface="Times New Roman" panose="02020603050405020304" pitchFamily="18" charset="0"/>
                      <a:ea typeface="宋体" panose="02010600030101010101" pitchFamily="2" charset="-122"/>
                      <a:cs typeface="Times New Roman" panose="02020603050405020304" pitchFamily="18" charset="0"/>
                    </a:rPr>
                    <a:t>DistMult</a:t>
                  </a:r>
                  <a:endParaRPr lang="zh-CN" altLang="en-US" sz="1400" dirty="0">
                    <a:latin typeface="宋体" panose="02010600030101010101" pitchFamily="2" charset="-122"/>
                    <a:ea typeface="宋体" panose="02010600030101010101" pitchFamily="2" charset="-122"/>
                    <a:cs typeface="Times New Roman" panose="02020603050405020304" pitchFamily="18" charset="0"/>
                  </a:endParaRPr>
                </a:p>
              </p:txBody>
            </p:sp>
          </p:grpSp>
          <p:sp>
            <p:nvSpPr>
              <p:cNvPr id="17" name="文本框 16">
                <a:extLst>
                  <a:ext uri="{FF2B5EF4-FFF2-40B4-BE49-F238E27FC236}">
                    <a16:creationId xmlns:a16="http://schemas.microsoft.com/office/drawing/2014/main" id="{82BAFB7E-3757-4C06-9927-F00AD729F5AA}"/>
                  </a:ext>
                </a:extLst>
              </p:cNvPr>
              <p:cNvSpPr txBox="1"/>
              <p:nvPr/>
            </p:nvSpPr>
            <p:spPr>
              <a:xfrm>
                <a:off x="8494597" y="4160264"/>
                <a:ext cx="1053736" cy="738664"/>
              </a:xfrm>
              <a:prstGeom prst="rect">
                <a:avLst/>
              </a:prstGeom>
              <a:noFill/>
            </p:spPr>
            <p:txBody>
              <a:bodyPr wrap="square" rtlCol="0">
                <a:spAutoFit/>
              </a:bodyPr>
              <a:lstStyle/>
              <a:p>
                <a:pPr algn="l"/>
                <a:r>
                  <a:rPr lang="en-US" altLang="zh-CN" sz="1400" i="0" dirty="0" err="1">
                    <a:effectLst/>
                    <a:latin typeface="Times New Roman" panose="02020603050405020304" pitchFamily="18" charset="0"/>
                    <a:ea typeface="宋体" panose="02010600030101010101" pitchFamily="2" charset="-122"/>
                    <a:cs typeface="Times New Roman" panose="02020603050405020304" pitchFamily="18" charset="0"/>
                  </a:rPr>
                  <a:t>TransE</a:t>
                </a:r>
                <a:endParaRPr lang="en-US" altLang="zh-CN" sz="1400" i="0" dirty="0">
                  <a:effectLst/>
                  <a:latin typeface="Times New Roman" panose="02020603050405020304" pitchFamily="18" charset="0"/>
                  <a:ea typeface="宋体" panose="02010600030101010101" pitchFamily="2" charset="-122"/>
                  <a:cs typeface="Times New Roman" panose="02020603050405020304" pitchFamily="18" charset="0"/>
                </a:endParaRPr>
              </a:p>
              <a:p>
                <a:pPr algn="l"/>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a:p>
                <a:pPr algn="l"/>
                <a:r>
                  <a:rPr lang="en-US" altLang="zh-CN" sz="1400" i="0" dirty="0" err="1">
                    <a:effectLst/>
                    <a:latin typeface="Times New Roman" panose="02020603050405020304" pitchFamily="18" charset="0"/>
                    <a:ea typeface="宋体" panose="02010600030101010101" pitchFamily="2" charset="-122"/>
                    <a:cs typeface="Times New Roman" panose="02020603050405020304" pitchFamily="18" charset="0"/>
                  </a:rPr>
                  <a:t>DistMult</a:t>
                </a:r>
                <a:endParaRPr lang="zh-CN" altLang="en-US" sz="1400" dirty="0">
                  <a:latin typeface="宋体" panose="02010600030101010101" pitchFamily="2" charset="-122"/>
                  <a:ea typeface="宋体" panose="02010600030101010101" pitchFamily="2" charset="-122"/>
                  <a:cs typeface="Times New Roman" panose="02020603050405020304" pitchFamily="18" charset="0"/>
                </a:endParaRPr>
              </a:p>
            </p:txBody>
          </p:sp>
        </p:grpSp>
        <p:grpSp>
          <p:nvGrpSpPr>
            <p:cNvPr id="33" name="组合 32">
              <a:extLst>
                <a:ext uri="{FF2B5EF4-FFF2-40B4-BE49-F238E27FC236}">
                  <a16:creationId xmlns:a16="http://schemas.microsoft.com/office/drawing/2014/main" id="{45A576D4-359A-4430-9A72-EA9AA8EB7194}"/>
                </a:ext>
              </a:extLst>
            </p:cNvPr>
            <p:cNvGrpSpPr/>
            <p:nvPr/>
          </p:nvGrpSpPr>
          <p:grpSpPr>
            <a:xfrm>
              <a:off x="8790839" y="4967007"/>
              <a:ext cx="2760386" cy="332891"/>
              <a:chOff x="11288589" y="4447637"/>
              <a:chExt cx="2760386" cy="332891"/>
            </a:xfrm>
          </p:grpSpPr>
          <p:sp>
            <p:nvSpPr>
              <p:cNvPr id="28" name="矩形: 圆角 27">
                <a:extLst>
                  <a:ext uri="{FF2B5EF4-FFF2-40B4-BE49-F238E27FC236}">
                    <a16:creationId xmlns:a16="http://schemas.microsoft.com/office/drawing/2014/main" id="{F3711D07-6CD1-498E-8FC1-BE4AE5F7B307}"/>
                  </a:ext>
                </a:extLst>
              </p:cNvPr>
              <p:cNvSpPr/>
              <p:nvPr/>
            </p:nvSpPr>
            <p:spPr>
              <a:xfrm>
                <a:off x="11288589" y="4447637"/>
                <a:ext cx="1246493" cy="332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宋体" panose="02010600030101010101" pitchFamily="2" charset="-122"/>
                    <a:ea typeface="宋体" panose="02010600030101010101" pitchFamily="2" charset="-122"/>
                  </a:rPr>
                  <a:t>低复杂性</a:t>
                </a:r>
                <a:endParaRPr lang="zh-CN" altLang="en-US" sz="1600" dirty="0">
                  <a:latin typeface="宋体" panose="02010600030101010101" pitchFamily="2" charset="-122"/>
                  <a:ea typeface="宋体" panose="02010600030101010101" pitchFamily="2" charset="-122"/>
                </a:endParaRPr>
              </a:p>
            </p:txBody>
          </p:sp>
          <p:sp>
            <p:nvSpPr>
              <p:cNvPr id="29" name="矩形: 圆角 28">
                <a:extLst>
                  <a:ext uri="{FF2B5EF4-FFF2-40B4-BE49-F238E27FC236}">
                    <a16:creationId xmlns:a16="http://schemas.microsoft.com/office/drawing/2014/main" id="{2FF84668-48CE-4249-8566-84DC982DB08D}"/>
                  </a:ext>
                </a:extLst>
              </p:cNvPr>
              <p:cNvSpPr/>
              <p:nvPr/>
            </p:nvSpPr>
            <p:spPr>
              <a:xfrm>
                <a:off x="12802482" y="4447637"/>
                <a:ext cx="1246493" cy="332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宋体" panose="02010600030101010101" pitchFamily="2" charset="-122"/>
                    <a:ea typeface="宋体" panose="02010600030101010101" pitchFamily="2" charset="-122"/>
                  </a:rPr>
                  <a:t>高表达力 </a:t>
                </a:r>
                <a:endParaRPr lang="zh-CN" altLang="en-US" sz="1600" dirty="0">
                  <a:latin typeface="宋体" panose="02010600030101010101" pitchFamily="2" charset="-122"/>
                  <a:ea typeface="宋体" panose="02010600030101010101" pitchFamily="2" charset="-122"/>
                </a:endParaRPr>
              </a:p>
            </p:txBody>
          </p:sp>
        </p:grpSp>
      </p:grpSp>
      <p:sp>
        <p:nvSpPr>
          <p:cNvPr id="32" name="矩形 31">
            <a:extLst>
              <a:ext uri="{FF2B5EF4-FFF2-40B4-BE49-F238E27FC236}">
                <a16:creationId xmlns:a16="http://schemas.microsoft.com/office/drawing/2014/main" id="{A721D191-7E62-4BE8-8808-AD29FFF8F24F}"/>
              </a:ext>
            </a:extLst>
          </p:cNvPr>
          <p:cNvSpPr/>
          <p:nvPr/>
        </p:nvSpPr>
        <p:spPr>
          <a:xfrm>
            <a:off x="959969" y="2674848"/>
            <a:ext cx="1975957" cy="646331"/>
          </a:xfrm>
          <a:prstGeom prst="rect">
            <a:avLst/>
          </a:prstGeom>
          <a:noFill/>
        </p:spPr>
        <p:txBody>
          <a:bodyPr wrap="square" lIns="91440" tIns="45720" rIns="91440" bIns="45720">
            <a:spAutoFit/>
          </a:bodyPr>
          <a:lstStyle/>
          <a:p>
            <a:pPr algn="ctr"/>
            <a:r>
              <a:rPr lang="en-US" altLang="zh-CN" sz="3600" b="1" i="1" cap="none" spc="0" dirty="0">
                <a:ln w="22225">
                  <a:solidFill>
                    <a:schemeClr val="accent2"/>
                  </a:solidFill>
                  <a:prstDash val="solid"/>
                </a:ln>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SEEK</a:t>
            </a:r>
            <a:endParaRPr lang="zh-CN" altLang="en-US" sz="3600" b="1" i="1" cap="none" spc="0" dirty="0">
              <a:ln w="22225">
                <a:solidFill>
                  <a:schemeClr val="accent2"/>
                </a:solidFill>
                <a:prstDash val="solid"/>
              </a:ln>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动作按钮: 帮助 17">
            <a:hlinkClick r:id="" action="ppaction://noaction" highlightClick="1"/>
            <a:extLst>
              <a:ext uri="{FF2B5EF4-FFF2-40B4-BE49-F238E27FC236}">
                <a16:creationId xmlns:a16="http://schemas.microsoft.com/office/drawing/2014/main" id="{E1FD88A8-414D-49C4-B5EA-C5315D8FF2CE}"/>
              </a:ext>
            </a:extLst>
          </p:cNvPr>
          <p:cNvSpPr/>
          <p:nvPr/>
        </p:nvSpPr>
        <p:spPr>
          <a:xfrm>
            <a:off x="1823997" y="4088106"/>
            <a:ext cx="342680" cy="524717"/>
          </a:xfrm>
          <a:prstGeom prst="actionButtonHelp">
            <a:avLst/>
          </a:prstGeom>
          <a:solidFill>
            <a:srgbClr val="4F8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F8151"/>
              </a:solidFill>
            </a:endParaRPr>
          </a:p>
        </p:txBody>
      </p:sp>
    </p:spTree>
    <p:extLst>
      <p:ext uri="{BB962C8B-B14F-4D97-AF65-F5344CB8AC3E}">
        <p14:creationId xmlns:p14="http://schemas.microsoft.com/office/powerpoint/2010/main" val="32096533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A1F278-3A0A-4A03-A7C3-F80E8C91EF90}"/>
              </a:ext>
            </a:extLst>
          </p:cNvPr>
          <p:cNvSpPr>
            <a:spLocks noGrp="1"/>
          </p:cNvSpPr>
          <p:nvPr>
            <p:ph type="title"/>
          </p:nvPr>
        </p:nvSpPr>
        <p:spPr>
          <a:xfrm>
            <a:off x="157163" y="485774"/>
            <a:ext cx="10727530" cy="685801"/>
          </a:xfrm>
          <a:prstGeom prst="rect">
            <a:avLst/>
          </a:prstGeom>
        </p:spPr>
        <p:txBody>
          <a:bodyPr/>
          <a:lstStyle/>
          <a:p>
            <a:r>
              <a:rPr lang="en-US" altLang="zh-CN" dirty="0">
                <a:latin typeface="Times New Roman" panose="02020603050405020304" pitchFamily="18" charset="0"/>
                <a:cs typeface="Times New Roman" panose="02020603050405020304" pitchFamily="18" charset="0"/>
              </a:rPr>
              <a:t>Introduction</a:t>
            </a:r>
            <a:endParaRPr lang="zh-CN" altLang="en-US" dirty="0">
              <a:latin typeface="Times New Roman" panose="02020603050405020304" pitchFamily="18" charset="0"/>
              <a:cs typeface="Times New Roman" panose="02020603050405020304" pitchFamily="18" charset="0"/>
            </a:endParaRPr>
          </a:p>
        </p:txBody>
      </p:sp>
      <p:sp>
        <p:nvSpPr>
          <p:cNvPr id="6" name="灯片编号占位符 5">
            <a:extLst>
              <a:ext uri="{FF2B5EF4-FFF2-40B4-BE49-F238E27FC236}">
                <a16:creationId xmlns:a16="http://schemas.microsoft.com/office/drawing/2014/main" id="{03CAE1D4-C7A5-41CA-A99D-190B96A89E5A}"/>
              </a:ext>
            </a:extLst>
          </p:cNvPr>
          <p:cNvSpPr>
            <a:spLocks noGrp="1"/>
          </p:cNvSpPr>
          <p:nvPr>
            <p:ph type="sldNum" sz="quarter" idx="4294967295"/>
          </p:nvPr>
        </p:nvSpPr>
        <p:spPr>
          <a:xfrm>
            <a:off x="11265763" y="6559455"/>
            <a:ext cx="798474" cy="365125"/>
          </a:xfrm>
          <a:prstGeom prst="rect">
            <a:avLst/>
          </a:prstGeom>
        </p:spPr>
        <p:txBody>
          <a:bodyPr/>
          <a:lstStyle/>
          <a:p>
            <a:fld id="{25FFDE5B-3A91-4000-AC3B-2BFABC5BFC8F}" type="slidenum">
              <a:rPr lang="zh-CN" altLang="en-US" smtClean="0"/>
              <a:pPr/>
              <a:t>3</a:t>
            </a:fld>
            <a:r>
              <a:rPr lang="zh-CN" altLang="en-US"/>
              <a:t> </a:t>
            </a:r>
            <a:r>
              <a:rPr lang="en-US" altLang="zh-CN"/>
              <a:t>/ 27</a:t>
            </a:r>
            <a:endParaRPr lang="zh-CN" altLang="en-US" dirty="0"/>
          </a:p>
        </p:txBody>
      </p:sp>
      <p:sp>
        <p:nvSpPr>
          <p:cNvPr id="24" name="文本框 23">
            <a:extLst>
              <a:ext uri="{FF2B5EF4-FFF2-40B4-BE49-F238E27FC236}">
                <a16:creationId xmlns:a16="http://schemas.microsoft.com/office/drawing/2014/main" id="{7521087A-4AD3-49C4-8A53-52B5C15B1A84}"/>
              </a:ext>
            </a:extLst>
          </p:cNvPr>
          <p:cNvSpPr txBox="1"/>
          <p:nvPr/>
        </p:nvSpPr>
        <p:spPr>
          <a:xfrm>
            <a:off x="1556332" y="2783561"/>
            <a:ext cx="9208650" cy="2492990"/>
          </a:xfrm>
          <a:prstGeom prst="rect">
            <a:avLst/>
          </a:prstGeom>
          <a:noFill/>
        </p:spPr>
        <p:txBody>
          <a:bodyPr wrap="square">
            <a:spAutoFit/>
          </a:bodyPr>
          <a:lstStyle/>
          <a:p>
            <a:pPr marL="285750" indent="-285750" algn="l">
              <a:lnSpc>
                <a:spcPct val="200000"/>
              </a:lnSpc>
              <a:buFont typeface="Arial" panose="020B0604020202020204" pitchFamily="34" charset="0"/>
              <a:buChar char="•"/>
            </a:pPr>
            <a:r>
              <a:rPr lang="zh-CN" altLang="en-US" b="1" i="0" dirty="0">
                <a:effectLst/>
                <a:latin typeface="宋体" panose="02010600030101010101" pitchFamily="2" charset="-122"/>
                <a:ea typeface="宋体" panose="02010600030101010101" pitchFamily="2" charset="-122"/>
              </a:rPr>
              <a:t>特征充分交互：</a:t>
            </a:r>
            <a:r>
              <a:rPr lang="zh-CN" altLang="en-US" i="0" dirty="0">
                <a:effectLst/>
                <a:latin typeface="宋体" panose="02010600030101010101" pitchFamily="2" charset="-122"/>
                <a:ea typeface="宋体" panose="02010600030101010101" pitchFamily="2" charset="-122"/>
              </a:rPr>
              <a:t>把嵌入空间分为多段，让各段之间相互计算，促进更</a:t>
            </a:r>
            <a:r>
              <a:rPr kumimoji="0" lang="zh-CN" altLang="en-US" b="0" i="0" u="none" strike="noStrike" cap="none" normalizeH="0" baseline="0" dirty="0">
                <a:ln>
                  <a:noFill/>
                </a:ln>
                <a:solidFill>
                  <a:srgbClr val="121212"/>
                </a:solidFill>
                <a:effectLst/>
                <a:latin typeface="宋体" panose="02010600030101010101" pitchFamily="2" charset="-122"/>
                <a:ea typeface="宋体" panose="02010600030101010101" pitchFamily="2" charset="-122"/>
              </a:rPr>
              <a:t>细粒度的特征交互</a:t>
            </a:r>
            <a:endParaRPr lang="en-US" altLang="zh-CN" i="0" dirty="0">
              <a:effectLst/>
              <a:latin typeface="宋体" panose="02010600030101010101" pitchFamily="2" charset="-122"/>
              <a:ea typeface="宋体" panose="02010600030101010101" pitchFamily="2" charset="-122"/>
            </a:endParaRPr>
          </a:p>
          <a:p>
            <a:pPr marL="285750" indent="-285750" algn="l">
              <a:lnSpc>
                <a:spcPct val="200000"/>
              </a:lnSpc>
              <a:buFont typeface="Arial" panose="020B0604020202020204" pitchFamily="34" charset="0"/>
              <a:buChar char="•"/>
            </a:pPr>
            <a:endParaRPr lang="zh-CN" altLang="en-US" sz="1600" i="0" dirty="0">
              <a:effectLst/>
              <a:latin typeface="宋体" panose="02010600030101010101" pitchFamily="2" charset="-122"/>
              <a:ea typeface="宋体" panose="02010600030101010101" pitchFamily="2" charset="-122"/>
            </a:endParaRPr>
          </a:p>
          <a:p>
            <a:pPr marL="285750" indent="-285750" algn="l">
              <a:buFont typeface="Arial" panose="020B0604020202020204" pitchFamily="34" charset="0"/>
              <a:buChar char="•"/>
            </a:pPr>
            <a:r>
              <a:rPr lang="zh-CN" altLang="en-US" b="1" i="0" dirty="0">
                <a:effectLst/>
                <a:latin typeface="宋体" panose="02010600030101010101" pitchFamily="2" charset="-122"/>
                <a:ea typeface="宋体" panose="02010600030101010101" pitchFamily="2" charset="-122"/>
              </a:rPr>
              <a:t>保留关系特性：</a:t>
            </a:r>
            <a:r>
              <a:rPr lang="zh-CN" altLang="en-US" i="0" dirty="0">
                <a:effectLst/>
                <a:latin typeface="宋体" panose="02010600030101010101" pitchFamily="2" charset="-122"/>
                <a:ea typeface="宋体" panose="02010600030101010101" pitchFamily="2" charset="-122"/>
              </a:rPr>
              <a:t>同时保留对称的、非对称的关系</a:t>
            </a:r>
            <a:endParaRPr lang="en-US" altLang="zh-CN" i="0" dirty="0">
              <a:effectLst/>
              <a:latin typeface="宋体" panose="02010600030101010101" pitchFamily="2" charset="-122"/>
              <a:ea typeface="宋体" panose="02010600030101010101" pitchFamily="2" charset="-122"/>
            </a:endParaRPr>
          </a:p>
          <a:p>
            <a:pPr algn="l"/>
            <a:r>
              <a:rPr lang="en-US" altLang="zh-CN" dirty="0">
                <a:latin typeface="宋体" panose="02010600030101010101" pitchFamily="2" charset="-122"/>
                <a:ea typeface="宋体" panose="02010600030101010101" pitchFamily="2" charset="-122"/>
              </a:rPr>
              <a:t>                </a:t>
            </a:r>
            <a:r>
              <a:rPr lang="zh-CN" altLang="en-US" i="0" dirty="0">
                <a:effectLst/>
                <a:latin typeface="宋体" panose="02010600030101010101" pitchFamily="2" charset="-122"/>
                <a:ea typeface="宋体" panose="02010600030101010101" pitchFamily="2" charset="-122"/>
              </a:rPr>
              <a:t>（对称关系：双向关系；非对称关系：单向关系）</a:t>
            </a:r>
            <a:endParaRPr lang="en-US" altLang="zh-CN" i="0" dirty="0">
              <a:effectLst/>
              <a:latin typeface="宋体" panose="02010600030101010101" pitchFamily="2" charset="-122"/>
              <a:ea typeface="宋体" panose="02010600030101010101" pitchFamily="2" charset="-122"/>
            </a:endParaRPr>
          </a:p>
          <a:p>
            <a:pPr algn="l"/>
            <a:endParaRPr lang="zh-CN" altLang="en-US" sz="1600" i="0" dirty="0">
              <a:effectLst/>
              <a:latin typeface="宋体" panose="02010600030101010101" pitchFamily="2" charset="-122"/>
              <a:ea typeface="宋体" panose="02010600030101010101" pitchFamily="2" charset="-122"/>
            </a:endParaRPr>
          </a:p>
          <a:p>
            <a:pPr marL="285750" indent="-285750" algn="l">
              <a:buFont typeface="Arial" panose="020B0604020202020204" pitchFamily="34" charset="0"/>
              <a:buChar char="•"/>
            </a:pPr>
            <a:r>
              <a:rPr lang="zh-CN" altLang="en-US" b="1" i="0" dirty="0">
                <a:effectLst/>
                <a:latin typeface="宋体" panose="02010600030101010101" pitchFamily="2" charset="-122"/>
                <a:ea typeface="宋体" panose="02010600030101010101" pitchFamily="2" charset="-122"/>
              </a:rPr>
              <a:t>高效的打分函数：</a:t>
            </a:r>
            <a:r>
              <a:rPr lang="zh-CN" altLang="en-US" i="0" dirty="0">
                <a:effectLst/>
                <a:latin typeface="宋体" panose="02010600030101010101" pitchFamily="2" charset="-122"/>
                <a:ea typeface="宋体" panose="02010600030101010101" pitchFamily="2" charset="-122"/>
              </a:rPr>
              <a:t>结合上述两种特征，用较低复杂度的打分函数计算得分</a:t>
            </a:r>
            <a:endParaRPr lang="en-US" altLang="zh-CN" dirty="0">
              <a:latin typeface="宋体" panose="02010600030101010101" pitchFamily="2" charset="-122"/>
              <a:ea typeface="宋体" panose="02010600030101010101" pitchFamily="2" charset="-122"/>
            </a:endParaRPr>
          </a:p>
          <a:p>
            <a:pPr algn="l"/>
            <a:r>
              <a:rPr lang="en-US" altLang="zh-CN" i="0" dirty="0">
                <a:effectLst/>
                <a:latin typeface="宋体" panose="02010600030101010101" pitchFamily="2" charset="-122"/>
                <a:ea typeface="宋体" panose="02010600030101010101" pitchFamily="2" charset="-122"/>
              </a:rPr>
              <a:t>                 </a:t>
            </a:r>
            <a:r>
              <a:rPr lang="zh-CN" altLang="en-US" i="0" dirty="0">
                <a:effectLst/>
                <a:latin typeface="宋体" panose="02010600030101010101" pitchFamily="2" charset="-122"/>
                <a:ea typeface="宋体" panose="02010600030101010101" pitchFamily="2" charset="-122"/>
              </a:rPr>
              <a:t>（灵感来自于</a:t>
            </a:r>
            <a:r>
              <a:rPr lang="en-US" altLang="zh-CN" i="0" dirty="0">
                <a:effectLst/>
                <a:latin typeface="宋体" panose="02010600030101010101" pitchFamily="2" charset="-122"/>
                <a:ea typeface="宋体" panose="02010600030101010101" pitchFamily="2" charset="-122"/>
              </a:rPr>
              <a:t>3</a:t>
            </a:r>
            <a:r>
              <a:rPr lang="zh-CN" altLang="en-US" i="0" dirty="0">
                <a:effectLst/>
                <a:latin typeface="宋体" panose="02010600030101010101" pitchFamily="2" charset="-122"/>
                <a:ea typeface="宋体" panose="02010600030101010101" pitchFamily="2" charset="-122"/>
              </a:rPr>
              <a:t>个模型的打分函数：</a:t>
            </a:r>
            <a:r>
              <a:rPr lang="en-US" altLang="zh-CN" i="0" dirty="0" err="1">
                <a:effectLst/>
                <a:latin typeface="Times New Roman" panose="02020603050405020304" pitchFamily="18" charset="0"/>
                <a:ea typeface="宋体" panose="02010600030101010101" pitchFamily="2" charset="-122"/>
                <a:cs typeface="Times New Roman" panose="02020603050405020304" pitchFamily="18" charset="0"/>
              </a:rPr>
              <a:t>DistMult</a:t>
            </a:r>
            <a:r>
              <a:rPr lang="zh-CN" altLang="en-US" i="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i="0" dirty="0" err="1">
                <a:effectLst/>
                <a:latin typeface="Times New Roman" panose="02020603050405020304" pitchFamily="18" charset="0"/>
                <a:ea typeface="宋体" panose="02010600030101010101" pitchFamily="2" charset="-122"/>
                <a:cs typeface="Times New Roman" panose="02020603050405020304" pitchFamily="18" charset="0"/>
              </a:rPr>
              <a:t>HoIE</a:t>
            </a:r>
            <a:r>
              <a:rPr lang="zh-CN" altLang="en-US" i="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i="0" dirty="0" err="1">
                <a:effectLst/>
                <a:latin typeface="Times New Roman" panose="02020603050405020304" pitchFamily="18" charset="0"/>
                <a:ea typeface="宋体" panose="02010600030101010101" pitchFamily="2" charset="-122"/>
                <a:cs typeface="Times New Roman" panose="02020603050405020304" pitchFamily="18" charset="0"/>
              </a:rPr>
              <a:t>ComplEx</a:t>
            </a:r>
            <a:r>
              <a:rPr lang="zh-CN" altLang="en-US" i="0" dirty="0">
                <a:effectLst/>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
        <p:nvSpPr>
          <p:cNvPr id="28" name="文本框 27">
            <a:extLst>
              <a:ext uri="{FF2B5EF4-FFF2-40B4-BE49-F238E27FC236}">
                <a16:creationId xmlns:a16="http://schemas.microsoft.com/office/drawing/2014/main" id="{489148EA-1A15-4E75-A4E2-0256C3D48350}"/>
              </a:ext>
            </a:extLst>
          </p:cNvPr>
          <p:cNvSpPr txBox="1"/>
          <p:nvPr/>
        </p:nvSpPr>
        <p:spPr>
          <a:xfrm>
            <a:off x="1432339" y="2163079"/>
            <a:ext cx="8915400" cy="455253"/>
          </a:xfrm>
          <a:prstGeom prst="rect">
            <a:avLst/>
          </a:prstGeom>
          <a:noFill/>
        </p:spPr>
        <p:txBody>
          <a:bodyPr wrap="square">
            <a:spAutoFit/>
          </a:bodyPr>
          <a:lstStyle/>
          <a:p>
            <a:pPr algn="l">
              <a:lnSpc>
                <a:spcPct val="150000"/>
              </a:lnSpc>
            </a:pPr>
            <a:r>
              <a:rPr lang="en-US" altLang="zh-CN" i="0" dirty="0">
                <a:effectLst/>
                <a:latin typeface="Times New Roman" panose="02020603050405020304" pitchFamily="18" charset="0"/>
                <a:ea typeface="宋体" panose="02010600030101010101" pitchFamily="2" charset="-122"/>
                <a:cs typeface="Times New Roman" panose="02020603050405020304" pitchFamily="18" charset="0"/>
              </a:rPr>
              <a:t>SEEK</a:t>
            </a:r>
            <a:r>
              <a:rPr lang="zh-CN" altLang="en-US" i="0" dirty="0">
                <a:effectLst/>
                <a:latin typeface="宋体" panose="02010600030101010101" pitchFamily="2" charset="-122"/>
                <a:ea typeface="宋体" panose="02010600030101010101" pitchFamily="2" charset="-122"/>
              </a:rPr>
              <a:t>有如下特性：</a:t>
            </a:r>
          </a:p>
        </p:txBody>
      </p:sp>
      <p:sp>
        <p:nvSpPr>
          <p:cNvPr id="7" name="矩形 6">
            <a:extLst>
              <a:ext uri="{FF2B5EF4-FFF2-40B4-BE49-F238E27FC236}">
                <a16:creationId xmlns:a16="http://schemas.microsoft.com/office/drawing/2014/main" id="{21BA50DE-F172-4F9F-906B-B6B3C5A8BFFC}"/>
              </a:ext>
            </a:extLst>
          </p:cNvPr>
          <p:cNvSpPr/>
          <p:nvPr/>
        </p:nvSpPr>
        <p:spPr>
          <a:xfrm>
            <a:off x="804326" y="1413075"/>
            <a:ext cx="8151605" cy="584775"/>
          </a:xfrm>
          <a:prstGeom prst="rect">
            <a:avLst/>
          </a:prstGeom>
          <a:noFill/>
        </p:spPr>
        <p:txBody>
          <a:bodyPr wrap="square" lIns="91440" tIns="45720" rIns="91440" bIns="45720">
            <a:spAutoFit/>
          </a:bodyPr>
          <a:lstStyle/>
          <a:p>
            <a:pPr algn="ctr"/>
            <a:r>
              <a:rPr lang="en-US" altLang="zh-CN" sz="3200" b="1" i="1" dirty="0">
                <a:ln w="22225">
                  <a:solidFill>
                    <a:schemeClr val="accent2"/>
                  </a:solidFill>
                  <a:prstDash val="solid"/>
                </a:ln>
                <a:solidFill>
                  <a:srgbClr val="FFFF00"/>
                </a:solidFill>
                <a:effectLst>
                  <a:outerShdw blurRad="38100" dist="38100" dir="2700000" algn="tl">
                    <a:srgbClr val="000000">
                      <a:alpha val="43137"/>
                    </a:srgbClr>
                  </a:outerShdw>
                </a:effectLst>
              </a:rPr>
              <a:t>SEEK </a:t>
            </a:r>
            <a:r>
              <a:rPr lang="en-US" altLang="zh-CN" sz="2400" b="1" i="1" dirty="0">
                <a:ln w="22225">
                  <a:solidFill>
                    <a:schemeClr val="accent2"/>
                  </a:solidFill>
                  <a:prstDash val="solid"/>
                </a:ln>
                <a:solidFill>
                  <a:srgbClr val="FFFF00"/>
                </a:solidFill>
                <a:effectLst>
                  <a:outerShdw blurRad="38100" dist="38100" dir="2700000" algn="tl">
                    <a:srgbClr val="000000">
                      <a:alpha val="43137"/>
                    </a:srgbClr>
                  </a:outerShdw>
                </a:effectLst>
              </a:rPr>
              <a:t>:  Segmented Embedding of Knowledge Graphs</a:t>
            </a:r>
            <a:endParaRPr lang="zh-CN" altLang="en-US" sz="2400" b="1" i="1" cap="none" spc="0" dirty="0">
              <a:ln w="22225">
                <a:solidFill>
                  <a:schemeClr val="accent2"/>
                </a:solidFill>
                <a:prstDash val="solid"/>
              </a:ln>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70731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A1F278-3A0A-4A03-A7C3-F80E8C91EF90}"/>
              </a:ext>
            </a:extLst>
          </p:cNvPr>
          <p:cNvSpPr>
            <a:spLocks noGrp="1"/>
          </p:cNvSpPr>
          <p:nvPr>
            <p:ph type="title"/>
          </p:nvPr>
        </p:nvSpPr>
        <p:spPr>
          <a:xfrm>
            <a:off x="157163" y="485774"/>
            <a:ext cx="10727530" cy="685801"/>
          </a:xfrm>
          <a:prstGeom prst="rect">
            <a:avLst/>
          </a:prstGeom>
        </p:spPr>
        <p:txBody>
          <a:bodyPr/>
          <a:lstStyle/>
          <a:p>
            <a:r>
              <a:rPr lang="en-US" altLang="zh-CN" dirty="0">
                <a:latin typeface="Times New Roman" panose="02020603050405020304" pitchFamily="18" charset="0"/>
                <a:cs typeface="Times New Roman" panose="02020603050405020304" pitchFamily="18" charset="0"/>
              </a:rPr>
              <a:t>Model</a:t>
            </a:r>
            <a:endParaRPr lang="zh-CN" altLang="en-US" dirty="0">
              <a:latin typeface="Times New Roman" panose="02020603050405020304" pitchFamily="18" charset="0"/>
              <a:cs typeface="Times New Roman" panose="02020603050405020304" pitchFamily="18" charset="0"/>
            </a:endParaRPr>
          </a:p>
        </p:txBody>
      </p:sp>
      <p:sp>
        <p:nvSpPr>
          <p:cNvPr id="6" name="灯片编号占位符 5">
            <a:extLst>
              <a:ext uri="{FF2B5EF4-FFF2-40B4-BE49-F238E27FC236}">
                <a16:creationId xmlns:a16="http://schemas.microsoft.com/office/drawing/2014/main" id="{03CAE1D4-C7A5-41CA-A99D-190B96A89E5A}"/>
              </a:ext>
            </a:extLst>
          </p:cNvPr>
          <p:cNvSpPr>
            <a:spLocks noGrp="1"/>
          </p:cNvSpPr>
          <p:nvPr>
            <p:ph type="sldNum" sz="quarter" idx="4294967295"/>
          </p:nvPr>
        </p:nvSpPr>
        <p:spPr>
          <a:xfrm>
            <a:off x="11265763" y="6559455"/>
            <a:ext cx="798474" cy="365125"/>
          </a:xfrm>
          <a:prstGeom prst="rect">
            <a:avLst/>
          </a:prstGeom>
        </p:spPr>
        <p:txBody>
          <a:bodyPr/>
          <a:lstStyle/>
          <a:p>
            <a:fld id="{25FFDE5B-3A91-4000-AC3B-2BFABC5BFC8F}" type="slidenum">
              <a:rPr lang="zh-CN" altLang="en-US" smtClean="0"/>
              <a:pPr/>
              <a:t>4</a:t>
            </a:fld>
            <a:r>
              <a:rPr lang="zh-CN" altLang="en-US"/>
              <a:t> </a:t>
            </a:r>
            <a:r>
              <a:rPr lang="en-US" altLang="zh-CN"/>
              <a:t>/ 27</a:t>
            </a:r>
            <a:endParaRPr lang="zh-CN" altLang="en-US" dirty="0"/>
          </a:p>
        </p:txBody>
      </p:sp>
      <p:sp>
        <p:nvSpPr>
          <p:cNvPr id="12" name="Rectangle 9">
            <a:extLst>
              <a:ext uri="{FF2B5EF4-FFF2-40B4-BE49-F238E27FC236}">
                <a16:creationId xmlns:a16="http://schemas.microsoft.com/office/drawing/2014/main" id="{EAA89EBE-7635-41C9-9652-75996764A6DC}"/>
              </a:ext>
            </a:extLst>
          </p:cNvPr>
          <p:cNvSpPr>
            <a:spLocks noChangeArrowheads="1"/>
          </p:cNvSpPr>
          <p:nvPr/>
        </p:nvSpPr>
        <p:spPr bwMode="auto">
          <a:xfrm>
            <a:off x="1451024" y="1785999"/>
            <a:ext cx="57999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121212"/>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dirty="0">
                <a:ln>
                  <a:noFill/>
                </a:ln>
                <a:solidFill>
                  <a:srgbClr val="121212"/>
                </a:solidFill>
                <a:effectLst/>
                <a:latin typeface="Arial" panose="020B0604020202020204" pitchFamily="34" charset="0"/>
                <a:ea typeface="-apple-system"/>
              </a:rPr>
              <a:t> </a:t>
            </a:r>
            <a:r>
              <a:rPr lang="en-US" altLang="zh-CN" dirty="0">
                <a:latin typeface="Times New Roman" panose="02020603050405020304" pitchFamily="18" charset="0"/>
                <a:cs typeface="Times New Roman" panose="02020603050405020304" pitchFamily="18" charset="0"/>
              </a:rPr>
              <a:t> </a:t>
            </a:r>
            <a:r>
              <a:rPr lang="en-US" altLang="zh-CN" b="1" dirty="0">
                <a:latin typeface="宋体" panose="02010600030101010101" pitchFamily="2" charset="-122"/>
                <a:ea typeface="宋体" panose="02010600030101010101" pitchFamily="2" charset="-122"/>
                <a:cs typeface="Times New Roman" panose="02020603050405020304" pitchFamily="18" charset="0"/>
              </a:rPr>
              <a:t>f1 :</a:t>
            </a:r>
            <a:r>
              <a:rPr lang="zh-CN" altLang="en-US" b="1" dirty="0">
                <a:latin typeface="宋体" panose="02010600030101010101" pitchFamily="2" charset="-122"/>
                <a:ea typeface="宋体" panose="02010600030101010101" pitchFamily="2" charset="-122"/>
                <a:cs typeface="Times New Roman" panose="02020603050405020304" pitchFamily="18" charset="0"/>
              </a:rPr>
              <a:t> </a:t>
            </a:r>
            <a:r>
              <a:rPr kumimoji="0" lang="zh-CN" altLang="zh-CN" sz="1800" b="1" i="0" u="none" strike="noStrike" cap="none" normalizeH="0" baseline="0" dirty="0">
                <a:ln>
                  <a:noFill/>
                </a:ln>
                <a:solidFill>
                  <a:srgbClr val="121212"/>
                </a:solidFill>
                <a:effectLst/>
                <a:latin typeface="宋体" panose="02010600030101010101" pitchFamily="2" charset="-122"/>
                <a:ea typeface="宋体" panose="02010600030101010101" pitchFamily="2" charset="-122"/>
              </a:rPr>
              <a:t>点积 （早期方法，过于简单）</a:t>
            </a:r>
            <a:r>
              <a:rPr kumimoji="0" lang="zh-CN" altLang="zh-CN"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 </a:t>
            </a:r>
          </a:p>
        </p:txBody>
      </p:sp>
      <p:sp>
        <p:nvSpPr>
          <p:cNvPr id="13" name="AutoShape 10" descr="[公式]">
            <a:extLst>
              <a:ext uri="{FF2B5EF4-FFF2-40B4-BE49-F238E27FC236}">
                <a16:creationId xmlns:a16="http://schemas.microsoft.com/office/drawing/2014/main" id="{8C9715BE-31E1-4010-951F-BC49EAC05543}"/>
              </a:ext>
            </a:extLst>
          </p:cNvPr>
          <p:cNvSpPr>
            <a:spLocks noChangeAspect="1" noChangeArrowheads="1"/>
          </p:cNvSpPr>
          <p:nvPr/>
        </p:nvSpPr>
        <p:spPr bwMode="auto">
          <a:xfrm>
            <a:off x="5048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8" name="图片 17">
            <a:extLst>
              <a:ext uri="{FF2B5EF4-FFF2-40B4-BE49-F238E27FC236}">
                <a16:creationId xmlns:a16="http://schemas.microsoft.com/office/drawing/2014/main" id="{7E098F7C-29EE-4272-8F5A-0AB02177D57B}"/>
              </a:ext>
            </a:extLst>
          </p:cNvPr>
          <p:cNvPicPr>
            <a:picLocks noChangeAspect="1"/>
          </p:cNvPicPr>
          <p:nvPr/>
        </p:nvPicPr>
        <p:blipFill>
          <a:blip r:embed="rId3"/>
          <a:stretch>
            <a:fillRect/>
          </a:stretch>
        </p:blipFill>
        <p:spPr>
          <a:xfrm>
            <a:off x="2064486" y="2331588"/>
            <a:ext cx="4031514" cy="707914"/>
          </a:xfrm>
          <a:prstGeom prst="rect">
            <a:avLst/>
          </a:prstGeom>
        </p:spPr>
      </p:pic>
      <p:sp>
        <p:nvSpPr>
          <p:cNvPr id="16" name="Rectangle 11">
            <a:extLst>
              <a:ext uri="{FF2B5EF4-FFF2-40B4-BE49-F238E27FC236}">
                <a16:creationId xmlns:a16="http://schemas.microsoft.com/office/drawing/2014/main" id="{7413C5D4-DAE7-4BDB-801D-05BAB7A0CA9A}"/>
              </a:ext>
            </a:extLst>
          </p:cNvPr>
          <p:cNvSpPr>
            <a:spLocks noChangeArrowheads="1"/>
          </p:cNvSpPr>
          <p:nvPr/>
        </p:nvSpPr>
        <p:spPr bwMode="auto">
          <a:xfrm>
            <a:off x="1451024" y="3521237"/>
            <a:ext cx="91037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121212"/>
                </a:solidFill>
                <a:effectLst/>
                <a:latin typeface="宋体" panose="02010600030101010101" pitchFamily="2" charset="-122"/>
                <a:ea typeface="宋体" panose="02010600030101010101" pitchFamily="2" charset="-122"/>
              </a:rPr>
              <a:t>⭐</a:t>
            </a:r>
            <a:r>
              <a:rPr kumimoji="0" lang="en-US" altLang="zh-CN" b="1" i="0" u="none" strike="noStrike" cap="none" normalizeH="0" baseline="0" dirty="0">
                <a:ln>
                  <a:noFill/>
                </a:ln>
                <a:solidFill>
                  <a:srgbClr val="121212"/>
                </a:solidFill>
                <a:effectLst/>
                <a:latin typeface="宋体" panose="02010600030101010101" pitchFamily="2" charset="-122"/>
                <a:ea typeface="宋体" panose="02010600030101010101" pitchFamily="2" charset="-122"/>
              </a:rPr>
              <a:t> </a:t>
            </a:r>
            <a:r>
              <a:rPr lang="en-US" altLang="zh-CN" b="1" dirty="0">
                <a:latin typeface="宋体" panose="02010600030101010101" pitchFamily="2" charset="-122"/>
                <a:ea typeface="宋体" panose="02010600030101010101" pitchFamily="2" charset="-122"/>
                <a:cs typeface="Times New Roman" panose="02020603050405020304" pitchFamily="18" charset="0"/>
              </a:rPr>
              <a:t>f2 :</a:t>
            </a:r>
            <a:r>
              <a:rPr lang="en-US" altLang="zh-CN" b="1" dirty="0">
                <a:solidFill>
                  <a:srgbClr val="121212"/>
                </a:solidFill>
                <a:latin typeface="宋体" panose="02010600030101010101" pitchFamily="2" charset="-122"/>
                <a:ea typeface="宋体" panose="02010600030101010101" pitchFamily="2" charset="-122"/>
                <a:cs typeface="Times New Roman" panose="02020603050405020304" pitchFamily="18" charset="0"/>
              </a:rPr>
              <a:t> </a:t>
            </a:r>
            <a:r>
              <a:rPr kumimoji="0" lang="zh-CN" altLang="zh-CN" b="1" i="0" u="none" strike="noStrike" cap="none" normalizeH="0" baseline="0" dirty="0">
                <a:ln>
                  <a:noFill/>
                </a:ln>
                <a:solidFill>
                  <a:srgbClr val="121212"/>
                </a:solidFill>
                <a:effectLst/>
                <a:latin typeface="宋体" panose="02010600030101010101" pitchFamily="2" charset="-122"/>
                <a:ea typeface="宋体" panose="02010600030101010101" pitchFamily="2" charset="-122"/>
              </a:rPr>
              <a:t>分</a:t>
            </a:r>
            <a:r>
              <a:rPr kumimoji="0" lang="zh-CN" altLang="en-US" b="1" i="0" u="none" strike="noStrike" cap="none" normalizeH="0" baseline="0" dirty="0">
                <a:ln>
                  <a:noFill/>
                </a:ln>
                <a:solidFill>
                  <a:srgbClr val="121212"/>
                </a:solidFill>
                <a:effectLst/>
                <a:latin typeface="宋体" panose="02010600030101010101" pitchFamily="2" charset="-122"/>
                <a:ea typeface="宋体" panose="02010600030101010101" pitchFamily="2" charset="-122"/>
              </a:rPr>
              <a:t>段</a:t>
            </a:r>
            <a:r>
              <a:rPr kumimoji="0" lang="zh-CN" altLang="zh-CN" b="1" i="0" u="none" strike="noStrike" cap="none" normalizeH="0" baseline="0" dirty="0">
                <a:ln>
                  <a:noFill/>
                </a:ln>
                <a:solidFill>
                  <a:srgbClr val="121212"/>
                </a:solidFill>
                <a:effectLst/>
                <a:latin typeface="宋体" panose="02010600030101010101" pitchFamily="2" charset="-122"/>
                <a:ea typeface="宋体" panose="02010600030101010101" pitchFamily="2" charset="-122"/>
              </a:rPr>
              <a:t>点积（</a:t>
            </a:r>
            <a:r>
              <a:rPr kumimoji="0" lang="zh-CN" altLang="en-US" b="1" i="0" u="none" strike="noStrike" cap="none" normalizeH="0" baseline="0" dirty="0">
                <a:ln>
                  <a:noFill/>
                </a:ln>
                <a:solidFill>
                  <a:srgbClr val="121212"/>
                </a:solidFill>
                <a:effectLst/>
                <a:latin typeface="宋体" panose="02010600030101010101" pitchFamily="2" charset="-122"/>
                <a:ea typeface="宋体" panose="02010600030101010101" pitchFamily="2" charset="-122"/>
              </a:rPr>
              <a:t>虽然促进了细粒度特征交互</a:t>
            </a:r>
            <a:r>
              <a:rPr kumimoji="0" lang="zh-CN" altLang="zh-CN" b="1" i="0" u="none" strike="noStrike" cap="none" normalizeH="0" baseline="0" dirty="0">
                <a:ln>
                  <a:noFill/>
                </a:ln>
                <a:solidFill>
                  <a:srgbClr val="121212"/>
                </a:solidFill>
                <a:effectLst/>
                <a:latin typeface="宋体" panose="02010600030101010101" pitchFamily="2" charset="-122"/>
                <a:ea typeface="宋体" panose="02010600030101010101" pitchFamily="2" charset="-122"/>
              </a:rPr>
              <a:t>，但把关系统一认为是对称的关系）</a:t>
            </a:r>
            <a:endPar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121212"/>
                </a:solidFill>
                <a:effectLst/>
                <a:latin typeface="宋体" panose="02010600030101010101" pitchFamily="2" charset="-122"/>
                <a:ea typeface="宋体" panose="02010600030101010101" pitchFamily="2" charset="-122"/>
              </a:rPr>
              <a:t>将h，t，r都分为k</a:t>
            </a:r>
            <a:r>
              <a:rPr kumimoji="0" lang="zh-CN" altLang="en-US" b="1" i="0" u="none" strike="noStrike" cap="none" normalizeH="0" baseline="0" dirty="0">
                <a:ln>
                  <a:noFill/>
                </a:ln>
                <a:solidFill>
                  <a:srgbClr val="121212"/>
                </a:solidFill>
                <a:effectLst/>
                <a:latin typeface="宋体" panose="02010600030101010101" pitchFamily="2" charset="-122"/>
                <a:ea typeface="宋体" panose="02010600030101010101" pitchFamily="2" charset="-122"/>
              </a:rPr>
              <a:t>段</a:t>
            </a:r>
            <a:r>
              <a:rPr kumimoji="0" lang="zh-CN" altLang="zh-CN" b="1" i="0" u="none" strike="noStrike" cap="none" normalizeH="0" baseline="0" dirty="0">
                <a:ln>
                  <a:noFill/>
                </a:ln>
                <a:solidFill>
                  <a:srgbClr val="121212"/>
                </a:solidFill>
                <a:effectLst/>
                <a:latin typeface="宋体" panose="02010600030101010101" pitchFamily="2" charset="-122"/>
                <a:ea typeface="宋体" panose="02010600030101010101" pitchFamily="2" charset="-122"/>
              </a:rPr>
              <a:t>，每一</a:t>
            </a:r>
            <a:r>
              <a:rPr kumimoji="0" lang="zh-CN" altLang="en-US" b="1" i="0" u="none" strike="noStrike" cap="none" normalizeH="0" baseline="0" dirty="0">
                <a:ln>
                  <a:noFill/>
                </a:ln>
                <a:solidFill>
                  <a:srgbClr val="121212"/>
                </a:solidFill>
                <a:effectLst/>
                <a:latin typeface="宋体" panose="02010600030101010101" pitchFamily="2" charset="-122"/>
                <a:ea typeface="宋体" panose="02010600030101010101" pitchFamily="2" charset="-122"/>
              </a:rPr>
              <a:t>段</a:t>
            </a:r>
            <a:r>
              <a:rPr kumimoji="0" lang="zh-CN" altLang="zh-CN" b="1" i="0" u="none" strike="noStrike" cap="none" normalizeH="0" baseline="0" dirty="0">
                <a:ln>
                  <a:noFill/>
                </a:ln>
                <a:solidFill>
                  <a:srgbClr val="121212"/>
                </a:solidFill>
                <a:effectLst/>
                <a:latin typeface="宋体" panose="02010600030101010101" pitchFamily="2" charset="-122"/>
                <a:ea typeface="宋体" panose="02010600030101010101" pitchFamily="2" charset="-122"/>
              </a:rPr>
              <a:t>的维度是d/k，比如r：</a:t>
            </a:r>
            <a:endPar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p:txBody>
      </p:sp>
      <p:sp>
        <p:nvSpPr>
          <p:cNvPr id="17" name="AutoShape 12" descr="[公式]">
            <a:extLst>
              <a:ext uri="{FF2B5EF4-FFF2-40B4-BE49-F238E27FC236}">
                <a16:creationId xmlns:a16="http://schemas.microsoft.com/office/drawing/2014/main" id="{4DF6F207-5A8D-43D2-BE1C-17C1E3BFECC1}"/>
              </a:ext>
            </a:extLst>
          </p:cNvPr>
          <p:cNvSpPr>
            <a:spLocks noChangeAspect="1" noChangeArrowheads="1"/>
          </p:cNvSpPr>
          <p:nvPr/>
        </p:nvSpPr>
        <p:spPr bwMode="auto">
          <a:xfrm>
            <a:off x="504825" y="-2825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14">
            <a:extLst>
              <a:ext uri="{FF2B5EF4-FFF2-40B4-BE49-F238E27FC236}">
                <a16:creationId xmlns:a16="http://schemas.microsoft.com/office/drawing/2014/main" id="{3CF96F09-A237-4B57-AFB6-5F8B37F5306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1" name="图片 20">
            <a:extLst>
              <a:ext uri="{FF2B5EF4-FFF2-40B4-BE49-F238E27FC236}">
                <a16:creationId xmlns:a16="http://schemas.microsoft.com/office/drawing/2014/main" id="{CDC61E6C-A836-42DA-8489-B07E93E81BF8}"/>
              </a:ext>
            </a:extLst>
          </p:cNvPr>
          <p:cNvPicPr>
            <a:picLocks noChangeAspect="1"/>
          </p:cNvPicPr>
          <p:nvPr/>
        </p:nvPicPr>
        <p:blipFill>
          <a:blip r:embed="rId4"/>
          <a:stretch>
            <a:fillRect/>
          </a:stretch>
        </p:blipFill>
        <p:spPr>
          <a:xfrm>
            <a:off x="2161214" y="4295925"/>
            <a:ext cx="4572638" cy="533474"/>
          </a:xfrm>
          <a:prstGeom prst="rect">
            <a:avLst/>
          </a:prstGeom>
        </p:spPr>
      </p:pic>
      <p:pic>
        <p:nvPicPr>
          <p:cNvPr id="24" name="图片 23">
            <a:extLst>
              <a:ext uri="{FF2B5EF4-FFF2-40B4-BE49-F238E27FC236}">
                <a16:creationId xmlns:a16="http://schemas.microsoft.com/office/drawing/2014/main" id="{377FCAD0-E089-4A23-BA9A-4502BAE3B936}"/>
              </a:ext>
            </a:extLst>
          </p:cNvPr>
          <p:cNvPicPr>
            <a:picLocks noChangeAspect="1"/>
          </p:cNvPicPr>
          <p:nvPr/>
        </p:nvPicPr>
        <p:blipFill>
          <a:blip r:embed="rId5"/>
          <a:stretch>
            <a:fillRect/>
          </a:stretch>
        </p:blipFill>
        <p:spPr>
          <a:xfrm>
            <a:off x="2206675" y="5389164"/>
            <a:ext cx="3889325" cy="660884"/>
          </a:xfrm>
          <a:prstGeom prst="rect">
            <a:avLst/>
          </a:prstGeom>
        </p:spPr>
      </p:pic>
      <p:sp>
        <p:nvSpPr>
          <p:cNvPr id="26" name="文本框 25">
            <a:extLst>
              <a:ext uri="{FF2B5EF4-FFF2-40B4-BE49-F238E27FC236}">
                <a16:creationId xmlns:a16="http://schemas.microsoft.com/office/drawing/2014/main" id="{9E0F5D59-FF58-4844-B9E6-2277CD5B7BCF}"/>
              </a:ext>
            </a:extLst>
          </p:cNvPr>
          <p:cNvSpPr txBox="1"/>
          <p:nvPr/>
        </p:nvSpPr>
        <p:spPr>
          <a:xfrm>
            <a:off x="1528894" y="4957756"/>
            <a:ext cx="1264640" cy="369332"/>
          </a:xfrm>
          <a:prstGeom prst="rect">
            <a:avLst/>
          </a:prstGeom>
          <a:noFill/>
        </p:spPr>
        <p:txBody>
          <a:bodyPr wrap="square">
            <a:spAutoFit/>
          </a:bodyPr>
          <a:lstStyle/>
          <a:p>
            <a:r>
              <a:rPr lang="zh-CN" altLang="en-US" b="0" i="0" dirty="0">
                <a:solidFill>
                  <a:srgbClr val="121212"/>
                </a:solidFill>
                <a:effectLst/>
                <a:latin typeface="宋体" panose="02010600030101010101" pitchFamily="2" charset="-122"/>
                <a:ea typeface="宋体" panose="02010600030101010101" pitchFamily="2" charset="-122"/>
              </a:rPr>
              <a:t>计算公式：</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04480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A1F278-3A0A-4A03-A7C3-F80E8C91EF90}"/>
              </a:ext>
            </a:extLst>
          </p:cNvPr>
          <p:cNvSpPr>
            <a:spLocks noGrp="1"/>
          </p:cNvSpPr>
          <p:nvPr>
            <p:ph type="title"/>
          </p:nvPr>
        </p:nvSpPr>
        <p:spPr>
          <a:xfrm>
            <a:off x="157163" y="485774"/>
            <a:ext cx="10727530" cy="685801"/>
          </a:xfrm>
          <a:prstGeom prst="rect">
            <a:avLst/>
          </a:prstGeom>
        </p:spPr>
        <p:txBody>
          <a:bodyPr/>
          <a:lstStyle/>
          <a:p>
            <a:r>
              <a:rPr lang="en-US" altLang="zh-CN" dirty="0">
                <a:latin typeface="Times New Roman" panose="02020603050405020304" pitchFamily="18" charset="0"/>
                <a:cs typeface="Times New Roman" panose="02020603050405020304" pitchFamily="18" charset="0"/>
              </a:rPr>
              <a:t>Model</a:t>
            </a:r>
            <a:endParaRPr lang="zh-CN" altLang="en-US" dirty="0">
              <a:latin typeface="Times New Roman" panose="02020603050405020304" pitchFamily="18" charset="0"/>
              <a:cs typeface="Times New Roman" panose="02020603050405020304" pitchFamily="18" charset="0"/>
            </a:endParaRPr>
          </a:p>
        </p:txBody>
      </p:sp>
      <p:sp>
        <p:nvSpPr>
          <p:cNvPr id="6" name="灯片编号占位符 5">
            <a:extLst>
              <a:ext uri="{FF2B5EF4-FFF2-40B4-BE49-F238E27FC236}">
                <a16:creationId xmlns:a16="http://schemas.microsoft.com/office/drawing/2014/main" id="{03CAE1D4-C7A5-41CA-A99D-190B96A89E5A}"/>
              </a:ext>
            </a:extLst>
          </p:cNvPr>
          <p:cNvSpPr>
            <a:spLocks noGrp="1"/>
          </p:cNvSpPr>
          <p:nvPr>
            <p:ph type="sldNum" sz="quarter" idx="4294967295"/>
          </p:nvPr>
        </p:nvSpPr>
        <p:spPr>
          <a:xfrm>
            <a:off x="11265763" y="6559455"/>
            <a:ext cx="798474" cy="365125"/>
          </a:xfrm>
          <a:prstGeom prst="rect">
            <a:avLst/>
          </a:prstGeom>
        </p:spPr>
        <p:txBody>
          <a:bodyPr/>
          <a:lstStyle/>
          <a:p>
            <a:fld id="{25FFDE5B-3A91-4000-AC3B-2BFABC5BFC8F}" type="slidenum">
              <a:rPr lang="zh-CN" altLang="en-US" smtClean="0"/>
              <a:pPr/>
              <a:t>5</a:t>
            </a:fld>
            <a:r>
              <a:rPr lang="zh-CN" altLang="en-US"/>
              <a:t> </a:t>
            </a:r>
            <a:r>
              <a:rPr lang="en-US" altLang="zh-CN"/>
              <a:t>/ 27</a:t>
            </a:r>
            <a:endParaRPr lang="zh-CN" altLang="en-US" dirty="0"/>
          </a:p>
        </p:txBody>
      </p:sp>
      <p:sp>
        <p:nvSpPr>
          <p:cNvPr id="13" name="AutoShape 10" descr="[公式]">
            <a:extLst>
              <a:ext uri="{FF2B5EF4-FFF2-40B4-BE49-F238E27FC236}">
                <a16:creationId xmlns:a16="http://schemas.microsoft.com/office/drawing/2014/main" id="{8C9715BE-31E1-4010-951F-BC49EAC05543}"/>
              </a:ext>
            </a:extLst>
          </p:cNvPr>
          <p:cNvSpPr>
            <a:spLocks noChangeAspect="1" noChangeArrowheads="1"/>
          </p:cNvSpPr>
          <p:nvPr/>
        </p:nvSpPr>
        <p:spPr bwMode="auto">
          <a:xfrm>
            <a:off x="5048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AutoShape 12" descr="[公式]">
            <a:extLst>
              <a:ext uri="{FF2B5EF4-FFF2-40B4-BE49-F238E27FC236}">
                <a16:creationId xmlns:a16="http://schemas.microsoft.com/office/drawing/2014/main" id="{4DF6F207-5A8D-43D2-BE1C-17C1E3BFECC1}"/>
              </a:ext>
            </a:extLst>
          </p:cNvPr>
          <p:cNvSpPr>
            <a:spLocks noChangeAspect="1" noChangeArrowheads="1"/>
          </p:cNvSpPr>
          <p:nvPr/>
        </p:nvSpPr>
        <p:spPr bwMode="auto">
          <a:xfrm>
            <a:off x="504825" y="-2825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14">
            <a:extLst>
              <a:ext uri="{FF2B5EF4-FFF2-40B4-BE49-F238E27FC236}">
                <a16:creationId xmlns:a16="http://schemas.microsoft.com/office/drawing/2014/main" id="{3CF96F09-A237-4B57-AFB6-5F8B37F5306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文本框 13">
            <a:extLst>
              <a:ext uri="{FF2B5EF4-FFF2-40B4-BE49-F238E27FC236}">
                <a16:creationId xmlns:a16="http://schemas.microsoft.com/office/drawing/2014/main" id="{E2F08F0F-0AA3-48A6-8993-81FA45516B32}"/>
              </a:ext>
            </a:extLst>
          </p:cNvPr>
          <p:cNvSpPr txBox="1"/>
          <p:nvPr/>
        </p:nvSpPr>
        <p:spPr>
          <a:xfrm>
            <a:off x="775629" y="1993254"/>
            <a:ext cx="5108449" cy="646331"/>
          </a:xfrm>
          <a:prstGeom prst="rect">
            <a:avLst/>
          </a:prstGeom>
          <a:noFill/>
        </p:spPr>
        <p:txBody>
          <a:bodyPr wrap="square">
            <a:spAutoFit/>
          </a:bodyPr>
          <a:lstStyle/>
          <a:p>
            <a:r>
              <a:rPr kumimoji="0" lang="zh-CN" altLang="zh-CN" sz="1800" b="0" i="0" u="none" strike="noStrike" cap="none" normalizeH="0" baseline="0" dirty="0">
                <a:ln>
                  <a:noFill/>
                </a:ln>
                <a:solidFill>
                  <a:srgbClr val="121212"/>
                </a:solidFill>
                <a:effectLst/>
                <a:latin typeface="宋体" panose="02010600030101010101" pitchFamily="2" charset="-122"/>
                <a:ea typeface="宋体" panose="02010600030101010101" pitchFamily="2" charset="-122"/>
              </a:rPr>
              <a:t>⭐</a:t>
            </a:r>
            <a:r>
              <a:rPr lang="zh-CN" altLang="en-US" dirty="0"/>
              <a:t> </a:t>
            </a:r>
            <a:r>
              <a:rPr lang="en-US" altLang="zh-CN" b="1" dirty="0">
                <a:latin typeface="宋体" panose="02010600030101010101" pitchFamily="2" charset="-122"/>
                <a:ea typeface="宋体" panose="02010600030101010101" pitchFamily="2" charset="-122"/>
              </a:rPr>
              <a:t>f3 : </a:t>
            </a:r>
            <a:r>
              <a:rPr lang="zh-CN" altLang="en-US" b="1" dirty="0">
                <a:latin typeface="宋体" panose="02010600030101010101" pitchFamily="2" charset="-122"/>
                <a:ea typeface="宋体" panose="02010600030101010101" pitchFamily="2" charset="-122"/>
              </a:rPr>
              <a:t>区分对称</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非对称关系，复杂度</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O(k</a:t>
            </a:r>
            <a:r>
              <a:rPr lang="en-US" altLang="zh-CN" b="1" baseline="300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d)</a:t>
            </a:r>
          </a:p>
          <a:p>
            <a:r>
              <a:rPr lang="en-US"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奇</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非对称关系；偶</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对称关系</a:t>
            </a:r>
          </a:p>
        </p:txBody>
      </p:sp>
      <p:pic>
        <p:nvPicPr>
          <p:cNvPr id="15" name="图片 14">
            <a:extLst>
              <a:ext uri="{FF2B5EF4-FFF2-40B4-BE49-F238E27FC236}">
                <a16:creationId xmlns:a16="http://schemas.microsoft.com/office/drawing/2014/main" id="{6E0F00BB-ABBA-487A-95B7-26DD29B6A2A4}"/>
              </a:ext>
            </a:extLst>
          </p:cNvPr>
          <p:cNvPicPr>
            <a:picLocks noChangeAspect="1"/>
          </p:cNvPicPr>
          <p:nvPr/>
        </p:nvPicPr>
        <p:blipFill>
          <a:blip r:embed="rId3"/>
          <a:stretch>
            <a:fillRect/>
          </a:stretch>
        </p:blipFill>
        <p:spPr>
          <a:xfrm>
            <a:off x="1585912" y="3055084"/>
            <a:ext cx="3681820" cy="1579639"/>
          </a:xfrm>
          <a:prstGeom prst="rect">
            <a:avLst/>
          </a:prstGeom>
        </p:spPr>
      </p:pic>
      <p:sp>
        <p:nvSpPr>
          <p:cNvPr id="22" name="文本框 21">
            <a:extLst>
              <a:ext uri="{FF2B5EF4-FFF2-40B4-BE49-F238E27FC236}">
                <a16:creationId xmlns:a16="http://schemas.microsoft.com/office/drawing/2014/main" id="{CA44166C-A4D2-4233-B6F6-24F5979341C5}"/>
              </a:ext>
            </a:extLst>
          </p:cNvPr>
          <p:cNvSpPr txBox="1"/>
          <p:nvPr/>
        </p:nvSpPr>
        <p:spPr>
          <a:xfrm>
            <a:off x="6635363" y="2018615"/>
            <a:ext cx="5176336" cy="923330"/>
          </a:xfrm>
          <a:prstGeom prst="rect">
            <a:avLst/>
          </a:prstGeom>
          <a:noFill/>
        </p:spPr>
        <p:txBody>
          <a:bodyPr wrap="square">
            <a:spAutoFit/>
          </a:bodyPr>
          <a:lstStyle/>
          <a:p>
            <a:r>
              <a:rPr lang="zh-CN" altLang="en-US" b="0" i="0" dirty="0">
                <a:effectLst/>
                <a:latin typeface="宋体" panose="02010600030101010101" pitchFamily="2" charset="-122"/>
                <a:ea typeface="宋体" panose="02010600030101010101" pitchFamily="2" charset="-122"/>
              </a:rPr>
              <a:t>当</a:t>
            </a:r>
            <a:r>
              <a:rPr lang="en-US" altLang="zh-CN" b="0" i="0" dirty="0">
                <a:effectLst/>
                <a:latin typeface="宋体" panose="02010600030101010101" pitchFamily="2" charset="-122"/>
                <a:ea typeface="宋体" panose="02010600030101010101" pitchFamily="2" charset="-122"/>
              </a:rPr>
              <a:t>k=2</a:t>
            </a:r>
            <a:r>
              <a:rPr lang="zh-CN" altLang="en-US" b="0" i="0" dirty="0">
                <a:effectLst/>
                <a:latin typeface="宋体" panose="02010600030101010101" pitchFamily="2" charset="-122"/>
                <a:ea typeface="宋体" panose="02010600030101010101" pitchFamily="2" charset="-122"/>
              </a:rPr>
              <a:t>时，</a:t>
            </a:r>
            <a:r>
              <a:rPr lang="en-US" altLang="zh-CN" b="0" i="0" dirty="0">
                <a:effectLst/>
                <a:latin typeface="宋体" panose="02010600030101010101" pitchFamily="2" charset="-122"/>
                <a:ea typeface="宋体" panose="02010600030101010101" pitchFamily="2" charset="-122"/>
              </a:rPr>
              <a:t>f</a:t>
            </a:r>
            <a:r>
              <a:rPr lang="en-US" altLang="zh-CN" b="0" i="0" baseline="-25000" dirty="0">
                <a:effectLst/>
                <a:latin typeface="宋体" panose="02010600030101010101" pitchFamily="2" charset="-122"/>
                <a:ea typeface="宋体" panose="02010600030101010101" pitchFamily="2" charset="-122"/>
              </a:rPr>
              <a:t>3</a:t>
            </a:r>
            <a:r>
              <a:rPr lang="zh-CN" altLang="en-US" b="0" i="0" dirty="0">
                <a:effectLst/>
                <a:latin typeface="宋体" panose="02010600030101010101" pitchFamily="2" charset="-122"/>
                <a:ea typeface="宋体" panose="02010600030101010101" pitchFamily="2" charset="-122"/>
              </a:rPr>
              <a:t>的计算方式如图：</a:t>
            </a:r>
            <a:br>
              <a:rPr lang="zh-CN" altLang="en-US"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a:t>
            </a:r>
            <a:r>
              <a:rPr lang="zh-CN" altLang="en-US" b="0" i="0" dirty="0">
                <a:effectLst/>
                <a:latin typeface="宋体" panose="02010600030101010101" pitchFamily="2" charset="-122"/>
                <a:ea typeface="宋体" panose="02010600030101010101" pitchFamily="2" charset="-122"/>
              </a:rPr>
              <a:t>当</a:t>
            </a:r>
            <a:r>
              <a:rPr lang="en-US" altLang="zh-CN" b="0" i="0" dirty="0">
                <a:effectLst/>
                <a:latin typeface="宋体" panose="02010600030101010101" pitchFamily="2" charset="-122"/>
                <a:ea typeface="宋体" panose="02010600030101010101" pitchFamily="2" charset="-122"/>
              </a:rPr>
              <a:t>r</a:t>
            </a:r>
            <a:r>
              <a:rPr lang="zh-CN" altLang="en-US" b="0" i="0" dirty="0">
                <a:effectLst/>
                <a:latin typeface="宋体" panose="02010600030101010101" pitchFamily="2" charset="-122"/>
                <a:ea typeface="宋体" panose="02010600030101010101" pitchFamily="2" charset="-122"/>
              </a:rPr>
              <a:t>为偶，代表对称关系，系数都为正；</a:t>
            </a:r>
            <a:r>
              <a:rPr lang="en-US" altLang="zh-CN" b="0" i="0" dirty="0">
                <a:effectLst/>
                <a:latin typeface="宋体" panose="02010600030101010101" pitchFamily="2" charset="-122"/>
                <a:ea typeface="宋体" panose="02010600030101010101" pitchFamily="2" charset="-122"/>
              </a:rPr>
              <a:t>r</a:t>
            </a:r>
            <a:r>
              <a:rPr lang="zh-CN" altLang="en-US" b="0" i="0" dirty="0">
                <a:effectLst/>
                <a:latin typeface="宋体" panose="02010600030101010101" pitchFamily="2" charset="-122"/>
                <a:ea typeface="宋体" panose="02010600030101010101" pitchFamily="2" charset="-122"/>
              </a:rPr>
              <a:t>为奇数，代表非对称关系，系数取决于是否</a:t>
            </a:r>
            <a:r>
              <a:rPr lang="en-US" altLang="zh-CN" b="0" i="0" dirty="0">
                <a:effectLst/>
                <a:latin typeface="宋体" panose="02010600030101010101" pitchFamily="2" charset="-122"/>
                <a:ea typeface="宋体" panose="02010600030101010101" pitchFamily="2" charset="-122"/>
              </a:rPr>
              <a:t>x + y ≥ k</a:t>
            </a:r>
            <a:r>
              <a:rPr lang="en-US" altLang="zh-CN"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
        <p:nvSpPr>
          <p:cNvPr id="25" name="文本框 24">
            <a:extLst>
              <a:ext uri="{FF2B5EF4-FFF2-40B4-BE49-F238E27FC236}">
                <a16:creationId xmlns:a16="http://schemas.microsoft.com/office/drawing/2014/main" id="{2C4FD53A-88B0-4991-83B3-586583A3164B}"/>
              </a:ext>
            </a:extLst>
          </p:cNvPr>
          <p:cNvSpPr txBox="1"/>
          <p:nvPr/>
        </p:nvSpPr>
        <p:spPr>
          <a:xfrm>
            <a:off x="678722" y="6002894"/>
            <a:ext cx="9684411" cy="369332"/>
          </a:xfrm>
          <a:prstGeom prst="rect">
            <a:avLst/>
          </a:prstGeom>
          <a:noFill/>
        </p:spPr>
        <p:txBody>
          <a:bodyPr wrap="square">
            <a:spAutoFit/>
          </a:bodyPr>
          <a:lstStyle/>
          <a:p>
            <a:r>
              <a:rPr lang="zh-CN" altLang="en-US" b="1" dirty="0">
                <a:latin typeface="宋体" panose="02010600030101010101" pitchFamily="2" charset="-122"/>
                <a:ea typeface="宋体" panose="02010600030101010101" pitchFamily="2" charset="-122"/>
              </a:rPr>
              <a:t>缺点：</a:t>
            </a:r>
            <a:r>
              <a:rPr lang="zh-CN" altLang="en-US" dirty="0">
                <a:latin typeface="宋体" panose="02010600030101010101" pitchFamily="2" charset="-122"/>
                <a:ea typeface="宋体" panose="02010600030101010101" pitchFamily="2" charset="-122"/>
              </a:rPr>
              <a:t>计算量大</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一个三元组</a:t>
            </a:r>
            <a:r>
              <a:rPr lang="en-US" altLang="zh-CN" dirty="0">
                <a:latin typeface="Times New Roman" panose="02020603050405020304" pitchFamily="18" charset="0"/>
                <a:ea typeface="宋体" panose="02010600030101010101" pitchFamily="2" charset="-122"/>
                <a:cs typeface="Times New Roman" panose="02020603050405020304" pitchFamily="18" charset="0"/>
              </a:rPr>
              <a:t>k</a:t>
            </a:r>
            <a:r>
              <a:rPr lang="en-US" altLang="zh-CN" baseline="3000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dirty="0">
                <a:latin typeface="宋体" panose="02010600030101010101" pitchFamily="2" charset="-122"/>
                <a:ea typeface="宋体" panose="02010600030101010101" pitchFamily="2" charset="-122"/>
              </a:rPr>
              <a:t>次点积运算，复杂度 </a:t>
            </a:r>
            <a:r>
              <a:rPr lang="en-US" altLang="zh-CN" dirty="0">
                <a:latin typeface="Times New Roman" panose="02020603050405020304" pitchFamily="18" charset="0"/>
                <a:ea typeface="宋体" panose="02010600030101010101" pitchFamily="2" charset="-122"/>
                <a:cs typeface="Times New Roman" panose="02020603050405020304" pitchFamily="18" charset="0"/>
              </a:rPr>
              <a:t>O(k</a:t>
            </a:r>
            <a:r>
              <a:rPr lang="en-US" altLang="zh-CN" baseline="30000" dirty="0">
                <a:latin typeface="Times New Roman" panose="02020603050405020304" pitchFamily="18" charset="0"/>
                <a:ea typeface="宋体" panose="02010600030101010101" pitchFamily="2" charset="-122"/>
                <a:cs typeface="Times New Roman" panose="02020603050405020304" pitchFamily="18" charset="0"/>
              </a:rPr>
              <a:t>3</a:t>
            </a:r>
            <a:r>
              <a:rPr lang="en-US" altLang="zh-CN" baseline="-10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d/k)=O(k</a:t>
            </a:r>
            <a:r>
              <a:rPr lang="en-US" altLang="zh-CN" baseline="300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dirty="0">
                <a:latin typeface="Times New Roman" panose="02020603050405020304" pitchFamily="18" charset="0"/>
                <a:ea typeface="宋体" panose="02010600030101010101" pitchFamily="2" charset="-122"/>
                <a:cs typeface="Times New Roman" panose="02020603050405020304" pitchFamily="18" charset="0"/>
              </a:rPr>
              <a:t>d)</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C3F5FA59-972A-4E39-A5BE-BAAA2EAEBF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4006" y="3209813"/>
            <a:ext cx="4466431" cy="2045422"/>
          </a:xfrm>
          <a:prstGeom prst="rect">
            <a:avLst/>
          </a:prstGeom>
        </p:spPr>
      </p:pic>
    </p:spTree>
    <p:extLst>
      <p:ext uri="{BB962C8B-B14F-4D97-AF65-F5344CB8AC3E}">
        <p14:creationId xmlns:p14="http://schemas.microsoft.com/office/powerpoint/2010/main" val="15740064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A1F278-3A0A-4A03-A7C3-F80E8C91EF90}"/>
              </a:ext>
            </a:extLst>
          </p:cNvPr>
          <p:cNvSpPr>
            <a:spLocks noGrp="1"/>
          </p:cNvSpPr>
          <p:nvPr>
            <p:ph type="title"/>
          </p:nvPr>
        </p:nvSpPr>
        <p:spPr>
          <a:xfrm>
            <a:off x="157163" y="485774"/>
            <a:ext cx="10727530" cy="685801"/>
          </a:xfrm>
          <a:prstGeom prst="rect">
            <a:avLst/>
          </a:prstGeom>
        </p:spPr>
        <p:txBody>
          <a:bodyPr/>
          <a:lstStyle/>
          <a:p>
            <a:r>
              <a:rPr lang="en-US" altLang="zh-CN" dirty="0">
                <a:latin typeface="Times New Roman" panose="02020603050405020304" pitchFamily="18" charset="0"/>
                <a:cs typeface="Times New Roman" panose="02020603050405020304" pitchFamily="18" charset="0"/>
              </a:rPr>
              <a:t>Model</a:t>
            </a:r>
            <a:endParaRPr lang="zh-CN" altLang="en-US" dirty="0">
              <a:latin typeface="Times New Roman" panose="02020603050405020304" pitchFamily="18" charset="0"/>
              <a:cs typeface="Times New Roman" panose="02020603050405020304" pitchFamily="18" charset="0"/>
            </a:endParaRPr>
          </a:p>
        </p:txBody>
      </p:sp>
      <p:sp>
        <p:nvSpPr>
          <p:cNvPr id="6" name="灯片编号占位符 5">
            <a:extLst>
              <a:ext uri="{FF2B5EF4-FFF2-40B4-BE49-F238E27FC236}">
                <a16:creationId xmlns:a16="http://schemas.microsoft.com/office/drawing/2014/main" id="{03CAE1D4-C7A5-41CA-A99D-190B96A89E5A}"/>
              </a:ext>
            </a:extLst>
          </p:cNvPr>
          <p:cNvSpPr>
            <a:spLocks noGrp="1"/>
          </p:cNvSpPr>
          <p:nvPr>
            <p:ph type="sldNum" sz="quarter" idx="4294967295"/>
          </p:nvPr>
        </p:nvSpPr>
        <p:spPr>
          <a:xfrm>
            <a:off x="11265763" y="6559455"/>
            <a:ext cx="798474" cy="365125"/>
          </a:xfrm>
          <a:prstGeom prst="rect">
            <a:avLst/>
          </a:prstGeom>
        </p:spPr>
        <p:txBody>
          <a:bodyPr/>
          <a:lstStyle/>
          <a:p>
            <a:fld id="{25FFDE5B-3A91-4000-AC3B-2BFABC5BFC8F}" type="slidenum">
              <a:rPr lang="zh-CN" altLang="en-US" smtClean="0"/>
              <a:pPr/>
              <a:t>6</a:t>
            </a:fld>
            <a:r>
              <a:rPr lang="zh-CN" altLang="en-US"/>
              <a:t> </a:t>
            </a:r>
            <a:r>
              <a:rPr lang="en-US" altLang="zh-CN"/>
              <a:t>/ 27</a:t>
            </a:r>
            <a:endParaRPr lang="zh-CN" altLang="en-US" dirty="0"/>
          </a:p>
        </p:txBody>
      </p:sp>
      <p:sp>
        <p:nvSpPr>
          <p:cNvPr id="9" name="文本框 8">
            <a:extLst>
              <a:ext uri="{FF2B5EF4-FFF2-40B4-BE49-F238E27FC236}">
                <a16:creationId xmlns:a16="http://schemas.microsoft.com/office/drawing/2014/main" id="{B3D1601B-670F-481D-9228-BC33E9625C24}"/>
              </a:ext>
            </a:extLst>
          </p:cNvPr>
          <p:cNvSpPr txBox="1"/>
          <p:nvPr/>
        </p:nvSpPr>
        <p:spPr>
          <a:xfrm>
            <a:off x="902713" y="1828904"/>
            <a:ext cx="4966072" cy="646331"/>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 </a:t>
            </a:r>
            <a:r>
              <a:rPr lang="en-US" altLang="zh-CN" b="1" dirty="0">
                <a:latin typeface="宋体" panose="02010600030101010101" pitchFamily="2" charset="-122"/>
                <a:ea typeface="宋体" panose="02010600030101010101" pitchFamily="2" charset="-122"/>
                <a:cs typeface="Times New Roman" panose="02020603050405020304" pitchFamily="18" charset="0"/>
              </a:rPr>
              <a:t>f4 : </a:t>
            </a:r>
            <a:r>
              <a:rPr lang="zh-CN" altLang="en-US" b="1" dirty="0">
                <a:latin typeface="宋体" panose="02010600030101010101" pitchFamily="2" charset="-122"/>
                <a:ea typeface="宋体" panose="02010600030101010101" pitchFamily="2" charset="-122"/>
              </a:rPr>
              <a:t>减少多余计算量</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引入尾实体</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t</a:t>
            </a:r>
            <a:r>
              <a:rPr lang="zh-CN" altLang="en-US" b="1" dirty="0">
                <a:latin typeface="宋体" panose="02010600030101010101" pitchFamily="2" charset="-122"/>
                <a:ea typeface="宋体" panose="02010600030101010101" pitchFamily="2" charset="-122"/>
              </a:rPr>
              <a:t>的</a:t>
            </a:r>
            <a:endParaRPr lang="en-US" altLang="zh-CN" b="1" dirty="0">
              <a:latin typeface="宋体" panose="02010600030101010101" pitchFamily="2" charset="-122"/>
              <a:ea typeface="宋体" panose="02010600030101010101" pitchFamily="2" charset="-122"/>
            </a:endParaRPr>
          </a:p>
          <a:p>
            <a:r>
              <a:rPr lang="en-US"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索引向量</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W</a:t>
            </a:r>
            <a:r>
              <a:rPr lang="en-US" altLang="zh-CN" b="1" baseline="-25000" dirty="0">
                <a:latin typeface="Times New Roman" panose="02020603050405020304" pitchFamily="18" charset="0"/>
                <a:ea typeface="宋体" panose="02010600030101010101" pitchFamily="2" charset="-122"/>
                <a:cs typeface="Times New Roman" panose="02020603050405020304" pitchFamily="18" charset="0"/>
              </a:rPr>
              <a:t>ij</a:t>
            </a:r>
            <a:endParaRPr lang="zh-CN" altLang="en-US" b="1" baseline="-25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1" name="图片 10">
            <a:extLst>
              <a:ext uri="{FF2B5EF4-FFF2-40B4-BE49-F238E27FC236}">
                <a16:creationId xmlns:a16="http://schemas.microsoft.com/office/drawing/2014/main" id="{06BF2F10-36CF-4D9C-B297-001F8EC3D3D3}"/>
              </a:ext>
            </a:extLst>
          </p:cNvPr>
          <p:cNvPicPr>
            <a:picLocks noChangeAspect="1"/>
          </p:cNvPicPr>
          <p:nvPr/>
        </p:nvPicPr>
        <p:blipFill>
          <a:blip r:embed="rId3"/>
          <a:stretch>
            <a:fillRect/>
          </a:stretch>
        </p:blipFill>
        <p:spPr>
          <a:xfrm>
            <a:off x="1226941" y="2969015"/>
            <a:ext cx="3826072" cy="1630466"/>
          </a:xfrm>
          <a:prstGeom prst="rect">
            <a:avLst/>
          </a:prstGeom>
        </p:spPr>
      </p:pic>
      <p:sp>
        <p:nvSpPr>
          <p:cNvPr id="14" name="文本框 13">
            <a:extLst>
              <a:ext uri="{FF2B5EF4-FFF2-40B4-BE49-F238E27FC236}">
                <a16:creationId xmlns:a16="http://schemas.microsoft.com/office/drawing/2014/main" id="{9C03795E-3E7F-4140-804D-364B01F582DB}"/>
              </a:ext>
            </a:extLst>
          </p:cNvPr>
          <p:cNvSpPr txBox="1"/>
          <p:nvPr/>
        </p:nvSpPr>
        <p:spPr>
          <a:xfrm>
            <a:off x="6232159" y="1828904"/>
            <a:ext cx="5311909" cy="646331"/>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f</a:t>
            </a:r>
            <a:r>
              <a:rPr lang="en-US" altLang="zh-CN" sz="1600" dirty="0">
                <a:latin typeface="Times New Roman" panose="02020603050405020304" pitchFamily="18" charset="0"/>
                <a:cs typeface="Times New Roman" panose="02020603050405020304" pitchFamily="18" charset="0"/>
              </a:rPr>
              <a:t>4</a:t>
            </a:r>
            <a:r>
              <a:rPr lang="zh-CN" altLang="en-US" dirty="0">
                <a:latin typeface="宋体" panose="02010600030101010101" pitchFamily="2" charset="-122"/>
                <a:ea typeface="宋体" panose="02010600030101010101" pitchFamily="2" charset="-122"/>
              </a:rPr>
              <a:t>只需 </a:t>
            </a:r>
            <a:r>
              <a:rPr lang="en-US" altLang="zh-CN" dirty="0">
                <a:latin typeface="Times New Roman" panose="02020603050405020304" pitchFamily="18" charset="0"/>
                <a:cs typeface="Times New Roman" panose="02020603050405020304" pitchFamily="18" charset="0"/>
              </a:rPr>
              <a:t>k</a:t>
            </a:r>
            <a:r>
              <a:rPr lang="en-US" altLang="zh-CN" baseline="30000" dirty="0">
                <a:latin typeface="Times New Roman" panose="02020603050405020304" pitchFamily="18" charset="0"/>
                <a:cs typeface="Times New Roman" panose="02020603050405020304" pitchFamily="18" charset="0"/>
              </a:rPr>
              <a:t>2 </a:t>
            </a:r>
            <a:r>
              <a:rPr lang="zh-CN" altLang="en-US" dirty="0">
                <a:latin typeface="宋体" panose="02010600030101010101" pitchFamily="2" charset="-122"/>
                <a:ea typeface="宋体" panose="02010600030101010101" pitchFamily="2" charset="-122"/>
              </a:rPr>
              <a:t>次点积，则复杂度为</a:t>
            </a:r>
            <a:r>
              <a:rPr lang="en-US" altLang="zh-CN" dirty="0">
                <a:latin typeface="宋体" panose="02010600030101010101" pitchFamily="2" charset="-122"/>
                <a:ea typeface="宋体" panose="02010600030101010101" pitchFamily="2" charset="-122"/>
              </a:rPr>
              <a:t> </a:t>
            </a:r>
            <a:r>
              <a:rPr lang="en-US" altLang="zh-CN" dirty="0">
                <a:latin typeface="Times New Roman" panose="02020603050405020304" pitchFamily="18" charset="0"/>
                <a:cs typeface="Times New Roman" panose="02020603050405020304" pitchFamily="18" charset="0"/>
              </a:rPr>
              <a:t>O(k</a:t>
            </a:r>
            <a:r>
              <a:rPr lang="en-US" altLang="zh-CN" baseline="30000"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rPr>
              <a:t>×d/k) = O(</a:t>
            </a:r>
            <a:r>
              <a:rPr lang="en-US" altLang="zh-CN" dirty="0" err="1">
                <a:latin typeface="Times New Roman" panose="02020603050405020304" pitchFamily="18" charset="0"/>
                <a:cs typeface="Times New Roman" panose="02020603050405020304" pitchFamily="18" charset="0"/>
              </a:rPr>
              <a:t>kd</a:t>
            </a:r>
            <a:r>
              <a:rPr lang="en-US" altLang="zh-CN" dirty="0">
                <a:latin typeface="Times New Roman" panose="02020603050405020304" pitchFamily="18" charset="0"/>
                <a:cs typeface="Times New Roman" panose="02020603050405020304" pitchFamily="18" charset="0"/>
              </a:rPr>
              <a:t>)</a:t>
            </a:r>
          </a:p>
          <a:p>
            <a:r>
              <a:rPr lang="zh-CN" altLang="en-US" dirty="0">
                <a:latin typeface="宋体" panose="02010600030101010101" pitchFamily="2" charset="-122"/>
                <a:ea typeface="宋体" panose="02010600030101010101" pitchFamily="2" charset="-122"/>
              </a:rPr>
              <a:t>当</a:t>
            </a:r>
            <a:r>
              <a:rPr lang="en-US" altLang="zh-CN" dirty="0">
                <a:latin typeface="Times New Roman" panose="02020603050405020304" pitchFamily="18" charset="0"/>
                <a:cs typeface="Times New Roman" panose="02020603050405020304" pitchFamily="18" charset="0"/>
              </a:rPr>
              <a:t>k = 4</a:t>
            </a:r>
            <a:r>
              <a:rPr lang="zh-CN" altLang="en-US" dirty="0">
                <a:latin typeface="宋体" panose="02010600030101010101" pitchFamily="2" charset="-122"/>
                <a:ea typeface="宋体" panose="02010600030101010101" pitchFamily="2" charset="-122"/>
              </a:rPr>
              <a:t>时，</a:t>
            </a:r>
            <a:r>
              <a:rPr lang="en-US" altLang="zh-CN" dirty="0">
                <a:latin typeface="Times New Roman" panose="02020603050405020304" pitchFamily="18" charset="0"/>
                <a:cs typeface="Times New Roman" panose="02020603050405020304" pitchFamily="18" charset="0"/>
              </a:rPr>
              <a:t>f</a:t>
            </a:r>
            <a:r>
              <a:rPr lang="en-US" altLang="zh-CN" sz="1600" dirty="0">
                <a:latin typeface="Times New Roman" panose="02020603050405020304" pitchFamily="18" charset="0"/>
                <a:cs typeface="Times New Roman" panose="02020603050405020304" pitchFamily="18" charset="0"/>
              </a:rPr>
              <a:t>4 </a:t>
            </a:r>
            <a:r>
              <a:rPr lang="zh-CN" altLang="en-US" dirty="0">
                <a:latin typeface="宋体" panose="02010600030101010101" pitchFamily="2" charset="-122"/>
                <a:ea typeface="宋体" panose="02010600030101010101" pitchFamily="2" charset="-122"/>
              </a:rPr>
              <a:t>计算如下：</a:t>
            </a:r>
          </a:p>
        </p:txBody>
      </p:sp>
      <p:pic>
        <p:nvPicPr>
          <p:cNvPr id="15" name="图片 14">
            <a:extLst>
              <a:ext uri="{FF2B5EF4-FFF2-40B4-BE49-F238E27FC236}">
                <a16:creationId xmlns:a16="http://schemas.microsoft.com/office/drawing/2014/main" id="{C2A9F946-8455-459E-BE9E-0D23747C7B99}"/>
              </a:ext>
            </a:extLst>
          </p:cNvPr>
          <p:cNvPicPr>
            <a:picLocks noChangeAspect="1"/>
          </p:cNvPicPr>
          <p:nvPr/>
        </p:nvPicPr>
        <p:blipFill>
          <a:blip r:embed="rId4"/>
          <a:stretch>
            <a:fillRect/>
          </a:stretch>
        </p:blipFill>
        <p:spPr>
          <a:xfrm>
            <a:off x="7138988" y="2548432"/>
            <a:ext cx="3498253" cy="3163152"/>
          </a:xfrm>
          <a:prstGeom prst="rect">
            <a:avLst/>
          </a:prstGeom>
        </p:spPr>
      </p:pic>
      <p:sp>
        <p:nvSpPr>
          <p:cNvPr id="16" name="文本框 15">
            <a:extLst>
              <a:ext uri="{FF2B5EF4-FFF2-40B4-BE49-F238E27FC236}">
                <a16:creationId xmlns:a16="http://schemas.microsoft.com/office/drawing/2014/main" id="{D490A930-794E-4E94-83FF-51C4486B6471}"/>
              </a:ext>
            </a:extLst>
          </p:cNvPr>
          <p:cNvSpPr txBox="1"/>
          <p:nvPr/>
        </p:nvSpPr>
        <p:spPr>
          <a:xfrm>
            <a:off x="902713" y="5896008"/>
            <a:ext cx="11739181" cy="369332"/>
          </a:xfrm>
          <a:prstGeom prst="rect">
            <a:avLst/>
          </a:prstGeom>
          <a:noFill/>
        </p:spPr>
        <p:txBody>
          <a:bodyPr wrap="square">
            <a:spAutoFit/>
          </a:bodyPr>
          <a:lstStyle/>
          <a:p>
            <a:r>
              <a:rPr lang="zh-CN" altLang="en-US" b="1" i="0" dirty="0">
                <a:solidFill>
                  <a:srgbClr val="121212"/>
                </a:solidFill>
                <a:effectLst/>
                <a:latin typeface="宋体" panose="02010600030101010101" pitchFamily="2" charset="-122"/>
                <a:ea typeface="宋体" panose="02010600030101010101" pitchFamily="2" charset="-122"/>
              </a:rPr>
              <a:t>特性：</a:t>
            </a:r>
            <a:r>
              <a:rPr lang="en-US" altLang="zh-CN" b="0" i="0" dirty="0">
                <a:solidFill>
                  <a:srgbClr val="121212"/>
                </a:solidFill>
                <a:effectLst/>
                <a:latin typeface="宋体" panose="02010600030101010101" pitchFamily="2" charset="-122"/>
                <a:ea typeface="宋体" panose="02010600030101010101" pitchFamily="2" charset="-122"/>
              </a:rPr>
              <a:t>1.</a:t>
            </a:r>
            <a:r>
              <a:rPr lang="zh-CN" altLang="en-US" b="0" i="0" dirty="0">
                <a:solidFill>
                  <a:srgbClr val="121212"/>
                </a:solidFill>
                <a:effectLst/>
                <a:latin typeface="宋体" panose="02010600030101010101" pitchFamily="2" charset="-122"/>
                <a:ea typeface="宋体" panose="02010600030101010101" pitchFamily="2" charset="-122"/>
              </a:rPr>
              <a:t>超参数</a:t>
            </a:r>
            <a:r>
              <a:rPr lang="en-US" altLang="zh-CN" b="0" i="0" dirty="0">
                <a:solidFill>
                  <a:srgbClr val="121212"/>
                </a:solidFill>
                <a:effectLst/>
                <a:latin typeface="宋体" panose="02010600030101010101" pitchFamily="2" charset="-122"/>
                <a:ea typeface="宋体" panose="02010600030101010101" pitchFamily="2" charset="-122"/>
              </a:rPr>
              <a:t>k</a:t>
            </a:r>
            <a:r>
              <a:rPr lang="zh-CN" altLang="en-US" b="0" i="0" dirty="0">
                <a:solidFill>
                  <a:srgbClr val="121212"/>
                </a:solidFill>
                <a:effectLst/>
                <a:latin typeface="宋体" panose="02010600030101010101" pitchFamily="2" charset="-122"/>
                <a:ea typeface="宋体" panose="02010600030101010101" pitchFamily="2" charset="-122"/>
              </a:rPr>
              <a:t>，决定计算复杂度。   </a:t>
            </a:r>
            <a:r>
              <a:rPr lang="en-US" altLang="zh-CN" b="0" i="0" dirty="0">
                <a:solidFill>
                  <a:srgbClr val="121212"/>
                </a:solidFill>
                <a:effectLst/>
                <a:latin typeface="宋体" panose="02010600030101010101" pitchFamily="2" charset="-122"/>
                <a:ea typeface="宋体" panose="02010600030101010101" pitchFamily="2" charset="-122"/>
              </a:rPr>
              <a:t>2.</a:t>
            </a:r>
            <a:r>
              <a:rPr lang="zh-CN" altLang="en-US" b="0" i="0" dirty="0">
                <a:solidFill>
                  <a:srgbClr val="121212"/>
                </a:solidFill>
                <a:effectLst/>
                <a:latin typeface="宋体" panose="02010600030101010101" pitchFamily="2" charset="-122"/>
                <a:ea typeface="宋体" panose="02010600030101010101" pitchFamily="2" charset="-122"/>
              </a:rPr>
              <a:t>同时考虑对称、非对称关系。</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24542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A1F278-3A0A-4A03-A7C3-F80E8C91EF90}"/>
              </a:ext>
            </a:extLst>
          </p:cNvPr>
          <p:cNvSpPr>
            <a:spLocks noGrp="1"/>
          </p:cNvSpPr>
          <p:nvPr>
            <p:ph type="title"/>
          </p:nvPr>
        </p:nvSpPr>
        <p:spPr>
          <a:xfrm>
            <a:off x="157163" y="485774"/>
            <a:ext cx="10727530" cy="685801"/>
          </a:xfrm>
          <a:prstGeom prst="rect">
            <a:avLst/>
          </a:prstGeom>
        </p:spPr>
        <p:txBody>
          <a:bodyPr/>
          <a:lstStyle/>
          <a:p>
            <a:r>
              <a:rPr lang="en-US" altLang="zh-CN" dirty="0">
                <a:latin typeface="Times New Roman" panose="02020603050405020304" pitchFamily="18" charset="0"/>
                <a:cs typeface="Times New Roman" panose="02020603050405020304" pitchFamily="18" charset="0"/>
              </a:rPr>
              <a:t>Analysis</a:t>
            </a:r>
            <a:endParaRPr lang="zh-CN" altLang="en-US" dirty="0">
              <a:latin typeface="Times New Roman" panose="02020603050405020304" pitchFamily="18" charset="0"/>
              <a:cs typeface="Times New Roman" panose="02020603050405020304" pitchFamily="18" charset="0"/>
            </a:endParaRPr>
          </a:p>
        </p:txBody>
      </p:sp>
      <p:sp>
        <p:nvSpPr>
          <p:cNvPr id="6" name="灯片编号占位符 5">
            <a:extLst>
              <a:ext uri="{FF2B5EF4-FFF2-40B4-BE49-F238E27FC236}">
                <a16:creationId xmlns:a16="http://schemas.microsoft.com/office/drawing/2014/main" id="{03CAE1D4-C7A5-41CA-A99D-190B96A89E5A}"/>
              </a:ext>
            </a:extLst>
          </p:cNvPr>
          <p:cNvSpPr>
            <a:spLocks noGrp="1"/>
          </p:cNvSpPr>
          <p:nvPr>
            <p:ph type="sldNum" sz="quarter" idx="4294967295"/>
          </p:nvPr>
        </p:nvSpPr>
        <p:spPr>
          <a:xfrm>
            <a:off x="11265763" y="6559455"/>
            <a:ext cx="798474" cy="365125"/>
          </a:xfrm>
          <a:prstGeom prst="rect">
            <a:avLst/>
          </a:prstGeom>
        </p:spPr>
        <p:txBody>
          <a:bodyPr/>
          <a:lstStyle/>
          <a:p>
            <a:fld id="{25FFDE5B-3A91-4000-AC3B-2BFABC5BFC8F}" type="slidenum">
              <a:rPr lang="zh-CN" altLang="en-US" smtClean="0"/>
              <a:pPr/>
              <a:t>7</a:t>
            </a:fld>
            <a:r>
              <a:rPr lang="zh-CN" altLang="en-US"/>
              <a:t> </a:t>
            </a:r>
            <a:r>
              <a:rPr lang="en-US" altLang="zh-CN"/>
              <a:t>/ 27</a:t>
            </a:r>
            <a:endParaRPr lang="zh-CN" altLang="en-US" dirty="0"/>
          </a:p>
        </p:txBody>
      </p:sp>
      <p:sp>
        <p:nvSpPr>
          <p:cNvPr id="8" name="文本框 7">
            <a:extLst>
              <a:ext uri="{FF2B5EF4-FFF2-40B4-BE49-F238E27FC236}">
                <a16:creationId xmlns:a16="http://schemas.microsoft.com/office/drawing/2014/main" id="{1329B01E-C577-42AC-A8B4-A75E893C77EA}"/>
              </a:ext>
            </a:extLst>
          </p:cNvPr>
          <p:cNvSpPr txBox="1"/>
          <p:nvPr/>
        </p:nvSpPr>
        <p:spPr>
          <a:xfrm>
            <a:off x="1454153" y="1629827"/>
            <a:ext cx="8088810" cy="2215991"/>
          </a:xfrm>
          <a:prstGeom prst="rect">
            <a:avLst/>
          </a:prstGeom>
          <a:noFill/>
        </p:spPr>
        <p:txBody>
          <a:bodyPr wrap="square">
            <a:spAutoFit/>
          </a:bodyPr>
          <a:lstStyle/>
          <a:p>
            <a:pPr marL="285750" indent="-285750" algn="l">
              <a:buFont typeface="Arial" panose="020B0604020202020204" pitchFamily="34" charset="0"/>
              <a:buChar char="•"/>
            </a:pPr>
            <a:r>
              <a:rPr lang="zh-CN" altLang="en-US" b="1" i="0" dirty="0">
                <a:solidFill>
                  <a:srgbClr val="121212"/>
                </a:solidFill>
                <a:effectLst/>
                <a:latin typeface="宋体" panose="02010600030101010101" pitchFamily="2" charset="-122"/>
                <a:ea typeface="宋体" panose="02010600030101010101" pitchFamily="2" charset="-122"/>
              </a:rPr>
              <a:t>复杂度分析</a:t>
            </a:r>
          </a:p>
          <a:p>
            <a:pPr algn="l"/>
            <a:r>
              <a:rPr lang="zh-CN" altLang="en-US" b="0" i="0" dirty="0">
                <a:solidFill>
                  <a:srgbClr val="121212"/>
                </a:solidFill>
                <a:effectLst/>
                <a:latin typeface="宋体" panose="02010600030101010101" pitchFamily="2" charset="-122"/>
                <a:ea typeface="宋体" panose="02010600030101010101" pitchFamily="2" charset="-122"/>
              </a:rPr>
              <a:t>   </a:t>
            </a:r>
            <a:r>
              <a:rPr lang="zh-CN" altLang="en-US" sz="1600" b="0" i="0" dirty="0">
                <a:solidFill>
                  <a:srgbClr val="121212"/>
                </a:solidFill>
                <a:effectLst/>
                <a:latin typeface="宋体" panose="02010600030101010101" pitchFamily="2" charset="-122"/>
                <a:ea typeface="宋体" panose="02010600030101010101" pitchFamily="2" charset="-122"/>
              </a:rPr>
              <a:t>时间复杂度：</a:t>
            </a:r>
            <a:r>
              <a:rPr lang="en-US" altLang="zh-CN" sz="1600"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O(</a:t>
            </a:r>
            <a:r>
              <a:rPr lang="en-US" altLang="zh-CN" sz="1600" b="0" i="0" dirty="0" err="1">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kd</a:t>
            </a:r>
            <a:r>
              <a:rPr lang="en-US" altLang="zh-CN" sz="1600"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b="0" i="0" dirty="0">
                <a:solidFill>
                  <a:srgbClr val="121212"/>
                </a:solidFill>
                <a:effectLst/>
                <a:latin typeface="宋体" panose="02010600030101010101" pitchFamily="2" charset="-122"/>
                <a:ea typeface="宋体" panose="02010600030101010101" pitchFamily="2" charset="-122"/>
              </a:rPr>
              <a:t>； 空间复杂度：</a:t>
            </a:r>
            <a:r>
              <a:rPr lang="en-US" altLang="zh-CN" sz="1600"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O(d)</a:t>
            </a:r>
          </a:p>
          <a:p>
            <a:pPr algn="l"/>
            <a:endParaRPr lang="en-US" altLang="zh-CN" b="0" i="0" dirty="0">
              <a:solidFill>
                <a:srgbClr val="121212"/>
              </a:solidFill>
              <a:effectLst/>
              <a:latin typeface="宋体" panose="02010600030101010101" pitchFamily="2" charset="-122"/>
              <a:ea typeface="宋体" panose="02010600030101010101" pitchFamily="2" charset="-122"/>
            </a:endParaRPr>
          </a:p>
          <a:p>
            <a:pPr marL="285750" indent="-285750" algn="l">
              <a:buFont typeface="Arial" panose="020B0604020202020204" pitchFamily="34" charset="0"/>
              <a:buChar char="•"/>
            </a:pPr>
            <a:r>
              <a:rPr lang="zh-CN" altLang="en-US" b="1" i="0" dirty="0">
                <a:solidFill>
                  <a:srgbClr val="121212"/>
                </a:solidFill>
                <a:effectLst/>
                <a:latin typeface="宋体" panose="02010600030101010101" pitchFamily="2" charset="-122"/>
                <a:ea typeface="宋体" panose="02010600030101010101" pitchFamily="2" charset="-122"/>
              </a:rPr>
              <a:t>与其他方法比较</a:t>
            </a:r>
          </a:p>
          <a:p>
            <a:pPr algn="l"/>
            <a:r>
              <a:rPr lang="en-US" altLang="zh-CN" b="0" i="0" dirty="0">
                <a:solidFill>
                  <a:srgbClr val="121212"/>
                </a:solidFill>
                <a:effectLst/>
                <a:latin typeface="宋体" panose="02010600030101010101" pitchFamily="2" charset="-122"/>
                <a:ea typeface="宋体" panose="02010600030101010101" pitchFamily="2" charset="-122"/>
              </a:rPr>
              <a:t>   </a:t>
            </a:r>
            <a:r>
              <a:rPr lang="en-US" altLang="zh-CN" sz="1600"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SEEK</a:t>
            </a:r>
            <a:r>
              <a:rPr lang="zh-CN" altLang="en-US" sz="1600" b="0" i="0" dirty="0">
                <a:solidFill>
                  <a:srgbClr val="121212"/>
                </a:solidFill>
                <a:effectLst/>
                <a:latin typeface="宋体" panose="02010600030101010101" pitchFamily="2" charset="-122"/>
                <a:ea typeface="宋体" panose="02010600030101010101" pitchFamily="2" charset="-122"/>
              </a:rPr>
              <a:t>普适性更强，传统模型如</a:t>
            </a:r>
            <a:r>
              <a:rPr lang="en-US" altLang="zh-CN" sz="1600" b="0" i="0" dirty="0" err="1">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DistMult</a:t>
            </a:r>
            <a:r>
              <a:rPr lang="zh-CN" altLang="en-US" sz="1600"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600" b="0" i="0" dirty="0" err="1">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ComplEx</a:t>
            </a:r>
            <a:r>
              <a:rPr lang="zh-CN" altLang="en-US" sz="1600"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600" b="0" i="0" dirty="0" err="1">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HolE</a:t>
            </a:r>
            <a:r>
              <a:rPr lang="zh-CN" altLang="en-US" sz="1600" b="0" i="0" dirty="0">
                <a:solidFill>
                  <a:srgbClr val="121212"/>
                </a:solidFill>
                <a:effectLst/>
                <a:latin typeface="宋体" panose="02010600030101010101" pitchFamily="2" charset="-122"/>
                <a:ea typeface="宋体" panose="02010600030101010101" pitchFamily="2" charset="-122"/>
              </a:rPr>
              <a:t>等</a:t>
            </a:r>
          </a:p>
          <a:p>
            <a:pPr algn="l"/>
            <a:r>
              <a:rPr lang="zh-CN" altLang="en-US" sz="1600" b="0" i="0" dirty="0">
                <a:solidFill>
                  <a:srgbClr val="121212"/>
                </a:solidFill>
                <a:effectLst/>
                <a:latin typeface="宋体" panose="02010600030101010101" pitchFamily="2" charset="-122"/>
                <a:ea typeface="宋体" panose="02010600030101010101" pitchFamily="2" charset="-122"/>
              </a:rPr>
              <a:t>   可以推导，当</a:t>
            </a:r>
            <a:r>
              <a:rPr lang="en-US" altLang="zh-CN" sz="1600"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k=1</a:t>
            </a:r>
            <a:r>
              <a:rPr lang="zh-CN" altLang="en-US" sz="1600" b="0" i="0" dirty="0">
                <a:solidFill>
                  <a:srgbClr val="121212"/>
                </a:solidFill>
                <a:effectLst/>
                <a:latin typeface="宋体" panose="02010600030101010101" pitchFamily="2" charset="-122"/>
                <a:ea typeface="宋体" panose="02010600030101010101" pitchFamily="2" charset="-122"/>
              </a:rPr>
              <a:t>和</a:t>
            </a:r>
            <a:r>
              <a:rPr lang="en-US" altLang="zh-CN" sz="1600"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k=2</a:t>
            </a:r>
            <a:r>
              <a:rPr lang="zh-CN" altLang="en-US" sz="1600" b="0" i="0" dirty="0">
                <a:solidFill>
                  <a:srgbClr val="121212"/>
                </a:solidFill>
                <a:effectLst/>
                <a:latin typeface="宋体" panose="02010600030101010101" pitchFamily="2" charset="-122"/>
                <a:ea typeface="宋体" panose="02010600030101010101" pitchFamily="2" charset="-122"/>
              </a:rPr>
              <a:t>时</a:t>
            </a:r>
            <a:r>
              <a:rPr lang="en-US" altLang="zh-CN" sz="1600" b="0" i="0" dirty="0">
                <a:solidFill>
                  <a:srgbClr val="121212"/>
                </a:solidFill>
                <a:effectLst/>
                <a:latin typeface="宋体" panose="02010600030101010101" pitchFamily="2" charset="-122"/>
                <a:ea typeface="宋体" panose="02010600030101010101" pitchFamily="2" charset="-122"/>
              </a:rPr>
              <a:t>,</a:t>
            </a:r>
            <a:r>
              <a:rPr lang="zh-CN" altLang="en-US" sz="1600" b="0" i="0" dirty="0">
                <a:solidFill>
                  <a:srgbClr val="121212"/>
                </a:solidFill>
                <a:effectLst/>
                <a:latin typeface="宋体" panose="02010600030101010101" pitchFamily="2" charset="-122"/>
                <a:ea typeface="宋体" panose="02010600030101010101" pitchFamily="2" charset="-122"/>
              </a:rPr>
              <a:t>以上模型是</a:t>
            </a:r>
            <a:r>
              <a:rPr lang="en-US" altLang="zh-CN" sz="1600"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SEEK</a:t>
            </a:r>
            <a:r>
              <a:rPr lang="zh-CN" altLang="en-US" sz="1600" b="0" i="0" dirty="0">
                <a:solidFill>
                  <a:srgbClr val="121212"/>
                </a:solidFill>
                <a:effectLst/>
                <a:latin typeface="宋体" panose="02010600030101010101" pitchFamily="2" charset="-122"/>
                <a:ea typeface="宋体" panose="02010600030101010101" pitchFamily="2" charset="-122"/>
              </a:rPr>
              <a:t>的特例</a:t>
            </a:r>
          </a:p>
          <a:p>
            <a:pPr algn="l"/>
            <a:r>
              <a:rPr lang="en-US" altLang="zh-CN" sz="1600" b="0" i="0" dirty="0">
                <a:solidFill>
                  <a:srgbClr val="121212"/>
                </a:solidFill>
                <a:effectLst/>
                <a:latin typeface="宋体" panose="02010600030101010101" pitchFamily="2" charset="-122"/>
                <a:ea typeface="宋体" panose="02010600030101010101" pitchFamily="2" charset="-122"/>
              </a:rPr>
              <a:t>   </a:t>
            </a:r>
            <a:r>
              <a:rPr lang="en-US" altLang="zh-CN" sz="1600"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Proposition 1 SEEK (k=1)</a:t>
            </a:r>
            <a:r>
              <a:rPr lang="zh-CN" altLang="en-US" sz="1600" b="0" i="0" dirty="0">
                <a:solidFill>
                  <a:srgbClr val="121212"/>
                </a:solidFill>
                <a:effectLst/>
                <a:latin typeface="宋体" panose="02010600030101010101" pitchFamily="2" charset="-122"/>
                <a:ea typeface="宋体" panose="02010600030101010101" pitchFamily="2" charset="-122"/>
              </a:rPr>
              <a:t>等同于</a:t>
            </a:r>
            <a:r>
              <a:rPr lang="en-US" altLang="zh-CN" sz="1600" b="0" i="0" dirty="0" err="1">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DistMult</a:t>
            </a:r>
            <a:endParaRPr lang="en-US" altLang="zh-CN" sz="1600"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a:r>
              <a:rPr lang="en-US" altLang="zh-CN" sz="1600" b="0" i="0" dirty="0">
                <a:solidFill>
                  <a:srgbClr val="121212"/>
                </a:solidFill>
                <a:effectLst/>
                <a:latin typeface="宋体" panose="02010600030101010101" pitchFamily="2" charset="-122"/>
                <a:ea typeface="宋体" panose="02010600030101010101" pitchFamily="2" charset="-122"/>
              </a:rPr>
              <a:t>   </a:t>
            </a:r>
            <a:r>
              <a:rPr lang="en-US" altLang="zh-CN" sz="1600"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Proposition 2 SEEK (k=2)</a:t>
            </a:r>
            <a:r>
              <a:rPr lang="zh-CN" altLang="en-US" sz="1600" b="0" i="0" dirty="0">
                <a:solidFill>
                  <a:srgbClr val="121212"/>
                </a:solidFill>
                <a:effectLst/>
                <a:latin typeface="宋体" panose="02010600030101010101" pitchFamily="2" charset="-122"/>
                <a:ea typeface="宋体" panose="02010600030101010101" pitchFamily="2" charset="-122"/>
              </a:rPr>
              <a:t>等同于</a:t>
            </a:r>
            <a:r>
              <a:rPr lang="en-US" altLang="zh-CN" sz="1600" b="0" i="0" dirty="0" err="1">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ComplEx</a:t>
            </a:r>
            <a:r>
              <a:rPr lang="zh-CN" altLang="en-US" sz="1600" b="0" i="0" dirty="0">
                <a:solidFill>
                  <a:srgbClr val="121212"/>
                </a:solidFill>
                <a:effectLst/>
                <a:latin typeface="宋体" panose="02010600030101010101" pitchFamily="2" charset="-122"/>
                <a:ea typeface="宋体" panose="02010600030101010101" pitchFamily="2" charset="-122"/>
              </a:rPr>
              <a:t>和</a:t>
            </a:r>
            <a:r>
              <a:rPr lang="en-US" altLang="zh-CN" sz="1600" b="0" i="0" dirty="0" err="1">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HolE</a:t>
            </a:r>
            <a:endParaRPr lang="en-US" altLang="zh-CN" sz="1600"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58C2BFBC-D4F4-4D6F-9C78-CDBB00163DDD}"/>
              </a:ext>
            </a:extLst>
          </p:cNvPr>
          <p:cNvPicPr>
            <a:picLocks noChangeAspect="1"/>
          </p:cNvPicPr>
          <p:nvPr/>
        </p:nvPicPr>
        <p:blipFill>
          <a:blip r:embed="rId3"/>
          <a:stretch>
            <a:fillRect/>
          </a:stretch>
        </p:blipFill>
        <p:spPr>
          <a:xfrm>
            <a:off x="904188" y="4038577"/>
            <a:ext cx="9188741" cy="2333649"/>
          </a:xfrm>
          <a:prstGeom prst="rect">
            <a:avLst/>
          </a:prstGeom>
        </p:spPr>
      </p:pic>
    </p:spTree>
    <p:extLst>
      <p:ext uri="{BB962C8B-B14F-4D97-AF65-F5344CB8AC3E}">
        <p14:creationId xmlns:p14="http://schemas.microsoft.com/office/powerpoint/2010/main" val="21100213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A1F278-3A0A-4A03-A7C3-F80E8C91EF90}"/>
              </a:ext>
            </a:extLst>
          </p:cNvPr>
          <p:cNvSpPr>
            <a:spLocks noGrp="1"/>
          </p:cNvSpPr>
          <p:nvPr>
            <p:ph type="title"/>
          </p:nvPr>
        </p:nvSpPr>
        <p:spPr>
          <a:xfrm>
            <a:off x="157163" y="485774"/>
            <a:ext cx="10727530" cy="685801"/>
          </a:xfrm>
          <a:prstGeom prst="rect">
            <a:avLst/>
          </a:prstGeom>
        </p:spPr>
        <p:txBody>
          <a:bodyPr/>
          <a:lstStyle/>
          <a:p>
            <a:r>
              <a:rPr lang="en-US" altLang="zh-CN" dirty="0">
                <a:latin typeface="Times New Roman" panose="02020603050405020304" pitchFamily="18" charset="0"/>
                <a:cs typeface="Times New Roman" panose="02020603050405020304" pitchFamily="18" charset="0"/>
              </a:rPr>
              <a:t>Experiments</a:t>
            </a:r>
            <a:endParaRPr lang="zh-CN" altLang="en-US" dirty="0">
              <a:latin typeface="Times New Roman" panose="02020603050405020304" pitchFamily="18" charset="0"/>
              <a:cs typeface="Times New Roman" panose="02020603050405020304" pitchFamily="18" charset="0"/>
            </a:endParaRPr>
          </a:p>
        </p:txBody>
      </p:sp>
      <p:sp>
        <p:nvSpPr>
          <p:cNvPr id="6" name="灯片编号占位符 5">
            <a:extLst>
              <a:ext uri="{FF2B5EF4-FFF2-40B4-BE49-F238E27FC236}">
                <a16:creationId xmlns:a16="http://schemas.microsoft.com/office/drawing/2014/main" id="{03CAE1D4-C7A5-41CA-A99D-190B96A89E5A}"/>
              </a:ext>
            </a:extLst>
          </p:cNvPr>
          <p:cNvSpPr>
            <a:spLocks noGrp="1"/>
          </p:cNvSpPr>
          <p:nvPr>
            <p:ph type="sldNum" sz="quarter" idx="4294967295"/>
          </p:nvPr>
        </p:nvSpPr>
        <p:spPr>
          <a:xfrm>
            <a:off x="11265763" y="6559455"/>
            <a:ext cx="798474" cy="365125"/>
          </a:xfrm>
          <a:prstGeom prst="rect">
            <a:avLst/>
          </a:prstGeom>
        </p:spPr>
        <p:txBody>
          <a:bodyPr/>
          <a:lstStyle/>
          <a:p>
            <a:fld id="{25FFDE5B-3A91-4000-AC3B-2BFABC5BFC8F}" type="slidenum">
              <a:rPr lang="zh-CN" altLang="en-US" smtClean="0"/>
              <a:pPr/>
              <a:t>8</a:t>
            </a:fld>
            <a:r>
              <a:rPr lang="zh-CN" altLang="en-US"/>
              <a:t> </a:t>
            </a:r>
            <a:r>
              <a:rPr lang="en-US" altLang="zh-CN"/>
              <a:t>/ 27</a:t>
            </a:r>
            <a:endParaRPr lang="zh-CN" altLang="en-US" dirty="0"/>
          </a:p>
        </p:txBody>
      </p:sp>
      <p:sp>
        <p:nvSpPr>
          <p:cNvPr id="16" name="文本框 15">
            <a:extLst>
              <a:ext uri="{FF2B5EF4-FFF2-40B4-BE49-F238E27FC236}">
                <a16:creationId xmlns:a16="http://schemas.microsoft.com/office/drawing/2014/main" id="{5D82525B-65A2-48B9-A904-DE6088166840}"/>
              </a:ext>
            </a:extLst>
          </p:cNvPr>
          <p:cNvSpPr txBox="1"/>
          <p:nvPr/>
        </p:nvSpPr>
        <p:spPr>
          <a:xfrm>
            <a:off x="1492518" y="1870823"/>
            <a:ext cx="8250620" cy="923330"/>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验证效果采用的数据集是</a:t>
            </a:r>
            <a:r>
              <a:rPr lang="en-US" altLang="zh-CN" dirty="0">
                <a:latin typeface="Times New Roman" panose="02020603050405020304" pitchFamily="18" charset="0"/>
                <a:ea typeface="宋体" panose="02010600030101010101" pitchFamily="2" charset="-122"/>
                <a:cs typeface="Times New Roman" panose="02020603050405020304" pitchFamily="18" charset="0"/>
              </a:rPr>
              <a:t>FB15K</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DB100K </a:t>
            </a:r>
            <a:r>
              <a:rPr lang="zh-CN" altLang="en-US" dirty="0">
                <a:latin typeface="宋体" panose="02010600030101010101" pitchFamily="2" charset="-122"/>
                <a:ea typeface="宋体" panose="02010600030101010101" pitchFamily="2" charset="-122"/>
              </a:rPr>
              <a:t>和 </a:t>
            </a:r>
            <a:r>
              <a:rPr lang="en-US" altLang="zh-CN" dirty="0">
                <a:latin typeface="Times New Roman" panose="02020603050405020304" pitchFamily="18" charset="0"/>
                <a:ea typeface="宋体" panose="02010600030101010101" pitchFamily="2" charset="-122"/>
                <a:cs typeface="Times New Roman" panose="02020603050405020304" pitchFamily="18" charset="0"/>
              </a:rPr>
              <a:t>YAGO37</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zh-CN" altLang="en-US" dirty="0">
                <a:latin typeface="宋体" panose="02010600030101010101" pitchFamily="2" charset="-122"/>
                <a:ea typeface="宋体" panose="02010600030101010101" pitchFamily="2" charset="-122"/>
              </a:rPr>
              <a:t>具体数据如下：</a:t>
            </a:r>
          </a:p>
          <a:p>
            <a:endParaRPr lang="zh-CN" altLang="en-US" dirty="0">
              <a:latin typeface="宋体" panose="02010600030101010101" pitchFamily="2" charset="-122"/>
              <a:ea typeface="宋体" panose="02010600030101010101" pitchFamily="2" charset="-122"/>
            </a:endParaRPr>
          </a:p>
          <a:p>
            <a:endParaRPr lang="zh-CN" altLang="en-US" dirty="0"/>
          </a:p>
        </p:txBody>
      </p:sp>
      <p:pic>
        <p:nvPicPr>
          <p:cNvPr id="17" name="图片 16">
            <a:extLst>
              <a:ext uri="{FF2B5EF4-FFF2-40B4-BE49-F238E27FC236}">
                <a16:creationId xmlns:a16="http://schemas.microsoft.com/office/drawing/2014/main" id="{048EC248-AE0E-41C3-B49D-70C518AEA8C2}"/>
              </a:ext>
            </a:extLst>
          </p:cNvPr>
          <p:cNvPicPr>
            <a:picLocks noChangeAspect="1"/>
          </p:cNvPicPr>
          <p:nvPr/>
        </p:nvPicPr>
        <p:blipFill>
          <a:blip r:embed="rId3"/>
          <a:stretch>
            <a:fillRect/>
          </a:stretch>
        </p:blipFill>
        <p:spPr>
          <a:xfrm>
            <a:off x="2553642" y="2618169"/>
            <a:ext cx="5437596" cy="1985355"/>
          </a:xfrm>
          <a:prstGeom prst="rect">
            <a:avLst/>
          </a:prstGeom>
        </p:spPr>
      </p:pic>
      <p:sp>
        <p:nvSpPr>
          <p:cNvPr id="19" name="文本框 18">
            <a:extLst>
              <a:ext uri="{FF2B5EF4-FFF2-40B4-BE49-F238E27FC236}">
                <a16:creationId xmlns:a16="http://schemas.microsoft.com/office/drawing/2014/main" id="{6FEEFA4D-E97A-44A7-8FF2-F67785726295}"/>
              </a:ext>
            </a:extLst>
          </p:cNvPr>
          <p:cNvSpPr txBox="1"/>
          <p:nvPr/>
        </p:nvSpPr>
        <p:spPr>
          <a:xfrm>
            <a:off x="8063517" y="5205290"/>
            <a:ext cx="3807774" cy="830997"/>
          </a:xfrm>
          <a:prstGeom prst="rect">
            <a:avLst/>
          </a:prstGeom>
          <a:noFill/>
        </p:spPr>
        <p:txBody>
          <a:bodyPr wrap="square">
            <a:spAutoFit/>
          </a:bodyPr>
          <a:lstStyle/>
          <a:p>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FB15K</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latin typeface="宋体" panose="02010600030101010101" pitchFamily="2" charset="-122"/>
                <a:ea typeface="宋体" panose="02010600030101010101" pitchFamily="2" charset="-122"/>
              </a:rPr>
              <a:t>数据库</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Freebase</a:t>
            </a:r>
            <a:r>
              <a:rPr lang="zh-CN" altLang="en-US" sz="1600" dirty="0">
                <a:latin typeface="宋体" panose="02010600030101010101" pitchFamily="2" charset="-122"/>
                <a:ea typeface="宋体" panose="02010600030101010101" pitchFamily="2" charset="-122"/>
              </a:rPr>
              <a:t>的子集</a:t>
            </a:r>
          </a:p>
          <a:p>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DB100K</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DBpedia</a:t>
            </a:r>
            <a:r>
              <a:rPr lang="zh-CN" altLang="en-US" sz="1600" dirty="0">
                <a:latin typeface="宋体" panose="02010600030101010101" pitchFamily="2" charset="-122"/>
                <a:ea typeface="宋体" panose="02010600030101010101" pitchFamily="2" charset="-122"/>
              </a:rPr>
              <a:t>的一些核心映射</a:t>
            </a:r>
          </a:p>
          <a:p>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YAGO37</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YAGO3</a:t>
            </a:r>
            <a:r>
              <a:rPr lang="zh-CN" altLang="en-US" sz="1600" dirty="0">
                <a:latin typeface="宋体" panose="02010600030101010101" pitchFamily="2" charset="-122"/>
                <a:ea typeface="宋体" panose="02010600030101010101" pitchFamily="2" charset="-122"/>
              </a:rPr>
              <a:t>的一些核心事实</a:t>
            </a:r>
          </a:p>
        </p:txBody>
      </p:sp>
    </p:spTree>
    <p:extLst>
      <p:ext uri="{BB962C8B-B14F-4D97-AF65-F5344CB8AC3E}">
        <p14:creationId xmlns:p14="http://schemas.microsoft.com/office/powerpoint/2010/main" val="300351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A1F278-3A0A-4A03-A7C3-F80E8C91EF90}"/>
              </a:ext>
            </a:extLst>
          </p:cNvPr>
          <p:cNvSpPr>
            <a:spLocks noGrp="1"/>
          </p:cNvSpPr>
          <p:nvPr>
            <p:ph type="title"/>
          </p:nvPr>
        </p:nvSpPr>
        <p:spPr>
          <a:xfrm>
            <a:off x="157163" y="485774"/>
            <a:ext cx="10727530" cy="685801"/>
          </a:xfrm>
          <a:prstGeom prst="rect">
            <a:avLst/>
          </a:prstGeom>
        </p:spPr>
        <p:txBody>
          <a:bodyPr/>
          <a:lstStyle/>
          <a:p>
            <a:r>
              <a:rPr lang="en-US" altLang="zh-CN" dirty="0">
                <a:latin typeface="Times New Roman" panose="02020603050405020304" pitchFamily="18" charset="0"/>
                <a:cs typeface="Times New Roman" panose="02020603050405020304" pitchFamily="18" charset="0"/>
              </a:rPr>
              <a:t>Experiments</a:t>
            </a:r>
            <a:endParaRPr lang="zh-CN" altLang="en-US" dirty="0">
              <a:latin typeface="Times New Roman" panose="02020603050405020304" pitchFamily="18" charset="0"/>
              <a:cs typeface="Times New Roman" panose="02020603050405020304" pitchFamily="18" charset="0"/>
            </a:endParaRPr>
          </a:p>
        </p:txBody>
      </p:sp>
      <p:sp>
        <p:nvSpPr>
          <p:cNvPr id="6" name="灯片编号占位符 5">
            <a:extLst>
              <a:ext uri="{FF2B5EF4-FFF2-40B4-BE49-F238E27FC236}">
                <a16:creationId xmlns:a16="http://schemas.microsoft.com/office/drawing/2014/main" id="{03CAE1D4-C7A5-41CA-A99D-190B96A89E5A}"/>
              </a:ext>
            </a:extLst>
          </p:cNvPr>
          <p:cNvSpPr>
            <a:spLocks noGrp="1"/>
          </p:cNvSpPr>
          <p:nvPr>
            <p:ph type="sldNum" sz="quarter" idx="4294967295"/>
          </p:nvPr>
        </p:nvSpPr>
        <p:spPr>
          <a:xfrm>
            <a:off x="11265763" y="6559455"/>
            <a:ext cx="798474" cy="365125"/>
          </a:xfrm>
          <a:prstGeom prst="rect">
            <a:avLst/>
          </a:prstGeom>
        </p:spPr>
        <p:txBody>
          <a:bodyPr/>
          <a:lstStyle/>
          <a:p>
            <a:fld id="{25FFDE5B-3A91-4000-AC3B-2BFABC5BFC8F}" type="slidenum">
              <a:rPr lang="zh-CN" altLang="en-US" smtClean="0"/>
              <a:pPr/>
              <a:t>9</a:t>
            </a:fld>
            <a:r>
              <a:rPr lang="zh-CN" altLang="en-US"/>
              <a:t> </a:t>
            </a:r>
            <a:r>
              <a:rPr lang="en-US" altLang="zh-CN"/>
              <a:t>/ 27</a:t>
            </a:r>
            <a:endParaRPr lang="zh-CN" altLang="en-US" dirty="0"/>
          </a:p>
        </p:txBody>
      </p:sp>
      <p:pic>
        <p:nvPicPr>
          <p:cNvPr id="4" name="图片 3">
            <a:extLst>
              <a:ext uri="{FF2B5EF4-FFF2-40B4-BE49-F238E27FC236}">
                <a16:creationId xmlns:a16="http://schemas.microsoft.com/office/drawing/2014/main" id="{66DCB142-F763-4943-9F6C-3EFA02E5648B}"/>
              </a:ext>
            </a:extLst>
          </p:cNvPr>
          <p:cNvPicPr>
            <a:picLocks noChangeAspect="1"/>
          </p:cNvPicPr>
          <p:nvPr/>
        </p:nvPicPr>
        <p:blipFill>
          <a:blip r:embed="rId3"/>
          <a:stretch>
            <a:fillRect/>
          </a:stretch>
        </p:blipFill>
        <p:spPr>
          <a:xfrm>
            <a:off x="1155567" y="2621081"/>
            <a:ext cx="5111009" cy="3450250"/>
          </a:xfrm>
          <a:prstGeom prst="rect">
            <a:avLst/>
          </a:prstGeom>
        </p:spPr>
      </p:pic>
      <p:sp>
        <p:nvSpPr>
          <p:cNvPr id="8" name="文本框 7">
            <a:extLst>
              <a:ext uri="{FF2B5EF4-FFF2-40B4-BE49-F238E27FC236}">
                <a16:creationId xmlns:a16="http://schemas.microsoft.com/office/drawing/2014/main" id="{2BA6250F-98F9-4C62-B87E-8450B337943C}"/>
              </a:ext>
            </a:extLst>
          </p:cNvPr>
          <p:cNvSpPr txBox="1"/>
          <p:nvPr/>
        </p:nvSpPr>
        <p:spPr>
          <a:xfrm>
            <a:off x="1273968" y="1621594"/>
            <a:ext cx="9985215" cy="646331"/>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采用的评测任务是链接预测，在三个数据集上面的效果如下图，其中</a:t>
            </a:r>
            <a:r>
              <a:rPr lang="en-US" altLang="zh-CN"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dirty="0">
                <a:latin typeface="宋体" panose="02010600030101010101" pitchFamily="2" charset="-122"/>
                <a:ea typeface="宋体" panose="02010600030101010101" pitchFamily="2" charset="-122"/>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dirty="0">
                <a:latin typeface="宋体" panose="02010600030101010101" pitchFamily="2" charset="-122"/>
                <a:ea typeface="宋体" panose="02010600030101010101" pitchFamily="2" charset="-122"/>
              </a:rPr>
              <a:t>的设置在三个数据集上面都不一致，是采用网格搜索找到的最优超参数。</a:t>
            </a:r>
          </a:p>
        </p:txBody>
      </p:sp>
      <p:pic>
        <p:nvPicPr>
          <p:cNvPr id="7" name="图片 6">
            <a:extLst>
              <a:ext uri="{FF2B5EF4-FFF2-40B4-BE49-F238E27FC236}">
                <a16:creationId xmlns:a16="http://schemas.microsoft.com/office/drawing/2014/main" id="{8D4A5AD1-029A-448A-8F1B-753B236F8415}"/>
              </a:ext>
            </a:extLst>
          </p:cNvPr>
          <p:cNvPicPr>
            <a:picLocks noChangeAspect="1"/>
          </p:cNvPicPr>
          <p:nvPr/>
        </p:nvPicPr>
        <p:blipFill>
          <a:blip r:embed="rId4"/>
          <a:stretch>
            <a:fillRect/>
          </a:stretch>
        </p:blipFill>
        <p:spPr>
          <a:xfrm>
            <a:off x="7189365" y="2329652"/>
            <a:ext cx="3547890" cy="4042574"/>
          </a:xfrm>
          <a:prstGeom prst="rect">
            <a:avLst/>
          </a:prstGeom>
        </p:spPr>
      </p:pic>
    </p:spTree>
    <p:extLst>
      <p:ext uri="{BB962C8B-B14F-4D97-AF65-F5344CB8AC3E}">
        <p14:creationId xmlns:p14="http://schemas.microsoft.com/office/powerpoint/2010/main" val="15887537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dirty="0" smtClean="0">
            <a:latin typeface="宋体" panose="02010600030101010101" pitchFamily="2" charset="-122"/>
            <a:ea typeface="宋体" panose="02010600030101010101" pitchFamily="2" charset="-122"/>
            <a:cs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7271</TotalTime>
  <Words>2276</Words>
  <Application>Microsoft Office PowerPoint</Application>
  <PresentationFormat>宽屏</PresentationFormat>
  <Paragraphs>131</Paragraphs>
  <Slides>13</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-apple-system</vt:lpstr>
      <vt:lpstr>等线</vt:lpstr>
      <vt:lpstr>宋体</vt:lpstr>
      <vt:lpstr>微软雅黑</vt:lpstr>
      <vt:lpstr>Arial</vt:lpstr>
      <vt:lpstr>Times New Roman</vt:lpstr>
      <vt:lpstr>Office 主题​​</vt:lpstr>
      <vt:lpstr>SEEK: Segmented Embedding of  Knowledge Graphs</vt:lpstr>
      <vt:lpstr>Motivation</vt:lpstr>
      <vt:lpstr>Introduction</vt:lpstr>
      <vt:lpstr>Model</vt:lpstr>
      <vt:lpstr>Model</vt:lpstr>
      <vt:lpstr>Model</vt:lpstr>
      <vt:lpstr>Analysis</vt:lpstr>
      <vt:lpstr>Experiments</vt:lpstr>
      <vt:lpstr>Experiments</vt:lpstr>
      <vt:lpstr>Experiments</vt:lpstr>
      <vt:lpstr>Experiments</vt:lpstr>
      <vt:lpstr>Conclusion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Commonsense Reasoning</dc:title>
  <dc:creator>陌雨 千千</dc:creator>
  <cp:lastModifiedBy>Liu Kevin</cp:lastModifiedBy>
  <cp:revision>458</cp:revision>
  <cp:lastPrinted>2019-10-30T19:53:17Z</cp:lastPrinted>
  <dcterms:created xsi:type="dcterms:W3CDTF">2019-10-28T03:04:52Z</dcterms:created>
  <dcterms:modified xsi:type="dcterms:W3CDTF">2020-12-10T13:55:57Z</dcterms:modified>
</cp:coreProperties>
</file>