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2" r:id="rId6"/>
    <p:sldId id="259" r:id="rId7"/>
    <p:sldId id="276" r:id="rId8"/>
    <p:sldId id="274" r:id="rId9"/>
    <p:sldId id="275" r:id="rId10"/>
    <p:sldId id="261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4C839-A5A5-4702-BE24-D4E0700F23F3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F4CA-BC68-4940-9651-9EF29B25B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为了直观地展示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RippleNet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中的偏好传播，文章通过使用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条点击的新闻随机采样一个用户，并从测试集中选择一个带有标签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的候选新闻。对于用户的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跳相关实体，我们计算该实体与候选新闻或其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阶响应之间的（未归一化）相关概率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F4CA-BC68-4940-9651-9EF29B25B5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C928-C907-4962-8ADD-B31F88A6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37BA25-84B1-4956-8F04-A3DFCE3A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50203-FD4D-4207-A1B9-2482DBB1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9589A-D123-4F5A-A4C7-D729E93F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FB1E7-869B-41EC-A0E3-940856E7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5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AE2BD-4D5E-4B3C-A623-B15D31D7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2CCC8-CC49-412B-BA1A-544BE994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F2A81-29D9-4020-A7AB-D0C7C607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C8EF9-DFC3-4F13-AD0D-4346443F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0FB5E-A48E-4DA0-8BDA-D9F8BCFE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0950E-B1E5-4991-A290-6A011E694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AD6F8-BABB-415A-A356-D051F013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D902F-9881-4130-A18A-9D9F143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CE7DD-2838-4985-BE19-75CBBAE8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0EDC5-5248-4225-96AA-3E66C96B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3A48D-7B0F-4E7A-AF6C-D062BCEE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866F8-CC87-4EAC-9D0C-3BF261D3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19DD0-5505-4C65-9937-4636B2E7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83B82-44EF-4B5C-9D8F-67F01DE7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EE869-637E-4D2E-97CB-6B90A4D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7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B4185-59AB-4124-94E3-23E5A991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0F840-F939-4F5C-B6C2-B75E0117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D6746-1822-4D09-8622-413F4020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EA585-11C1-493F-8BA4-22078233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ED263-32EA-4738-B265-D1A722C9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D2028-3F5C-4E57-8EA3-DBA66ACB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20424-9987-4585-BDB9-AE4AE7408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C8376-87A0-4E6D-9923-2E61BB5DE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401C3-1896-476C-A9ED-E5EC9599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EABB0-1452-4CB5-B90F-9B2318D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078CE-FE54-40AD-B4D4-CF8C3B98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B8CE-F5DF-497E-9638-DCD33DCD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0B341-9D76-4909-8ED3-4D028133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C41CE-B9E6-4E7F-865E-A434A6E51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125869-9DB2-4AE0-AF1C-0F84B95B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B406D-8264-49EC-AE2A-BB1D09EBD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147068-D815-488D-ACD1-8DB92C69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EAA30F-5C43-4C21-AC9D-5A820BA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556605-E140-4F71-8A55-90464A7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47DDA-C082-4F4E-9D33-7DF4EBD2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DD6C1-2950-42ED-9FB3-A35A320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C6CB7C-F4B3-41BE-A03C-40C38C33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F380C-9710-4A88-838F-DE11D3B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2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FF377C-A92C-4889-AE27-AF47084F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9A3F8F-1B64-4305-ABEA-8A8A9D35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A34AE-FE2A-427B-BA05-D2650C83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4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234B8-1A7A-4F01-ABFF-4574F674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BD1C9-07B3-4C86-8120-7846EB27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92535-A51E-4228-8330-BED1CC4AD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31A9E-6EC7-4867-A675-D82BE676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758BD-3A09-4059-87EC-A58338C2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30B9D-EB02-46E6-88DA-4417CDE8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2EC9-AE5C-4D5B-85FA-C3E85B43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48D7C-5936-4619-8FCA-5D66F362C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D505D-4E19-466F-BFC6-D2CBFA34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CB451-289D-407D-A6E6-984BBD82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69728-749F-4013-9DD7-3FF59B6D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579B91-FE8D-4BA9-972B-D400EC4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AF454-8BFF-4B3E-B08C-37178ED0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371D98-24B6-4BC6-80AF-A8FC14AA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FD91D-B8D3-4BD4-8927-226827F3F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332C-9D3F-40AF-98C6-F002BB1661A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16D88-F0A8-4A20-BCFD-520644C74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2A9D-04E6-4F48-A79E-5D9926211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1147-D2E0-4521-807E-3D4D68C10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CA0E0A-9F86-4FB2-86F3-9695E5A9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8" y="1575914"/>
            <a:ext cx="11092721" cy="25029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060D40-731A-4866-A2CA-662769FAB615}"/>
              </a:ext>
            </a:extLst>
          </p:cNvPr>
          <p:cNvSpPr txBox="1"/>
          <p:nvPr/>
        </p:nvSpPr>
        <p:spPr>
          <a:xfrm>
            <a:off x="5200094" y="1314304"/>
            <a:ext cx="166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CIKM’19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CBCA58-AB58-4A83-92CD-09D3CA4A1A34}"/>
              </a:ext>
            </a:extLst>
          </p:cNvPr>
          <p:cNvSpPr txBox="1"/>
          <p:nvPr/>
        </p:nvSpPr>
        <p:spPr>
          <a:xfrm>
            <a:off x="1941250" y="4912754"/>
            <a:ext cx="83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汇报人：张耐                                                                                日期：</a:t>
            </a:r>
            <a:r>
              <a:rPr lang="en-US" altLang="zh-CN" dirty="0"/>
              <a:t>2020.12.10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38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008D4B-CB3A-46D2-91FA-2787C64CDE6C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8FC52B-4D88-4A0D-B402-83C3F6E7E4C5}"/>
              </a:ext>
            </a:extLst>
          </p:cNvPr>
          <p:cNvSpPr txBox="1"/>
          <p:nvPr/>
        </p:nvSpPr>
        <p:spPr>
          <a:xfrm>
            <a:off x="389745" y="1308225"/>
            <a:ext cx="11346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en-US" altLang="zh-CN" dirty="0" err="1"/>
              <a:t>RippleNet</a:t>
            </a:r>
            <a:r>
              <a:rPr lang="zh-CN" altLang="en-US" dirty="0"/>
              <a:t>通过引入</a:t>
            </a:r>
            <a:r>
              <a:rPr lang="zh-CN" altLang="en-US" b="1" dirty="0"/>
              <a:t>偏好传播</a:t>
            </a:r>
            <a:r>
              <a:rPr lang="zh-CN" altLang="en-US" dirty="0"/>
              <a:t>，克服了现有的基于嵌入和基于路径的</a:t>
            </a:r>
            <a:r>
              <a:rPr lang="en-US" altLang="zh-CN" dirty="0"/>
              <a:t>KG</a:t>
            </a:r>
            <a:r>
              <a:rPr lang="zh-CN" altLang="en-US" dirty="0"/>
              <a:t>感知推荐方法的局限性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实现了</a:t>
            </a:r>
            <a:r>
              <a:rPr lang="zh-CN" altLang="en-US" b="1" dirty="0"/>
              <a:t>自动传播</a:t>
            </a:r>
            <a:r>
              <a:rPr lang="zh-CN" altLang="en-US" dirty="0"/>
              <a:t>用户的潜在偏好，并探索他们在</a:t>
            </a:r>
            <a:r>
              <a:rPr lang="en-US" altLang="zh-CN" dirty="0"/>
              <a:t>KG</a:t>
            </a:r>
            <a:r>
              <a:rPr lang="zh-CN" altLang="en-US" dirty="0"/>
              <a:t>中的层次兴趣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en-US" altLang="zh-CN" dirty="0" err="1"/>
              <a:t>RippleNet</a:t>
            </a:r>
            <a:r>
              <a:rPr lang="zh-CN" altLang="en-US" dirty="0"/>
              <a:t>通过贝叶斯框架中的</a:t>
            </a:r>
            <a:r>
              <a:rPr lang="en-US" altLang="zh-CN" dirty="0"/>
              <a:t>KGE</a:t>
            </a:r>
            <a:r>
              <a:rPr lang="zh-CN" altLang="en-US" dirty="0"/>
              <a:t>正则化统一了偏好传播，以实现</a:t>
            </a:r>
            <a:r>
              <a:rPr lang="en-US" altLang="zh-CN" dirty="0"/>
              <a:t>CTR</a:t>
            </a:r>
            <a:r>
              <a:rPr lang="zh-CN" altLang="en-US" dirty="0"/>
              <a:t>预测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3BC65-3CB8-46E3-89AE-C58994C49839}"/>
              </a:ext>
            </a:extLst>
          </p:cNvPr>
          <p:cNvSpPr txBox="1"/>
          <p:nvPr/>
        </p:nvSpPr>
        <p:spPr>
          <a:xfrm>
            <a:off x="455720" y="3047162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未来工作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0DD6C0-E849-4781-BEF9-F6E671B816BD}"/>
              </a:ext>
            </a:extLst>
          </p:cNvPr>
          <p:cNvSpPr txBox="1"/>
          <p:nvPr/>
        </p:nvSpPr>
        <p:spPr>
          <a:xfrm>
            <a:off x="389744" y="4053923"/>
            <a:ext cx="113465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进一步研究表征实体关系互动的方法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在偏好传播过程中设计非均匀采样器，以更好地探索用户的潜在兴趣并提高性能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4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B59965-230D-4627-ACAE-5BF7A8656573}"/>
              </a:ext>
            </a:extLst>
          </p:cNvPr>
          <p:cNvSpPr txBox="1"/>
          <p:nvPr/>
        </p:nvSpPr>
        <p:spPr>
          <a:xfrm>
            <a:off x="4610100" y="2828835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560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C12A57-EAE3-4261-95E1-D1BDE34D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86" y="749507"/>
            <a:ext cx="6590476" cy="33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216CCE-D0F2-48AE-A06C-F811D2DCA318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C4010D-9B0C-4DE0-88D7-19A4B3546F02}"/>
              </a:ext>
            </a:extLst>
          </p:cNvPr>
          <p:cNvSpPr txBox="1"/>
          <p:nvPr/>
        </p:nvSpPr>
        <p:spPr>
          <a:xfrm>
            <a:off x="1349115" y="4492666"/>
            <a:ext cx="95887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•  KG</a:t>
            </a:r>
            <a:r>
              <a:rPr lang="zh-CN" altLang="en-US" dirty="0"/>
              <a:t>描述了</a:t>
            </a:r>
            <a:r>
              <a:rPr lang="en-US" altLang="zh-CN" dirty="0"/>
              <a:t>item</a:t>
            </a:r>
            <a:r>
              <a:rPr lang="zh-CN" altLang="en-US" dirty="0"/>
              <a:t>之间的语义关联，有助于找到潜在的联系，提高推荐项目的准确性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KG</a:t>
            </a:r>
            <a:r>
              <a:rPr lang="zh-CN" altLang="en-US" dirty="0"/>
              <a:t>由各种类型的关联关系组成，有助于合理地扩展用户的兴趣，增加推荐项目的多样性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KG</a:t>
            </a:r>
            <a:r>
              <a:rPr lang="zh-CN" altLang="en-US" dirty="0"/>
              <a:t>将用户的历史浏览信息和推荐的记录联通，增加推荐系统的可解释性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36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DE49C-2328-45AF-B41F-EA875425ABB4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主要贡献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03A9D3-A2D3-4517-8ADA-44DF002EF758}"/>
              </a:ext>
            </a:extLst>
          </p:cNvPr>
          <p:cNvSpPr txBox="1"/>
          <p:nvPr/>
        </p:nvSpPr>
        <p:spPr>
          <a:xfrm>
            <a:off x="389745" y="1308225"/>
            <a:ext cx="11346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第一个将</a:t>
            </a:r>
            <a:r>
              <a:rPr lang="zh-CN" altLang="en-US" b="1" dirty="0"/>
              <a:t>基于嵌入和基于路径</a:t>
            </a:r>
            <a:r>
              <a:rPr lang="zh-CN" altLang="en-US" dirty="0"/>
              <a:t>的方法结合到</a:t>
            </a:r>
            <a:r>
              <a:rPr lang="en-US" altLang="zh-CN" dirty="0"/>
              <a:t>KG</a:t>
            </a:r>
            <a:r>
              <a:rPr lang="zh-CN" altLang="en-US" dirty="0"/>
              <a:t>感知推荐中的工作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提出了</a:t>
            </a:r>
            <a:r>
              <a:rPr lang="en-US" altLang="zh-CN" dirty="0" err="1"/>
              <a:t>RippleNet</a:t>
            </a:r>
            <a:r>
              <a:rPr lang="zh-CN" altLang="en-US" dirty="0"/>
              <a:t>，一个利用</a:t>
            </a:r>
            <a:r>
              <a:rPr lang="en-US" altLang="zh-CN" dirty="0"/>
              <a:t>KG</a:t>
            </a:r>
            <a:r>
              <a:rPr lang="zh-CN" altLang="en-US" dirty="0"/>
              <a:t>来辅助推荐系统的端到端框架。</a:t>
            </a:r>
            <a:r>
              <a:rPr lang="en-US" altLang="zh-CN" dirty="0" err="1"/>
              <a:t>RippleNet</a:t>
            </a:r>
            <a:r>
              <a:rPr lang="zh-CN" altLang="en-US" dirty="0"/>
              <a:t>通过在</a:t>
            </a:r>
            <a:r>
              <a:rPr lang="en-US" altLang="zh-CN" dirty="0"/>
              <a:t>KG</a:t>
            </a:r>
            <a:r>
              <a:rPr lang="zh-CN" altLang="en-US" dirty="0"/>
              <a:t>中迭代传播用户的偏好，自动发现用户的分层潜在兴趣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在三个真实世界的推荐场景中进行了实验，结果证明了</a:t>
            </a:r>
            <a:r>
              <a:rPr lang="en-US" altLang="zh-CN" dirty="0" err="1"/>
              <a:t>RippleNet</a:t>
            </a:r>
            <a:r>
              <a:rPr lang="zh-CN" altLang="en-US" dirty="0"/>
              <a:t>在几个最先进的基线上的有效性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9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AADC2C-3031-4D9F-9004-89A5A9A68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71" y="1205578"/>
            <a:ext cx="10532412" cy="14870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DE0891-537F-4739-B29C-D2E77517E3A1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RippleNet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93164B-FA9F-4A9E-93F1-6AE82F5E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2" y="2856293"/>
            <a:ext cx="5901788" cy="3495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76686C-EF18-4345-9C7C-7F9145A3A67A}"/>
              </a:ext>
            </a:extLst>
          </p:cNvPr>
          <p:cNvSpPr txBox="1"/>
          <p:nvPr/>
        </p:nvSpPr>
        <p:spPr>
          <a:xfrm>
            <a:off x="6096000" y="3078877"/>
            <a:ext cx="599276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类似于由多个雨滴造成的真实涟漪，用户对</a:t>
            </a:r>
            <a:r>
              <a:rPr lang="en-US" altLang="zh-CN" dirty="0"/>
              <a:t>KG</a:t>
            </a:r>
            <a:r>
              <a:rPr lang="zh-CN" altLang="en-US" dirty="0"/>
              <a:t>中实体的潜在兴趣会通过其历史偏好被激活，然后沿着</a:t>
            </a:r>
            <a:r>
              <a:rPr lang="en-US" altLang="zh-CN" dirty="0"/>
              <a:t>KG</a:t>
            </a:r>
            <a:r>
              <a:rPr lang="zh-CN" altLang="en-US" dirty="0"/>
              <a:t>中的链接从近到远逐层传播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随着跳数</a:t>
            </a:r>
            <a:r>
              <a:rPr lang="en-US" altLang="zh-CN" dirty="0"/>
              <a:t>k</a:t>
            </a:r>
            <a:r>
              <a:rPr lang="zh-CN" altLang="en-US" dirty="0"/>
              <a:t>的增加，用户对波纹集中</a:t>
            </a:r>
            <a:r>
              <a:rPr lang="en-US" altLang="zh-CN" dirty="0"/>
              <a:t>entity</a:t>
            </a:r>
            <a:r>
              <a:rPr lang="zh-CN" altLang="en-US" dirty="0"/>
              <a:t>的潜在偏好强度会减弱，这类似于真实波动的逐渐衰减幅度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不同“雨滴”造成的波纹，可能会在一点</a:t>
            </a:r>
            <a:r>
              <a:rPr lang="zh-CN" altLang="en-US" b="1" dirty="0"/>
              <a:t>互相增强或削减</a:t>
            </a:r>
            <a:r>
              <a:rPr lang="zh-CN" altLang="en-US" dirty="0"/>
              <a:t>，类似于物理中的干涉现象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0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1EF1F0-850C-4BEF-A8DD-B89ABF89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43" y="1633762"/>
            <a:ext cx="9885714" cy="35904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C1F562-F60B-4DB6-B92E-4D589F5EEC23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RippleNet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951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008D4B-CB3A-46D2-91FA-2787C64CDE6C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187E5-5BB7-4947-A2A7-A6479789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5" y="1764631"/>
            <a:ext cx="6160885" cy="44701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111E9D-E23B-49E3-B6B2-855C82F3E393}"/>
              </a:ext>
            </a:extLst>
          </p:cNvPr>
          <p:cNvSpPr txBox="1"/>
          <p:nvPr/>
        </p:nvSpPr>
        <p:spPr>
          <a:xfrm>
            <a:off x="1176166" y="1395299"/>
            <a:ext cx="4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</a:t>
            </a:r>
            <a:r>
              <a:rPr lang="en-US" altLang="zh-CN" dirty="0"/>
              <a:t>item</a:t>
            </a:r>
            <a:r>
              <a:rPr lang="zh-CN" altLang="en-US" dirty="0"/>
              <a:t>在</a:t>
            </a:r>
            <a:r>
              <a:rPr lang="en-US" altLang="zh-CN" dirty="0"/>
              <a:t>KG</a:t>
            </a:r>
            <a:r>
              <a:rPr lang="zh-CN" altLang="en-US" dirty="0"/>
              <a:t>中共享的</a:t>
            </a:r>
            <a:r>
              <a:rPr lang="en-US" altLang="zh-CN" dirty="0"/>
              <a:t>K</a:t>
            </a:r>
            <a:r>
              <a:rPr lang="zh-CN" altLang="en-US" dirty="0"/>
              <a:t>跳邻居的平均数量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A3297A-FECD-46BB-8B4B-6C61E8728F26}"/>
              </a:ext>
            </a:extLst>
          </p:cNvPr>
          <p:cNvSpPr txBox="1"/>
          <p:nvPr/>
        </p:nvSpPr>
        <p:spPr>
          <a:xfrm>
            <a:off x="6620655" y="2157434"/>
            <a:ext cx="5181600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如果两个项目在</a:t>
            </a:r>
            <a:r>
              <a:rPr lang="en-US" altLang="zh-CN" dirty="0"/>
              <a:t>RS</a:t>
            </a:r>
            <a:r>
              <a:rPr lang="zh-CN" altLang="en-US" dirty="0"/>
              <a:t>中有共同的评价者，它们可能在固定的</a:t>
            </a:r>
            <a:r>
              <a:rPr lang="en-US" altLang="zh-CN" dirty="0"/>
              <a:t>KG</a:t>
            </a:r>
            <a:r>
              <a:rPr lang="zh-CN" altLang="en-US" dirty="0"/>
              <a:t>中共享更多共同的</a:t>
            </a:r>
            <a:r>
              <a:rPr lang="en-US" altLang="zh-CN" dirty="0"/>
              <a:t>k</a:t>
            </a:r>
            <a:r>
              <a:rPr lang="zh-CN" altLang="en-US" dirty="0"/>
              <a:t>跳邻居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两种情况下两个项目的邻近结构随着跳数的增加而变得更加相似，促使我们在</a:t>
            </a:r>
            <a:r>
              <a:rPr lang="en-US" altLang="zh-CN" dirty="0" err="1"/>
              <a:t>RippleNet</a:t>
            </a:r>
            <a:r>
              <a:rPr lang="zh-CN" altLang="en-US" dirty="0"/>
              <a:t>中找到一个适中的跳数，尽可能挖掘用户的潜在兴趣，同时避免引入过多的噪音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88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D3177C-F972-42CF-9E12-018BE67C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66" y="1978033"/>
            <a:ext cx="5266667" cy="2657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008D4B-CB3A-46D2-91FA-2787C64CDE6C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302642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8008D4B-CB3A-46D2-91FA-2787C64CDE6C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04F191-4A03-42EC-96B3-7C7783AF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90" y="432142"/>
            <a:ext cx="5104762" cy="16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1385DA-DD86-49FD-A337-9E333CE94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6" y="4211822"/>
            <a:ext cx="4961905" cy="13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7348C2-C1CE-4D2E-A721-8A27029E2C87}"/>
              </a:ext>
            </a:extLst>
          </p:cNvPr>
          <p:cNvSpPr txBox="1"/>
          <p:nvPr/>
        </p:nvSpPr>
        <p:spPr>
          <a:xfrm>
            <a:off x="662065" y="2505670"/>
            <a:ext cx="9518754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随着</a:t>
            </a:r>
            <a:r>
              <a:rPr lang="en-US" altLang="zh-CN" dirty="0"/>
              <a:t>ripple</a:t>
            </a:r>
            <a:r>
              <a:rPr lang="zh-CN" altLang="en-US" dirty="0"/>
              <a:t>集的增加，</a:t>
            </a:r>
            <a:r>
              <a:rPr lang="en-US" altLang="zh-CN" dirty="0" err="1"/>
              <a:t>RippleNet</a:t>
            </a:r>
            <a:r>
              <a:rPr lang="zh-CN" altLang="en-US" dirty="0"/>
              <a:t>的性能首先得到了改善，因为较大的</a:t>
            </a:r>
            <a:r>
              <a:rPr lang="en-US" altLang="zh-CN" dirty="0"/>
              <a:t>ripple</a:t>
            </a:r>
            <a:r>
              <a:rPr lang="zh-CN" altLang="en-US" dirty="0"/>
              <a:t>集可以编码来自</a:t>
            </a:r>
            <a:r>
              <a:rPr lang="en-US" altLang="zh-CN" dirty="0"/>
              <a:t>KG</a:t>
            </a:r>
            <a:r>
              <a:rPr lang="zh-CN" altLang="en-US" dirty="0"/>
              <a:t>的更多知识。但是如果</a:t>
            </a:r>
            <a:r>
              <a:rPr lang="en-US" altLang="zh-CN" dirty="0"/>
              <a:t>size</a:t>
            </a:r>
            <a:r>
              <a:rPr lang="zh-CN" altLang="en-US" dirty="0"/>
              <a:t>过大，性能会下降。 根据实验结果，选择</a:t>
            </a:r>
            <a:r>
              <a:rPr lang="en-US" altLang="zh-CN" dirty="0"/>
              <a:t>ripple</a:t>
            </a:r>
            <a:r>
              <a:rPr lang="zh-CN" altLang="en-US" dirty="0"/>
              <a:t>的大小为</a:t>
            </a:r>
            <a:r>
              <a:rPr lang="en-US" altLang="zh-CN" dirty="0"/>
              <a:t>16</a:t>
            </a:r>
            <a:r>
              <a:rPr lang="zh-CN" altLang="en-US" dirty="0"/>
              <a:t>或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B031D1-9B6D-453B-B178-B72BA1724467}"/>
              </a:ext>
            </a:extLst>
          </p:cNvPr>
          <p:cNvSpPr txBox="1"/>
          <p:nvPr/>
        </p:nvSpPr>
        <p:spPr>
          <a:xfrm>
            <a:off x="6565692" y="4542020"/>
            <a:ext cx="33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最优的</a:t>
            </a:r>
            <a:r>
              <a:rPr lang="en-US" altLang="zh-CN" dirty="0"/>
              <a:t>hop</a:t>
            </a:r>
            <a:r>
              <a:rPr lang="zh-CN" altLang="en-US" dirty="0"/>
              <a:t>数应该选择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4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EEAF03-26C2-43F1-A0AA-63961BBEDB64}"/>
              </a:ext>
            </a:extLst>
          </p:cNvPr>
          <p:cNvSpPr txBox="1"/>
          <p:nvPr/>
        </p:nvSpPr>
        <p:spPr>
          <a:xfrm>
            <a:off x="389745" y="457120"/>
            <a:ext cx="1918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案例研究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C6D96-5F74-41F3-B0C9-60A2CE92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5" y="1586247"/>
            <a:ext cx="6361905" cy="43047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4DA981-8BC7-4221-AF7F-814A9D3A2EA7}"/>
              </a:ext>
            </a:extLst>
          </p:cNvPr>
          <p:cNvSpPr txBox="1"/>
          <p:nvPr/>
        </p:nvSpPr>
        <p:spPr>
          <a:xfrm>
            <a:off x="6620655" y="1891968"/>
            <a:ext cx="5181600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可以通过</a:t>
            </a:r>
            <a:r>
              <a:rPr lang="en-US" altLang="zh-CN" dirty="0"/>
              <a:t>KG</a:t>
            </a:r>
            <a:r>
              <a:rPr lang="zh-CN" altLang="en-US" dirty="0"/>
              <a:t>中的几条路径从用户的点击历史记录中获取具有高权重的候选新闻，例如“海军海豹突击队”</a:t>
            </a:r>
            <a:r>
              <a:rPr lang="en-US" altLang="zh-CN" dirty="0"/>
              <a:t>-“</a:t>
            </a:r>
            <a:r>
              <a:rPr lang="zh-CN" altLang="en-US" dirty="0"/>
              <a:t>特种部队”</a:t>
            </a:r>
            <a:r>
              <a:rPr lang="en-US" altLang="zh-CN" dirty="0"/>
              <a:t>-“</a:t>
            </a:r>
            <a:r>
              <a:rPr lang="zh-CN" altLang="en-US" dirty="0"/>
              <a:t>枪支”</a:t>
            </a:r>
            <a:r>
              <a:rPr lang="en-US" altLang="zh-CN" dirty="0"/>
              <a:t>-“</a:t>
            </a:r>
            <a:r>
              <a:rPr lang="zh-CN" altLang="en-US" dirty="0"/>
              <a:t>警察”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KG</a:t>
            </a:r>
            <a:r>
              <a:rPr lang="zh-CN" altLang="en-US" dirty="0"/>
              <a:t>中的几个实体从用户历史中获得了更密集的关注，例如“美国”，“第二次世界大战”和“唐纳德</a:t>
            </a:r>
            <a:r>
              <a:rPr lang="en-US" altLang="zh-CN" dirty="0"/>
              <a:t>·</a:t>
            </a:r>
            <a:r>
              <a:rPr lang="zh-CN" altLang="en-US" dirty="0"/>
              <a:t>特朗普”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•  </a:t>
            </a:r>
            <a:r>
              <a:rPr lang="zh-CN" altLang="en-US" dirty="0"/>
              <a:t>中心实体是</a:t>
            </a:r>
            <a:r>
              <a:rPr lang="en-US" altLang="zh-CN" dirty="0"/>
              <a:t>ripple</a:t>
            </a:r>
            <a:r>
              <a:rPr lang="zh-CN" altLang="en-US" dirty="0"/>
              <a:t>产生的，并且可以充当用户潜在的兴趣，以供将来推荐</a:t>
            </a:r>
          </a:p>
        </p:txBody>
      </p:sp>
    </p:spTree>
    <p:extLst>
      <p:ext uri="{BB962C8B-B14F-4D97-AF65-F5344CB8AC3E}">
        <p14:creationId xmlns:p14="http://schemas.microsoft.com/office/powerpoint/2010/main" val="402935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656</Words>
  <Application>Microsoft Office PowerPoint</Application>
  <PresentationFormat>宽屏</PresentationFormat>
  <Paragraphs>37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CaoXinlei</dc:creator>
  <cp:lastModifiedBy>CaoXinlei</cp:lastModifiedBy>
  <cp:revision>24</cp:revision>
  <dcterms:created xsi:type="dcterms:W3CDTF">2020-12-05T02:22:47Z</dcterms:created>
  <dcterms:modified xsi:type="dcterms:W3CDTF">2020-12-09T12:26:13Z</dcterms:modified>
</cp:coreProperties>
</file>