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6" r:id="rId4"/>
    <p:sldId id="258" r:id="rId5"/>
    <p:sldId id="259" r:id="rId6"/>
    <p:sldId id="270" r:id="rId7"/>
    <p:sldId id="260" r:id="rId8"/>
    <p:sldId id="268" r:id="rId9"/>
    <p:sldId id="269" r:id="rId10"/>
    <p:sldId id="264" r:id="rId11"/>
    <p:sldId id="267" r:id="rId12"/>
    <p:sldId id="262" r:id="rId13"/>
    <p:sldId id="263"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81" d="100"/>
          <a:sy n="81" d="100"/>
        </p:scale>
        <p:origin x="715"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B22AB-E00F-4BB7-9050-61945C7E3559}" type="datetimeFigureOut">
              <a:rPr lang="zh-CN" altLang="en-US" smtClean="0"/>
              <a:t>2020/12/9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D88FD-2192-403B-9D5B-D8F700E8A854}" type="slidenum">
              <a:rPr lang="zh-CN" altLang="en-US" smtClean="0"/>
              <a:t>‹#›</a:t>
            </a:fld>
            <a:endParaRPr lang="zh-CN" altLang="en-US"/>
          </a:p>
        </p:txBody>
      </p:sp>
    </p:spTree>
    <p:extLst>
      <p:ext uri="{BB962C8B-B14F-4D97-AF65-F5344CB8AC3E}">
        <p14:creationId xmlns:p14="http://schemas.microsoft.com/office/powerpoint/2010/main" val="1760821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121212"/>
                </a:solidFill>
                <a:effectLst/>
                <a:latin typeface="-apple-system"/>
              </a:rPr>
              <a:t>将图注意力机制融入基于深度强化学习的知识图谱推理中</a:t>
            </a:r>
          </a:p>
          <a:p>
            <a:endParaRPr lang="zh-CN" altLang="en-US" dirty="0"/>
          </a:p>
        </p:txBody>
      </p:sp>
      <p:sp>
        <p:nvSpPr>
          <p:cNvPr id="4" name="灯片编号占位符 3"/>
          <p:cNvSpPr>
            <a:spLocks noGrp="1"/>
          </p:cNvSpPr>
          <p:nvPr>
            <p:ph type="sldNum" sz="quarter" idx="5"/>
          </p:nvPr>
        </p:nvSpPr>
        <p:spPr/>
        <p:txBody>
          <a:bodyPr/>
          <a:lstStyle/>
          <a:p>
            <a:fld id="{ABCD88FD-2192-403B-9D5B-D8F700E8A854}" type="slidenum">
              <a:rPr lang="zh-CN" altLang="en-US" smtClean="0"/>
              <a:t>1</a:t>
            </a:fld>
            <a:endParaRPr lang="zh-CN" altLang="en-US"/>
          </a:p>
        </p:txBody>
      </p:sp>
    </p:spTree>
    <p:extLst>
      <p:ext uri="{BB962C8B-B14F-4D97-AF65-F5344CB8AC3E}">
        <p14:creationId xmlns:p14="http://schemas.microsoft.com/office/powerpoint/2010/main" val="290952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行为可能是有效的或无效的，有效行为表示选择的关系与当前实体相连，无效行为表示该实体没有对应的关系。例：模型判断下一步应该查找该实体的室友关系，但是这个人是独居的，没有室友，那么此时查找室友关系就属于无效行为 </a:t>
            </a:r>
            <a:endParaRPr lang="en-US" altLang="zh-CN" b="0" i="0" dirty="0">
              <a:solidFill>
                <a:srgbClr val="121212"/>
              </a:solidFill>
              <a:effectLst/>
              <a:latin typeface="-apple-system"/>
            </a:endParaRPr>
          </a:p>
          <a:p>
            <a:r>
              <a:rPr lang="zh-CN" altLang="en-US" b="0" i="0" dirty="0">
                <a:solidFill>
                  <a:srgbClr val="121212"/>
                </a:solidFill>
                <a:effectLst/>
                <a:latin typeface="-apple-system"/>
              </a:rPr>
              <a:t>全局准确性设置为 </a:t>
            </a:r>
            <a:r>
              <a:rPr lang="en-US" altLang="zh-CN" b="0" i="0" dirty="0">
                <a:solidFill>
                  <a:srgbClr val="121212"/>
                </a:solidFill>
                <a:effectLst/>
                <a:latin typeface="-apple-system"/>
              </a:rPr>
              <a:t>1</a:t>
            </a:r>
            <a:r>
              <a:rPr lang="zh-CN" altLang="en-US" b="0" i="0" dirty="0">
                <a:solidFill>
                  <a:srgbClr val="121212"/>
                </a:solidFill>
                <a:effectLst/>
                <a:latin typeface="-apple-system"/>
              </a:rPr>
              <a:t>，路径高效性取路径长度的倒数，鼓励选择短的路径</a:t>
            </a:r>
            <a:endParaRPr lang="zh-CN" altLang="en-US" dirty="0"/>
          </a:p>
        </p:txBody>
      </p:sp>
      <p:sp>
        <p:nvSpPr>
          <p:cNvPr id="4" name="灯片编号占位符 3"/>
          <p:cNvSpPr>
            <a:spLocks noGrp="1"/>
          </p:cNvSpPr>
          <p:nvPr>
            <p:ph type="sldNum" sz="quarter" idx="5"/>
          </p:nvPr>
        </p:nvSpPr>
        <p:spPr/>
        <p:txBody>
          <a:bodyPr/>
          <a:lstStyle/>
          <a:p>
            <a:fld id="{ABCD88FD-2192-403B-9D5B-D8F700E8A854}" type="slidenum">
              <a:rPr lang="zh-CN" altLang="en-US" smtClean="0"/>
              <a:t>5</a:t>
            </a:fld>
            <a:endParaRPr lang="zh-CN" altLang="en-US"/>
          </a:p>
        </p:txBody>
      </p:sp>
    </p:spTree>
    <p:extLst>
      <p:ext uri="{BB962C8B-B14F-4D97-AF65-F5344CB8AC3E}">
        <p14:creationId xmlns:p14="http://schemas.microsoft.com/office/powerpoint/2010/main" val="1029654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他的导师、他选的课程；他的家庭住址，家庭成员。有时我们需要关注学业方面的关系，有时只需要在意家庭方面的关系</a:t>
            </a:r>
            <a:endParaRPr lang="en-US" altLang="zh-CN" dirty="0"/>
          </a:p>
          <a:p>
            <a:r>
              <a:rPr lang="zh-CN" altLang="en-US" dirty="0"/>
              <a:t>作者提出使用图注意力机制解决这个问题</a:t>
            </a:r>
            <a:endParaRPr lang="en-US" altLang="zh-CN" dirty="0"/>
          </a:p>
          <a:p>
            <a:r>
              <a:rPr lang="zh-CN" altLang="en-US" b="0" i="0" dirty="0">
                <a:effectLst/>
                <a:latin typeface="Microsoft YaHei" panose="020B0503020204020204" pitchFamily="34" charset="-122"/>
                <a:ea typeface="Microsoft YaHei" panose="020B0503020204020204" pitchFamily="34" charset="-122"/>
              </a:rPr>
              <a:t>使用单层前馈神经网络来计算注意力权重，其中线性变换矩阵</a:t>
            </a:r>
            <a:r>
              <a:rPr lang="en-US" altLang="zh-CN" b="0" i="0" dirty="0">
                <a:effectLst/>
                <a:latin typeface="Microsoft YaHei" panose="020B0503020204020204" pitchFamily="34" charset="-122"/>
                <a:ea typeface="Microsoft YaHei" panose="020B0503020204020204" pitchFamily="34" charset="-122"/>
              </a:rPr>
              <a:t>W</a:t>
            </a:r>
            <a:r>
              <a:rPr lang="zh-CN" altLang="en-US" b="0" i="0" dirty="0">
                <a:effectLst/>
                <a:latin typeface="Microsoft YaHei" panose="020B0503020204020204" pitchFamily="34" charset="-122"/>
                <a:ea typeface="Microsoft YaHei" panose="020B0503020204020204" pitchFamily="34" charset="-122"/>
              </a:rPr>
              <a:t>和权重向量</a:t>
            </a:r>
            <a:r>
              <a:rPr lang="en-US" altLang="zh-CN" b="0" i="0" dirty="0">
                <a:effectLst/>
                <a:latin typeface="Microsoft YaHei" panose="020B0503020204020204" pitchFamily="34" charset="-122"/>
                <a:ea typeface="Microsoft YaHei" panose="020B0503020204020204" pitchFamily="34" charset="-122"/>
              </a:rPr>
              <a:t>a</a:t>
            </a:r>
            <a:r>
              <a:rPr lang="zh-CN" altLang="en-US" b="0" i="0" dirty="0">
                <a:effectLst/>
                <a:latin typeface="Microsoft YaHei" panose="020B0503020204020204" pitchFamily="34" charset="-122"/>
                <a:ea typeface="Microsoft YaHei" panose="020B0503020204020204" pitchFamily="34" charset="-122"/>
              </a:rPr>
              <a:t>在所有实体之间共享。 选择具有负输入斜率</a:t>
            </a:r>
            <a:r>
              <a:rPr lang="en-US" altLang="zh-CN" b="0" i="0" dirty="0">
                <a:effectLst/>
                <a:latin typeface="Microsoft YaHei" panose="020B0503020204020204" pitchFamily="34" charset="-122"/>
                <a:ea typeface="Microsoft YaHei" panose="020B0503020204020204" pitchFamily="34" charset="-122"/>
              </a:rPr>
              <a:t>α= 0.2</a:t>
            </a:r>
            <a:r>
              <a:rPr lang="zh-CN" altLang="en-US" b="0" i="0" dirty="0">
                <a:effectLst/>
                <a:latin typeface="Microsoft YaHei" panose="020B0503020204020204" pitchFamily="34" charset="-122"/>
                <a:ea typeface="Microsoft YaHei" panose="020B0503020204020204" pitchFamily="34" charset="-122"/>
              </a:rPr>
              <a:t>的</a:t>
            </a:r>
            <a:r>
              <a:rPr lang="en-US" altLang="zh-CN" b="0" i="0" dirty="0" err="1">
                <a:effectLst/>
                <a:latin typeface="Microsoft YaHei" panose="020B0503020204020204" pitchFamily="34" charset="-122"/>
                <a:ea typeface="Microsoft YaHei" panose="020B0503020204020204" pitchFamily="34" charset="-122"/>
              </a:rPr>
              <a:t>LeakyReLU</a:t>
            </a:r>
            <a:r>
              <a:rPr lang="zh-CN" altLang="en-US" b="0" i="0" dirty="0">
                <a:effectLst/>
                <a:latin typeface="Microsoft YaHei" panose="020B0503020204020204" pitchFamily="34" charset="-122"/>
                <a:ea typeface="Microsoft YaHei" panose="020B0503020204020204" pitchFamily="34" charset="-122"/>
              </a:rPr>
              <a:t>作为非线性层</a:t>
            </a:r>
            <a:endParaRPr lang="en-US" altLang="zh-CN" b="0" i="0" dirty="0">
              <a:effectLst/>
              <a:latin typeface="Microsoft YaHei" panose="020B0503020204020204" pitchFamily="34" charset="-122"/>
              <a:ea typeface="Microsoft YaHei" panose="020B0503020204020204" pitchFamily="34" charset="-122"/>
            </a:endParaRPr>
          </a:p>
          <a:p>
            <a:r>
              <a:rPr lang="zh-CN" altLang="en-US" b="0" i="0" dirty="0">
                <a:effectLst/>
                <a:latin typeface="Microsoft YaHei" panose="020B0503020204020204" pitchFamily="34" charset="-122"/>
                <a:ea typeface="Microsoft YaHei" panose="020B0503020204020204" pitchFamily="34" charset="-122"/>
              </a:rPr>
              <a:t>再过一个</a:t>
            </a:r>
            <a:r>
              <a:rPr lang="en-US" altLang="zh-CN" b="0" i="0" dirty="0" err="1">
                <a:effectLst/>
                <a:latin typeface="Microsoft YaHei" panose="020B0503020204020204" pitchFamily="34" charset="-122"/>
                <a:ea typeface="Microsoft YaHei" panose="020B0503020204020204" pitchFamily="34" charset="-122"/>
              </a:rPr>
              <a:t>softmax</a:t>
            </a:r>
            <a:r>
              <a:rPr lang="zh-CN" altLang="en-US" b="0" i="0" dirty="0">
                <a:effectLst/>
                <a:latin typeface="Microsoft YaHei" panose="020B0503020204020204" pitchFamily="34" charset="-122"/>
                <a:ea typeface="Microsoft YaHei" panose="020B0503020204020204" pitchFamily="34" charset="-122"/>
              </a:rPr>
              <a:t>层，计算出任意</a:t>
            </a:r>
            <a:r>
              <a:rPr lang="zh-CN" altLang="en-US" b="0" i="0">
                <a:effectLst/>
                <a:latin typeface="Microsoft YaHei" panose="020B0503020204020204" pitchFamily="34" charset="-122"/>
                <a:ea typeface="Microsoft YaHei" panose="020B0503020204020204" pitchFamily="34" charset="-122"/>
              </a:rPr>
              <a:t>两个直接相连的两个实体</a:t>
            </a:r>
            <a:r>
              <a:rPr lang="zh-CN" altLang="en-US" b="0" i="0" dirty="0">
                <a:effectLst/>
                <a:latin typeface="Microsoft YaHei" panose="020B0503020204020204" pitchFamily="34" charset="-122"/>
                <a:ea typeface="Microsoft YaHei" panose="020B0503020204020204" pitchFamily="34" charset="-122"/>
              </a:rPr>
              <a:t>之间的权重</a:t>
            </a:r>
            <a:endParaRPr lang="en-US" altLang="zh-CN" b="0" i="0" dirty="0">
              <a:effectLst/>
              <a:latin typeface="Microsoft YaHei" panose="020B0503020204020204" pitchFamily="34" charset="-122"/>
              <a:ea typeface="Microsoft YaHei"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ABCD88FD-2192-403B-9D5B-D8F700E8A854}" type="slidenum">
              <a:rPr lang="zh-CN" altLang="en-US" smtClean="0"/>
              <a:t>8</a:t>
            </a:fld>
            <a:endParaRPr lang="zh-CN" altLang="en-US"/>
          </a:p>
        </p:txBody>
      </p:sp>
    </p:spTree>
    <p:extLst>
      <p:ext uri="{BB962C8B-B14F-4D97-AF65-F5344CB8AC3E}">
        <p14:creationId xmlns:p14="http://schemas.microsoft.com/office/powerpoint/2010/main" val="48229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对于某个我们想要学习的关系而言，选择率等于 在知识图谱中这种关系的数量除以与这种关系相连的所有头实体的所有关系</a:t>
            </a:r>
            <a:endParaRPr lang="en-US" altLang="zh-CN" dirty="0"/>
          </a:p>
          <a:p>
            <a:r>
              <a:rPr lang="zh-CN" altLang="en-US" dirty="0"/>
              <a:t>平均选择率就是对所有的</a:t>
            </a:r>
            <a:r>
              <a:rPr lang="en-US" altLang="zh-CN" dirty="0"/>
              <a:t>r</a:t>
            </a:r>
            <a:r>
              <a:rPr lang="zh-CN" altLang="en-US" dirty="0"/>
              <a:t>关系的选择率之和</a:t>
            </a:r>
            <a:endParaRPr lang="en-US" altLang="zh-CN" dirty="0"/>
          </a:p>
          <a:p>
            <a:r>
              <a:rPr lang="zh-CN" altLang="en-US" dirty="0"/>
              <a:t>平均选择率越低，表示实体与越多的关系相连，可以选择的关系越多，选择的困难就越大</a:t>
            </a:r>
            <a:endParaRPr lang="en-US" altLang="zh-CN" dirty="0"/>
          </a:p>
          <a:p>
            <a:r>
              <a:rPr lang="zh-CN" altLang="en-US" dirty="0"/>
              <a:t>所以平均选择率越高，说明这种关系越容易学习，反之亦然</a:t>
            </a:r>
          </a:p>
          <a:p>
            <a:endParaRPr lang="zh-CN" altLang="en-US" dirty="0"/>
          </a:p>
        </p:txBody>
      </p:sp>
      <p:sp>
        <p:nvSpPr>
          <p:cNvPr id="4" name="灯片编号占位符 3"/>
          <p:cNvSpPr>
            <a:spLocks noGrp="1"/>
          </p:cNvSpPr>
          <p:nvPr>
            <p:ph type="sldNum" sz="quarter" idx="5"/>
          </p:nvPr>
        </p:nvSpPr>
        <p:spPr/>
        <p:txBody>
          <a:bodyPr/>
          <a:lstStyle/>
          <a:p>
            <a:fld id="{ABCD88FD-2192-403B-9D5B-D8F700E8A854}" type="slidenum">
              <a:rPr lang="zh-CN" altLang="en-US" smtClean="0"/>
              <a:t>10</a:t>
            </a:fld>
            <a:endParaRPr lang="zh-CN" altLang="en-US"/>
          </a:p>
        </p:txBody>
      </p:sp>
    </p:spTree>
    <p:extLst>
      <p:ext uri="{BB962C8B-B14F-4D97-AF65-F5344CB8AC3E}">
        <p14:creationId xmlns:p14="http://schemas.microsoft.com/office/powerpoint/2010/main" val="821718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和平均选择率类似，替换率指的是对于某个关系，其他连接相同头实体、尾实体的关系所占的比例</a:t>
            </a:r>
            <a:endParaRPr lang="en-US" altLang="zh-CN" dirty="0"/>
          </a:p>
          <a:p>
            <a:r>
              <a:rPr lang="zh-CN" altLang="en-US" dirty="0"/>
              <a:t>对于三元组（</a:t>
            </a:r>
            <a:r>
              <a:rPr lang="en-US" altLang="zh-CN" dirty="0"/>
              <a:t>h</a:t>
            </a:r>
            <a:r>
              <a:rPr lang="zh-CN" altLang="en-US" dirty="0"/>
              <a:t>，</a:t>
            </a:r>
            <a:r>
              <a:rPr lang="en-US" altLang="zh-CN" dirty="0"/>
              <a:t>r</a:t>
            </a:r>
            <a:r>
              <a:rPr lang="zh-CN" altLang="en-US" dirty="0"/>
              <a:t>，</a:t>
            </a:r>
            <a:r>
              <a:rPr lang="en-US" altLang="zh-CN" dirty="0"/>
              <a:t>t</a:t>
            </a:r>
            <a:r>
              <a:rPr lang="zh-CN" altLang="en-US" dirty="0"/>
              <a:t>）相同的</a:t>
            </a:r>
            <a:r>
              <a:rPr lang="en-US" altLang="zh-CN" dirty="0"/>
              <a:t>h</a:t>
            </a:r>
            <a:r>
              <a:rPr lang="zh-CN" altLang="en-US" dirty="0"/>
              <a:t>和</a:t>
            </a:r>
            <a:r>
              <a:rPr lang="en-US" altLang="zh-CN" dirty="0"/>
              <a:t>t</a:t>
            </a:r>
            <a:r>
              <a:rPr lang="zh-CN" altLang="en-US" dirty="0"/>
              <a:t>之间可能具有多种关系，</a:t>
            </a:r>
            <a:r>
              <a:rPr lang="en-US" altLang="zh-CN" dirty="0"/>
              <a:t>r</a:t>
            </a:r>
            <a:r>
              <a:rPr lang="zh-CN" altLang="en-US" dirty="0"/>
              <a:t>的替换率等于</a:t>
            </a:r>
            <a:r>
              <a:rPr lang="en-US" altLang="zh-CN" dirty="0"/>
              <a:t>r</a:t>
            </a:r>
            <a:r>
              <a:rPr lang="zh-CN" altLang="en-US" dirty="0"/>
              <a:t>以外的其他关系在所有</a:t>
            </a:r>
            <a:r>
              <a:rPr lang="en-US" altLang="zh-CN" dirty="0"/>
              <a:t>h</a:t>
            </a:r>
            <a:r>
              <a:rPr lang="zh-CN" altLang="en-US" dirty="0"/>
              <a:t>，</a:t>
            </a:r>
            <a:r>
              <a:rPr lang="en-US" altLang="zh-CN" dirty="0"/>
              <a:t>t</a:t>
            </a:r>
            <a:r>
              <a:rPr lang="zh-CN" altLang="en-US" dirty="0"/>
              <a:t>之间关系的占比</a:t>
            </a:r>
          </a:p>
        </p:txBody>
      </p:sp>
      <p:sp>
        <p:nvSpPr>
          <p:cNvPr id="4" name="灯片编号占位符 3"/>
          <p:cNvSpPr>
            <a:spLocks noGrp="1"/>
          </p:cNvSpPr>
          <p:nvPr>
            <p:ph type="sldNum" sz="quarter" idx="5"/>
          </p:nvPr>
        </p:nvSpPr>
        <p:spPr/>
        <p:txBody>
          <a:bodyPr/>
          <a:lstStyle/>
          <a:p>
            <a:fld id="{ABCD88FD-2192-403B-9D5B-D8F700E8A854}" type="slidenum">
              <a:rPr lang="zh-CN" altLang="en-US" smtClean="0"/>
              <a:t>12</a:t>
            </a:fld>
            <a:endParaRPr lang="zh-CN" altLang="en-US"/>
          </a:p>
        </p:txBody>
      </p:sp>
    </p:spTree>
    <p:extLst>
      <p:ext uri="{BB962C8B-B14F-4D97-AF65-F5344CB8AC3E}">
        <p14:creationId xmlns:p14="http://schemas.microsoft.com/office/powerpoint/2010/main" val="21273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也就是说，难的关系尽量提高准确率，简单的关系尽量防止过拟合</a:t>
            </a:r>
          </a:p>
        </p:txBody>
      </p:sp>
      <p:sp>
        <p:nvSpPr>
          <p:cNvPr id="4" name="灯片编号占位符 3"/>
          <p:cNvSpPr>
            <a:spLocks noGrp="1"/>
          </p:cNvSpPr>
          <p:nvPr>
            <p:ph type="sldNum" sz="quarter" idx="5"/>
          </p:nvPr>
        </p:nvSpPr>
        <p:spPr/>
        <p:txBody>
          <a:bodyPr/>
          <a:lstStyle/>
          <a:p>
            <a:fld id="{ABCD88FD-2192-403B-9D5B-D8F700E8A854}" type="slidenum">
              <a:rPr lang="zh-CN" altLang="en-US" smtClean="0"/>
              <a:t>13</a:t>
            </a:fld>
            <a:endParaRPr lang="zh-CN" altLang="en-US"/>
          </a:p>
        </p:txBody>
      </p:sp>
    </p:spTree>
    <p:extLst>
      <p:ext uri="{BB962C8B-B14F-4D97-AF65-F5344CB8AC3E}">
        <p14:creationId xmlns:p14="http://schemas.microsoft.com/office/powerpoint/2010/main" val="6151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41BAB-F127-4EC6-A44C-569903B21A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CC9CBC-4C93-4F2A-B73F-62C6D3C76E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33886F6-E28F-4079-BC33-3CA5966FF89E}"/>
              </a:ext>
            </a:extLst>
          </p:cNvPr>
          <p:cNvSpPr>
            <a:spLocks noGrp="1"/>
          </p:cNvSpPr>
          <p:nvPr>
            <p:ph type="dt" sz="half" idx="10"/>
          </p:nvPr>
        </p:nvSpPr>
        <p:spPr/>
        <p:txBody>
          <a:bodyPr/>
          <a:lstStyle/>
          <a:p>
            <a:fld id="{0EE3248F-ACCD-44BB-B422-1A65299463B5}"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A8425E2D-86CF-4E08-B1F8-39CCF402FB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C00546-13CC-4B28-A232-F073555B0128}"/>
              </a:ext>
            </a:extLst>
          </p:cNvPr>
          <p:cNvSpPr>
            <a:spLocks noGrp="1"/>
          </p:cNvSpPr>
          <p:nvPr>
            <p:ph type="sldNum" sz="quarter" idx="12"/>
          </p:nvPr>
        </p:nvSpPr>
        <p:spPr/>
        <p:txBody>
          <a:bodyPr/>
          <a:lstStyle/>
          <a:p>
            <a:fld id="{E56686A5-488A-4093-A1AA-F8C02162EC28}" type="slidenum">
              <a:rPr lang="zh-CN" altLang="en-US" smtClean="0"/>
              <a:t>‹#›</a:t>
            </a:fld>
            <a:endParaRPr lang="zh-CN" altLang="en-US"/>
          </a:p>
        </p:txBody>
      </p:sp>
    </p:spTree>
    <p:extLst>
      <p:ext uri="{BB962C8B-B14F-4D97-AF65-F5344CB8AC3E}">
        <p14:creationId xmlns:p14="http://schemas.microsoft.com/office/powerpoint/2010/main" val="337427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5CE5C-3886-4F8C-AFCC-990084B6796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F03CF36-887D-4AE9-BFB4-588B11B019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3A3BFF-B7E7-4E3F-8DE4-0C346F85D8C5}"/>
              </a:ext>
            </a:extLst>
          </p:cNvPr>
          <p:cNvSpPr>
            <a:spLocks noGrp="1"/>
          </p:cNvSpPr>
          <p:nvPr>
            <p:ph type="dt" sz="half" idx="10"/>
          </p:nvPr>
        </p:nvSpPr>
        <p:spPr/>
        <p:txBody>
          <a:bodyPr/>
          <a:lstStyle/>
          <a:p>
            <a:fld id="{0EE3248F-ACCD-44BB-B422-1A65299463B5}"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F5EB7EAA-9949-402E-8E74-73316B26A3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EDF81E-DD96-4A78-A07B-2B046EE5B206}"/>
              </a:ext>
            </a:extLst>
          </p:cNvPr>
          <p:cNvSpPr>
            <a:spLocks noGrp="1"/>
          </p:cNvSpPr>
          <p:nvPr>
            <p:ph type="sldNum" sz="quarter" idx="12"/>
          </p:nvPr>
        </p:nvSpPr>
        <p:spPr/>
        <p:txBody>
          <a:bodyPr/>
          <a:lstStyle/>
          <a:p>
            <a:fld id="{E56686A5-488A-4093-A1AA-F8C02162EC28}" type="slidenum">
              <a:rPr lang="zh-CN" altLang="en-US" smtClean="0"/>
              <a:t>‹#›</a:t>
            </a:fld>
            <a:endParaRPr lang="zh-CN" altLang="en-US"/>
          </a:p>
        </p:txBody>
      </p:sp>
    </p:spTree>
    <p:extLst>
      <p:ext uri="{BB962C8B-B14F-4D97-AF65-F5344CB8AC3E}">
        <p14:creationId xmlns:p14="http://schemas.microsoft.com/office/powerpoint/2010/main" val="217016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993A9B-F6FB-43EE-AA08-6E06363741D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A15CDD7-616F-4201-8028-465936BD1E4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DFF795-B710-4B7B-8C4D-ABF9E1C0382C}"/>
              </a:ext>
            </a:extLst>
          </p:cNvPr>
          <p:cNvSpPr>
            <a:spLocks noGrp="1"/>
          </p:cNvSpPr>
          <p:nvPr>
            <p:ph type="dt" sz="half" idx="10"/>
          </p:nvPr>
        </p:nvSpPr>
        <p:spPr/>
        <p:txBody>
          <a:bodyPr/>
          <a:lstStyle/>
          <a:p>
            <a:fld id="{0EE3248F-ACCD-44BB-B422-1A65299463B5}"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D72B851C-AE6D-4CC8-AA1F-E8C55BEF0E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201D1C-02AD-4783-8CF4-08231F8FC573}"/>
              </a:ext>
            </a:extLst>
          </p:cNvPr>
          <p:cNvSpPr>
            <a:spLocks noGrp="1"/>
          </p:cNvSpPr>
          <p:nvPr>
            <p:ph type="sldNum" sz="quarter" idx="12"/>
          </p:nvPr>
        </p:nvSpPr>
        <p:spPr/>
        <p:txBody>
          <a:bodyPr/>
          <a:lstStyle/>
          <a:p>
            <a:fld id="{E56686A5-488A-4093-A1AA-F8C02162EC28}" type="slidenum">
              <a:rPr lang="zh-CN" altLang="en-US" smtClean="0"/>
              <a:t>‹#›</a:t>
            </a:fld>
            <a:endParaRPr lang="zh-CN" altLang="en-US"/>
          </a:p>
        </p:txBody>
      </p:sp>
    </p:spTree>
    <p:extLst>
      <p:ext uri="{BB962C8B-B14F-4D97-AF65-F5344CB8AC3E}">
        <p14:creationId xmlns:p14="http://schemas.microsoft.com/office/powerpoint/2010/main" val="304272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E2CAC-9D76-4A35-8042-0ECA86470B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A736AE-3AFB-44A4-BA00-C9ECCB8A5E2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149E58-736B-4F48-858F-F7D2B5B2EC9F}"/>
              </a:ext>
            </a:extLst>
          </p:cNvPr>
          <p:cNvSpPr>
            <a:spLocks noGrp="1"/>
          </p:cNvSpPr>
          <p:nvPr>
            <p:ph type="dt" sz="half" idx="10"/>
          </p:nvPr>
        </p:nvSpPr>
        <p:spPr/>
        <p:txBody>
          <a:bodyPr/>
          <a:lstStyle/>
          <a:p>
            <a:fld id="{0EE3248F-ACCD-44BB-B422-1A65299463B5}"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96883209-D034-4A3D-B5FA-5C98E748F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1C694E-E752-4EDB-B88E-176B6F29CC06}"/>
              </a:ext>
            </a:extLst>
          </p:cNvPr>
          <p:cNvSpPr>
            <a:spLocks noGrp="1"/>
          </p:cNvSpPr>
          <p:nvPr>
            <p:ph type="sldNum" sz="quarter" idx="12"/>
          </p:nvPr>
        </p:nvSpPr>
        <p:spPr/>
        <p:txBody>
          <a:bodyPr/>
          <a:lstStyle/>
          <a:p>
            <a:fld id="{E56686A5-488A-4093-A1AA-F8C02162EC28}" type="slidenum">
              <a:rPr lang="zh-CN" altLang="en-US" smtClean="0"/>
              <a:t>‹#›</a:t>
            </a:fld>
            <a:endParaRPr lang="zh-CN" altLang="en-US"/>
          </a:p>
        </p:txBody>
      </p:sp>
    </p:spTree>
    <p:extLst>
      <p:ext uri="{BB962C8B-B14F-4D97-AF65-F5344CB8AC3E}">
        <p14:creationId xmlns:p14="http://schemas.microsoft.com/office/powerpoint/2010/main" val="237865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10A16-7CF8-4A38-8296-771124C0048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A10600B-CD1A-4223-A300-22AB6FD10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E5AFCD-0441-4375-B9BD-20312195E287}"/>
              </a:ext>
            </a:extLst>
          </p:cNvPr>
          <p:cNvSpPr>
            <a:spLocks noGrp="1"/>
          </p:cNvSpPr>
          <p:nvPr>
            <p:ph type="dt" sz="half" idx="10"/>
          </p:nvPr>
        </p:nvSpPr>
        <p:spPr/>
        <p:txBody>
          <a:bodyPr/>
          <a:lstStyle/>
          <a:p>
            <a:fld id="{0EE3248F-ACCD-44BB-B422-1A65299463B5}"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55A04741-0454-4F41-914B-D6D5EB7EFD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3D9055-70AB-4CFE-B049-4AFEB8BD8784}"/>
              </a:ext>
            </a:extLst>
          </p:cNvPr>
          <p:cNvSpPr>
            <a:spLocks noGrp="1"/>
          </p:cNvSpPr>
          <p:nvPr>
            <p:ph type="sldNum" sz="quarter" idx="12"/>
          </p:nvPr>
        </p:nvSpPr>
        <p:spPr/>
        <p:txBody>
          <a:bodyPr/>
          <a:lstStyle/>
          <a:p>
            <a:fld id="{E56686A5-488A-4093-A1AA-F8C02162EC28}" type="slidenum">
              <a:rPr lang="zh-CN" altLang="en-US" smtClean="0"/>
              <a:t>‹#›</a:t>
            </a:fld>
            <a:endParaRPr lang="zh-CN" altLang="en-US"/>
          </a:p>
        </p:txBody>
      </p:sp>
    </p:spTree>
    <p:extLst>
      <p:ext uri="{BB962C8B-B14F-4D97-AF65-F5344CB8AC3E}">
        <p14:creationId xmlns:p14="http://schemas.microsoft.com/office/powerpoint/2010/main" val="107671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94EE0-EBAC-4A30-9661-37D5CCD624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A0CCA7-2DE2-4E13-8BC6-943D82BF13F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1BA08AA-88A1-4C8C-A774-BE1ADF7FDC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0382170-1DAF-4BA4-86CE-141C5E4B0B9B}"/>
              </a:ext>
            </a:extLst>
          </p:cNvPr>
          <p:cNvSpPr>
            <a:spLocks noGrp="1"/>
          </p:cNvSpPr>
          <p:nvPr>
            <p:ph type="dt" sz="half" idx="10"/>
          </p:nvPr>
        </p:nvSpPr>
        <p:spPr/>
        <p:txBody>
          <a:bodyPr/>
          <a:lstStyle/>
          <a:p>
            <a:fld id="{0EE3248F-ACCD-44BB-B422-1A65299463B5}" type="datetimeFigureOut">
              <a:rPr lang="zh-CN" altLang="en-US" smtClean="0"/>
              <a:t>2020/12/9</a:t>
            </a:fld>
            <a:endParaRPr lang="zh-CN" altLang="en-US"/>
          </a:p>
        </p:txBody>
      </p:sp>
      <p:sp>
        <p:nvSpPr>
          <p:cNvPr id="6" name="页脚占位符 5">
            <a:extLst>
              <a:ext uri="{FF2B5EF4-FFF2-40B4-BE49-F238E27FC236}">
                <a16:creationId xmlns:a16="http://schemas.microsoft.com/office/drawing/2014/main" id="{48066690-1475-41D7-B23B-71FAA63D13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094FDC-813D-4F73-8B75-8F1B4600FAB1}"/>
              </a:ext>
            </a:extLst>
          </p:cNvPr>
          <p:cNvSpPr>
            <a:spLocks noGrp="1"/>
          </p:cNvSpPr>
          <p:nvPr>
            <p:ph type="sldNum" sz="quarter" idx="12"/>
          </p:nvPr>
        </p:nvSpPr>
        <p:spPr/>
        <p:txBody>
          <a:bodyPr/>
          <a:lstStyle/>
          <a:p>
            <a:fld id="{E56686A5-488A-4093-A1AA-F8C02162EC28}" type="slidenum">
              <a:rPr lang="zh-CN" altLang="en-US" smtClean="0"/>
              <a:t>‹#›</a:t>
            </a:fld>
            <a:endParaRPr lang="zh-CN" altLang="en-US"/>
          </a:p>
        </p:txBody>
      </p:sp>
    </p:spTree>
    <p:extLst>
      <p:ext uri="{BB962C8B-B14F-4D97-AF65-F5344CB8AC3E}">
        <p14:creationId xmlns:p14="http://schemas.microsoft.com/office/powerpoint/2010/main" val="18222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20E20-0AD7-4566-AE65-A86A7296E6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A725BD-63BD-43E1-BDC1-51FCCF7D63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B727F21-CAF3-48B7-BEA6-5F767065968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F64EDA2-9CD1-492D-BE55-5F32A6C880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FEE884E-92D7-46F1-8EBF-B454FA16537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6C781CC-82B2-4F64-BDDA-608F00065391}"/>
              </a:ext>
            </a:extLst>
          </p:cNvPr>
          <p:cNvSpPr>
            <a:spLocks noGrp="1"/>
          </p:cNvSpPr>
          <p:nvPr>
            <p:ph type="dt" sz="half" idx="10"/>
          </p:nvPr>
        </p:nvSpPr>
        <p:spPr/>
        <p:txBody>
          <a:bodyPr/>
          <a:lstStyle/>
          <a:p>
            <a:fld id="{0EE3248F-ACCD-44BB-B422-1A65299463B5}" type="datetimeFigureOut">
              <a:rPr lang="zh-CN" altLang="en-US" smtClean="0"/>
              <a:t>2020/12/9</a:t>
            </a:fld>
            <a:endParaRPr lang="zh-CN" altLang="en-US"/>
          </a:p>
        </p:txBody>
      </p:sp>
      <p:sp>
        <p:nvSpPr>
          <p:cNvPr id="8" name="页脚占位符 7">
            <a:extLst>
              <a:ext uri="{FF2B5EF4-FFF2-40B4-BE49-F238E27FC236}">
                <a16:creationId xmlns:a16="http://schemas.microsoft.com/office/drawing/2014/main" id="{A6A41A35-B471-435B-BF8A-FA4B9F5E1C3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C60165F-2F73-4168-B29A-C29E6A5C8C80}"/>
              </a:ext>
            </a:extLst>
          </p:cNvPr>
          <p:cNvSpPr>
            <a:spLocks noGrp="1"/>
          </p:cNvSpPr>
          <p:nvPr>
            <p:ph type="sldNum" sz="quarter" idx="12"/>
          </p:nvPr>
        </p:nvSpPr>
        <p:spPr/>
        <p:txBody>
          <a:bodyPr/>
          <a:lstStyle/>
          <a:p>
            <a:fld id="{E56686A5-488A-4093-A1AA-F8C02162EC28}" type="slidenum">
              <a:rPr lang="zh-CN" altLang="en-US" smtClean="0"/>
              <a:t>‹#›</a:t>
            </a:fld>
            <a:endParaRPr lang="zh-CN" altLang="en-US"/>
          </a:p>
        </p:txBody>
      </p:sp>
    </p:spTree>
    <p:extLst>
      <p:ext uri="{BB962C8B-B14F-4D97-AF65-F5344CB8AC3E}">
        <p14:creationId xmlns:p14="http://schemas.microsoft.com/office/powerpoint/2010/main" val="96522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CFCB9-5356-43E8-9063-5D5D303B58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DFADB67-CBC2-46CA-9677-8B89B8EC9189}"/>
              </a:ext>
            </a:extLst>
          </p:cNvPr>
          <p:cNvSpPr>
            <a:spLocks noGrp="1"/>
          </p:cNvSpPr>
          <p:nvPr>
            <p:ph type="dt" sz="half" idx="10"/>
          </p:nvPr>
        </p:nvSpPr>
        <p:spPr/>
        <p:txBody>
          <a:bodyPr/>
          <a:lstStyle/>
          <a:p>
            <a:fld id="{0EE3248F-ACCD-44BB-B422-1A65299463B5}" type="datetimeFigureOut">
              <a:rPr lang="zh-CN" altLang="en-US" smtClean="0"/>
              <a:t>2020/12/9</a:t>
            </a:fld>
            <a:endParaRPr lang="zh-CN" altLang="en-US"/>
          </a:p>
        </p:txBody>
      </p:sp>
      <p:sp>
        <p:nvSpPr>
          <p:cNvPr id="4" name="页脚占位符 3">
            <a:extLst>
              <a:ext uri="{FF2B5EF4-FFF2-40B4-BE49-F238E27FC236}">
                <a16:creationId xmlns:a16="http://schemas.microsoft.com/office/drawing/2014/main" id="{0E278E49-4321-4944-BACC-38B16E0F8E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C5510F-8A61-4CFA-B95A-9FEACA3720CC}"/>
              </a:ext>
            </a:extLst>
          </p:cNvPr>
          <p:cNvSpPr>
            <a:spLocks noGrp="1"/>
          </p:cNvSpPr>
          <p:nvPr>
            <p:ph type="sldNum" sz="quarter" idx="12"/>
          </p:nvPr>
        </p:nvSpPr>
        <p:spPr/>
        <p:txBody>
          <a:bodyPr/>
          <a:lstStyle/>
          <a:p>
            <a:fld id="{E56686A5-488A-4093-A1AA-F8C02162EC28}" type="slidenum">
              <a:rPr lang="zh-CN" altLang="en-US" smtClean="0"/>
              <a:t>‹#›</a:t>
            </a:fld>
            <a:endParaRPr lang="zh-CN" altLang="en-US"/>
          </a:p>
        </p:txBody>
      </p:sp>
    </p:spTree>
    <p:extLst>
      <p:ext uri="{BB962C8B-B14F-4D97-AF65-F5344CB8AC3E}">
        <p14:creationId xmlns:p14="http://schemas.microsoft.com/office/powerpoint/2010/main" val="347133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A9987E-A5E5-4896-BE4C-932F0026459A}"/>
              </a:ext>
            </a:extLst>
          </p:cNvPr>
          <p:cNvSpPr>
            <a:spLocks noGrp="1"/>
          </p:cNvSpPr>
          <p:nvPr>
            <p:ph type="dt" sz="half" idx="10"/>
          </p:nvPr>
        </p:nvSpPr>
        <p:spPr/>
        <p:txBody>
          <a:bodyPr/>
          <a:lstStyle/>
          <a:p>
            <a:fld id="{0EE3248F-ACCD-44BB-B422-1A65299463B5}" type="datetimeFigureOut">
              <a:rPr lang="zh-CN" altLang="en-US" smtClean="0"/>
              <a:t>2020/12/9</a:t>
            </a:fld>
            <a:endParaRPr lang="zh-CN" altLang="en-US"/>
          </a:p>
        </p:txBody>
      </p:sp>
      <p:sp>
        <p:nvSpPr>
          <p:cNvPr id="3" name="页脚占位符 2">
            <a:extLst>
              <a:ext uri="{FF2B5EF4-FFF2-40B4-BE49-F238E27FC236}">
                <a16:creationId xmlns:a16="http://schemas.microsoft.com/office/drawing/2014/main" id="{48B4FC23-4959-4D38-BD1E-E129E3DEB1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E453D75-8C53-47D9-9059-6A460478FA09}"/>
              </a:ext>
            </a:extLst>
          </p:cNvPr>
          <p:cNvSpPr>
            <a:spLocks noGrp="1"/>
          </p:cNvSpPr>
          <p:nvPr>
            <p:ph type="sldNum" sz="quarter" idx="12"/>
          </p:nvPr>
        </p:nvSpPr>
        <p:spPr/>
        <p:txBody>
          <a:bodyPr/>
          <a:lstStyle/>
          <a:p>
            <a:fld id="{E56686A5-488A-4093-A1AA-F8C02162EC28}" type="slidenum">
              <a:rPr lang="zh-CN" altLang="en-US" smtClean="0"/>
              <a:t>‹#›</a:t>
            </a:fld>
            <a:endParaRPr lang="zh-CN" altLang="en-US"/>
          </a:p>
        </p:txBody>
      </p:sp>
    </p:spTree>
    <p:extLst>
      <p:ext uri="{BB962C8B-B14F-4D97-AF65-F5344CB8AC3E}">
        <p14:creationId xmlns:p14="http://schemas.microsoft.com/office/powerpoint/2010/main" val="176027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7E40C-5726-44C5-9838-D62BE9C07B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EBA076-689D-4275-8E2D-0155C0C70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713D96-7125-431D-80D3-5EAAAAE0F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EEB8C5-1035-42F5-88BE-1F81844D7F92}"/>
              </a:ext>
            </a:extLst>
          </p:cNvPr>
          <p:cNvSpPr>
            <a:spLocks noGrp="1"/>
          </p:cNvSpPr>
          <p:nvPr>
            <p:ph type="dt" sz="half" idx="10"/>
          </p:nvPr>
        </p:nvSpPr>
        <p:spPr/>
        <p:txBody>
          <a:bodyPr/>
          <a:lstStyle/>
          <a:p>
            <a:fld id="{0EE3248F-ACCD-44BB-B422-1A65299463B5}" type="datetimeFigureOut">
              <a:rPr lang="zh-CN" altLang="en-US" smtClean="0"/>
              <a:t>2020/12/9</a:t>
            </a:fld>
            <a:endParaRPr lang="zh-CN" altLang="en-US"/>
          </a:p>
        </p:txBody>
      </p:sp>
      <p:sp>
        <p:nvSpPr>
          <p:cNvPr id="6" name="页脚占位符 5">
            <a:extLst>
              <a:ext uri="{FF2B5EF4-FFF2-40B4-BE49-F238E27FC236}">
                <a16:creationId xmlns:a16="http://schemas.microsoft.com/office/drawing/2014/main" id="{0BE53D82-218F-4B10-B3CF-77B33377E8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594BD8-1779-4E30-B94C-089D2290E63D}"/>
              </a:ext>
            </a:extLst>
          </p:cNvPr>
          <p:cNvSpPr>
            <a:spLocks noGrp="1"/>
          </p:cNvSpPr>
          <p:nvPr>
            <p:ph type="sldNum" sz="quarter" idx="12"/>
          </p:nvPr>
        </p:nvSpPr>
        <p:spPr/>
        <p:txBody>
          <a:bodyPr/>
          <a:lstStyle/>
          <a:p>
            <a:fld id="{E56686A5-488A-4093-A1AA-F8C02162EC28}" type="slidenum">
              <a:rPr lang="zh-CN" altLang="en-US" smtClean="0"/>
              <a:t>‹#›</a:t>
            </a:fld>
            <a:endParaRPr lang="zh-CN" altLang="en-US"/>
          </a:p>
        </p:txBody>
      </p:sp>
    </p:spTree>
    <p:extLst>
      <p:ext uri="{BB962C8B-B14F-4D97-AF65-F5344CB8AC3E}">
        <p14:creationId xmlns:p14="http://schemas.microsoft.com/office/powerpoint/2010/main" val="27534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28B1A-6FF1-456A-AB2D-AEF4E60C70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A22D89F-98BC-4DC2-8923-7081BFBAE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CE5CB6-B19F-4FD8-B258-2B95AFE11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359FE5-E001-4A68-8196-19C3B1235128}"/>
              </a:ext>
            </a:extLst>
          </p:cNvPr>
          <p:cNvSpPr>
            <a:spLocks noGrp="1"/>
          </p:cNvSpPr>
          <p:nvPr>
            <p:ph type="dt" sz="half" idx="10"/>
          </p:nvPr>
        </p:nvSpPr>
        <p:spPr/>
        <p:txBody>
          <a:bodyPr/>
          <a:lstStyle/>
          <a:p>
            <a:fld id="{0EE3248F-ACCD-44BB-B422-1A65299463B5}" type="datetimeFigureOut">
              <a:rPr lang="zh-CN" altLang="en-US" smtClean="0"/>
              <a:t>2020/12/9</a:t>
            </a:fld>
            <a:endParaRPr lang="zh-CN" altLang="en-US"/>
          </a:p>
        </p:txBody>
      </p:sp>
      <p:sp>
        <p:nvSpPr>
          <p:cNvPr id="6" name="页脚占位符 5">
            <a:extLst>
              <a:ext uri="{FF2B5EF4-FFF2-40B4-BE49-F238E27FC236}">
                <a16:creationId xmlns:a16="http://schemas.microsoft.com/office/drawing/2014/main" id="{355E035C-E598-4D34-9C96-CBFD047E4B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407647-8254-4C1E-AFAC-8712AF2F4FC9}"/>
              </a:ext>
            </a:extLst>
          </p:cNvPr>
          <p:cNvSpPr>
            <a:spLocks noGrp="1"/>
          </p:cNvSpPr>
          <p:nvPr>
            <p:ph type="sldNum" sz="quarter" idx="12"/>
          </p:nvPr>
        </p:nvSpPr>
        <p:spPr/>
        <p:txBody>
          <a:bodyPr/>
          <a:lstStyle/>
          <a:p>
            <a:fld id="{E56686A5-488A-4093-A1AA-F8C02162EC28}" type="slidenum">
              <a:rPr lang="zh-CN" altLang="en-US" smtClean="0"/>
              <a:t>‹#›</a:t>
            </a:fld>
            <a:endParaRPr lang="zh-CN" altLang="en-US"/>
          </a:p>
        </p:txBody>
      </p:sp>
    </p:spTree>
    <p:extLst>
      <p:ext uri="{BB962C8B-B14F-4D97-AF65-F5344CB8AC3E}">
        <p14:creationId xmlns:p14="http://schemas.microsoft.com/office/powerpoint/2010/main" val="9087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394362-12CE-46AE-ABDB-B733C3FA6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5167959-F6A6-406D-8DC5-DECE81994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33182C-C379-4049-94EF-E8DB030CD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3248F-ACCD-44BB-B422-1A65299463B5}"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5F2955BE-0AC7-438F-82FC-D8DE63A5E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B37051D-BE0E-4EDE-BFD2-B14A283A16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686A5-488A-4093-A1AA-F8C02162EC28}" type="slidenum">
              <a:rPr lang="zh-CN" altLang="en-US" smtClean="0"/>
              <a:t>‹#›</a:t>
            </a:fld>
            <a:endParaRPr lang="zh-CN" altLang="en-US"/>
          </a:p>
        </p:txBody>
      </p:sp>
    </p:spTree>
    <p:extLst>
      <p:ext uri="{BB962C8B-B14F-4D97-AF65-F5344CB8AC3E}">
        <p14:creationId xmlns:p14="http://schemas.microsoft.com/office/powerpoint/2010/main" val="4061878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164BD5C-6B7F-4C44-A6DA-C3AD9D02674E}"/>
              </a:ext>
            </a:extLst>
          </p:cNvPr>
          <p:cNvPicPr>
            <a:picLocks noChangeAspect="1"/>
          </p:cNvPicPr>
          <p:nvPr/>
        </p:nvPicPr>
        <p:blipFill>
          <a:blip r:embed="rId3"/>
          <a:stretch>
            <a:fillRect/>
          </a:stretch>
        </p:blipFill>
        <p:spPr>
          <a:xfrm>
            <a:off x="468142" y="1535266"/>
            <a:ext cx="11255715" cy="3787468"/>
          </a:xfrm>
          <a:prstGeom prst="rect">
            <a:avLst/>
          </a:prstGeom>
        </p:spPr>
      </p:pic>
    </p:spTree>
    <p:extLst>
      <p:ext uri="{BB962C8B-B14F-4D97-AF65-F5344CB8AC3E}">
        <p14:creationId xmlns:p14="http://schemas.microsoft.com/office/powerpoint/2010/main" val="58058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E6934-C964-4B2B-9FE6-07CBFF40615F}"/>
              </a:ext>
            </a:extLst>
          </p:cNvPr>
          <p:cNvSpPr>
            <a:spLocks noGrp="1"/>
          </p:cNvSpPr>
          <p:nvPr>
            <p:ph type="title"/>
          </p:nvPr>
        </p:nvSpPr>
        <p:spPr/>
        <p:txBody>
          <a:bodyPr/>
          <a:lstStyle/>
          <a:p>
            <a:r>
              <a:rPr lang="zh-CN" altLang="en-US" dirty="0"/>
              <a:t>平均选择率</a:t>
            </a:r>
          </a:p>
        </p:txBody>
      </p:sp>
      <p:sp>
        <p:nvSpPr>
          <p:cNvPr id="3" name="内容占位符 2">
            <a:extLst>
              <a:ext uri="{FF2B5EF4-FFF2-40B4-BE49-F238E27FC236}">
                <a16:creationId xmlns:a16="http://schemas.microsoft.com/office/drawing/2014/main" id="{1C8AAD5C-0718-4CA2-A934-58D42D4AFD15}"/>
              </a:ext>
            </a:extLst>
          </p:cNvPr>
          <p:cNvSpPr>
            <a:spLocks noGrp="1"/>
          </p:cNvSpPr>
          <p:nvPr>
            <p:ph idx="1"/>
          </p:nvPr>
        </p:nvSpPr>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MSR</a:t>
            </a:r>
            <a:r>
              <a:rPr lang="zh-CN" altLang="en-US" dirty="0"/>
              <a:t>越高，头实体连接的其他关系越少，找出目标关系越容易</a:t>
            </a:r>
          </a:p>
        </p:txBody>
      </p:sp>
      <p:pic>
        <p:nvPicPr>
          <p:cNvPr id="4" name="图片 3">
            <a:extLst>
              <a:ext uri="{FF2B5EF4-FFF2-40B4-BE49-F238E27FC236}">
                <a16:creationId xmlns:a16="http://schemas.microsoft.com/office/drawing/2014/main" id="{71C1FFCD-7AE3-49AB-AEA9-4642B056CEDF}"/>
              </a:ext>
            </a:extLst>
          </p:cNvPr>
          <p:cNvPicPr>
            <a:picLocks noChangeAspect="1"/>
          </p:cNvPicPr>
          <p:nvPr/>
        </p:nvPicPr>
        <p:blipFill>
          <a:blip r:embed="rId3"/>
          <a:stretch>
            <a:fillRect/>
          </a:stretch>
        </p:blipFill>
        <p:spPr>
          <a:xfrm>
            <a:off x="1608373" y="2097293"/>
            <a:ext cx="8070279" cy="1211685"/>
          </a:xfrm>
          <a:prstGeom prst="rect">
            <a:avLst/>
          </a:prstGeom>
        </p:spPr>
      </p:pic>
      <p:pic>
        <p:nvPicPr>
          <p:cNvPr id="5" name="内容占位符 5">
            <a:extLst>
              <a:ext uri="{FF2B5EF4-FFF2-40B4-BE49-F238E27FC236}">
                <a16:creationId xmlns:a16="http://schemas.microsoft.com/office/drawing/2014/main" id="{1EA90E2E-93E6-4A84-B10D-1185C09596DE}"/>
              </a:ext>
            </a:extLst>
          </p:cNvPr>
          <p:cNvPicPr>
            <a:picLocks noChangeAspect="1"/>
          </p:cNvPicPr>
          <p:nvPr/>
        </p:nvPicPr>
        <p:blipFill>
          <a:blip r:embed="rId4"/>
          <a:stretch>
            <a:fillRect/>
          </a:stretch>
        </p:blipFill>
        <p:spPr>
          <a:xfrm>
            <a:off x="1281207" y="4104885"/>
            <a:ext cx="7536833" cy="1470787"/>
          </a:xfrm>
          <a:prstGeom prst="rect">
            <a:avLst/>
          </a:prstGeom>
        </p:spPr>
      </p:pic>
    </p:spTree>
    <p:extLst>
      <p:ext uri="{BB962C8B-B14F-4D97-AF65-F5344CB8AC3E}">
        <p14:creationId xmlns:p14="http://schemas.microsoft.com/office/powerpoint/2010/main" val="265969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C180C-169B-464F-B188-BD3433B7580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465D2DA-1009-4DFF-9870-210888507765}"/>
              </a:ext>
            </a:extLst>
          </p:cNvPr>
          <p:cNvSpPr>
            <a:spLocks noGrp="1"/>
          </p:cNvSpPr>
          <p:nvPr>
            <p:ph idx="1"/>
          </p:nvPr>
        </p:nvSpPr>
        <p:spPr/>
        <p:txBody>
          <a:bodyPr/>
          <a:lstStyle/>
          <a:p>
            <a:endParaRPr lang="zh-CN" altLang="en-US"/>
          </a:p>
        </p:txBody>
      </p:sp>
      <p:pic>
        <p:nvPicPr>
          <p:cNvPr id="1026" name="Picture 2">
            <a:extLst>
              <a:ext uri="{FF2B5EF4-FFF2-40B4-BE49-F238E27FC236}">
                <a16:creationId xmlns:a16="http://schemas.microsoft.com/office/drawing/2014/main" id="{3013722A-7658-4A80-AA4D-4B8187B2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61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AD095-70DF-48A6-95BC-02CB8746EDFF}"/>
              </a:ext>
            </a:extLst>
          </p:cNvPr>
          <p:cNvSpPr>
            <a:spLocks noGrp="1"/>
          </p:cNvSpPr>
          <p:nvPr>
            <p:ph type="title"/>
          </p:nvPr>
        </p:nvSpPr>
        <p:spPr/>
        <p:txBody>
          <a:bodyPr>
            <a:normAutofit fontScale="90000"/>
          </a:bodyPr>
          <a:lstStyle/>
          <a:p>
            <a:br>
              <a:rPr lang="en-US" altLang="zh-CN" dirty="0"/>
            </a:br>
            <a:r>
              <a:rPr lang="zh-CN" altLang="en-US" dirty="0"/>
              <a:t>平均替换率</a:t>
            </a:r>
            <a:br>
              <a:rPr lang="zh-CN" altLang="en-US" b="1" i="0" dirty="0">
                <a:solidFill>
                  <a:srgbClr val="121212"/>
                </a:solidFill>
                <a:effectLst/>
                <a:latin typeface="-apple-system"/>
              </a:rPr>
            </a:br>
            <a:endParaRPr lang="zh-CN" altLang="en-US" dirty="0"/>
          </a:p>
        </p:txBody>
      </p:sp>
      <p:pic>
        <p:nvPicPr>
          <p:cNvPr id="4" name="图片 3">
            <a:extLst>
              <a:ext uri="{FF2B5EF4-FFF2-40B4-BE49-F238E27FC236}">
                <a16:creationId xmlns:a16="http://schemas.microsoft.com/office/drawing/2014/main" id="{9C5490D3-F777-4F48-9823-88322568A99A}"/>
              </a:ext>
            </a:extLst>
          </p:cNvPr>
          <p:cNvPicPr>
            <a:picLocks noChangeAspect="1"/>
          </p:cNvPicPr>
          <p:nvPr/>
        </p:nvPicPr>
        <p:blipFill>
          <a:blip r:embed="rId3"/>
          <a:stretch>
            <a:fillRect/>
          </a:stretch>
        </p:blipFill>
        <p:spPr>
          <a:xfrm>
            <a:off x="1961791" y="2187530"/>
            <a:ext cx="8268417" cy="899238"/>
          </a:xfrm>
          <a:prstGeom prst="rect">
            <a:avLst/>
          </a:prstGeom>
        </p:spPr>
      </p:pic>
      <p:pic>
        <p:nvPicPr>
          <p:cNvPr id="5" name="图片 4">
            <a:extLst>
              <a:ext uri="{FF2B5EF4-FFF2-40B4-BE49-F238E27FC236}">
                <a16:creationId xmlns:a16="http://schemas.microsoft.com/office/drawing/2014/main" id="{164EDFE7-F879-4ECD-AF0A-477014CEDB27}"/>
              </a:ext>
            </a:extLst>
          </p:cNvPr>
          <p:cNvPicPr>
            <a:picLocks noChangeAspect="1"/>
          </p:cNvPicPr>
          <p:nvPr/>
        </p:nvPicPr>
        <p:blipFill>
          <a:blip r:embed="rId4"/>
          <a:stretch>
            <a:fillRect/>
          </a:stretch>
        </p:blipFill>
        <p:spPr>
          <a:xfrm>
            <a:off x="1858643" y="3771233"/>
            <a:ext cx="7437765" cy="1356478"/>
          </a:xfrm>
          <a:prstGeom prst="rect">
            <a:avLst/>
          </a:prstGeom>
        </p:spPr>
      </p:pic>
      <p:sp>
        <p:nvSpPr>
          <p:cNvPr id="6" name="内容占位符 2">
            <a:extLst>
              <a:ext uri="{FF2B5EF4-FFF2-40B4-BE49-F238E27FC236}">
                <a16:creationId xmlns:a16="http://schemas.microsoft.com/office/drawing/2014/main" id="{79279F6F-A56B-46DB-8F35-EBF7FA539D2D}"/>
              </a:ext>
            </a:extLst>
          </p:cNvPr>
          <p:cNvSpPr>
            <a:spLocks noGrp="1"/>
          </p:cNvSpPr>
          <p:nvPr>
            <p:ph idx="1"/>
          </p:nvPr>
        </p:nvSpPr>
        <p:spPr>
          <a:xfrm>
            <a:off x="838200" y="1825625"/>
            <a:ext cx="10515600" cy="4351338"/>
          </a:xfrm>
        </p:spPr>
        <p:txBody>
          <a:bodyPr>
            <a:normAutofit fontScale="92500"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b="0" i="0" dirty="0">
              <a:solidFill>
                <a:srgbClr val="121212"/>
              </a:solidFill>
              <a:effectLst/>
              <a:latin typeface="-apple-system"/>
            </a:endParaRPr>
          </a:p>
          <a:p>
            <a:r>
              <a:rPr lang="zh-CN" altLang="en-US" b="0" i="0" dirty="0">
                <a:solidFill>
                  <a:srgbClr val="121212"/>
                </a:solidFill>
                <a:effectLst/>
                <a:latin typeface="-apple-system"/>
              </a:rPr>
              <a:t>较高的 </a:t>
            </a:r>
            <a:r>
              <a:rPr lang="en-US" altLang="zh-CN" b="0" i="0" dirty="0" err="1">
                <a:solidFill>
                  <a:srgbClr val="121212"/>
                </a:solidFill>
                <a:effectLst/>
                <a:latin typeface="-apple-system"/>
              </a:rPr>
              <a:t>MRR</a:t>
            </a:r>
            <a:r>
              <a:rPr lang="en-US" altLang="zh-CN" b="0" i="0" dirty="0">
                <a:solidFill>
                  <a:srgbClr val="121212"/>
                </a:solidFill>
                <a:effectLst/>
                <a:latin typeface="-apple-system"/>
              </a:rPr>
              <a:t> </a:t>
            </a:r>
            <a:r>
              <a:rPr lang="zh-CN" altLang="en-US" b="0" i="0" dirty="0">
                <a:solidFill>
                  <a:srgbClr val="121212"/>
                </a:solidFill>
                <a:effectLst/>
                <a:latin typeface="-apple-system"/>
              </a:rPr>
              <a:t>表示关系可能有更多的替代关系，所以它更容易学习因为智能体可以直接选择替代关系来到达终点。</a:t>
            </a:r>
            <a:endParaRPr lang="en-US" altLang="zh-CN" dirty="0"/>
          </a:p>
        </p:txBody>
      </p:sp>
    </p:spTree>
    <p:extLst>
      <p:ext uri="{BB962C8B-B14F-4D97-AF65-F5344CB8AC3E}">
        <p14:creationId xmlns:p14="http://schemas.microsoft.com/office/powerpoint/2010/main" val="254005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98B4F-F6D5-4444-9384-616A30B4A3AF}"/>
              </a:ext>
            </a:extLst>
          </p:cNvPr>
          <p:cNvSpPr>
            <a:spLocks noGrp="1"/>
          </p:cNvSpPr>
          <p:nvPr>
            <p:ph type="title"/>
          </p:nvPr>
        </p:nvSpPr>
        <p:spPr/>
        <p:txBody>
          <a:bodyPr/>
          <a:lstStyle/>
          <a:p>
            <a:r>
              <a:rPr lang="zh-CN" altLang="en-US" dirty="0"/>
              <a:t>处理难易关系策略</a:t>
            </a:r>
          </a:p>
        </p:txBody>
      </p:sp>
      <p:sp>
        <p:nvSpPr>
          <p:cNvPr id="3" name="内容占位符 2">
            <a:extLst>
              <a:ext uri="{FF2B5EF4-FFF2-40B4-BE49-F238E27FC236}">
                <a16:creationId xmlns:a16="http://schemas.microsoft.com/office/drawing/2014/main" id="{4EDFD80C-FD20-46F6-8ADB-B7C6B05C1E9C}"/>
              </a:ext>
            </a:extLst>
          </p:cNvPr>
          <p:cNvSpPr>
            <a:spLocks noGrp="1"/>
          </p:cNvSpPr>
          <p:nvPr>
            <p:ph idx="1"/>
          </p:nvPr>
        </p:nvSpPr>
        <p:spPr/>
        <p:txBody>
          <a:bodyPr/>
          <a:lstStyle/>
          <a:p>
            <a:r>
              <a:rPr lang="zh-CN" altLang="en-US" b="0" i="0" dirty="0">
                <a:solidFill>
                  <a:srgbClr val="121212"/>
                </a:solidFill>
                <a:effectLst/>
                <a:latin typeface="-apple-system"/>
              </a:rPr>
              <a:t>对于易于学习的关系（较高的</a:t>
            </a:r>
            <a:r>
              <a:rPr lang="en-US" altLang="zh-CN" b="0" i="0" dirty="0" err="1">
                <a:solidFill>
                  <a:srgbClr val="121212"/>
                </a:solidFill>
                <a:effectLst/>
                <a:latin typeface="-apple-system"/>
              </a:rPr>
              <a:t>MSR</a:t>
            </a:r>
            <a:r>
              <a:rPr lang="zh-CN" altLang="en-US" b="0" i="0" dirty="0">
                <a:solidFill>
                  <a:srgbClr val="121212"/>
                </a:solidFill>
                <a:effectLst/>
                <a:latin typeface="-apple-system"/>
              </a:rPr>
              <a:t>和</a:t>
            </a:r>
            <a:r>
              <a:rPr lang="en-US" altLang="zh-CN" b="0" i="0" dirty="0" err="1">
                <a:solidFill>
                  <a:srgbClr val="121212"/>
                </a:solidFill>
                <a:effectLst/>
                <a:latin typeface="-apple-system"/>
              </a:rPr>
              <a:t>MRR</a:t>
            </a:r>
            <a:r>
              <a:rPr lang="zh-CN" altLang="en-US" b="0" i="0" dirty="0">
                <a:solidFill>
                  <a:srgbClr val="121212"/>
                </a:solidFill>
                <a:effectLst/>
                <a:latin typeface="-apple-system"/>
              </a:rPr>
              <a:t>），施加更多的正规化以鼓励智能体找到更多不同的路径，而又不会过分适应即时的成功。</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对于较难学习的关系（</a:t>
            </a:r>
            <a:r>
              <a:rPr lang="en-US" altLang="zh-CN" b="0" i="0" dirty="0" err="1">
                <a:solidFill>
                  <a:srgbClr val="121212"/>
                </a:solidFill>
                <a:effectLst/>
                <a:latin typeface="-apple-system"/>
              </a:rPr>
              <a:t>MSR</a:t>
            </a:r>
            <a:r>
              <a:rPr lang="zh-CN" altLang="en-US" b="0" i="0" dirty="0">
                <a:solidFill>
                  <a:srgbClr val="121212"/>
                </a:solidFill>
                <a:effectLst/>
                <a:latin typeface="-apple-system"/>
              </a:rPr>
              <a:t>和</a:t>
            </a:r>
            <a:r>
              <a:rPr lang="en-US" altLang="zh-CN" b="0" i="0" dirty="0" err="1">
                <a:solidFill>
                  <a:srgbClr val="121212"/>
                </a:solidFill>
                <a:effectLst/>
                <a:latin typeface="-apple-system"/>
              </a:rPr>
              <a:t>MRR</a:t>
            </a:r>
            <a:r>
              <a:rPr lang="zh-CN" altLang="en-US" b="0" i="0" dirty="0">
                <a:solidFill>
                  <a:srgbClr val="121212"/>
                </a:solidFill>
                <a:effectLst/>
                <a:latin typeface="-apple-system"/>
              </a:rPr>
              <a:t>较低），将重点放在寻找路径的成功率上，因此应减少正则化。</a:t>
            </a:r>
            <a:endParaRPr lang="zh-CN" altLang="en-US" dirty="0"/>
          </a:p>
        </p:txBody>
      </p:sp>
    </p:spTree>
    <p:extLst>
      <p:ext uri="{BB962C8B-B14F-4D97-AF65-F5344CB8AC3E}">
        <p14:creationId xmlns:p14="http://schemas.microsoft.com/office/powerpoint/2010/main" val="144604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9193B-DCED-457B-B9E3-6C95FFF4EE65}"/>
              </a:ext>
            </a:extLst>
          </p:cNvPr>
          <p:cNvSpPr>
            <a:spLocks noGrp="1"/>
          </p:cNvSpPr>
          <p:nvPr>
            <p:ph type="title"/>
          </p:nvPr>
        </p:nvSpPr>
        <p:spPr/>
        <p:txBody>
          <a:bodyPr/>
          <a:lstStyle/>
          <a:p>
            <a:r>
              <a:rPr lang="zh-CN" altLang="en-US" dirty="0"/>
              <a:t>实验结果</a:t>
            </a:r>
          </a:p>
        </p:txBody>
      </p:sp>
      <p:pic>
        <p:nvPicPr>
          <p:cNvPr id="7" name="图片 6">
            <a:extLst>
              <a:ext uri="{FF2B5EF4-FFF2-40B4-BE49-F238E27FC236}">
                <a16:creationId xmlns:a16="http://schemas.microsoft.com/office/drawing/2014/main" id="{C61D9545-0FC3-4649-A05C-26EE33A1B623}"/>
              </a:ext>
            </a:extLst>
          </p:cNvPr>
          <p:cNvPicPr>
            <a:picLocks noChangeAspect="1"/>
          </p:cNvPicPr>
          <p:nvPr/>
        </p:nvPicPr>
        <p:blipFill>
          <a:blip r:embed="rId2"/>
          <a:stretch>
            <a:fillRect/>
          </a:stretch>
        </p:blipFill>
        <p:spPr>
          <a:xfrm>
            <a:off x="2607119" y="1362020"/>
            <a:ext cx="6977762" cy="5278548"/>
          </a:xfrm>
          <a:prstGeom prst="rect">
            <a:avLst/>
          </a:prstGeom>
        </p:spPr>
      </p:pic>
    </p:spTree>
    <p:extLst>
      <p:ext uri="{BB962C8B-B14F-4D97-AF65-F5344CB8AC3E}">
        <p14:creationId xmlns:p14="http://schemas.microsoft.com/office/powerpoint/2010/main" val="237246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2EF2B2F-9CB1-47A3-BB2C-8120019579F9}"/>
              </a:ext>
            </a:extLst>
          </p:cNvPr>
          <p:cNvSpPr>
            <a:spLocks noGrp="1"/>
          </p:cNvSpPr>
          <p:nvPr>
            <p:ph idx="1"/>
          </p:nvPr>
        </p:nvSpPr>
        <p:spPr/>
        <p:txBody>
          <a:bodyPr/>
          <a:lstStyle/>
          <a:p>
            <a:r>
              <a:rPr lang="zh-CN" altLang="en-US" b="0" i="0" dirty="0">
                <a:solidFill>
                  <a:srgbClr val="121212"/>
                </a:solidFill>
                <a:effectLst/>
                <a:latin typeface="-apple-system"/>
              </a:rPr>
              <a:t>基于规则</a:t>
            </a:r>
            <a:endParaRPr lang="en-US" altLang="zh-CN" b="0" i="0" dirty="0">
              <a:solidFill>
                <a:srgbClr val="121212"/>
              </a:solidFill>
              <a:effectLst/>
              <a:latin typeface="-apple-system"/>
            </a:endParaRPr>
          </a:p>
          <a:p>
            <a:r>
              <a:rPr lang="zh-CN" altLang="en-US" b="0" i="0" dirty="0">
                <a:solidFill>
                  <a:srgbClr val="121212"/>
                </a:solidFill>
                <a:effectLst/>
                <a:latin typeface="-apple-system"/>
              </a:rPr>
              <a:t>基于嵌入</a:t>
            </a:r>
            <a:endParaRPr lang="en-US" altLang="zh-CN" b="0" i="0" dirty="0">
              <a:solidFill>
                <a:srgbClr val="121212"/>
              </a:solidFill>
              <a:effectLst/>
              <a:latin typeface="-apple-system"/>
            </a:endParaRPr>
          </a:p>
          <a:p>
            <a:r>
              <a:rPr lang="zh-CN" altLang="en-US" b="0" i="0" dirty="0">
                <a:solidFill>
                  <a:srgbClr val="121212"/>
                </a:solidFill>
                <a:effectLst/>
                <a:latin typeface="-apple-system"/>
              </a:rPr>
              <a:t>基于路径</a:t>
            </a:r>
            <a:endParaRPr lang="zh-CN" altLang="en-US" dirty="0"/>
          </a:p>
        </p:txBody>
      </p:sp>
      <p:sp>
        <p:nvSpPr>
          <p:cNvPr id="4" name="标题 1">
            <a:extLst>
              <a:ext uri="{FF2B5EF4-FFF2-40B4-BE49-F238E27FC236}">
                <a16:creationId xmlns:a16="http://schemas.microsoft.com/office/drawing/2014/main" id="{072BDBE5-1F56-4CF0-97B8-0667B4722933}"/>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solidFill>
                  <a:srgbClr val="121212"/>
                </a:solidFill>
                <a:latin typeface="-apple-system"/>
              </a:rPr>
              <a:t>知识图谱推理</a:t>
            </a:r>
            <a:endParaRPr lang="zh-CN" altLang="en-US" dirty="0"/>
          </a:p>
        </p:txBody>
      </p:sp>
    </p:spTree>
    <p:extLst>
      <p:ext uri="{BB962C8B-B14F-4D97-AF65-F5344CB8AC3E}">
        <p14:creationId xmlns:p14="http://schemas.microsoft.com/office/powerpoint/2010/main" val="32665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DD31F-53F2-4A14-99E3-25D68EF5C208}"/>
              </a:ext>
            </a:extLst>
          </p:cNvPr>
          <p:cNvSpPr>
            <a:spLocks noGrp="1"/>
          </p:cNvSpPr>
          <p:nvPr>
            <p:ph type="title"/>
          </p:nvPr>
        </p:nvSpPr>
        <p:spPr/>
        <p:txBody>
          <a:bodyPr/>
          <a:lstStyle/>
          <a:p>
            <a:r>
              <a:rPr lang="zh-CN" altLang="en-US" dirty="0"/>
              <a:t>以前基于路径方法的不足</a:t>
            </a:r>
          </a:p>
        </p:txBody>
      </p:sp>
      <p:sp>
        <p:nvSpPr>
          <p:cNvPr id="3" name="内容占位符 2">
            <a:extLst>
              <a:ext uri="{FF2B5EF4-FFF2-40B4-BE49-F238E27FC236}">
                <a16:creationId xmlns:a16="http://schemas.microsoft.com/office/drawing/2014/main" id="{122DCACB-E839-4F1C-8A8A-34131811F761}"/>
              </a:ext>
            </a:extLst>
          </p:cNvPr>
          <p:cNvSpPr>
            <a:spLocks noGrp="1"/>
          </p:cNvSpPr>
          <p:nvPr>
            <p:ph idx="1"/>
          </p:nvPr>
        </p:nvSpPr>
        <p:spPr/>
        <p:txBody>
          <a:bodyPr/>
          <a:lstStyle/>
          <a:p>
            <a:r>
              <a:rPr lang="zh-CN" altLang="en-US" b="0" i="0" dirty="0">
                <a:solidFill>
                  <a:srgbClr val="121212"/>
                </a:solidFill>
                <a:effectLst/>
                <a:latin typeface="-apple-system"/>
              </a:rPr>
              <a:t>缺乏记忆组件，导致需要预训练。预训练要求提供许多已知的或存在的路径用于模型训练。这种暴力操作可能使模型在用于预训练的路径上过拟合。</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训练过程中为知识图谱中不同的关系设置同样的超参数是不合理的，它忽略了实体之间连接的多样性。</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当智能体选择无效的路径时，它将停止并重新选择，可能导致不断选择无效的路径并最终卡在一个结点上。</a:t>
            </a:r>
            <a:endParaRPr lang="zh-CN" altLang="en-US" dirty="0"/>
          </a:p>
        </p:txBody>
      </p:sp>
    </p:spTree>
    <p:extLst>
      <p:ext uri="{BB962C8B-B14F-4D97-AF65-F5344CB8AC3E}">
        <p14:creationId xmlns:p14="http://schemas.microsoft.com/office/powerpoint/2010/main" val="25075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C2BB6-8DB8-42CC-B426-321FFB1B7963}"/>
              </a:ext>
            </a:extLst>
          </p:cNvPr>
          <p:cNvSpPr>
            <a:spLocks noGrp="1"/>
          </p:cNvSpPr>
          <p:nvPr>
            <p:ph type="title"/>
          </p:nvPr>
        </p:nvSpPr>
        <p:spPr/>
        <p:txBody>
          <a:bodyPr/>
          <a:lstStyle/>
          <a:p>
            <a:r>
              <a:rPr lang="zh-CN" altLang="en-US" dirty="0"/>
              <a:t>作者主要贡献</a:t>
            </a:r>
          </a:p>
        </p:txBody>
      </p:sp>
      <p:sp>
        <p:nvSpPr>
          <p:cNvPr id="3" name="内容占位符 2">
            <a:extLst>
              <a:ext uri="{FF2B5EF4-FFF2-40B4-BE49-F238E27FC236}">
                <a16:creationId xmlns:a16="http://schemas.microsoft.com/office/drawing/2014/main" id="{24CE8DFB-E6F9-4EFF-AA46-94F7C1E5F014}"/>
              </a:ext>
            </a:extLst>
          </p:cNvPr>
          <p:cNvSpPr>
            <a:spLocks noGrp="1"/>
          </p:cNvSpPr>
          <p:nvPr>
            <p:ph idx="1"/>
          </p:nvPr>
        </p:nvSpPr>
        <p:spPr/>
        <p:txBody>
          <a:bodyPr/>
          <a:lstStyle/>
          <a:p>
            <a:pPr algn="l">
              <a:buFont typeface="Arial" panose="020B0604020202020204" pitchFamily="34" charset="0"/>
              <a:buChar char="•"/>
            </a:pPr>
            <a:r>
              <a:rPr lang="zh-CN" altLang="en-US" b="0" i="0" dirty="0">
                <a:solidFill>
                  <a:srgbClr val="121212"/>
                </a:solidFill>
                <a:effectLst/>
                <a:latin typeface="-apple-system"/>
              </a:rPr>
              <a:t>提出一种模型 </a:t>
            </a:r>
            <a:r>
              <a:rPr lang="en-US" altLang="zh-CN" b="0" i="0" dirty="0" err="1">
                <a:solidFill>
                  <a:srgbClr val="121212"/>
                </a:solidFill>
                <a:effectLst/>
                <a:latin typeface="-apple-system"/>
              </a:rPr>
              <a:t>AttnPath</a:t>
            </a:r>
            <a:r>
              <a:rPr lang="zh-CN" altLang="en-US" b="0" i="0" dirty="0">
                <a:solidFill>
                  <a:srgbClr val="121212"/>
                </a:solidFill>
                <a:effectLst/>
                <a:latin typeface="-apple-system"/>
              </a:rPr>
              <a:t>，集成 </a:t>
            </a:r>
            <a:r>
              <a:rPr lang="en-US" altLang="zh-CN" b="0" i="0" dirty="0">
                <a:solidFill>
                  <a:srgbClr val="121212"/>
                </a:solidFill>
                <a:effectLst/>
                <a:latin typeface="-apple-system"/>
              </a:rPr>
              <a:t>LSTM </a:t>
            </a:r>
            <a:r>
              <a:rPr lang="zh-CN" altLang="en-US" b="0" i="0" dirty="0">
                <a:solidFill>
                  <a:srgbClr val="121212"/>
                </a:solidFill>
                <a:effectLst/>
                <a:latin typeface="-apple-system"/>
              </a:rPr>
              <a:t>和图注意力作为记忆组件，并不再需要预训练。</a:t>
            </a:r>
            <a:endParaRPr lang="en-US" altLang="zh-CN" b="0" i="0" dirty="0">
              <a:solidFill>
                <a:srgbClr val="121212"/>
              </a:solidFill>
              <a:effectLst/>
              <a:latin typeface="-apple-system"/>
            </a:endParaRPr>
          </a:p>
          <a:p>
            <a:pPr algn="l">
              <a:buFont typeface="Arial" panose="020B0604020202020204" pitchFamily="34" charset="0"/>
              <a:buChar char="•"/>
            </a:pPr>
            <a:endParaRPr lang="zh-CN" altLang="en-US" b="0" i="0" dirty="0">
              <a:solidFill>
                <a:srgbClr val="121212"/>
              </a:solidFill>
              <a:effectLst/>
              <a:latin typeface="-apple-system"/>
            </a:endParaRPr>
          </a:p>
          <a:p>
            <a:pPr algn="l">
              <a:buFont typeface="Arial" panose="020B0604020202020204" pitchFamily="34" charset="0"/>
              <a:buChar char="•"/>
            </a:pPr>
            <a:r>
              <a:rPr lang="zh-CN" altLang="en-US" b="0" i="0" dirty="0">
                <a:solidFill>
                  <a:srgbClr val="121212"/>
                </a:solidFill>
                <a:effectLst/>
                <a:latin typeface="-apple-system"/>
              </a:rPr>
              <a:t>定义了两个度量标准（</a:t>
            </a:r>
            <a:r>
              <a:rPr lang="en-US" altLang="zh-CN" b="0" i="0" dirty="0" err="1">
                <a:solidFill>
                  <a:srgbClr val="121212"/>
                </a:solidFill>
                <a:effectLst/>
                <a:latin typeface="-apple-system"/>
              </a:rPr>
              <a:t>MSR</a:t>
            </a:r>
            <a:r>
              <a:rPr lang="zh-CN" altLang="en-US" b="0" i="0" dirty="0">
                <a:solidFill>
                  <a:srgbClr val="121212"/>
                </a:solidFill>
                <a:effectLst/>
                <a:latin typeface="-apple-system"/>
              </a:rPr>
              <a:t>和</a:t>
            </a:r>
            <a:r>
              <a:rPr lang="en-US" altLang="zh-CN" b="0" i="0" dirty="0" err="1">
                <a:solidFill>
                  <a:srgbClr val="121212"/>
                </a:solidFill>
                <a:effectLst/>
                <a:latin typeface="-apple-system"/>
              </a:rPr>
              <a:t>MRR</a:t>
            </a:r>
            <a:r>
              <a:rPr lang="zh-CN" altLang="en-US" b="0" i="0" dirty="0">
                <a:solidFill>
                  <a:srgbClr val="121212"/>
                </a:solidFill>
                <a:effectLst/>
                <a:latin typeface="-apple-system"/>
              </a:rPr>
              <a:t>），以定量地度量学习关系的难度。该度量用于微调模型。</a:t>
            </a:r>
            <a:endParaRPr lang="en-US" altLang="zh-CN" b="0" i="0" dirty="0">
              <a:solidFill>
                <a:srgbClr val="121212"/>
              </a:solidFill>
              <a:effectLst/>
              <a:latin typeface="-apple-system"/>
            </a:endParaRPr>
          </a:p>
          <a:p>
            <a:pPr algn="l">
              <a:buFont typeface="Arial" panose="020B0604020202020204" pitchFamily="34" charset="0"/>
              <a:buChar char="•"/>
            </a:pPr>
            <a:endParaRPr lang="zh-CN" altLang="en-US" b="0" i="0" dirty="0">
              <a:solidFill>
                <a:srgbClr val="121212"/>
              </a:solidFill>
              <a:effectLst/>
              <a:latin typeface="-apple-system"/>
            </a:endParaRPr>
          </a:p>
          <a:p>
            <a:pPr algn="l">
              <a:buFont typeface="Arial" panose="020B0604020202020204" pitchFamily="34" charset="0"/>
              <a:buChar char="•"/>
            </a:pPr>
            <a:r>
              <a:rPr lang="zh-CN" altLang="en-US" b="0" i="0" dirty="0">
                <a:solidFill>
                  <a:srgbClr val="121212"/>
                </a:solidFill>
                <a:effectLst/>
                <a:latin typeface="-apple-system"/>
              </a:rPr>
              <a:t>提出了一种新的强化学习机制，通过强制智能体每一步都向前移动来避免</a:t>
            </a:r>
            <a:r>
              <a:rPr lang="zh-CN" altLang="en-US" b="0" i="0">
                <a:solidFill>
                  <a:srgbClr val="121212"/>
                </a:solidFill>
                <a:effectLst/>
                <a:latin typeface="-apple-system"/>
              </a:rPr>
              <a:t>智能体停滞</a:t>
            </a:r>
            <a:r>
              <a:rPr lang="zh-CN" altLang="en-US" b="0" i="0" dirty="0">
                <a:solidFill>
                  <a:srgbClr val="121212"/>
                </a:solidFill>
                <a:effectLst/>
                <a:latin typeface="-apple-system"/>
              </a:rPr>
              <a:t>在同一实体节点上。</a:t>
            </a:r>
          </a:p>
          <a:p>
            <a:pPr marL="0" indent="0">
              <a:buNone/>
            </a:pPr>
            <a:endParaRPr lang="zh-CN" altLang="en-US" dirty="0"/>
          </a:p>
        </p:txBody>
      </p:sp>
    </p:spTree>
    <p:extLst>
      <p:ext uri="{BB962C8B-B14F-4D97-AF65-F5344CB8AC3E}">
        <p14:creationId xmlns:p14="http://schemas.microsoft.com/office/powerpoint/2010/main" val="69767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BA68D-FB2E-46F4-ACE7-14BAE8FED776}"/>
              </a:ext>
            </a:extLst>
          </p:cNvPr>
          <p:cNvSpPr>
            <a:spLocks noGrp="1"/>
          </p:cNvSpPr>
          <p:nvPr>
            <p:ph type="title"/>
          </p:nvPr>
        </p:nvSpPr>
        <p:spPr/>
        <p:txBody>
          <a:bodyPr/>
          <a:lstStyle/>
          <a:p>
            <a:r>
              <a:rPr lang="zh-CN" altLang="en-US" dirty="0"/>
              <a:t>强化学习框架</a:t>
            </a:r>
          </a:p>
        </p:txBody>
      </p:sp>
      <p:sp>
        <p:nvSpPr>
          <p:cNvPr id="3" name="内容占位符 2">
            <a:extLst>
              <a:ext uri="{FF2B5EF4-FFF2-40B4-BE49-F238E27FC236}">
                <a16:creationId xmlns:a16="http://schemas.microsoft.com/office/drawing/2014/main" id="{5D027053-852D-4230-93E1-5FF330C56AAC}"/>
              </a:ext>
            </a:extLst>
          </p:cNvPr>
          <p:cNvSpPr>
            <a:spLocks noGrp="1"/>
          </p:cNvSpPr>
          <p:nvPr>
            <p:ph idx="1"/>
          </p:nvPr>
        </p:nvSpPr>
        <p:spPr/>
        <p:txBody>
          <a:bodyPr>
            <a:normAutofit fontScale="92500"/>
          </a:bodyPr>
          <a:lstStyle/>
          <a:p>
            <a:r>
              <a:rPr lang="zh-CN" altLang="en-US" b="1" i="0" dirty="0">
                <a:solidFill>
                  <a:srgbClr val="121212"/>
                </a:solidFill>
                <a:effectLst/>
                <a:latin typeface="-apple-system"/>
              </a:rPr>
              <a:t>环境</a:t>
            </a:r>
            <a:r>
              <a:rPr lang="zh-CN" altLang="en-US" i="0" dirty="0">
                <a:solidFill>
                  <a:srgbClr val="121212"/>
                </a:solidFill>
                <a:effectLst/>
                <a:latin typeface="-apple-system"/>
              </a:rPr>
              <a:t>：</a:t>
            </a:r>
            <a:r>
              <a:rPr lang="zh-CN" altLang="en-US" b="0" i="0" dirty="0">
                <a:solidFill>
                  <a:srgbClr val="121212"/>
                </a:solidFill>
                <a:effectLst/>
                <a:latin typeface="-apple-system"/>
              </a:rPr>
              <a:t>整个知识图谱</a:t>
            </a:r>
            <a:endParaRPr lang="en-US" altLang="zh-CN" b="0" i="0" dirty="0">
              <a:solidFill>
                <a:srgbClr val="121212"/>
              </a:solidFill>
              <a:effectLst/>
              <a:latin typeface="-apple-system"/>
            </a:endParaRPr>
          </a:p>
          <a:p>
            <a:r>
              <a:rPr lang="zh-CN" altLang="en-US" b="1" i="0" dirty="0">
                <a:solidFill>
                  <a:srgbClr val="121212"/>
                </a:solidFill>
                <a:effectLst/>
                <a:latin typeface="-apple-system"/>
              </a:rPr>
              <a:t>状态</a:t>
            </a:r>
            <a:r>
              <a:rPr lang="zh-CN" altLang="en-US" b="0" i="0" dirty="0">
                <a:solidFill>
                  <a:srgbClr val="121212"/>
                </a:solidFill>
                <a:effectLst/>
                <a:latin typeface="-apple-system"/>
              </a:rPr>
              <a:t>：由三部分拼接而成，嵌入部分、</a:t>
            </a:r>
            <a:r>
              <a:rPr lang="en-US" altLang="zh-CN" b="0" i="0" dirty="0">
                <a:solidFill>
                  <a:srgbClr val="121212"/>
                </a:solidFill>
                <a:effectLst/>
                <a:latin typeface="-apple-system"/>
              </a:rPr>
              <a:t>LSTM </a:t>
            </a:r>
            <a:r>
              <a:rPr lang="zh-CN" altLang="en-US" b="0" i="0" dirty="0">
                <a:solidFill>
                  <a:srgbClr val="121212"/>
                </a:solidFill>
                <a:effectLst/>
                <a:latin typeface="-apple-system"/>
              </a:rPr>
              <a:t>部分、图注意力部分</a:t>
            </a:r>
            <a:endParaRPr lang="en-US" altLang="zh-CN" b="0" i="0" dirty="0">
              <a:solidFill>
                <a:srgbClr val="121212"/>
              </a:solidFill>
              <a:effectLst/>
              <a:latin typeface="-apple-system"/>
            </a:endParaRPr>
          </a:p>
          <a:p>
            <a:r>
              <a:rPr lang="zh-CN" altLang="en-US" b="1" i="0" dirty="0">
                <a:solidFill>
                  <a:srgbClr val="121212"/>
                </a:solidFill>
                <a:effectLst/>
                <a:latin typeface="-apple-system"/>
              </a:rPr>
              <a:t>行为</a:t>
            </a:r>
            <a:r>
              <a:rPr lang="zh-CN" altLang="en-US" b="0" i="0" dirty="0">
                <a:solidFill>
                  <a:srgbClr val="121212"/>
                </a:solidFill>
                <a:effectLst/>
                <a:latin typeface="-apple-system"/>
              </a:rPr>
              <a:t>：一个智能体根据模型提供的概率选择关系路径前进</a:t>
            </a:r>
            <a:endParaRPr lang="en-US" altLang="zh-CN" dirty="0">
              <a:solidFill>
                <a:srgbClr val="121212"/>
              </a:solidFill>
              <a:latin typeface="-apple-system"/>
            </a:endParaRPr>
          </a:p>
          <a:p>
            <a:r>
              <a:rPr lang="zh-CN" altLang="en-US" b="1" i="0" dirty="0">
                <a:solidFill>
                  <a:srgbClr val="121212"/>
                </a:solidFill>
                <a:effectLst/>
                <a:latin typeface="-apple-system"/>
              </a:rPr>
              <a:t>奖励</a:t>
            </a:r>
            <a:r>
              <a:rPr lang="zh-CN" altLang="en-US" b="0" i="0" dirty="0">
                <a:solidFill>
                  <a:srgbClr val="121212"/>
                </a:solidFill>
                <a:effectLst/>
                <a:latin typeface="-apple-system"/>
              </a:rPr>
              <a:t>：奖励是根据行为是否有效、或者一系列行为是否能在有限步骤内导向正确的尾实体，而给予智能体的反馈</a:t>
            </a:r>
            <a:endParaRPr lang="en-US" altLang="zh-CN" b="0" i="0" dirty="0">
              <a:solidFill>
                <a:srgbClr val="121212"/>
              </a:solidFill>
              <a:effectLst/>
              <a:latin typeface="-apple-system"/>
            </a:endParaRPr>
          </a:p>
          <a:p>
            <a:pPr marL="0" indent="0">
              <a:buNone/>
            </a:pPr>
            <a:r>
              <a:rPr lang="en-US" altLang="zh-CN" b="0" i="0" dirty="0">
                <a:solidFill>
                  <a:srgbClr val="121212"/>
                </a:solidFill>
                <a:effectLst/>
                <a:latin typeface="-apple-system"/>
              </a:rPr>
              <a:t>	</a:t>
            </a:r>
            <a:r>
              <a:rPr lang="zh-CN" altLang="en-US" b="0" i="0" dirty="0">
                <a:solidFill>
                  <a:srgbClr val="121212"/>
                </a:solidFill>
                <a:effectLst/>
                <a:latin typeface="-apple-system"/>
              </a:rPr>
              <a:t>无效的行为： </a:t>
            </a:r>
            <a:r>
              <a:rPr lang="en-US" altLang="zh-CN" b="0" i="0" dirty="0">
                <a:solidFill>
                  <a:srgbClr val="121212"/>
                </a:solidFill>
                <a:effectLst/>
                <a:latin typeface="-apple-system"/>
              </a:rPr>
              <a:t>-1</a:t>
            </a:r>
          </a:p>
          <a:p>
            <a:pPr marL="0" indent="0">
              <a:buNone/>
            </a:pPr>
            <a:r>
              <a:rPr lang="en-US" altLang="zh-CN" dirty="0">
                <a:solidFill>
                  <a:srgbClr val="121212"/>
                </a:solidFill>
                <a:latin typeface="-apple-system"/>
              </a:rPr>
              <a:t>	</a:t>
            </a:r>
            <a:r>
              <a:rPr lang="zh-CN" altLang="en-US" dirty="0">
                <a:solidFill>
                  <a:srgbClr val="121212"/>
                </a:solidFill>
                <a:latin typeface="-apple-system"/>
              </a:rPr>
              <a:t>倒向正确节点：</a:t>
            </a:r>
            <a:r>
              <a:rPr lang="zh-CN" altLang="en-US" b="0" i="0" dirty="0">
                <a:solidFill>
                  <a:srgbClr val="121212"/>
                </a:solidFill>
                <a:effectLst/>
                <a:latin typeface="-apple-system"/>
              </a:rPr>
              <a:t>全局准确性、路径高效性、路径多样性的加权和</a:t>
            </a:r>
            <a:endParaRPr lang="en-US" altLang="zh-CN" dirty="0">
              <a:solidFill>
                <a:srgbClr val="121212"/>
              </a:solidFill>
              <a:latin typeface="-apple-system"/>
            </a:endParaRPr>
          </a:p>
          <a:p>
            <a:pPr marL="0" indent="0">
              <a:buNone/>
            </a:pPr>
            <a:r>
              <a:rPr lang="en-US" altLang="zh-CN" b="0" i="0" dirty="0">
                <a:solidFill>
                  <a:srgbClr val="121212"/>
                </a:solidFill>
                <a:effectLst/>
                <a:latin typeface="-apple-system"/>
              </a:rPr>
              <a:t>	</a:t>
            </a:r>
            <a:r>
              <a:rPr lang="zh-CN" altLang="en-US" b="0" i="0" dirty="0">
                <a:solidFill>
                  <a:srgbClr val="121212"/>
                </a:solidFill>
                <a:effectLst/>
                <a:latin typeface="-apple-system"/>
              </a:rPr>
              <a:t>导向错误节点：选择 </a:t>
            </a:r>
            <a:r>
              <a:rPr lang="en-US" altLang="zh-CN" b="0" i="0" dirty="0" err="1">
                <a:solidFill>
                  <a:srgbClr val="121212"/>
                </a:solidFill>
                <a:effectLst/>
                <a:latin typeface="-apple-system"/>
              </a:rPr>
              <a:t>ConvE</a:t>
            </a:r>
            <a:r>
              <a:rPr lang="en-US" altLang="zh-CN" b="0" i="0" dirty="0">
                <a:solidFill>
                  <a:srgbClr val="121212"/>
                </a:solidFill>
                <a:effectLst/>
                <a:latin typeface="-apple-system"/>
              </a:rPr>
              <a:t> </a:t>
            </a:r>
            <a:r>
              <a:rPr lang="zh-CN" altLang="en-US" b="0" i="0" dirty="0">
                <a:solidFill>
                  <a:srgbClr val="121212"/>
                </a:solidFill>
                <a:effectLst/>
                <a:latin typeface="-apple-system"/>
              </a:rPr>
              <a:t>的输出作为奖励。输出概率，在 </a:t>
            </a:r>
            <a:r>
              <a:rPr lang="en-US" altLang="zh-CN" b="0" i="0" dirty="0">
                <a:solidFill>
                  <a:srgbClr val="121212"/>
                </a:solidFill>
                <a:effectLst/>
                <a:latin typeface="-apple-system"/>
              </a:rPr>
              <a:t>(0, 1) </a:t>
            </a:r>
            <a:r>
              <a:rPr lang="zh-CN" altLang="en-US" b="0" i="0" dirty="0">
                <a:solidFill>
                  <a:srgbClr val="121212"/>
                </a:solidFill>
                <a:effectLst/>
                <a:latin typeface="-apple-system"/>
              </a:rPr>
              <a:t>之间</a:t>
            </a:r>
            <a:r>
              <a:rPr lang="en-US" altLang="zh-CN" dirty="0">
                <a:solidFill>
                  <a:srgbClr val="121212"/>
                </a:solidFill>
                <a:latin typeface="-apple-system"/>
              </a:rPr>
              <a:t>	</a:t>
            </a:r>
            <a:endParaRPr lang="zh-CN" altLang="en-US" dirty="0"/>
          </a:p>
        </p:txBody>
      </p:sp>
    </p:spTree>
    <p:extLst>
      <p:ext uri="{BB962C8B-B14F-4D97-AF65-F5344CB8AC3E}">
        <p14:creationId xmlns:p14="http://schemas.microsoft.com/office/powerpoint/2010/main" val="190846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0F7FA-0C7C-470D-9D0C-47A793833C8F}"/>
              </a:ext>
            </a:extLst>
          </p:cNvPr>
          <p:cNvSpPr>
            <a:spLocks noGrp="1"/>
          </p:cNvSpPr>
          <p:nvPr>
            <p:ph type="title"/>
          </p:nvPr>
        </p:nvSpPr>
        <p:spPr/>
        <p:txBody>
          <a:bodyPr/>
          <a:lstStyle/>
          <a:p>
            <a:r>
              <a:rPr lang="zh-CN" altLang="en-US" b="0" i="0" dirty="0">
                <a:solidFill>
                  <a:srgbClr val="121212"/>
                </a:solidFill>
                <a:effectLst/>
                <a:latin typeface="-apple-system"/>
              </a:rPr>
              <a:t>嵌入部分</a:t>
            </a:r>
            <a:endParaRPr lang="zh-CN" altLang="en-US" dirty="0"/>
          </a:p>
        </p:txBody>
      </p:sp>
      <p:sp>
        <p:nvSpPr>
          <p:cNvPr id="3" name="内容占位符 2">
            <a:extLst>
              <a:ext uri="{FF2B5EF4-FFF2-40B4-BE49-F238E27FC236}">
                <a16:creationId xmlns:a16="http://schemas.microsoft.com/office/drawing/2014/main" id="{0165159F-2CC2-4E96-983B-A33B0AE0D6AC}"/>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en-US" altLang="zh-CN" dirty="0"/>
              <a:t>e</a:t>
            </a:r>
            <a:r>
              <a:rPr lang="en-US" altLang="zh-CN" baseline="-25000" dirty="0"/>
              <a:t>t</a:t>
            </a:r>
            <a:r>
              <a:rPr lang="zh-CN" altLang="en-US" dirty="0"/>
              <a:t>⊥：当前实体节点的嵌入</a:t>
            </a:r>
            <a:endParaRPr lang="en-US" altLang="zh-CN" dirty="0"/>
          </a:p>
          <a:p>
            <a:r>
              <a:rPr lang="en-US" altLang="zh-CN" dirty="0" err="1"/>
              <a:t>e</a:t>
            </a:r>
            <a:r>
              <a:rPr lang="en-US" altLang="zh-CN" baseline="-25000" dirty="0" err="1"/>
              <a:t>target</a:t>
            </a:r>
            <a:r>
              <a:rPr lang="zh-CN" altLang="en-US" dirty="0"/>
              <a:t>⊥：尾部实体节点的嵌入</a:t>
            </a:r>
            <a:endParaRPr lang="en-US" altLang="zh-CN" dirty="0"/>
          </a:p>
          <a:p>
            <a:r>
              <a:rPr lang="en-US" altLang="zh-CN" dirty="0" err="1"/>
              <a:t>e</a:t>
            </a:r>
            <a:r>
              <a:rPr lang="en-US" altLang="zh-CN" baseline="-25000" dirty="0" err="1"/>
              <a:t>target</a:t>
            </a:r>
            <a:r>
              <a:rPr lang="zh-CN" altLang="en-US" dirty="0"/>
              <a:t>⊥ </a:t>
            </a:r>
            <a:r>
              <a:rPr lang="en-US" altLang="zh-CN" dirty="0"/>
              <a:t>- e</a:t>
            </a:r>
            <a:r>
              <a:rPr lang="en-US" altLang="zh-CN" baseline="-25000" dirty="0"/>
              <a:t>t</a:t>
            </a:r>
            <a:r>
              <a:rPr lang="zh-CN" altLang="en-US" dirty="0"/>
              <a:t>⊥ ：尾部实体节点和当前节点之间的距离</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16553FB8-8039-45D8-A385-D7B3988FDB03}"/>
              </a:ext>
            </a:extLst>
          </p:cNvPr>
          <p:cNvPicPr>
            <a:picLocks noChangeAspect="1"/>
          </p:cNvPicPr>
          <p:nvPr/>
        </p:nvPicPr>
        <p:blipFill>
          <a:blip r:embed="rId2"/>
          <a:stretch>
            <a:fillRect/>
          </a:stretch>
        </p:blipFill>
        <p:spPr>
          <a:xfrm>
            <a:off x="4293714" y="2549138"/>
            <a:ext cx="3604572" cy="609653"/>
          </a:xfrm>
          <a:prstGeom prst="rect">
            <a:avLst/>
          </a:prstGeom>
        </p:spPr>
      </p:pic>
    </p:spTree>
    <p:extLst>
      <p:ext uri="{BB962C8B-B14F-4D97-AF65-F5344CB8AC3E}">
        <p14:creationId xmlns:p14="http://schemas.microsoft.com/office/powerpoint/2010/main" val="388455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48B4F-8E50-401F-881F-33E9B1DA7E6E}"/>
              </a:ext>
            </a:extLst>
          </p:cNvPr>
          <p:cNvSpPr>
            <a:spLocks noGrp="1"/>
          </p:cNvSpPr>
          <p:nvPr>
            <p:ph type="title"/>
          </p:nvPr>
        </p:nvSpPr>
        <p:spPr>
          <a:xfrm>
            <a:off x="838200" y="252004"/>
            <a:ext cx="10515600" cy="1325563"/>
          </a:xfrm>
        </p:spPr>
        <p:txBody>
          <a:bodyPr>
            <a:normAutofit fontScale="90000"/>
          </a:bodyPr>
          <a:lstStyle/>
          <a:p>
            <a:br>
              <a:rPr lang="en-US" altLang="zh-CN" b="1" i="0" dirty="0">
                <a:solidFill>
                  <a:srgbClr val="121212"/>
                </a:solidFill>
                <a:effectLst/>
                <a:latin typeface="-apple-system"/>
              </a:rPr>
            </a:br>
            <a:r>
              <a:rPr lang="en-US" altLang="zh-CN" sz="4900" dirty="0">
                <a:solidFill>
                  <a:srgbClr val="FF0000"/>
                </a:solidFill>
              </a:rPr>
              <a:t>LSTM</a:t>
            </a:r>
            <a:r>
              <a:rPr lang="en-US" altLang="zh-CN" sz="4900" dirty="0"/>
              <a:t> </a:t>
            </a:r>
            <a:r>
              <a:rPr lang="zh-CN" altLang="en-US" sz="4900" dirty="0"/>
              <a:t>和图注意力作为记忆组件</a:t>
            </a:r>
            <a:br>
              <a:rPr lang="zh-CN" altLang="en-US" b="1" i="0" dirty="0">
                <a:solidFill>
                  <a:srgbClr val="121212"/>
                </a:solidFill>
                <a:effectLst/>
                <a:latin typeface="-apple-system"/>
              </a:rPr>
            </a:br>
            <a:endParaRPr lang="zh-CN" altLang="en-US" dirty="0"/>
          </a:p>
        </p:txBody>
      </p:sp>
      <p:sp>
        <p:nvSpPr>
          <p:cNvPr id="3" name="内容占位符 2">
            <a:extLst>
              <a:ext uri="{FF2B5EF4-FFF2-40B4-BE49-F238E27FC236}">
                <a16:creationId xmlns:a16="http://schemas.microsoft.com/office/drawing/2014/main" id="{25930220-EBB1-4CB8-A46F-E50C5F9C8AB7}"/>
              </a:ext>
            </a:extLst>
          </p:cNvPr>
          <p:cNvSpPr>
            <a:spLocks noGrp="1"/>
          </p:cNvSpPr>
          <p:nvPr>
            <p:ph idx="1"/>
          </p:nvPr>
        </p:nvSpPr>
        <p:spPr/>
        <p:txBody>
          <a:bodyPr/>
          <a:lstStyle/>
          <a:p>
            <a:endParaRPr lang="en-US" altLang="zh-CN" b="0" i="0" dirty="0">
              <a:effectLst/>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endParaRPr lang="en-US" altLang="zh-CN" b="0" i="0" dirty="0">
              <a:effectLst/>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en-US" altLang="zh-CN" b="0" i="0" dirty="0" err="1">
                <a:effectLst/>
                <a:latin typeface="Microsoft YaHei" panose="020B0503020204020204" pitchFamily="34" charset="-122"/>
                <a:ea typeface="Microsoft YaHei" panose="020B0503020204020204" pitchFamily="34" charset="-122"/>
              </a:rPr>
              <a:t>ht</a:t>
            </a:r>
            <a:r>
              <a:rPr lang="zh-CN" altLang="en-US" b="0" i="0" dirty="0">
                <a:effectLst/>
                <a:latin typeface="Microsoft YaHei" panose="020B0503020204020204" pitchFamily="34" charset="-122"/>
                <a:ea typeface="Microsoft YaHei" panose="020B0503020204020204" pitchFamily="34" charset="-122"/>
              </a:rPr>
              <a:t>表示在步骤</a:t>
            </a:r>
            <a:r>
              <a:rPr lang="en-US" altLang="zh-CN" b="0" i="0" dirty="0">
                <a:effectLst/>
                <a:latin typeface="Microsoft YaHei" panose="020B0503020204020204" pitchFamily="34" charset="-122"/>
                <a:ea typeface="Microsoft YaHei" panose="020B0503020204020204" pitchFamily="34" charset="-122"/>
              </a:rPr>
              <a:t>t</a:t>
            </a:r>
            <a:r>
              <a:rPr lang="zh-CN" altLang="en-US" b="0" i="0" dirty="0">
                <a:effectLst/>
                <a:latin typeface="Microsoft YaHei" panose="020B0503020204020204" pitchFamily="34" charset="-122"/>
                <a:ea typeface="Microsoft YaHei" panose="020B0503020204020204" pitchFamily="34" charset="-122"/>
              </a:rPr>
              <a:t>处</a:t>
            </a:r>
            <a:r>
              <a:rPr lang="en-US" altLang="zh-CN" b="0" i="0" dirty="0">
                <a:effectLst/>
                <a:latin typeface="Microsoft YaHei" panose="020B0503020204020204" pitchFamily="34" charset="-122"/>
                <a:ea typeface="Microsoft YaHei" panose="020B0503020204020204" pitchFamily="34" charset="-122"/>
              </a:rPr>
              <a:t>LSTM</a:t>
            </a:r>
            <a:r>
              <a:rPr lang="zh-CN" altLang="en-US" b="0" i="0" dirty="0">
                <a:effectLst/>
                <a:latin typeface="Microsoft YaHei" panose="020B0503020204020204" pitchFamily="34" charset="-122"/>
                <a:ea typeface="Microsoft YaHei" panose="020B0503020204020204" pitchFamily="34" charset="-122"/>
              </a:rPr>
              <a:t>的隐藏状态</a:t>
            </a:r>
            <a:endParaRPr lang="en-US" altLang="zh-CN" b="0" i="0" dirty="0">
              <a:effectLst/>
              <a:latin typeface="Microsoft YaHei" panose="020B0503020204020204" pitchFamily="34" charset="-122"/>
              <a:ea typeface="Microsoft YaHei" panose="020B0503020204020204" pitchFamily="34" charset="-122"/>
            </a:endParaRPr>
          </a:p>
          <a:p>
            <a:r>
              <a:rPr lang="zh-CN" altLang="en-US" b="0" i="0" dirty="0">
                <a:effectLst/>
                <a:latin typeface="Microsoft YaHei" panose="020B0503020204020204" pitchFamily="34" charset="-122"/>
                <a:ea typeface="Microsoft YaHei" panose="020B0503020204020204" pitchFamily="34" charset="-122"/>
              </a:rPr>
              <a:t>使用三层</a:t>
            </a:r>
            <a:r>
              <a:rPr lang="en-US" altLang="zh-CN" b="0" i="0" dirty="0">
                <a:effectLst/>
                <a:latin typeface="Microsoft YaHei" panose="020B0503020204020204" pitchFamily="34" charset="-122"/>
                <a:ea typeface="Microsoft YaHei" panose="020B0503020204020204" pitchFamily="34" charset="-122"/>
              </a:rPr>
              <a:t>LSTM</a:t>
            </a:r>
            <a:r>
              <a:rPr lang="zh-CN" altLang="en-US" b="0" i="0" dirty="0">
                <a:effectLst/>
                <a:latin typeface="Microsoft YaHei" panose="020B0503020204020204" pitchFamily="34" charset="-122"/>
                <a:ea typeface="Microsoft YaHei" panose="020B0503020204020204" pitchFamily="34" charset="-122"/>
              </a:rPr>
              <a:t>，从之前采取的行动中学习</a:t>
            </a:r>
            <a:endParaRPr lang="en-US" altLang="zh-CN" b="0" i="0" dirty="0">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996E3A68-F64D-49FB-AFD3-70E712709079}"/>
              </a:ext>
            </a:extLst>
          </p:cNvPr>
          <p:cNvPicPr>
            <a:picLocks noChangeAspect="1"/>
          </p:cNvPicPr>
          <p:nvPr/>
        </p:nvPicPr>
        <p:blipFill>
          <a:blip r:embed="rId3"/>
          <a:stretch>
            <a:fillRect/>
          </a:stretch>
        </p:blipFill>
        <p:spPr>
          <a:xfrm>
            <a:off x="4164162" y="2639513"/>
            <a:ext cx="3863675" cy="815411"/>
          </a:xfrm>
          <a:prstGeom prst="rect">
            <a:avLst/>
          </a:prstGeom>
        </p:spPr>
      </p:pic>
    </p:spTree>
    <p:extLst>
      <p:ext uri="{BB962C8B-B14F-4D97-AF65-F5344CB8AC3E}">
        <p14:creationId xmlns:p14="http://schemas.microsoft.com/office/powerpoint/2010/main" val="84657403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48B4F-8E50-401F-881F-33E9B1DA7E6E}"/>
              </a:ext>
            </a:extLst>
          </p:cNvPr>
          <p:cNvSpPr>
            <a:spLocks noGrp="1"/>
          </p:cNvSpPr>
          <p:nvPr>
            <p:ph type="title"/>
          </p:nvPr>
        </p:nvSpPr>
        <p:spPr>
          <a:xfrm>
            <a:off x="838200" y="252004"/>
            <a:ext cx="10515600" cy="1325563"/>
          </a:xfrm>
        </p:spPr>
        <p:txBody>
          <a:bodyPr>
            <a:normAutofit fontScale="90000"/>
          </a:bodyPr>
          <a:lstStyle/>
          <a:p>
            <a:br>
              <a:rPr lang="en-US" altLang="zh-CN" b="1" i="0" dirty="0">
                <a:solidFill>
                  <a:srgbClr val="121212"/>
                </a:solidFill>
                <a:effectLst/>
                <a:latin typeface="-apple-system"/>
              </a:rPr>
            </a:br>
            <a:r>
              <a:rPr lang="en-US" altLang="zh-CN" sz="4900" dirty="0"/>
              <a:t>LSTM </a:t>
            </a:r>
            <a:r>
              <a:rPr lang="zh-CN" altLang="en-US" sz="4900" dirty="0"/>
              <a:t>和</a:t>
            </a:r>
            <a:r>
              <a:rPr lang="zh-CN" altLang="en-US" sz="4900" dirty="0">
                <a:solidFill>
                  <a:srgbClr val="FF0000"/>
                </a:solidFill>
              </a:rPr>
              <a:t>图注意力</a:t>
            </a:r>
            <a:r>
              <a:rPr lang="zh-CN" altLang="en-US" sz="4900" dirty="0"/>
              <a:t>作为记忆组件</a:t>
            </a:r>
            <a:br>
              <a:rPr lang="zh-CN" altLang="en-US" b="1" i="0" dirty="0">
                <a:solidFill>
                  <a:srgbClr val="121212"/>
                </a:solidFill>
                <a:effectLst/>
                <a:latin typeface="-apple-system"/>
              </a:rPr>
            </a:br>
            <a:endParaRPr lang="zh-CN" altLang="en-US" dirty="0"/>
          </a:p>
        </p:txBody>
      </p:sp>
      <p:sp>
        <p:nvSpPr>
          <p:cNvPr id="3" name="内容占位符 2">
            <a:extLst>
              <a:ext uri="{FF2B5EF4-FFF2-40B4-BE49-F238E27FC236}">
                <a16:creationId xmlns:a16="http://schemas.microsoft.com/office/drawing/2014/main" id="{25930220-EBB1-4CB8-A46F-E50C5F9C8AB7}"/>
              </a:ext>
            </a:extLst>
          </p:cNvPr>
          <p:cNvSpPr>
            <a:spLocks noGrp="1"/>
          </p:cNvSpPr>
          <p:nvPr>
            <p:ph idx="1"/>
          </p:nvPr>
        </p:nvSpPr>
        <p:spPr/>
        <p:txBody>
          <a:bodyPr/>
          <a:lstStyle/>
          <a:p>
            <a:r>
              <a:rPr lang="zh-CN" altLang="en-US" dirty="0"/>
              <a:t>实体可能具有不同方面的关系，例如：一名学生同时具有学业方面的关系和家庭方面的关系</a:t>
            </a:r>
            <a:endParaRPr lang="en-US" altLang="zh-CN" dirty="0"/>
          </a:p>
          <a:p>
            <a:r>
              <a:rPr lang="zh-CN" altLang="en-US" dirty="0"/>
              <a:t>图注意力机制（</a:t>
            </a:r>
            <a:r>
              <a:rPr lang="en-US" altLang="zh-CN" dirty="0"/>
              <a:t>GAT</a:t>
            </a:r>
            <a:r>
              <a:rPr lang="zh-CN" altLang="en-US" dirty="0"/>
              <a:t>）</a:t>
            </a:r>
            <a:endParaRPr lang="en-US" altLang="zh-CN" dirty="0"/>
          </a:p>
          <a:p>
            <a:endParaRPr lang="zh-CN" altLang="en-US" dirty="0"/>
          </a:p>
        </p:txBody>
      </p:sp>
      <p:pic>
        <p:nvPicPr>
          <p:cNvPr id="4" name="图片 3">
            <a:extLst>
              <a:ext uri="{FF2B5EF4-FFF2-40B4-BE49-F238E27FC236}">
                <a16:creationId xmlns:a16="http://schemas.microsoft.com/office/drawing/2014/main" id="{C9472DD2-21C1-4C93-A6D0-4630FC4222D3}"/>
              </a:ext>
            </a:extLst>
          </p:cNvPr>
          <p:cNvPicPr>
            <a:picLocks noChangeAspect="1"/>
          </p:cNvPicPr>
          <p:nvPr/>
        </p:nvPicPr>
        <p:blipFill>
          <a:blip r:embed="rId3"/>
          <a:stretch>
            <a:fillRect/>
          </a:stretch>
        </p:blipFill>
        <p:spPr>
          <a:xfrm>
            <a:off x="3646132" y="3398363"/>
            <a:ext cx="4503810" cy="800169"/>
          </a:xfrm>
          <a:prstGeom prst="rect">
            <a:avLst/>
          </a:prstGeom>
        </p:spPr>
      </p:pic>
      <p:pic>
        <p:nvPicPr>
          <p:cNvPr id="5" name="图片 4">
            <a:extLst>
              <a:ext uri="{FF2B5EF4-FFF2-40B4-BE49-F238E27FC236}">
                <a16:creationId xmlns:a16="http://schemas.microsoft.com/office/drawing/2014/main" id="{276724AB-121B-4660-B965-4E5FFD8591AD}"/>
              </a:ext>
            </a:extLst>
          </p:cNvPr>
          <p:cNvPicPr>
            <a:picLocks noChangeAspect="1"/>
          </p:cNvPicPr>
          <p:nvPr/>
        </p:nvPicPr>
        <p:blipFill>
          <a:blip r:embed="rId4"/>
          <a:stretch>
            <a:fillRect/>
          </a:stretch>
        </p:blipFill>
        <p:spPr>
          <a:xfrm>
            <a:off x="4243736" y="4231526"/>
            <a:ext cx="3063505" cy="899238"/>
          </a:xfrm>
          <a:prstGeom prst="rect">
            <a:avLst/>
          </a:prstGeom>
        </p:spPr>
      </p:pic>
      <p:pic>
        <p:nvPicPr>
          <p:cNvPr id="6" name="图片 5">
            <a:extLst>
              <a:ext uri="{FF2B5EF4-FFF2-40B4-BE49-F238E27FC236}">
                <a16:creationId xmlns:a16="http://schemas.microsoft.com/office/drawing/2014/main" id="{4C871E12-80D9-4CDE-B423-FF1C98A829AF}"/>
              </a:ext>
            </a:extLst>
          </p:cNvPr>
          <p:cNvPicPr>
            <a:picLocks noChangeAspect="1"/>
          </p:cNvPicPr>
          <p:nvPr/>
        </p:nvPicPr>
        <p:blipFill>
          <a:blip r:embed="rId5"/>
          <a:stretch>
            <a:fillRect/>
          </a:stretch>
        </p:blipFill>
        <p:spPr>
          <a:xfrm>
            <a:off x="4655869" y="5168472"/>
            <a:ext cx="2484335" cy="815411"/>
          </a:xfrm>
          <a:prstGeom prst="rect">
            <a:avLst/>
          </a:prstGeom>
        </p:spPr>
      </p:pic>
    </p:spTree>
    <p:extLst>
      <p:ext uri="{BB962C8B-B14F-4D97-AF65-F5344CB8AC3E}">
        <p14:creationId xmlns:p14="http://schemas.microsoft.com/office/powerpoint/2010/main" val="159897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E0B03-A653-45FA-8CD6-549573A73DC6}"/>
              </a:ext>
            </a:extLst>
          </p:cNvPr>
          <p:cNvSpPr>
            <a:spLocks noGrp="1"/>
          </p:cNvSpPr>
          <p:nvPr>
            <p:ph type="title"/>
          </p:nvPr>
        </p:nvSpPr>
        <p:spPr/>
        <p:txBody>
          <a:bodyPr/>
          <a:lstStyle/>
          <a:p>
            <a:r>
              <a:rPr lang="zh-CN" altLang="en-US" dirty="0">
                <a:solidFill>
                  <a:srgbClr val="121212"/>
                </a:solidFill>
                <a:latin typeface="-apple-system"/>
              </a:rPr>
              <a:t>状态三部分拼接</a:t>
            </a:r>
          </a:p>
        </p:txBody>
      </p:sp>
      <p:sp>
        <p:nvSpPr>
          <p:cNvPr id="3" name="内容占位符 2">
            <a:extLst>
              <a:ext uri="{FF2B5EF4-FFF2-40B4-BE49-F238E27FC236}">
                <a16:creationId xmlns:a16="http://schemas.microsoft.com/office/drawing/2014/main" id="{C74D8BBB-A62D-4B07-997A-81F6D6FD612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6274462F-A7A6-45C8-8E49-E54829046960}"/>
              </a:ext>
            </a:extLst>
          </p:cNvPr>
          <p:cNvPicPr>
            <a:picLocks noChangeAspect="1"/>
          </p:cNvPicPr>
          <p:nvPr/>
        </p:nvPicPr>
        <p:blipFill>
          <a:blip r:embed="rId2"/>
          <a:stretch>
            <a:fillRect/>
          </a:stretch>
        </p:blipFill>
        <p:spPr>
          <a:xfrm>
            <a:off x="3506771" y="2794635"/>
            <a:ext cx="4338242" cy="1268730"/>
          </a:xfrm>
          <a:prstGeom prst="rect">
            <a:avLst/>
          </a:prstGeom>
        </p:spPr>
      </p:pic>
    </p:spTree>
    <p:extLst>
      <p:ext uri="{BB962C8B-B14F-4D97-AF65-F5344CB8AC3E}">
        <p14:creationId xmlns:p14="http://schemas.microsoft.com/office/powerpoint/2010/main" val="34241627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333</TotalTime>
  <Words>921</Words>
  <Application>Microsoft Office PowerPoint</Application>
  <PresentationFormat>宽屏</PresentationFormat>
  <Paragraphs>88</Paragraphs>
  <Slides>14</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-apple-system</vt:lpstr>
      <vt:lpstr>等线</vt:lpstr>
      <vt:lpstr>等线 Light</vt:lpstr>
      <vt:lpstr>Microsoft YaHei</vt:lpstr>
      <vt:lpstr>Arial</vt:lpstr>
      <vt:lpstr>Office 主题​​</vt:lpstr>
      <vt:lpstr>PowerPoint 演示文稿</vt:lpstr>
      <vt:lpstr>PowerPoint 演示文稿</vt:lpstr>
      <vt:lpstr>以前基于路径方法的不足</vt:lpstr>
      <vt:lpstr>作者主要贡献</vt:lpstr>
      <vt:lpstr>强化学习框架</vt:lpstr>
      <vt:lpstr>嵌入部分</vt:lpstr>
      <vt:lpstr> LSTM 和图注意力作为记忆组件 </vt:lpstr>
      <vt:lpstr> LSTM 和图注意力作为记忆组件 </vt:lpstr>
      <vt:lpstr>状态三部分拼接</vt:lpstr>
      <vt:lpstr>平均选择率</vt:lpstr>
      <vt:lpstr>PowerPoint 演示文稿</vt:lpstr>
      <vt:lpstr> 平均替换率 </vt:lpstr>
      <vt:lpstr>处理难易关系策略</vt:lpstr>
      <vt:lpstr>实验结果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楷达</dc:creator>
  <cp:lastModifiedBy>李 楷达</cp:lastModifiedBy>
  <cp:revision>61</cp:revision>
  <dcterms:created xsi:type="dcterms:W3CDTF">2020-12-08T01:38:33Z</dcterms:created>
  <dcterms:modified xsi:type="dcterms:W3CDTF">2020-12-09T13:31:03Z</dcterms:modified>
</cp:coreProperties>
</file>